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4" r:id="rId4"/>
    <p:sldId id="265" r:id="rId5"/>
    <p:sldId id="266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9938" autoAdjust="0"/>
  </p:normalViewPr>
  <p:slideViewPr>
    <p:cSldViewPr snapToGrid="0" snapToObjects="1">
      <p:cViewPr varScale="1">
        <p:scale>
          <a:sx n="96" d="100"/>
          <a:sy n="96" d="100"/>
        </p:scale>
        <p:origin x="-2556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36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" name="Straight Connector 6"/>
          <p:cNvCxnSpPr/>
          <p:nvPr/>
        </p:nvCxnSpPr>
        <p:spPr>
          <a:xfrm>
            <a:off x="5132439" y="540774"/>
            <a:ext cx="0" cy="81804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create an</a:t>
            </a:r>
            <a:r>
              <a:rPr lang="en-US" baseline="0" dirty="0" smtClean="0"/>
              <a:t> Amazon like facet query 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Runtime requirements are detailed in the slide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and deliver the runtime statements and query to deliver the above-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and deliver the runtime statements and query to deliver the above-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farther in </a:t>
            </a:r>
            <a:r>
              <a:rPr lang="en-US" baseline="0" smtClean="0"/>
              <a:t>this Practice </a:t>
            </a:r>
            <a:r>
              <a:rPr lang="en-US" baseline="0" dirty="0" smtClean="0"/>
              <a:t>L</a:t>
            </a:r>
            <a:r>
              <a:rPr lang="en-US" baseline="0" smtClean="0"/>
              <a:t>ab</a:t>
            </a:r>
            <a:r>
              <a:rPr lang="en-US" baseline="0" dirty="0" smtClean="0"/>
              <a:t>: given sample syntax, build something new.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3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syntax above to harvest ideas from, and apply to</a:t>
            </a:r>
            <a:r>
              <a:rPr lang="en-US" baseline="0" dirty="0" smtClean="0"/>
              <a:t> the goals outlined on the page that follows.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what worked well, poorly, from the Practice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Practice </a:t>
            </a:r>
            <a:r>
              <a:rPr lang="en-US" dirty="0" smtClean="0"/>
              <a:t>L</a:t>
            </a:r>
            <a:r>
              <a:rPr lang="en-US" smtClean="0"/>
              <a:t>ab-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ontent Placeholder 2"/>
          <p:cNvSpPr>
            <a:spLocks noGrp="1"/>
          </p:cNvSpPr>
          <p:nvPr>
            <p:ph sz="quarter" idx="16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8229600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Light banner,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3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Lef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Righ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90145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 flipH="1">
            <a:off x="4261390" y="-1"/>
            <a:ext cx="4882610" cy="4291781"/>
          </a:xfrm>
          <a:custGeom>
            <a:avLst/>
            <a:gdLst>
              <a:gd name="connsiteX0" fmla="*/ 4877692 w 4882610"/>
              <a:gd name="connsiteY0" fmla="*/ 0 h 4305302"/>
              <a:gd name="connsiteX1" fmla="*/ 0 w 4882610"/>
              <a:gd name="connsiteY1" fmla="*/ 0 h 4305302"/>
              <a:gd name="connsiteX2" fmla="*/ 0 w 4882610"/>
              <a:gd name="connsiteY2" fmla="*/ 1558799 h 4305302"/>
              <a:gd name="connsiteX3" fmla="*/ 1560 w 4882610"/>
              <a:gd name="connsiteY3" fmla="*/ 1766430 h 4305302"/>
              <a:gd name="connsiteX4" fmla="*/ 5811 w 4882610"/>
              <a:gd name="connsiteY4" fmla="*/ 2834111 h 4305302"/>
              <a:gd name="connsiteX5" fmla="*/ 1475417 w 4882610"/>
              <a:gd name="connsiteY5" fmla="*/ 4305302 h 4305302"/>
              <a:gd name="connsiteX6" fmla="*/ 4882610 w 4882610"/>
              <a:gd name="connsiteY6" fmla="*/ 4300781 h 4305302"/>
              <a:gd name="connsiteX7" fmla="*/ 4882610 w 4882610"/>
              <a:gd name="connsiteY7" fmla="*/ 19 h 430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2610" h="4305302">
                <a:moveTo>
                  <a:pt x="4877692" y="0"/>
                </a:moveTo>
                <a:lnTo>
                  <a:pt x="0" y="0"/>
                </a:lnTo>
                <a:lnTo>
                  <a:pt x="0" y="1558799"/>
                </a:lnTo>
                <a:lnTo>
                  <a:pt x="1560" y="1766430"/>
                </a:lnTo>
                <a:cubicBezTo>
                  <a:pt x="4254" y="2124944"/>
                  <a:pt x="6310" y="2482148"/>
                  <a:pt x="5811" y="2834111"/>
                </a:cubicBezTo>
                <a:cubicBezTo>
                  <a:pt x="5811" y="3646628"/>
                  <a:pt x="663775" y="4305302"/>
                  <a:pt x="1475417" y="4305302"/>
                </a:cubicBezTo>
                <a:lnTo>
                  <a:pt x="4882610" y="4300781"/>
                </a:lnTo>
                <a:lnTo>
                  <a:pt x="4882610" y="1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 End of Module: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695" r:id="rId3"/>
    <p:sldLayoutId id="2147483694" r:id="rId4"/>
    <p:sldLayoutId id="2147483712" r:id="rId5"/>
    <p:sldLayoutId id="2147483714" r:id="rId6"/>
    <p:sldLayoutId id="2147483717" r:id="rId7"/>
    <p:sldLayoutId id="2147483710" r:id="rId8"/>
    <p:sldLayoutId id="2147483716" r:id="rId9"/>
    <p:sldLayoutId id="2147483715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4111328" y="443968"/>
            <a:ext cx="4575472" cy="3941290"/>
          </a:xfrm>
        </p:spPr>
        <p:txBody>
          <a:bodyPr/>
          <a:lstStyle/>
          <a:p>
            <a:r>
              <a:rPr lang="en-US" sz="1800" dirty="0" smtClean="0"/>
              <a:t>This Practice </a:t>
            </a:r>
            <a:r>
              <a:rPr lang="en-US" sz="1800" dirty="0"/>
              <a:t>L</a:t>
            </a:r>
            <a:r>
              <a:rPr lang="en-US" sz="1800" dirty="0" smtClean="0"/>
              <a:t>ab is dependent on Discussion </a:t>
            </a:r>
            <a:r>
              <a:rPr lang="en-US" sz="1800" dirty="0"/>
              <a:t>M</a:t>
            </a:r>
            <a:r>
              <a:rPr lang="en-US" sz="1800" dirty="0" smtClean="0"/>
              <a:t>odule 7451, where most of the objects we create in this lab were introduced.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P</a:t>
            </a:r>
            <a:r>
              <a:rPr lang="en-US" sz="1800" dirty="0" smtClean="0"/>
              <a:t>ractice Lab requires a working DSE system, with DSE Search enabled, and with ability to execute CQL DDL.</a:t>
            </a:r>
          </a:p>
          <a:p>
            <a:r>
              <a:rPr lang="en-US" sz="1800" dirty="0" smtClean="0"/>
              <a:t>No command line prompt is required.</a:t>
            </a:r>
          </a:p>
          <a:p>
            <a:r>
              <a:rPr lang="en-US" sz="1800" dirty="0" smtClean="0"/>
              <a:t>All commands are run from CQLSH, or DSE Studio.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5860"/>
            <a:ext cx="3089305" cy="680970"/>
          </a:xfrm>
        </p:spPr>
        <p:txBody>
          <a:bodyPr/>
          <a:lstStyle/>
          <a:p>
            <a:r>
              <a:rPr lang="en-US" sz="2000" dirty="0" smtClean="0"/>
              <a:t>DSE Search, Query Syntax, Facets, other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83363"/>
            <a:ext cx="3089305" cy="828360"/>
          </a:xfrm>
        </p:spPr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Be Amazon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746595" y="270472"/>
            <a:ext cx="4169980" cy="2178927"/>
          </a:xfrm>
        </p:spPr>
        <p:txBody>
          <a:bodyPr/>
          <a:lstStyle/>
          <a:p>
            <a:r>
              <a:rPr lang="en-US" sz="1800" dirty="0" smtClean="0"/>
              <a:t>Create the runtime environment to support the query “computer mouse”, and return a faceted set of results similar to those in the image on the left. (A query response is okay; no Html required.)</a:t>
            </a:r>
          </a:p>
          <a:p>
            <a:endParaRPr lang="en-US" sz="1800" dirty="0"/>
          </a:p>
          <a:p>
            <a:r>
              <a:rPr lang="en-US" sz="1800" dirty="0" smtClean="0"/>
              <a:t>Design and create the tables, data, indexes, and query.</a:t>
            </a:r>
          </a:p>
          <a:p>
            <a:r>
              <a:rPr lang="en-US" sz="1800" dirty="0" smtClean="0"/>
              <a:t>The (data model) should be generic, so that you can also satisfy the query “Volvo accessories”, and get an appropriate facet response.</a:t>
            </a:r>
          </a:p>
          <a:p>
            <a:r>
              <a:rPr lang="en-US" sz="1800" dirty="0" smtClean="0"/>
              <a:t>You can use a non-tokenized key value for the initial query.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83764" y="997425"/>
            <a:ext cx="3050367" cy="3336338"/>
            <a:chOff x="648393" y="989215"/>
            <a:chExt cx="3192088" cy="349134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536" y="1097790"/>
              <a:ext cx="2381625" cy="2096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5" y="1971022"/>
              <a:ext cx="1230313" cy="2446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48393" y="989215"/>
              <a:ext cx="3192088" cy="3491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2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Be Amazon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6"/>
          </p:nvPr>
        </p:nvSpPr>
        <p:spPr>
          <a:xfrm>
            <a:off x="541167" y="1206146"/>
            <a:ext cx="3742597" cy="2178927"/>
          </a:xfrm>
        </p:spPr>
        <p:txBody>
          <a:bodyPr/>
          <a:lstStyle/>
          <a:p>
            <a:pPr defTabSz="457200"/>
            <a:r>
              <a:rPr lang="en-US" sz="1800" dirty="0" smtClean="0"/>
              <a:t>The (data model) should be generic, so that you can also satisfy the query “Life is Good”, and get an appropriate facet response.</a:t>
            </a:r>
          </a:p>
          <a:p>
            <a:pPr marL="228600" indent="-222250" defTabSz="228600">
              <a:buNone/>
            </a:pPr>
            <a:r>
              <a:rPr lang="en-US" sz="1800" dirty="0"/>
              <a:t>	</a:t>
            </a:r>
            <a:r>
              <a:rPr lang="en-US" sz="1800" dirty="0" smtClean="0"/>
              <a:t>(In other words; prove that your model works with more than once product.)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8" y="151201"/>
            <a:ext cx="3051412" cy="453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4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Farther:</a:t>
            </a:r>
            <a:br>
              <a:rPr lang="en-US" dirty="0" smtClean="0"/>
            </a:b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0516" y="3628571"/>
            <a:ext cx="360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Born </a:t>
            </a:r>
            <a:r>
              <a:rPr lang="en-US" sz="1000" dirty="0"/>
              <a:t>in Shrewsbury, England, in 1831 </a:t>
            </a:r>
            <a:r>
              <a:rPr lang="en-US" sz="1000" dirty="0" smtClean="0"/>
              <a:t>Charles Robert Darwin </a:t>
            </a:r>
            <a:r>
              <a:rPr lang="en-US" sz="1000" dirty="0"/>
              <a:t>embarked on a five-year survey voyage around the world on the HMS Beagle; his studies of specimens led him to formulate his theories.</a:t>
            </a:r>
            <a:endParaRPr lang="en-US" sz="1000" dirty="0" smtClean="0"/>
          </a:p>
          <a:p>
            <a:r>
              <a:rPr lang="en-US" sz="1000" dirty="0"/>
              <a:t>https://www.biography.com/people/charles-darwin-9266433</a:t>
            </a:r>
            <a:endParaRPr lang="en-US" sz="1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297553"/>
            <a:ext cx="3089205" cy="308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7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" y="270472"/>
            <a:ext cx="8628814" cy="548048"/>
          </a:xfrm>
        </p:spPr>
        <p:txBody>
          <a:bodyPr/>
          <a:lstStyle/>
          <a:p>
            <a:r>
              <a:rPr lang="en-US" dirty="0" smtClean="0"/>
              <a:t>Challenge 2 (Optional): Add a leading phrase search-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000-DTSE-Search-7452-60-PL-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6"/>
          </p:nvPr>
        </p:nvSpPr>
        <p:spPr>
          <a:xfrm>
            <a:off x="3363410" y="1037398"/>
            <a:ext cx="5444308" cy="3542916"/>
          </a:xfrm>
        </p:spPr>
        <p:txBody>
          <a:bodyPr/>
          <a:lstStyle/>
          <a:p>
            <a:pPr marL="6350" indent="0" defTabSz="457200">
              <a:buNone/>
            </a:pPr>
            <a:r>
              <a:rPr lang="en-US" sz="1800" dirty="0" smtClean="0"/>
              <a:t>From Challenge 1-</a:t>
            </a:r>
          </a:p>
          <a:p>
            <a:pPr defTabSz="457200"/>
            <a:r>
              <a:rPr lang="en-US" sz="1800" dirty="0" smtClean="0"/>
              <a:t>It was okay to use </a:t>
            </a:r>
            <a:r>
              <a:rPr lang="en-US" sz="1800" dirty="0"/>
              <a:t>a non-tokenized key value for the initial </a:t>
            </a:r>
            <a:r>
              <a:rPr lang="en-US" sz="1800" dirty="0" smtClean="0"/>
              <a:t>query.</a:t>
            </a:r>
          </a:p>
          <a:p>
            <a:pPr defTabSz="457200"/>
            <a:r>
              <a:rPr lang="en-US" sz="1800" dirty="0" smtClean="0"/>
              <a:t>Change from marketing; that’s no longer okay.</a:t>
            </a:r>
          </a:p>
          <a:p>
            <a:pPr marL="228600" indent="-222250" defTabSz="228600">
              <a:buNone/>
            </a:pPr>
            <a:r>
              <a:rPr lang="en-US" sz="1800" dirty="0" smtClean="0"/>
              <a:t>	The initial query should return the same results for; “computer mouse” or “mouse computer”, “life is good”, “good life”.</a:t>
            </a:r>
          </a:p>
          <a:p>
            <a:pPr marL="228600" indent="-222250" defTabSz="228600">
              <a:buNone/>
            </a:pPr>
            <a:endParaRPr lang="en-US" sz="1800" dirty="0"/>
          </a:p>
          <a:p>
            <a:pPr defTabSz="228600"/>
            <a:r>
              <a:rPr lang="en-US" sz="1800" i="1" dirty="0" smtClean="0"/>
              <a:t>To save time, you can do all of this work on new tables, etcetera.</a:t>
            </a:r>
            <a:endParaRPr lang="en-US" sz="1800" i="1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4" y="1176959"/>
            <a:ext cx="2227799" cy="253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8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000-DTSE-Search-7452-60-DM-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08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000-DTSE-Search-7452-60-DM-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</p:spPr>
        <p:txBody>
          <a:bodyPr/>
          <a:lstStyle/>
          <a:p>
            <a:r>
              <a:rPr lang="en-US" dirty="0" smtClean="0"/>
              <a:t>End of Module: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908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616</TotalTime>
  <Words>471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DataStax_Template_Widescreen</vt:lpstr>
      <vt:lpstr>Practice Lab:</vt:lpstr>
      <vt:lpstr>Challenge 1: Be Amazon</vt:lpstr>
      <vt:lpstr>Challenge 1: Be Amazon</vt:lpstr>
      <vt:lpstr>Go Farther: (Optional)</vt:lpstr>
      <vt:lpstr>Challenge 2 (Optional): Add a leading phrase search-</vt:lpstr>
      <vt:lpstr>Practice Lab:</vt:lpstr>
      <vt:lpstr>End of Module: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39</cp:revision>
  <dcterms:created xsi:type="dcterms:W3CDTF">2018-03-30T00:33:11Z</dcterms:created>
  <dcterms:modified xsi:type="dcterms:W3CDTF">2018-07-26T22:40:51Z</dcterms:modified>
  <cp:category/>
</cp:coreProperties>
</file>