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Helvetica Neue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196">
          <p15:clr>
            <a:srgbClr val="A4A3A4"/>
          </p15:clr>
        </p15:guide>
        <p15:guide id="2" pos="120">
          <p15:clr>
            <a:srgbClr val="A4A3A4"/>
          </p15:clr>
        </p15:guide>
        <p15:guide id="3" pos="192">
          <p15:clr>
            <a:srgbClr val="A4A3A4"/>
          </p15:clr>
        </p15:guide>
        <p15:guide id="4" orient="horz" pos="2918">
          <p15:clr>
            <a:srgbClr val="A4A3A4"/>
          </p15:clr>
        </p15:guide>
        <p15:guide id="5" orient="horz" pos="2397">
          <p15:clr>
            <a:srgbClr val="A4A3A4"/>
          </p15:clr>
        </p15:guide>
        <p15:guide id="6" orient="horz" pos="1491">
          <p15:clr>
            <a:srgbClr val="A4A3A4"/>
          </p15:clr>
        </p15:guide>
        <p15:guide id="7" pos="288">
          <p15:clr>
            <a:srgbClr val="A4A3A4"/>
          </p15:clr>
        </p15:guide>
        <p15:guide id="8" pos="1176">
          <p15:clr>
            <a:srgbClr val="A4A3A4"/>
          </p15:clr>
        </p15:guide>
        <p15:guide id="9" pos="2880">
          <p15:clr>
            <a:srgbClr val="A4A3A4"/>
          </p15:clr>
        </p15:guide>
        <p15:guide id="10" pos="2077">
          <p15:clr>
            <a:srgbClr val="A4A3A4"/>
          </p15:clr>
        </p15:guide>
        <p15:guide id="11" orient="horz" pos="890">
          <p15:clr>
            <a:srgbClr val="A4A3A4"/>
          </p15:clr>
        </p15:guide>
        <p15:guide id="12" orient="horz" pos="12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-84" y="-210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4" name="Shape 4"/>
          <p:cNvCxnSpPr/>
          <p:nvPr/>
        </p:nvCxnSpPr>
        <p:spPr>
          <a:xfrm>
            <a:off x="5132439" y="540774"/>
            <a:ext cx="0" cy="8180439"/>
          </a:xfrm>
          <a:prstGeom prst="straightConnector1">
            <a:avLst/>
          </a:prstGeom>
          <a:noFill/>
          <a:ln w="15875" cap="flat" cmpd="sng">
            <a:solidFill>
              <a:srgbClr val="008A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33448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this Discussion Module is to detail topics related to DSE Search capacity planning and tuning. Comments: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Prerequisites to this discussion include that the attendee is versant on this same topic (capacity planning and tuning) as it pertains to DSE Core.</a:t>
            </a:r>
            <a:endParaRPr/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Tuning exercises on smaller systems with under sized data volumes can produce spurious results; rounding errors, other. For that reason (not having  sizeable data and hardware for an overview discussion), this module is not currently accompanied by a lab.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two pages discuss (reverse engineering) the query harness if you do not possess it. Comments: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Improperly set, any of these logging settings can become intrusive performance wise.</a:t>
            </a:r>
            <a:endParaRPr/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CQL slow query log can be enabled in multiple ways.</a:t>
            </a:r>
            <a:endParaRPr/>
          </a:p>
          <a:p>
            <a:pPr marL="3302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Generally, all of the data that follows is available under the dse_perf keyspace. 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also a distinct log for just DSE Search (Solr) queries.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DSE Audit Secure subsystem can also be used to gather query information.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these steps you will have generated a large amount of data to sort, reduce, other. You may need to use Excel or your Linux text processing skills to identify the most important queries.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can also be retrieved from DSE Ops Center.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not cost effective to tune all (1000) queries; pick the most offensive and work down the list.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create a list of every index in place, and start associating those indexes with known queries. IF you aren’t using an index (but still must maintain it), drop the index.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“tracing on” in CQLSH, or the client side drivers, offer really good latency and query processing data. So does the JMX interface to DSE.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net/net becomes; experiment with different CQL SELECT syntax and requirements to improve performance.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syntactical means to drive how a DSE Search query caches its result sets.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 Technical Support will state that using filter cache (“fq”) is the fastest, most common, means that new users cause out of memory errors; so, use with great care.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tunables to filter cache are listed above.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Net/net, and call to action: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is faster, and slower is slower.</a:t>
            </a:r>
            <a:endParaRPr/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one variable at a time; repeatable steps, careful (repeated) measurement.</a:t>
            </a:r>
            <a:endParaRPr/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 in having an accurate test/query harness. Not only is this a necessary tool, but the data it produces offers insight.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Discussion Module-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next page we enter a Discussion Lab. 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not a true story- Names have been changed anyway.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given customer serves the markets listed above, with the runtime environment as described.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Net/net, test and Q/A platforms are no longer representative with production (and poor practices are in place).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Matching pairs Discussion Lab: Best Practice, Not Best Practice-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the terms on the right with the Best/Not-Best label on the left.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Discussion Lab-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topic of capacity planning and tuning DSE Search, there is system tuning, and statement tuning. Comments: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tuning involves; disk controller, and disk/data placement, (global) settings in cassandra.yaml, dse,yaml, Linux kernel settings, others.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your starting point, and the number of errors previously made, system tuning generally yields 5-35% greater performance. It is unlikely you can move a 4 minute query to a 5 second query through system tuning.</a:t>
            </a:r>
            <a:endParaRPr/>
          </a:p>
          <a:p>
            <a:pPr marL="3302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tuning involves the dozens/hundreds/thousands of (end user) initiated CQL statements that run against the DSE server.</a:t>
            </a:r>
            <a:endParaRPr/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captured those statements, we seek to categorize them by; frequency, concurrency, and spread. Reference to the 1900’s video game titled, Frogger.</a:t>
            </a:r>
            <a:endParaRPr/>
          </a:p>
          <a:p>
            <a:pPr marL="3302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seek also to capture the required and observed SLA per statement. If a given statement was executing at 5mx, and increasing 1 ms in execution time per month, that’s a different problem to solve than a statement that jump by an additional 4s of execution time overnight.</a:t>
            </a:r>
            <a:endParaRPr/>
          </a:p>
          <a:p>
            <a:pPr marL="3302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Hopefully (best practice), the query test harness was captured during development and is still active. Comments: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image above depicts a 5 stage new application development effort software development effort.</a:t>
            </a:r>
            <a:endParaRPr/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highly recommended that one develops and test the query on production sized (real, legacy) data after the data model is complete, and before any application development begins. Why ? At this point you can uncover performance issues and related, and change the model while the impact to existing code is nill.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that DSE can isolate workload by groups of nodes, by data center.</a:t>
            </a:r>
            <a:endParaRPr/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while the mission critical (low SLA) writes are occurring in DC-1, the DSE Search queries can be pushed to DC-2; a nice and easy resource governing and guarantee system. The DSE Search index updates will still have to happen in DC-2. However, the query activity in DC-2 should not measurably impact DC-1.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- Title Slide">
  <p:cSld name="01 - 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Shape 10" descr="line-dot-pattern@2x.png"/>
          <p:cNvPicPr preferRelativeResize="0"/>
          <p:nvPr/>
        </p:nvPicPr>
        <p:blipFill rotWithShape="1">
          <a:blip r:embed="rId2">
            <a:alphaModFix amt="25000"/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11328" y="659747"/>
            <a:ext cx="4575472" cy="394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000-DTSE-Search-7459-60-DM-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- Prerequisites:">
  <p:cSld name="10 - Prerequisites: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l="222" t="3440" b="131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9215" y="4578740"/>
            <a:ext cx="2284327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000-DTSE-Search-7459-60-DM-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0 - Prerequisites:">
  <p:cSld name="1_10 - Prerequisites: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2">
            <a:alphaModFix/>
          </a:blip>
          <a:srcRect l="222" t="3440" b="131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9215" y="4578740"/>
            <a:ext cx="2284327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000-DTSE-Search-7459-60-DM-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- Sub-section Break (Exercise, other)">
  <p:cSld name="07 - Sub-section Break (Exercise, other)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 flipH="1">
            <a:off x="4261390" y="-1"/>
            <a:ext cx="4882610" cy="429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" name="Shape 20" descr="line-dot-pattern@2x.png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 rot="10800000" flipH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000-DTSE-Search-7459-60-DM-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Light banner, 1 column text">
  <p:cSld name="02 - Light banner, 1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 amt="3000"/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000-DTSE-Search-7459-60-DM-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123949"/>
            <a:ext cx="8229600" cy="347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- Section End">
  <p:cSld name="08 - Section End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l="222" t="3440" b="131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9215" y="4578740"/>
            <a:ext cx="2284327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/>
          <p:nvPr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000-DTSE-Search-7459-60-DM-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- Light banner, 2 column text">
  <p:cSld name="03 - Light banner, 2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 amt="3000"/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 descr="line-dot-pattern@2x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 rot="10800000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123949"/>
            <a:ext cx="4003675" cy="347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91671" y="1123949"/>
            <a:ext cx="4003675" cy="347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000-DTSE-Search-7459-60-DM-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54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- Left picture, 1 column">
  <p:cSld name="04 - Left picture,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 amt="3000"/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 descr="line-dot-pattern@2x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 rot="10800000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42339" y="1120777"/>
            <a:ext cx="5144460" cy="348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457201" y="1120776"/>
            <a:ext cx="2799806" cy="3517900"/>
          </a:xfrm>
          <a:prstGeom prst="round1Rect">
            <a:avLst>
              <a:gd name="adj" fmla="val 3421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000-DTSE-Search-7459-60-DM-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- Right picture, 1 column">
  <p:cSld name="05 - Right picture,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 amt="3000"/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74791" y="1120777"/>
            <a:ext cx="5144460" cy="348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6051666" y="1083137"/>
            <a:ext cx="2799806" cy="3517900"/>
          </a:xfrm>
          <a:prstGeom prst="round1Rect">
            <a:avLst>
              <a:gd name="adj" fmla="val 3421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000-DTSE-Search-7459-60-DM-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- Internal Only">
  <p:cSld name="06 - Internal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73" name="Shape 73" descr="line-dot-pattern@2x.png"/>
          <p:cNvPicPr preferRelativeResize="0"/>
          <p:nvPr/>
        </p:nvPicPr>
        <p:blipFill rotWithShape="1">
          <a:blip r:embed="rId2">
            <a:alphaModFix/>
          </a:blip>
          <a:srcRect l="4800" b="12646"/>
          <a:stretch/>
        </p:blipFill>
        <p:spPr>
          <a:xfrm rot="-5400000">
            <a:off x="7179812" y="-1097707"/>
            <a:ext cx="866487" cy="30618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00099" y="1123949"/>
            <a:ext cx="6450676" cy="347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000-DTSE-Search-7459-60-DM-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79" name="Shape 79"/>
            <p:cNvSpPr/>
            <p:nvPr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 cap="flat" cmpd="sng">
              <a:solidFill>
                <a:srgbClr val="FFDE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72C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C72C"/>
                  </a:solidFill>
                  <a:latin typeface="Arial"/>
                  <a:ea typeface="Arial"/>
                  <a:cs typeface="Arial"/>
                  <a:sym typeface="Arial"/>
                </a:rPr>
                <a:t>DataStax Internal Use Only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- Additional Detail:">
  <p:cSld name="09 - Additional Detail: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 l="222" t="3440" b="131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9215" y="4578740"/>
            <a:ext cx="2284327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000-DTSE-Search-7459-60-DM-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151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6350" marR="0" lvl="0" indent="-6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Capacity Planning and Tuning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Discussion Module: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111328" y="548640"/>
            <a:ext cx="4575472" cy="349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Discussion/Information Only- </a:t>
            </a:r>
            <a:endParaRPr/>
          </a:p>
          <a:p>
            <a:pPr marL="635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Anything less than (n) nodes and (mGB) data can produce spurious results. A capacity planning and tuning lab exists in the advanced class; 14 + nodes, plus driver nodes, production sized data, other.</a:t>
            </a:r>
            <a:endParaRPr/>
          </a:p>
          <a:p>
            <a:pPr marL="233363" marR="0" lvl="0" indent="-227013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related to capacity planning</a:t>
            </a:r>
            <a:endParaRPr/>
          </a:p>
          <a:p>
            <a:pPr marL="233363" marR="0" lvl="0" indent="-227013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related to tuning</a:t>
            </a:r>
            <a:endParaRPr/>
          </a:p>
          <a:p>
            <a:pPr marL="233363" marR="0" lvl="0" indent="-227013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 Search specific only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If you don’t have the Query Harness-</a:t>
            </a:r>
            <a:endParaRPr sz="28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266008" y="1363286"/>
            <a:ext cx="3474720" cy="147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Developers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something someone should have created/maintained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engineering is not forecasting, signing your name to something</a:t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4317076" y="976462"/>
            <a:ext cx="4702233" cy="169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CQL Slow Log (dse.yaml. perm)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enabled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threshhold_ms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ttl_seconds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async_writers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dsetool perf cqlslowlog enable (temp)</a:t>
            </a:r>
            <a:endParaRPr/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dsetool perf cqlslowlog 1000</a:t>
            </a:r>
            <a:endParaRPr/>
          </a:p>
          <a:p>
            <a:pPr marL="233363" marR="0" lvl="0" indent="-1127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dse_perf,node_slow_log;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1903614" y="761979"/>
            <a:ext cx="6976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2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7725294" y="1753964"/>
            <a:ext cx="6976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2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5054138" y="270472"/>
            <a:ext cx="3632662" cy="106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If you don’t have the Query Harness-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199506" y="270472"/>
            <a:ext cx="4713316" cy="147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 Slow Sub-query Log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dsetool perf solrslowlog enable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dsetool perf solrindexstats enable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dsetool perf solrcachestats enable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dsetool perf solrlatencysnapshots enable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SELECT * FROM dse_perf.solr_slow_sub_query_log;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(8-10 others)</a:t>
            </a:r>
            <a:endParaRPr/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 Audit Secure subsystem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https://docs.datastax.com/en/dse/6.0/dse-admin/datastax_enterprise/security/secAuditEnable.html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3036917" y="3863478"/>
            <a:ext cx="6976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2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415595" y="908904"/>
            <a:ext cx="6976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2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128960" y="1750138"/>
            <a:ext cx="3862646" cy="147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/>
          </a:p>
          <a:p>
            <a:pPr marL="233363" marR="0" lvl="0" indent="-100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" marR="0" lvl="0" indent="0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 Ops Center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requests, latencies, timeouts, errors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size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2503" y="1324892"/>
            <a:ext cx="2075584" cy="126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207818" y="270472"/>
            <a:ext cx="8478982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Start working the (graph)</a:t>
            </a:r>
            <a:endParaRPr sz="28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389120" y="432262"/>
            <a:ext cx="4527455" cy="241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cost effective to fix every query; Pick the top n% that you have time for</a:t>
            </a:r>
            <a:endParaRPr/>
          </a:p>
          <a:p>
            <a:pPr marL="6350" marR="0" lvl="0" indent="0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only necessary columns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SEARCH INDEX ON t1;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graph vertex predicate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a better DSE Core index or DSE Search index application-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626" y="1116244"/>
            <a:ext cx="2865552" cy="286555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 rot="10800000">
            <a:off x="1305102" y="1526554"/>
            <a:ext cx="3566160" cy="2044931"/>
          </a:xfrm>
          <a:prstGeom prst="arc">
            <a:avLst>
              <a:gd name="adj1" fmla="val 16200000"/>
              <a:gd name="adj2" fmla="val 0"/>
            </a:avLst>
          </a:pr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1305102" y="3965171"/>
            <a:ext cx="2333105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Frequency of Query</a:t>
            </a:r>
            <a:endParaRPr sz="16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99060" y="2127841"/>
            <a:ext cx="1052945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Start working the (graph)</a:t>
            </a: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74073" y="818520"/>
            <a:ext cx="4527455" cy="241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CQLSH (driver); tracing 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 Admin UI screen</a:t>
            </a:r>
            <a:endParaRPr/>
          </a:p>
          <a:p>
            <a:pPr marL="233363" marR="0" lvl="0" indent="-100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CQL statement tuning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(Everything/most you know from SQL)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Leading wildcards, complex expressions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negation statements; OR topped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Unnecessary sorts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doesn’t reduce network comm, move to the client tier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4389120" y="958735"/>
            <a:ext cx="4527455" cy="241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Metrics Mbean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jmxterm, other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com.datastax.bdp -&gt; search -&gt; (core name) -&gt; </a:t>
            </a:r>
            <a:endParaRPr/>
          </a:p>
          <a:p>
            <a:pPr marL="687388" marR="0" lvl="2" indent="-225425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QueryMetrics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7388" marR="0" lvl="2" indent="-225425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IndexPool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7388" marR="0" lvl="2" indent="-225425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CommitMetrics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7388" marR="0" lvl="2" indent="-225425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UpdateMetrics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Latency counts, latency percentile, average latency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path phases; coordinate, execute, retrieve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“q” and “fq”</a:t>
            </a:r>
            <a:endParaRPr sz="28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374073" y="818520"/>
            <a:ext cx="4527455" cy="241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filtercache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Easiest/most-common means to OOM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dse.yaml – ramBufferSizeMB, ram_buffer_heap_space_in_mb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solrconfig.xml, highWaterMarkMB=“256”, lowWaterMarkMB=“128”</a:t>
            </a:r>
            <a:endParaRPr/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dse.yaml (pre 6.0) – max_solr_concurrency_per_core, back_pressure_theshhold_per_core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0349" y="818520"/>
            <a:ext cx="2097174" cy="278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Call to Action-</a:t>
            </a:r>
            <a:endParaRPr sz="28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309" y="1504343"/>
            <a:ext cx="3347604" cy="208635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210213" y="3793764"/>
            <a:ext cx="35637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http://picsnook.com/sunset-desert-minimal-4k-hd-wallpaper/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389120" y="1042964"/>
            <a:ext cx="4671753" cy="241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outlined the knobs-</a:t>
            </a:r>
            <a:endParaRPr/>
          </a:p>
          <a:p>
            <a:pPr marL="233363" marR="0" lvl="0" indent="-100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about changing one variable at a time; careful testing</a:t>
            </a:r>
            <a:endParaRPr/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 in the query harness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the incremental issue versus overnight ?  Two very different problems.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 of Module: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6350" marR="0" lvl="0" indent="-6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Discussion Lab: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232622"/>
            <a:ext cx="40290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 sz="28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090" y="1172095"/>
            <a:ext cx="2785629" cy="3525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111328" y="270472"/>
            <a:ext cx="4716788" cy="442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33363" marR="0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Fictitious company operates out of Miami, with stand alone production servers/data centers in all/most countries in S.America and LATAM.</a:t>
            </a:r>
            <a:endParaRPr/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development/test server; 24 cores, 84 TB disk</a:t>
            </a:r>
            <a:endParaRPr/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Explosive growth over 7-10 years-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servers in Brazil, Mexico become 12x to 48x larger than development/test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real HA disaster planning/test. Best estimate is to serve a (failed) country out of an adjacent country/server</a:t>
            </a:r>
            <a:endParaRPr/>
          </a:p>
          <a:p>
            <a:pPr marL="461963" marR="0" lvl="1" indent="-231774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spikey system load; imagine pay per view on World Cup Soccer style events </a:t>
            </a:r>
            <a:endParaRPr/>
          </a:p>
          <a:p>
            <a:pPr marL="233363" marR="0" lvl="0" indent="-227013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much unplanned downtime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5104014" y="270472"/>
            <a:ext cx="3941407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Vendor</a:t>
            </a: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&lt;-</a:t>
            </a: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02" y="544199"/>
            <a:ext cx="3914947" cy="79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254" y="1672825"/>
            <a:ext cx="3985866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461444" y="571105"/>
            <a:ext cx="3445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I give you this patch, what is your level of comfort that this will solve the production problem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8400" y="143222"/>
            <a:ext cx="15716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636011" y="1672825"/>
            <a:ext cx="3445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Zero, In fact, you’ve given us patches before that have brought production down, and that can’t happen again.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5538" y="1339450"/>
            <a:ext cx="1657350" cy="33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 rot="10800000">
            <a:off x="144435" y="2497505"/>
            <a:ext cx="46686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35" y="2564009"/>
            <a:ext cx="3914947" cy="79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439277" y="2700024"/>
            <a:ext cx="3445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last time you did (recovery procedure x); How long did that take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992" y="3753547"/>
            <a:ext cx="3985866" cy="103562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690749" y="3753547"/>
            <a:ext cx="344553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haven’t done that in 6-8 years. Since that time production volumes have gone up 48x. This can’t take more than (n) time, and it can’t affect production.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60300" y="3350313"/>
            <a:ext cx="16478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63330" y="1085148"/>
            <a:ext cx="2391690" cy="310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367549" y="4280826"/>
            <a:ext cx="11865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www.snoopy.com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264430" y="270472"/>
            <a:ext cx="4746566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Best / Not-Best Practice ?</a:t>
            </a:r>
            <a:endParaRPr sz="28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606" y="1274679"/>
            <a:ext cx="378488" cy="37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606" y="3175106"/>
            <a:ext cx="378488" cy="378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956566" y="978976"/>
            <a:ext cx="28798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89A8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889A8"/>
                </a:solidFill>
                <a:latin typeface="Arial"/>
                <a:ea typeface="Arial"/>
                <a:cs typeface="Arial"/>
                <a:sym typeface="Arial"/>
              </a:rPr>
              <a:t>Testing on representative hardware</a:t>
            </a:r>
            <a:endParaRPr sz="1800" b="1" i="0" u="none" strike="noStrike" cap="none">
              <a:solidFill>
                <a:srgbClr val="0889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956565" y="1920002"/>
            <a:ext cx="28798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Testing/developing on production sized data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956565" y="2802869"/>
            <a:ext cx="28798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Having a ready/representative test (query) harness</a:t>
            </a: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956565" y="3945135"/>
            <a:ext cx="2879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89A8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889A8"/>
                </a:solidFill>
                <a:latin typeface="Arial"/>
                <a:ea typeface="Arial"/>
                <a:cs typeface="Arial"/>
                <a:sym typeface="Arial"/>
              </a:rPr>
              <a:t>Having a Rabbit’s Foot</a:t>
            </a:r>
            <a:endParaRPr sz="1800" b="1" i="0" u="none" strike="noStrike" cap="none">
              <a:solidFill>
                <a:srgbClr val="0889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8077" y="1112898"/>
            <a:ext cx="378488" cy="37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3602" y="2066130"/>
            <a:ext cx="378488" cy="37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8077" y="2994950"/>
            <a:ext cx="378488" cy="37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3602" y="3940393"/>
            <a:ext cx="378488" cy="3784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/>
          <p:nvPr/>
        </p:nvCxnSpPr>
        <p:spPr>
          <a:xfrm flipH="1">
            <a:off x="3433104" y="1982447"/>
            <a:ext cx="1662600" cy="583800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rgbClr val="007996"/>
            </a:solidFill>
            <a:prstDash val="solid"/>
            <a:round/>
            <a:headEnd type="stealth" w="med" len="med"/>
            <a:tailEnd type="stealth" w="med" len="med"/>
          </a:ln>
        </p:spPr>
      </p:cxn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217" y="71199"/>
            <a:ext cx="1653598" cy="221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7217" y="2298138"/>
            <a:ext cx="1727999" cy="21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20195" y="4439988"/>
            <a:ext cx="26276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http://knowyourmeme.com/photos/1080551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 of Discussion Lab: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99060" y="602981"/>
            <a:ext cx="4813762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DSE Search: Cap Planning, Tuning-</a:t>
            </a:r>
            <a:endParaRPr sz="28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74074" y="1379911"/>
            <a:ext cx="3915293" cy="147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tuning</a:t>
            </a:r>
            <a:endParaRPr/>
          </a:p>
          <a:p>
            <a:pPr marL="6350" marR="0" lvl="0" indent="0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tuning (queries)</a:t>
            </a:r>
            <a:endParaRPr/>
          </a:p>
          <a:p>
            <a:pPr marL="457200" marR="0" lvl="0" indent="-223838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 sized data, repeatable test harness, isolation</a:t>
            </a:r>
            <a:endParaRPr/>
          </a:p>
          <a:p>
            <a:pPr marL="457200" marR="0" lvl="0" indent="-223838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Frequency, concurrency, spread</a:t>
            </a:r>
            <a:endParaRPr/>
          </a:p>
          <a:p>
            <a:pPr marL="457200" marR="0" lvl="0" indent="-223838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variable; rinse, repeat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6314" y="440575"/>
            <a:ext cx="3398676" cy="388204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5516226" y="4385007"/>
            <a:ext cx="30588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http://www.classicgaming.cc/classics/frogger/about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184669" y="2244437"/>
            <a:ext cx="964277" cy="964277"/>
          </a:xfrm>
          <a:prstGeom prst="ellipse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99060" y="1620415"/>
            <a:ext cx="187937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Common SDLC, and Issues</a:t>
            </a:r>
            <a:endParaRPr sz="28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8181" y="307572"/>
            <a:ext cx="6838393" cy="427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DSE Search: DCs, Read/Write, Load isolation</a:t>
            </a:r>
            <a:endParaRPr sz="28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000-DTSE-Search-7459-60-DM-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Shape 204"/>
          <p:cNvCxnSpPr/>
          <p:nvPr/>
        </p:nvCxnSpPr>
        <p:spPr>
          <a:xfrm rot="10800000" flipH="1">
            <a:off x="1959023" y="2513175"/>
            <a:ext cx="49431" cy="274515"/>
          </a:xfrm>
          <a:prstGeom prst="straightConnector1">
            <a:avLst/>
          </a:prstGeom>
          <a:noFill/>
          <a:ln w="22225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05" name="Shape 205"/>
          <p:cNvGrpSpPr/>
          <p:nvPr/>
        </p:nvGrpSpPr>
        <p:grpSpPr>
          <a:xfrm>
            <a:off x="1577620" y="2858905"/>
            <a:ext cx="525437" cy="458456"/>
            <a:chOff x="603638" y="2767543"/>
            <a:chExt cx="525437" cy="458456"/>
          </a:xfrm>
        </p:grpSpPr>
        <p:sp>
          <p:nvSpPr>
            <p:cNvPr id="206" name="Shape 206"/>
            <p:cNvSpPr txBox="1"/>
            <p:nvPr/>
          </p:nvSpPr>
          <p:spPr>
            <a:xfrm>
              <a:off x="603638" y="2979778"/>
              <a:ext cx="4347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1005" y="2767543"/>
              <a:ext cx="308070" cy="3017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Shape 208"/>
          <p:cNvSpPr txBox="1"/>
          <p:nvPr/>
        </p:nvSpPr>
        <p:spPr>
          <a:xfrm>
            <a:off x="2347813" y="4078856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234" y="3741627"/>
            <a:ext cx="550664" cy="369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Shape 210"/>
          <p:cNvCxnSpPr/>
          <p:nvPr/>
        </p:nvCxnSpPr>
        <p:spPr>
          <a:xfrm rot="10800000" flipH="1">
            <a:off x="1531495" y="3317361"/>
            <a:ext cx="161403" cy="33772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1" name="Shape 211"/>
          <p:cNvSpPr txBox="1"/>
          <p:nvPr/>
        </p:nvSpPr>
        <p:spPr>
          <a:xfrm>
            <a:off x="4232149" y="1292790"/>
            <a:ext cx="9044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Interruption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008454" y="1265125"/>
            <a:ext cx="1289785" cy="1289785"/>
          </a:xfrm>
          <a:prstGeom prst="ellipse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Shape 213"/>
          <p:cNvGrpSpPr/>
          <p:nvPr/>
        </p:nvGrpSpPr>
        <p:grpSpPr>
          <a:xfrm>
            <a:off x="1854418" y="2134918"/>
            <a:ext cx="390849" cy="259981"/>
            <a:chOff x="3998271" y="2570740"/>
            <a:chExt cx="390849" cy="259981"/>
          </a:xfrm>
        </p:grpSpPr>
        <p:pic>
          <p:nvPicPr>
            <p:cNvPr id="214" name="Shape 2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Shape 215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1917750" y="1305970"/>
            <a:ext cx="390849" cy="259981"/>
            <a:chOff x="3998271" y="2570740"/>
            <a:chExt cx="390849" cy="259981"/>
          </a:xfrm>
        </p:grpSpPr>
        <p:pic>
          <p:nvPicPr>
            <p:cNvPr id="217" name="Shape 2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Shape 218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2697279" y="1162801"/>
            <a:ext cx="390849" cy="259981"/>
            <a:chOff x="3998271" y="2570740"/>
            <a:chExt cx="390849" cy="259981"/>
          </a:xfrm>
        </p:grpSpPr>
        <p:pic>
          <p:nvPicPr>
            <p:cNvPr id="220" name="Shape 2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Shape 221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2635858" y="2383186"/>
            <a:ext cx="390849" cy="259981"/>
            <a:chOff x="3998271" y="2570740"/>
            <a:chExt cx="390849" cy="259981"/>
          </a:xfrm>
        </p:grpSpPr>
        <p:pic>
          <p:nvPicPr>
            <p:cNvPr id="223" name="Shape 2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Shape 224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3079133" y="1874937"/>
            <a:ext cx="390849" cy="259981"/>
            <a:chOff x="3998271" y="2570740"/>
            <a:chExt cx="390849" cy="259981"/>
          </a:xfrm>
        </p:grpSpPr>
        <p:pic>
          <p:nvPicPr>
            <p:cNvPr id="226" name="Shape 2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Shape 227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700" y="3894027"/>
            <a:ext cx="550664" cy="36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0526" y="3539688"/>
            <a:ext cx="550664" cy="369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Shape 230"/>
          <p:cNvCxnSpPr/>
          <p:nvPr/>
        </p:nvCxnSpPr>
        <p:spPr>
          <a:xfrm rot="10800000">
            <a:off x="1959023" y="3317361"/>
            <a:ext cx="0" cy="4853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1" name="Shape 231"/>
          <p:cNvCxnSpPr/>
          <p:nvPr/>
        </p:nvCxnSpPr>
        <p:spPr>
          <a:xfrm rot="10800000">
            <a:off x="2113174" y="3194250"/>
            <a:ext cx="503403" cy="2755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2" name="Shape 232"/>
          <p:cNvCxnSpPr/>
          <p:nvPr/>
        </p:nvCxnSpPr>
        <p:spPr>
          <a:xfrm rot="10800000" flipH="1">
            <a:off x="2103057" y="1559071"/>
            <a:ext cx="718108" cy="1299834"/>
          </a:xfrm>
          <a:prstGeom prst="straightConnector1">
            <a:avLst/>
          </a:prstGeom>
          <a:noFill/>
          <a:ln w="22225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3" name="Shape 233"/>
          <p:cNvSpPr/>
          <p:nvPr/>
        </p:nvSpPr>
        <p:spPr>
          <a:xfrm>
            <a:off x="1675492" y="1012930"/>
            <a:ext cx="2421643" cy="17224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2462111" y="930699"/>
            <a:ext cx="1424539" cy="1644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Center 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Shape 235"/>
          <p:cNvCxnSpPr/>
          <p:nvPr/>
        </p:nvCxnSpPr>
        <p:spPr>
          <a:xfrm rot="10800000" flipH="1">
            <a:off x="2194931" y="2650432"/>
            <a:ext cx="421646" cy="241010"/>
          </a:xfrm>
          <a:prstGeom prst="straightConnector1">
            <a:avLst/>
          </a:prstGeom>
          <a:noFill/>
          <a:ln w="22225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36" name="Shape 236"/>
          <p:cNvGrpSpPr/>
          <p:nvPr/>
        </p:nvGrpSpPr>
        <p:grpSpPr>
          <a:xfrm>
            <a:off x="5720542" y="3046525"/>
            <a:ext cx="525437" cy="458456"/>
            <a:chOff x="603638" y="2767543"/>
            <a:chExt cx="525437" cy="458456"/>
          </a:xfrm>
        </p:grpSpPr>
        <p:sp>
          <p:nvSpPr>
            <p:cNvPr id="237" name="Shape 237"/>
            <p:cNvSpPr txBox="1"/>
            <p:nvPr/>
          </p:nvSpPr>
          <p:spPr>
            <a:xfrm>
              <a:off x="603638" y="2979778"/>
              <a:ext cx="43473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8" name="Shape 2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1005" y="2767543"/>
              <a:ext cx="308070" cy="3017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Shape 239"/>
          <p:cNvSpPr txBox="1"/>
          <p:nvPr/>
        </p:nvSpPr>
        <p:spPr>
          <a:xfrm>
            <a:off x="5183929" y="4490160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5529604" y="1436775"/>
            <a:ext cx="1289785" cy="1289785"/>
          </a:xfrm>
          <a:prstGeom prst="ellipse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Shape 241"/>
          <p:cNvGrpSpPr/>
          <p:nvPr/>
        </p:nvGrpSpPr>
        <p:grpSpPr>
          <a:xfrm>
            <a:off x="5375568" y="2181172"/>
            <a:ext cx="390849" cy="259981"/>
            <a:chOff x="3998271" y="2570740"/>
            <a:chExt cx="390849" cy="259981"/>
          </a:xfrm>
        </p:grpSpPr>
        <p:pic>
          <p:nvPicPr>
            <p:cNvPr id="242" name="Shape 24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Shape 243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5987372" y="1347628"/>
            <a:ext cx="390849" cy="259981"/>
            <a:chOff x="3998271" y="2570740"/>
            <a:chExt cx="390849" cy="259981"/>
          </a:xfrm>
        </p:grpSpPr>
        <p:pic>
          <p:nvPicPr>
            <p:cNvPr id="245" name="Shape 24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Shape 246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6432340" y="2315101"/>
            <a:ext cx="390849" cy="259981"/>
            <a:chOff x="3998271" y="2570740"/>
            <a:chExt cx="390849" cy="259981"/>
          </a:xfrm>
        </p:grpSpPr>
        <p:pic>
          <p:nvPicPr>
            <p:cNvPr id="248" name="Shape 24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8271" y="2570740"/>
              <a:ext cx="390849" cy="259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Shape 249"/>
            <p:cNvSpPr txBox="1"/>
            <p:nvPr/>
          </p:nvSpPr>
          <p:spPr>
            <a:xfrm>
              <a:off x="3998271" y="2577619"/>
              <a:ext cx="3706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8850" y="4305331"/>
            <a:ext cx="550664" cy="36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1676" y="3950992"/>
            <a:ext cx="550664" cy="369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Shape 252"/>
          <p:cNvCxnSpPr>
            <a:endCxn id="237" idx="2"/>
          </p:cNvCxnSpPr>
          <p:nvPr/>
        </p:nvCxnSpPr>
        <p:spPr>
          <a:xfrm rot="10800000" flipH="1">
            <a:off x="5587209" y="3504981"/>
            <a:ext cx="350700" cy="6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3" name="Shape 253"/>
          <p:cNvCxnSpPr/>
          <p:nvPr/>
        </p:nvCxnSpPr>
        <p:spPr>
          <a:xfrm rot="10800000">
            <a:off x="6083876" y="3423992"/>
            <a:ext cx="98920" cy="470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4" name="Shape 254"/>
          <p:cNvCxnSpPr/>
          <p:nvPr/>
        </p:nvCxnSpPr>
        <p:spPr>
          <a:xfrm rot="10800000" flipH="1">
            <a:off x="6245979" y="2691459"/>
            <a:ext cx="234049" cy="318338"/>
          </a:xfrm>
          <a:prstGeom prst="straightConnector1">
            <a:avLst/>
          </a:prstGeom>
          <a:noFill/>
          <a:ln w="22225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5" name="Shape 255"/>
          <p:cNvSpPr/>
          <p:nvPr/>
        </p:nvSpPr>
        <p:spPr>
          <a:xfrm>
            <a:off x="5196642" y="1184580"/>
            <a:ext cx="2421643" cy="17224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983261" y="1102349"/>
            <a:ext cx="1424539" cy="1644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Center 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7606" y="1866947"/>
            <a:ext cx="884237" cy="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Microsoft Office PowerPoint</Application>
  <PresentationFormat>On-screen Show (16:9)</PresentationFormat>
  <Paragraphs>223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Neue</vt:lpstr>
      <vt:lpstr>DataStax_Template_Widescreen</vt:lpstr>
      <vt:lpstr>Discussion Module:</vt:lpstr>
      <vt:lpstr>Discussion Lab:</vt:lpstr>
      <vt:lpstr>Background:</vt:lpstr>
      <vt:lpstr>Vendor &lt;- -&gt; Customer</vt:lpstr>
      <vt:lpstr>Best / Not-Best Practice ?</vt:lpstr>
      <vt:lpstr>End of Discussion Lab:</vt:lpstr>
      <vt:lpstr>DSE Search: Cap Planning, Tuning-</vt:lpstr>
      <vt:lpstr>Common SDLC, and Issues</vt:lpstr>
      <vt:lpstr>DSE Search: DCs, Read/Write, Load isolation</vt:lpstr>
      <vt:lpstr>If you don’t have the Query Harness-</vt:lpstr>
      <vt:lpstr>If you don’t have the Query Harness-</vt:lpstr>
      <vt:lpstr>Start working the (graph)</vt:lpstr>
      <vt:lpstr>Start working the (graph)</vt:lpstr>
      <vt:lpstr>“q” and “fq”</vt:lpstr>
      <vt:lpstr>Call to Action-</vt:lpstr>
      <vt:lpstr>End of Module: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Module:</dc:title>
  <cp:lastModifiedBy>default</cp:lastModifiedBy>
  <cp:revision>1</cp:revision>
  <dcterms:modified xsi:type="dcterms:W3CDTF">2018-07-11T22:56:01Z</dcterms:modified>
</cp:coreProperties>
</file>