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71" r:id="rId18"/>
  </p:sldIdLst>
  <p:sldSz cx="9144000" cy="5143500" type="screen16x9"/>
  <p:notesSz cx="6858000" cy="9144000"/>
  <p:embeddedFontLst>
    <p:embeddedFont>
      <p:font typeface="Helvetica Neue" charset="0"/>
      <p:regular r:id="rId20"/>
      <p:bold r:id="rId21"/>
      <p:italic r:id="rId22"/>
      <p:boldItalic r:id="rId23"/>
    </p:embeddedFon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4196">
          <p15:clr>
            <a:srgbClr val="A4A3A4"/>
          </p15:clr>
        </p15:guide>
        <p15:guide id="2" pos="120">
          <p15:clr>
            <a:srgbClr val="A4A3A4"/>
          </p15:clr>
        </p15:guide>
        <p15:guide id="3" pos="192">
          <p15:clr>
            <a:srgbClr val="A4A3A4"/>
          </p15:clr>
        </p15:guide>
        <p15:guide id="4" orient="horz" pos="2918">
          <p15:clr>
            <a:srgbClr val="A4A3A4"/>
          </p15:clr>
        </p15:guide>
        <p15:guide id="5" orient="horz" pos="2397">
          <p15:clr>
            <a:srgbClr val="A4A3A4"/>
          </p15:clr>
        </p15:guide>
        <p15:guide id="6" orient="horz" pos="1491">
          <p15:clr>
            <a:srgbClr val="A4A3A4"/>
          </p15:clr>
        </p15:guide>
        <p15:guide id="7" pos="288">
          <p15:clr>
            <a:srgbClr val="A4A3A4"/>
          </p15:clr>
        </p15:guide>
        <p15:guide id="8" pos="1176">
          <p15:clr>
            <a:srgbClr val="A4A3A4"/>
          </p15:clr>
        </p15:guide>
        <p15:guide id="9" pos="2880">
          <p15:clr>
            <a:srgbClr val="A4A3A4"/>
          </p15:clr>
        </p15:guide>
        <p15:guide id="10" pos="2077">
          <p15:clr>
            <a:srgbClr val="A4A3A4"/>
          </p15:clr>
        </p15:guide>
        <p15:guide id="11" orient="horz" pos="890">
          <p15:clr>
            <a:srgbClr val="A4A3A4"/>
          </p15:clr>
        </p15:guide>
        <p15:guide id="12" orient="horz" pos="1201">
          <p15:clr>
            <a:srgbClr val="A4A3A4"/>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917" autoAdjust="0"/>
  </p:normalViewPr>
  <p:slideViewPr>
    <p:cSldViewPr snapToGrid="0">
      <p:cViewPr varScale="1">
        <p:scale>
          <a:sx n="98" d="100"/>
          <a:sy n="98" d="100"/>
        </p:scale>
        <p:origin x="-1650" y="-90"/>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0963" y="351503"/>
            <a:ext cx="4662985" cy="262289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cxnSp>
        <p:nvCxnSpPr>
          <p:cNvPr id="4" name="Shape 4"/>
          <p:cNvCxnSpPr/>
          <p:nvPr/>
        </p:nvCxnSpPr>
        <p:spPr>
          <a:xfrm>
            <a:off x="5132439" y="540774"/>
            <a:ext cx="0" cy="8180439"/>
          </a:xfrm>
          <a:prstGeom prst="straightConnector1">
            <a:avLst/>
          </a:prstGeom>
          <a:noFill/>
          <a:ln w="15875" cap="flat" cmpd="sng">
            <a:solidFill>
              <a:srgbClr val="008AC6"/>
            </a:solidFill>
            <a:prstDash val="solid"/>
            <a:round/>
            <a:headEnd type="none" w="sm" len="sm"/>
            <a:tailEnd type="none" w="sm" len="sm"/>
          </a:ln>
        </p:spPr>
      </p:cxnSp>
      <p:sp>
        <p:nvSpPr>
          <p:cNvPr id="5" name="Shape 5"/>
          <p:cNvSpPr txBox="1">
            <a:spLocks noGrp="1"/>
          </p:cNvSpPr>
          <p:nvPr>
            <p:ph type="body" idx="1"/>
          </p:nvPr>
        </p:nvSpPr>
        <p:spPr>
          <a:xfrm>
            <a:off x="380963" y="3114368"/>
            <a:ext cx="4662985" cy="5783826"/>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3033448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ucene.apache.org/solr/guide/6_6/tokenizers.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lucene.apache.org/solr/guide/6_6/filter-descriptions.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350838"/>
            <a:ext cx="4662488" cy="26241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380963" y="3114368"/>
            <a:ext cx="4662985" cy="5783826"/>
          </a:xfrm>
          <a:prstGeom prst="rect">
            <a:avLst/>
          </a:prstGeom>
          <a:noFill/>
          <a:ln>
            <a:noFill/>
          </a:ln>
        </p:spPr>
        <p:txBody>
          <a:bodyPr spcFirstLastPara="1" wrap="square" lIns="91425" tIns="45700" rIns="91425" bIns="45700" anchor="t" anchorCtr="0">
            <a:noAutofit/>
          </a:bodyPr>
          <a:lstStyle/>
          <a:p>
            <a:pPr marL="158750" marR="0" lvl="0" indent="0" algn="l" rtl="0">
              <a:spcBef>
                <a:spcPts val="0"/>
              </a:spcBef>
              <a:spcAft>
                <a:spcPts val="0"/>
              </a:spcAft>
              <a:buClr>
                <a:schemeClr val="dk1"/>
              </a:buClr>
              <a:buSzPts val="800"/>
              <a:buFont typeface="Arial"/>
              <a:buNone/>
            </a:pPr>
            <a:r>
              <a:rPr lang="en-US" sz="800" b="0" i="0" u="none" strike="noStrike" cap="none" dirty="0">
                <a:solidFill>
                  <a:schemeClr val="dk1"/>
                </a:solidFill>
                <a:latin typeface="Arial"/>
                <a:ea typeface="Arial"/>
                <a:cs typeface="Arial"/>
                <a:sym typeface="Arial"/>
              </a:rPr>
              <a:t>The goal of this Discussion Module is to </a:t>
            </a:r>
            <a:r>
              <a:rPr lang="en-US" sz="800" b="0" i="0" u="none" strike="noStrike" cap="none" dirty="0" smtClean="0">
                <a:solidFill>
                  <a:schemeClr val="dk1"/>
                </a:solidFill>
                <a:latin typeface="Arial"/>
                <a:ea typeface="Arial"/>
                <a:cs typeface="Arial"/>
                <a:sym typeface="Arial"/>
              </a:rPr>
              <a:t>review key topics from Day 1.</a:t>
            </a:r>
            <a:endParaRPr sz="8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The Query TAB is also very functional-</a:t>
            </a:r>
          </a:p>
          <a:p>
            <a:endParaRPr lang="en-US" dirty="0" smtClean="0"/>
          </a:p>
          <a:p>
            <a:pPr marL="330200" indent="-171450">
              <a:buFont typeface="Arial" pitchFamily="34" charset="0"/>
              <a:buChar char="•"/>
            </a:pPr>
            <a:r>
              <a:rPr lang="en-US" dirty="0" smtClean="0"/>
              <a:t>Net/net, with this TAB you do not have to with a client program to access/test</a:t>
            </a:r>
            <a:r>
              <a:rPr lang="en-US" baseline="0" dirty="0" smtClean="0"/>
              <a:t> queries. Also, this TAB can return metadata about your query that you can not retrieve via any other means, foe example; the score.</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“score” is a virtual column returned/produced per row. In effect, how confident is DSE Search that the qualifying row is a good match for the query criteria. Higher is better.</a:t>
            </a:r>
          </a:p>
          <a:p>
            <a:pPr marL="330200" indent="-171450">
              <a:buFont typeface="Arial" pitchFamily="34" charset="0"/>
              <a:buChar char="•"/>
            </a:pPr>
            <a:r>
              <a:rPr lang="en-US" baseline="0" dirty="0" smtClean="0"/>
              <a:t>We haven’t discussed “boosting” yet; you can actually weight portions of your total query predicate higher than others. E.g., it is more important to match on Movie Director than match on Movie Title.</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a:t>
            </a:r>
            <a:r>
              <a:rPr lang="en-US" baseline="0" dirty="0" err="1" smtClean="0"/>
              <a:t>debugQuery</a:t>
            </a:r>
            <a:r>
              <a:rPr lang="en-US" baseline="0" dirty="0" smtClean="0"/>
              <a:t>” is the equivalent of a relational database, SET EXPLAIN. True or false (checked or not checked), this parameter has DSE Search return the “query plan”; how was your given query executed.</a:t>
            </a:r>
          </a:p>
          <a:p>
            <a:pPr marL="628650" lvl="1" indent="-171450">
              <a:buFont typeface="Arial" pitchFamily="34" charset="0"/>
              <a:buChar char="•"/>
            </a:pPr>
            <a:r>
              <a:rPr lang="en-US" baseline="0" dirty="0" smtClean="0"/>
              <a:t>In relational, a query plan outlines table order, table access method, join order, and more.</a:t>
            </a:r>
          </a:p>
          <a:p>
            <a:pPr marL="628650" lvl="1" indent="-171450">
              <a:buFont typeface="Arial" pitchFamily="34" charset="0"/>
              <a:buChar char="•"/>
            </a:pPr>
            <a:r>
              <a:rPr lang="en-US" baseline="0" dirty="0" smtClean="0"/>
              <a:t>In relational, the primary technology in effect is the B-Tree+ index, which offers pros and cons to performance and ability.</a:t>
            </a:r>
          </a:p>
          <a:p>
            <a:pPr marL="628650" lvl="1" indent="-171450">
              <a:buFont typeface="Arial" pitchFamily="34" charset="0"/>
              <a:buChar char="•"/>
            </a:pPr>
            <a:r>
              <a:rPr lang="en-US" baseline="0" dirty="0" smtClean="0"/>
              <a:t>DSE Search uses </a:t>
            </a:r>
            <a:r>
              <a:rPr lang="en-US" baseline="0" dirty="0" err="1" smtClean="0"/>
              <a:t>Tf-Idf</a:t>
            </a:r>
            <a:r>
              <a:rPr lang="en-US" baseline="0" dirty="0" smtClean="0"/>
              <a:t> indexes, a form of bitmap index, which also offers pros and cons.  </a:t>
            </a:r>
          </a:p>
          <a:p>
            <a:pPr marL="330200" indent="-171450">
              <a:buFont typeface="Arial" pitchFamily="34" charset="0"/>
              <a:buChar char="•"/>
            </a:pPr>
            <a:endParaRPr lang="en-US" baseline="0" dirty="0" smtClean="0"/>
          </a:p>
          <a:p>
            <a:pPr marL="158750" indent="0">
              <a:buFont typeface="Arial" pitchFamily="34" charset="0"/>
              <a:buNone/>
            </a:pPr>
            <a:r>
              <a:rPr lang="en-US" baseline="0" dirty="0" smtClean="0"/>
              <a:t>There are topics on this pager that we are not ready to discuss yet (have not met the prerequisites for yet), for example; faceting, default field, other.</a:t>
            </a:r>
          </a:p>
          <a:p>
            <a:pPr marL="330200" indent="-171450">
              <a:buFont typeface="Arial" pitchFamily="34" charset="0"/>
              <a:buChar char="•"/>
            </a:pPr>
            <a:endParaRPr lang="en-US" dirty="0"/>
          </a:p>
        </p:txBody>
      </p:sp>
    </p:spTree>
    <p:extLst>
      <p:ext uri="{BB962C8B-B14F-4D97-AF65-F5344CB8AC3E}">
        <p14:creationId xmlns:p14="http://schemas.microsoft.com/office/powerpoint/2010/main" val="118212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baseline="0" dirty="0" smtClean="0"/>
              <a:t>Matching pairs Discussion Lab: properties of field types, fields, other.</a:t>
            </a:r>
          </a:p>
          <a:p>
            <a:endParaRPr lang="en-US" baseline="0" dirty="0" smtClean="0"/>
          </a:p>
          <a:p>
            <a:pPr marL="330200" indent="-171450">
              <a:buFont typeface="Arial" pitchFamily="34" charset="0"/>
              <a:buChar char="•"/>
            </a:pPr>
            <a:r>
              <a:rPr lang="en-US" baseline="0" dirty="0" smtClean="0"/>
              <a:t>Match the terms on the right with the correct term on the left.</a:t>
            </a:r>
            <a:endParaRPr lang="en-US" dirty="0" smtClean="0"/>
          </a:p>
          <a:p>
            <a:endParaRPr lang="en-US" dirty="0"/>
          </a:p>
        </p:txBody>
      </p:sp>
    </p:spTree>
    <p:extLst>
      <p:ext uri="{BB962C8B-B14F-4D97-AF65-F5344CB8AC3E}">
        <p14:creationId xmlns:p14="http://schemas.microsoft.com/office/powerpoint/2010/main" val="704258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baseline="0" dirty="0" smtClean="0"/>
              <a:t>Matching pairs Discussion Lab: properties of field types, fields, other.</a:t>
            </a:r>
          </a:p>
          <a:p>
            <a:endParaRPr lang="en-US" baseline="0" dirty="0" smtClean="0"/>
          </a:p>
          <a:p>
            <a:pPr marL="330200" indent="-171450">
              <a:buFont typeface="Arial" pitchFamily="34" charset="0"/>
              <a:buChar char="•"/>
            </a:pPr>
            <a:r>
              <a:rPr lang="en-US" baseline="0" dirty="0" smtClean="0"/>
              <a:t>Match the terms on the right with the correct term on the left.</a:t>
            </a:r>
            <a:endParaRPr lang="en-US" dirty="0" smtClean="0"/>
          </a:p>
          <a:p>
            <a:endParaRPr lang="en-US" dirty="0"/>
          </a:p>
        </p:txBody>
      </p:sp>
    </p:spTree>
    <p:extLst>
      <p:ext uri="{BB962C8B-B14F-4D97-AF65-F5344CB8AC3E}">
        <p14:creationId xmlns:p14="http://schemas.microsoft.com/office/powerpoint/2010/main" val="3834531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Overview of the DSE query landscape-</a:t>
            </a:r>
          </a:p>
          <a:p>
            <a:endParaRPr lang="en-US" dirty="0" smtClean="0"/>
          </a:p>
          <a:p>
            <a:pPr marL="330200" indent="-171450">
              <a:buFont typeface="Arial" pitchFamily="34" charset="0"/>
              <a:buChar char="•"/>
            </a:pPr>
            <a:r>
              <a:rPr lang="en-US" dirty="0" smtClean="0"/>
              <a:t>Just DSE Core queries</a:t>
            </a:r>
          </a:p>
          <a:p>
            <a:pPr marL="330200" indent="-171450">
              <a:buFont typeface="Arial" pitchFamily="34" charset="0"/>
              <a:buChar char="•"/>
            </a:pPr>
            <a:r>
              <a:rPr lang="en-US" dirty="0" smtClean="0"/>
              <a:t>DSE Search queries</a:t>
            </a:r>
          </a:p>
          <a:p>
            <a:pPr marL="330200" indent="-171450">
              <a:buFont typeface="Arial" pitchFamily="34" charset="0"/>
              <a:buChar char="•"/>
            </a:pPr>
            <a:r>
              <a:rPr lang="en-US" dirty="0" smtClean="0"/>
              <a:t>Spark SQL (Hive SQL)</a:t>
            </a:r>
          </a:p>
          <a:p>
            <a:pPr marL="330200" indent="-171450">
              <a:buFont typeface="Arial" pitchFamily="34" charset="0"/>
              <a:buChar char="•"/>
            </a:pPr>
            <a:endParaRPr lang="en-US" dirty="0" smtClean="0"/>
          </a:p>
          <a:p>
            <a:pPr marL="330200" indent="-171450">
              <a:buFont typeface="Arial" pitchFamily="34" charset="0"/>
              <a:buChar char="•"/>
            </a:pPr>
            <a:r>
              <a:rPr lang="en-US" dirty="0" smtClean="0"/>
              <a:t>What works and doesn’t work (intersect) between Core and Search</a:t>
            </a:r>
          </a:p>
          <a:p>
            <a:pPr marL="330200" indent="-171450">
              <a:buFont typeface="Arial" pitchFamily="34" charset="0"/>
              <a:buChar char="•"/>
            </a:pPr>
            <a:endParaRPr lang="en-US" dirty="0" smtClean="0"/>
          </a:p>
          <a:p>
            <a:endParaRPr lang="en-US" dirty="0" smtClean="0"/>
          </a:p>
          <a:p>
            <a:r>
              <a:rPr lang="en-US" dirty="0" smtClean="0"/>
              <a:t>Reference </a:t>
            </a:r>
            <a:r>
              <a:rPr lang="en-US" dirty="0" err="1" smtClean="0"/>
              <a:t>Urls</a:t>
            </a:r>
            <a:r>
              <a:rPr lang="en-US" dirty="0" smtClean="0"/>
              <a:t>:</a:t>
            </a:r>
          </a:p>
          <a:p>
            <a:pPr lvl="1"/>
            <a:r>
              <a:rPr lang="en-US" dirty="0" smtClean="0"/>
              <a:t>https://docs.datastax.com/en/dse/6.0/cql/cql/cql_reference/cqlReferenceTOC.html</a:t>
            </a:r>
          </a:p>
          <a:p>
            <a:pPr lvl="1"/>
            <a:r>
              <a:rPr lang="en-US" dirty="0" smtClean="0"/>
              <a:t>https://docs.datastax.com/en/dse/6.0/cql/</a:t>
            </a:r>
          </a:p>
          <a:p>
            <a:pPr lvl="1"/>
            <a:r>
              <a:rPr lang="en-US" dirty="0" smtClean="0"/>
              <a:t>https://docs.datastax.com/en/dse/6.0/cql/cql/cql_reference/refCqlFunction.html</a:t>
            </a:r>
          </a:p>
          <a:p>
            <a:pPr lvl="1"/>
            <a:r>
              <a:rPr lang="en-US" dirty="0" smtClean="0"/>
              <a:t>https://docs.datastax.com/en/dse/6.0/cql/cql/cql_reference/cqlAggregates.html</a:t>
            </a:r>
          </a:p>
          <a:p>
            <a:pPr lvl="1"/>
            <a:endParaRPr lang="en-US" dirty="0" smtClean="0"/>
          </a:p>
          <a:p>
            <a:pPr lvl="1"/>
            <a:r>
              <a:rPr lang="en-US" dirty="0" smtClean="0"/>
              <a:t>https://github.com/farrell0/DataStax-Developers-Notebook/blob/master/DDN_2017_12_UDFs.pdf</a:t>
            </a:r>
          </a:p>
          <a:p>
            <a:pPr lvl="1"/>
            <a:endParaRPr lang="en-US" dirty="0" smtClean="0"/>
          </a:p>
          <a:p>
            <a:pPr lvl="1"/>
            <a:r>
              <a:rPr lang="en-US" dirty="0" smtClean="0"/>
              <a:t>https://docs.datastax.com/en/dse/6.0/dse-dev/datastax_enterprise/releaseNotes/RNdse.html#Rndse</a:t>
            </a:r>
          </a:p>
          <a:p>
            <a:pPr lvl="1"/>
            <a:endParaRPr lang="en-US" dirty="0" smtClean="0"/>
          </a:p>
          <a:p>
            <a:pPr lvl="1"/>
            <a:r>
              <a:rPr lang="en-US" dirty="0" smtClean="0"/>
              <a:t>DSE 6 includes Spark 2.2.0.14, Hive</a:t>
            </a:r>
          </a:p>
          <a:p>
            <a:pPr lvl="1"/>
            <a:endParaRPr lang="en-US" dirty="0" smtClean="0"/>
          </a:p>
          <a:p>
            <a:pPr lvl="1"/>
            <a:r>
              <a:rPr lang="en-US" dirty="0" smtClean="0"/>
              <a:t>https://spark.apache.org/releases/spark-release-2-2-0.html</a:t>
            </a:r>
          </a:p>
          <a:p>
            <a:pPr lvl="1"/>
            <a:r>
              <a:rPr lang="en-US" dirty="0" smtClean="0"/>
              <a:t>https://spark.apache.org/docs/2.2.0/sql-programming-guide.html</a:t>
            </a:r>
          </a:p>
          <a:p>
            <a:pPr lvl="1"/>
            <a:endParaRPr lang="en-US" dirty="0" smtClean="0"/>
          </a:p>
          <a:p>
            <a:pPr lvl="1"/>
            <a:r>
              <a:rPr lang="en-US" dirty="0" smtClean="0"/>
              <a:t>https://cwiki.apache.org/confluence/display/Hive/LanguageManual</a:t>
            </a:r>
          </a:p>
          <a:p>
            <a:pPr lvl="1"/>
            <a:r>
              <a:rPr lang="en-US" dirty="0" smtClean="0"/>
              <a:t>https://cwiki.apache.org/confluence/display/Hive/LanguageManual+Select</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881386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Regarding the above:</a:t>
            </a:r>
          </a:p>
          <a:p>
            <a:endParaRPr lang="en-US" dirty="0" smtClean="0"/>
          </a:p>
          <a:p>
            <a:pPr marL="330200" indent="-171450">
              <a:buFont typeface="Arial" pitchFamily="34" charset="0"/>
              <a:buChar char="•"/>
            </a:pPr>
            <a:r>
              <a:rPr lang="en-US" dirty="0" smtClean="0"/>
              <a:t>This</a:t>
            </a:r>
            <a:r>
              <a:rPr lang="en-US" baseline="0" dirty="0" smtClean="0"/>
              <a:t> query uses the </a:t>
            </a:r>
            <a:r>
              <a:rPr lang="en-US" baseline="0" dirty="0" err="1" smtClean="0"/>
              <a:t>Solr</a:t>
            </a:r>
            <a:r>
              <a:rPr lang="en-US" baseline="0" dirty="0" smtClean="0"/>
              <a:t> server side query function titled, sum, to generate sort results.</a:t>
            </a:r>
          </a:p>
          <a:p>
            <a:pPr marL="330200" indent="-171450">
              <a:buFont typeface="Arial" pitchFamily="34" charset="0"/>
              <a:buChar char="•"/>
            </a:pPr>
            <a:r>
              <a:rPr lang="en-US" baseline="0" dirty="0" smtClean="0"/>
              <a:t>There are 20 or more </a:t>
            </a:r>
            <a:r>
              <a:rPr lang="en-US" baseline="0" dirty="0" err="1" smtClean="0"/>
              <a:t>Solr</a:t>
            </a:r>
            <a:r>
              <a:rPr lang="en-US" baseline="0" dirty="0" smtClean="0"/>
              <a:t> function queries available including; (math), lowercase, other.</a:t>
            </a:r>
            <a:endParaRPr lang="en-US" dirty="0" smtClean="0"/>
          </a:p>
          <a:p>
            <a:endParaRPr lang="en-US" dirty="0" smtClean="0"/>
          </a:p>
          <a:p>
            <a:r>
              <a:rPr lang="en-US" dirty="0" smtClean="0"/>
              <a:t>Reference </a:t>
            </a:r>
            <a:r>
              <a:rPr lang="en-US" dirty="0" err="1" smtClean="0"/>
              <a:t>Urls</a:t>
            </a:r>
            <a:r>
              <a:rPr lang="en-US" dirty="0" smtClean="0"/>
              <a:t>:</a:t>
            </a:r>
          </a:p>
          <a:p>
            <a:pPr lvl="1"/>
            <a:r>
              <a:rPr lang="en-US" dirty="0" smtClean="0"/>
              <a:t>https://lucene.apache.org/solr/guide/6_6/function-queries.html</a:t>
            </a:r>
            <a:endParaRPr lang="en-US" dirty="0"/>
          </a:p>
        </p:txBody>
      </p:sp>
    </p:spTree>
    <p:extLst>
      <p:ext uri="{BB962C8B-B14F-4D97-AF65-F5344CB8AC3E}">
        <p14:creationId xmlns:p14="http://schemas.microsoft.com/office/powerpoint/2010/main" val="1943230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The Standard </a:t>
            </a:r>
            <a:r>
              <a:rPr lang="en-US" dirty="0" err="1" smtClean="0"/>
              <a:t>Solr</a:t>
            </a:r>
            <a:r>
              <a:rPr lang="en-US" dirty="0" smtClean="0"/>
              <a:t> Query Parser has three parameters it accepts:</a:t>
            </a:r>
          </a:p>
          <a:p>
            <a:endParaRPr lang="en-US" dirty="0" smtClean="0"/>
          </a:p>
          <a:p>
            <a:pPr marL="330200" indent="-171450">
              <a:buFont typeface="Arial" pitchFamily="34" charset="0"/>
              <a:buChar char="•"/>
            </a:pPr>
            <a:r>
              <a:rPr lang="en-US" dirty="0" smtClean="0"/>
              <a:t>“q” is required, and is a parameter we have used throughout.</a:t>
            </a:r>
          </a:p>
          <a:p>
            <a:pPr marL="330200" indent="-171450">
              <a:buFont typeface="Arial" pitchFamily="34" charset="0"/>
              <a:buChar char="•"/>
            </a:pPr>
            <a:r>
              <a:rPr lang="en-US" dirty="0" smtClean="0"/>
              <a:t>“</a:t>
            </a:r>
            <a:r>
              <a:rPr lang="en-US" dirty="0" err="1" smtClean="0"/>
              <a:t>df</a:t>
            </a:r>
            <a:r>
              <a:rPr lang="en-US" dirty="0" smtClean="0"/>
              <a:t>” can specify a query time default field.</a:t>
            </a:r>
          </a:p>
          <a:p>
            <a:pPr marL="330200" indent="-171450">
              <a:buFont typeface="Arial" pitchFamily="34" charset="0"/>
              <a:buChar char="•"/>
            </a:pPr>
            <a:r>
              <a:rPr lang="en-US" dirty="0" smtClean="0"/>
              <a:t>“</a:t>
            </a:r>
            <a:r>
              <a:rPr lang="en-US" dirty="0" err="1" smtClean="0"/>
              <a:t>q.op</a:t>
            </a:r>
            <a:r>
              <a:rPr lang="en-US" dirty="0" smtClean="0"/>
              <a:t>” can change</a:t>
            </a:r>
            <a:r>
              <a:rPr lang="en-US" baseline="0" dirty="0" smtClean="0"/>
              <a:t> the default AND|OR” </a:t>
            </a:r>
            <a:r>
              <a:rPr lang="en-US" baseline="0" dirty="0" err="1" smtClean="0"/>
              <a:t>boolean</a:t>
            </a:r>
            <a:r>
              <a:rPr lang="en-US" baseline="0" dirty="0" smtClean="0"/>
              <a:t> condition.</a:t>
            </a:r>
            <a:endParaRPr lang="en-US" dirty="0" smtClean="0"/>
          </a:p>
          <a:p>
            <a:pPr marL="158750" indent="0">
              <a:buFont typeface="Arial" pitchFamily="34" charset="0"/>
              <a:buNone/>
            </a:pPr>
            <a:endParaRPr lang="en-US" baseline="0" dirty="0" smtClean="0"/>
          </a:p>
          <a:p>
            <a:pPr marL="158750" indent="0">
              <a:buFont typeface="Arial" pitchFamily="34" charset="0"/>
              <a:buNone/>
            </a:pPr>
            <a:r>
              <a:rPr lang="en-US" baseline="0" dirty="0" smtClean="0"/>
              <a:t>Reference </a:t>
            </a:r>
            <a:r>
              <a:rPr lang="en-US" baseline="0" dirty="0" err="1" smtClean="0"/>
              <a:t>Urls</a:t>
            </a:r>
            <a:r>
              <a:rPr lang="en-US" baseline="0" dirty="0" smtClean="0"/>
              <a:t>:</a:t>
            </a:r>
          </a:p>
          <a:p>
            <a:pPr marL="457200" lvl="1" indent="0">
              <a:buFont typeface="Arial" pitchFamily="34" charset="0"/>
              <a:buNone/>
            </a:pPr>
            <a:r>
              <a:rPr lang="en-US" dirty="0" smtClean="0"/>
              <a:t>https://lucene.apache.org/solr/guide/6_6/the-standard-query-parser.html</a:t>
            </a:r>
          </a:p>
          <a:p>
            <a:endParaRPr lang="en-US" dirty="0"/>
          </a:p>
        </p:txBody>
      </p:sp>
    </p:spTree>
    <p:extLst>
      <p:ext uri="{BB962C8B-B14F-4D97-AF65-F5344CB8AC3E}">
        <p14:creationId xmlns:p14="http://schemas.microsoft.com/office/powerpoint/2010/main" val="4207880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Regarding the above:</a:t>
            </a:r>
          </a:p>
          <a:p>
            <a:endParaRPr lang="en-US" dirty="0" smtClean="0"/>
          </a:p>
          <a:p>
            <a:pPr marL="330200" indent="-171450">
              <a:buFont typeface="Arial" pitchFamily="34" charset="0"/>
              <a:buChar char="•"/>
            </a:pPr>
            <a:r>
              <a:rPr lang="en-US" dirty="0" smtClean="0"/>
              <a:t>This</a:t>
            </a:r>
            <a:r>
              <a:rPr lang="en-US" baseline="0" dirty="0" smtClean="0"/>
              <a:t> query is titled, “distributed pivot facet”, and is also known by the title, decision tree.</a:t>
            </a:r>
          </a:p>
          <a:p>
            <a:pPr marL="330200" indent="-171450">
              <a:buFont typeface="Arial" pitchFamily="34" charset="0"/>
              <a:buChar char="•"/>
            </a:pPr>
            <a:r>
              <a:rPr lang="en-US" baseline="0" dirty="0" smtClean="0"/>
              <a:t>As a pure grouping (no counts or ranges), this query most resembles our Amazon query image on the right.</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Raw query results are pasted below.</a:t>
            </a:r>
            <a:endParaRPr lang="en-US" dirty="0" smtClean="0"/>
          </a:p>
          <a:p>
            <a:endParaRPr lang="en-US" dirty="0" smtClean="0"/>
          </a:p>
          <a:p>
            <a:endParaRPr lang="en-US" dirty="0" smtClean="0"/>
          </a:p>
          <a:p>
            <a:r>
              <a:rPr lang="en-US" dirty="0" smtClean="0"/>
              <a:t>----Query</a:t>
            </a:r>
            <a:r>
              <a:rPr lang="en-US" baseline="0" dirty="0" smtClean="0"/>
              <a:t> result------------------------------------</a:t>
            </a:r>
          </a:p>
          <a:p>
            <a:endParaRPr lang="en-US" baseline="0" dirty="0" smtClean="0"/>
          </a:p>
          <a:p>
            <a:pPr marL="6350" indent="0" defTabSz="225425">
              <a:spcBef>
                <a:spcPts val="0"/>
              </a:spcBef>
              <a:spcAft>
                <a:spcPts val="0"/>
              </a:spcAft>
              <a:buNone/>
            </a:pPr>
            <a:r>
              <a:rPr lang="en-US" dirty="0" smtClean="0"/>
              <a:t> </a:t>
            </a:r>
            <a:r>
              <a:rPr lang="en-US" dirty="0" err="1" smtClean="0"/>
              <a:t>facet_pivot</a:t>
            </a:r>
            <a:endParaRPr lang="en-US" dirty="0" smtClean="0"/>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"col3,col4"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"field" : "col3",</a:t>
            </a:r>
          </a:p>
          <a:p>
            <a:pPr marL="6350" indent="0" defTabSz="225425">
              <a:spcBef>
                <a:spcPts val="0"/>
              </a:spcBef>
              <a:spcAft>
                <a:spcPts val="0"/>
              </a:spcAft>
              <a:buNone/>
            </a:pPr>
            <a:r>
              <a:rPr lang="en-US" dirty="0" smtClean="0"/>
              <a:t>      "value" : 1,</a:t>
            </a:r>
          </a:p>
          <a:p>
            <a:pPr marL="6350" indent="0" defTabSz="225425">
              <a:spcBef>
                <a:spcPts val="0"/>
              </a:spcBef>
              <a:spcAft>
                <a:spcPts val="0"/>
              </a:spcAft>
              <a:buNone/>
            </a:pPr>
            <a:r>
              <a:rPr lang="en-US" dirty="0" smtClean="0"/>
              <a:t>      "count" : 3,</a:t>
            </a:r>
          </a:p>
          <a:p>
            <a:pPr marL="6350" indent="0" defTabSz="225425">
              <a:spcBef>
                <a:spcPts val="0"/>
              </a:spcBef>
              <a:spcAft>
                <a:spcPts val="0"/>
              </a:spcAft>
              <a:buNone/>
            </a:pPr>
            <a:r>
              <a:rPr lang="en-US" dirty="0" smtClean="0"/>
              <a:t>      "pivot"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"field" : "col4",</a:t>
            </a:r>
          </a:p>
          <a:p>
            <a:pPr marL="6350" indent="0" defTabSz="225425">
              <a:spcBef>
                <a:spcPts val="0"/>
              </a:spcBef>
              <a:spcAft>
                <a:spcPts val="0"/>
              </a:spcAft>
              <a:buNone/>
            </a:pPr>
            <a:r>
              <a:rPr lang="en-US" dirty="0" smtClean="0"/>
              <a:t>         "value" : 2,</a:t>
            </a:r>
          </a:p>
          <a:p>
            <a:pPr marL="6350" indent="0" defTabSz="225425">
              <a:spcBef>
                <a:spcPts val="0"/>
              </a:spcBef>
              <a:spcAft>
                <a:spcPts val="0"/>
              </a:spcAft>
              <a:buNone/>
            </a:pPr>
            <a:r>
              <a:rPr lang="en-US" dirty="0" smtClean="0"/>
              <a:t>         "count" : 1</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"field" : "col4",</a:t>
            </a:r>
          </a:p>
          <a:p>
            <a:pPr marL="6350" indent="0" defTabSz="225425">
              <a:spcBef>
                <a:spcPts val="0"/>
              </a:spcBef>
              <a:spcAft>
                <a:spcPts val="0"/>
              </a:spcAft>
              <a:buNone/>
            </a:pPr>
            <a:r>
              <a:rPr lang="en-US" dirty="0" smtClean="0"/>
              <a:t>         "value" : 5,</a:t>
            </a:r>
          </a:p>
          <a:p>
            <a:pPr marL="6350" indent="0" defTabSz="225425">
              <a:spcBef>
                <a:spcPts val="0"/>
              </a:spcBef>
              <a:spcAft>
                <a:spcPts val="0"/>
              </a:spcAft>
              <a:buNone/>
            </a:pPr>
            <a:r>
              <a:rPr lang="en-US" dirty="0" smtClean="0"/>
              <a:t>         "count" : 1</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"field" : "col4",</a:t>
            </a:r>
          </a:p>
          <a:p>
            <a:pPr marL="6350" indent="0" defTabSz="225425">
              <a:spcBef>
                <a:spcPts val="0"/>
              </a:spcBef>
              <a:spcAft>
                <a:spcPts val="0"/>
              </a:spcAft>
              <a:buNone/>
            </a:pPr>
            <a:r>
              <a:rPr lang="en-US" dirty="0" smtClean="0"/>
              <a:t>         "value" : 6,</a:t>
            </a:r>
          </a:p>
          <a:p>
            <a:pPr marL="6350" indent="0" defTabSz="225425">
              <a:spcBef>
                <a:spcPts val="0"/>
              </a:spcBef>
              <a:spcAft>
                <a:spcPts val="0"/>
              </a:spcAft>
              <a:buNone/>
            </a:pPr>
            <a:r>
              <a:rPr lang="en-US" dirty="0" smtClean="0"/>
              <a:t>         "count" : 1</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"field" : "col3",</a:t>
            </a:r>
          </a:p>
          <a:p>
            <a:pPr marL="6350" indent="0" defTabSz="225425">
              <a:spcBef>
                <a:spcPts val="0"/>
              </a:spcBef>
              <a:spcAft>
                <a:spcPts val="0"/>
              </a:spcAft>
              <a:buNone/>
            </a:pPr>
            <a:r>
              <a:rPr lang="en-US" dirty="0" smtClean="0"/>
              <a:t>      "value" : 3,</a:t>
            </a:r>
          </a:p>
          <a:p>
            <a:pPr marL="6350" indent="0" defTabSz="225425">
              <a:spcBef>
                <a:spcPts val="0"/>
              </a:spcBef>
              <a:spcAft>
                <a:spcPts val="0"/>
              </a:spcAft>
              <a:buNone/>
            </a:pPr>
            <a:r>
              <a:rPr lang="en-US" dirty="0" smtClean="0"/>
              <a:t>      "count" :1,</a:t>
            </a:r>
          </a:p>
          <a:p>
            <a:pPr marL="6350" indent="0" defTabSz="225425">
              <a:spcBef>
                <a:spcPts val="0"/>
              </a:spcBef>
              <a:spcAft>
                <a:spcPts val="0"/>
              </a:spcAft>
              <a:buNone/>
            </a:pPr>
            <a:r>
              <a:rPr lang="en-US" dirty="0" smtClean="0"/>
              <a:t>      "pivot"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"field" : "col4",</a:t>
            </a:r>
          </a:p>
          <a:p>
            <a:pPr marL="6350" indent="0" defTabSz="225425">
              <a:spcBef>
                <a:spcPts val="0"/>
              </a:spcBef>
              <a:spcAft>
                <a:spcPts val="0"/>
              </a:spcAft>
              <a:buNone/>
            </a:pPr>
            <a:r>
              <a:rPr lang="en-US" dirty="0" smtClean="0"/>
              <a:t>         "value" :4,</a:t>
            </a:r>
          </a:p>
          <a:p>
            <a:pPr marL="6350" indent="0" defTabSz="225425">
              <a:spcBef>
                <a:spcPts val="0"/>
              </a:spcBef>
              <a:spcAft>
                <a:spcPts val="0"/>
              </a:spcAft>
              <a:buNone/>
            </a:pPr>
            <a:r>
              <a:rPr lang="en-US" dirty="0" smtClean="0"/>
              <a:t>         "count" : 1</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pPr marL="6350" indent="0" defTabSz="225425">
              <a:spcBef>
                <a:spcPts val="0"/>
              </a:spcBef>
              <a:spcAft>
                <a:spcPts val="0"/>
              </a:spcAft>
              <a:buNone/>
            </a:pPr>
            <a:r>
              <a:rPr lang="en-US" dirty="0" smtClean="0"/>
              <a:t>   }</a:t>
            </a:r>
          </a:p>
          <a:p>
            <a:endParaRPr lang="en-US" dirty="0"/>
          </a:p>
        </p:txBody>
      </p:sp>
    </p:spTree>
    <p:extLst>
      <p:ext uri="{BB962C8B-B14F-4D97-AF65-F5344CB8AC3E}">
        <p14:creationId xmlns:p14="http://schemas.microsoft.com/office/powerpoint/2010/main" val="3596735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350838"/>
            <a:ext cx="4662488" cy="26241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Shape 323"/>
          <p:cNvSpPr txBox="1">
            <a:spLocks noGrp="1"/>
          </p:cNvSpPr>
          <p:nvPr>
            <p:ph type="body" idx="1"/>
          </p:nvPr>
        </p:nvSpPr>
        <p:spPr>
          <a:xfrm>
            <a:off x="380963" y="3114368"/>
            <a:ext cx="4662985" cy="5783826"/>
          </a:xfrm>
          <a:prstGeom prst="rect">
            <a:avLst/>
          </a:prstGeom>
          <a:noFill/>
          <a:ln>
            <a:noFill/>
          </a:ln>
        </p:spPr>
        <p:txBody>
          <a:bodyPr spcFirstLastPara="1" wrap="square" lIns="91425" tIns="45700" rIns="91425" bIns="45700" anchor="t" anchorCtr="0">
            <a:noAutofit/>
          </a:bodyPr>
          <a:lstStyle/>
          <a:p>
            <a:pPr marL="15875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End of Discussion Module-</a:t>
            </a:r>
            <a:endParaRPr sz="800" b="0" i="0" u="none" strike="noStrike" cap="none">
              <a:solidFill>
                <a:schemeClr val="dk1"/>
              </a:solidFill>
              <a:latin typeface="Arial"/>
              <a:ea typeface="Arial"/>
              <a:cs typeface="Arial"/>
              <a:sym typeface="Arial"/>
            </a:endParaRPr>
          </a:p>
          <a:p>
            <a:pPr marL="15875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The four primary functional areas to DSE are</a:t>
            </a:r>
            <a:r>
              <a:rPr lang="en-US" baseline="0" dirty="0" smtClean="0"/>
              <a:t> listed in the graphic above: DSE Core (Core), DSE Search (Search), DSE Analytics (Analytics), DSE Graph (Graph).</a:t>
            </a:r>
          </a:p>
          <a:p>
            <a:endParaRPr lang="en-US" baseline="0" dirty="0" smtClean="0"/>
          </a:p>
          <a:p>
            <a:r>
              <a:rPr lang="en-US" baseline="0" dirty="0" smtClean="0"/>
              <a:t>Core is always on; it is impossible to operate any node within a DSE cluster without Core.</a:t>
            </a:r>
          </a:p>
          <a:p>
            <a:endParaRPr lang="en-US" baseline="0" dirty="0" smtClean="0"/>
          </a:p>
          <a:p>
            <a:r>
              <a:rPr lang="en-US" baseline="0" dirty="0" smtClean="0"/>
              <a:t>The remaining 3 primary functional areas are either on or not on (on/booted/available, or not). If Search and a Search index is available (and necessary), Analytics or Graph may use said index. Generally, if Analytics or Graph would benefit from a Search index, and none is available, the Analytics or Graph routine will still function, albeit more slowly.  </a:t>
            </a:r>
          </a:p>
          <a:p>
            <a:endParaRPr lang="en-US" baseline="0" dirty="0" smtClean="0"/>
          </a:p>
          <a:p>
            <a:r>
              <a:rPr lang="en-US" baseline="0" dirty="0" smtClean="0"/>
              <a:t>While Core is always on, (Search, Analytics and/or Graph) must be on/booted/available on a data center wide basis. That is to say: you should not boot (Search, Analytics, Graph) on a subset of nodes to a data center. </a:t>
            </a:r>
          </a:p>
          <a:p>
            <a:endParaRPr lang="en-US" baseline="0" dirty="0" smtClean="0"/>
          </a:p>
          <a:p>
            <a:r>
              <a:rPr lang="en-US" baseline="0" dirty="0" smtClean="0"/>
              <a:t>   --</a:t>
            </a:r>
          </a:p>
          <a:p>
            <a:endParaRPr lang="en-US" baseline="0" dirty="0" smtClean="0"/>
          </a:p>
          <a:p>
            <a:r>
              <a:rPr lang="en-US" baseline="0" dirty="0" smtClean="0"/>
              <a:t>We discuss the index and query capabilities of at least Core and Search on the pages that follow.</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2185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baseline="0" dirty="0" smtClean="0"/>
              <a:t>Refrigerator magnets Discussion Lab: d</a:t>
            </a:r>
            <a:r>
              <a:rPr lang="en-US" dirty="0" smtClean="0"/>
              <a:t>etailing</a:t>
            </a:r>
            <a:r>
              <a:rPr lang="en-US" baseline="0" dirty="0" smtClean="0"/>
              <a:t> (one) DSE object hierarchy-</a:t>
            </a:r>
          </a:p>
          <a:p>
            <a:endParaRPr lang="en-US" baseline="0" dirty="0" smtClean="0"/>
          </a:p>
          <a:p>
            <a:pPr marL="330200" indent="-171450">
              <a:buFont typeface="Arial" pitchFamily="34" charset="0"/>
              <a:buChar char="•"/>
            </a:pPr>
            <a:r>
              <a:rPr lang="en-US" baseline="0" dirty="0" smtClean="0"/>
              <a:t>Match the terms on the right with the lettered boxes on the left.</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In order to have a minimally functioning DSE cluster (the cluster is at least booted), which of the terms/objects (A-M) are required, which are optional ?</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“E” has one of four (specific properties), two of which are internal/system-use only. Name the two (specific properties) available for normal (end user) use ?</a:t>
            </a:r>
          </a:p>
          <a:p>
            <a:pPr marL="330200" indent="-171450">
              <a:buFont typeface="Arial" pitchFamily="34" charset="0"/>
              <a:buChar char="•"/>
            </a:pPr>
            <a:r>
              <a:rPr lang="en-US" baseline="0" dirty="0" smtClean="0"/>
              <a:t>Above, extra credit: name the two internal/system-use (specific properties).</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In order to deliver it’s intended functionality, one of the (specific properties) requires multiple letter B’s. Name the (specific property), and explain-</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Given any two letters, which top level letter (object) must be wholly contained within another letter (object) ? </a:t>
            </a:r>
          </a:p>
          <a:p>
            <a:pPr marL="330200" indent="-171450">
              <a:buFont typeface="Arial" pitchFamily="34" charset="0"/>
              <a:buChar char="•"/>
            </a:pPr>
            <a:r>
              <a:rPr lang="en-US" baseline="0" dirty="0" smtClean="0"/>
              <a:t>Similarly; which letter (objects) can be a member of multiple letter (objects) ?</a:t>
            </a:r>
          </a:p>
          <a:p>
            <a:pPr marL="158750" indent="0">
              <a:buFont typeface="Arial" pitchFamily="34" charset="0"/>
              <a:buNone/>
            </a:pPr>
            <a:endParaRPr lang="en-US" baseline="0" dirty="0" smtClean="0"/>
          </a:p>
          <a:p>
            <a:pPr marL="330200" indent="-171450">
              <a:buFont typeface="Arial" pitchFamily="34" charset="0"/>
              <a:buChar char="•"/>
            </a:pPr>
            <a:endParaRPr lang="en-US" dirty="0"/>
          </a:p>
        </p:txBody>
      </p:sp>
    </p:spTree>
    <p:extLst>
      <p:ext uri="{BB962C8B-B14F-4D97-AF65-F5344CB8AC3E}">
        <p14:creationId xmlns:p14="http://schemas.microsoft.com/office/powerpoint/2010/main" val="9731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Source: https://www.datastax.com/dev/blog/materialized-view-performance-in-cassandra-3-x</a:t>
            </a:r>
            <a:endParaRPr lang="en-US" dirty="0"/>
          </a:p>
        </p:txBody>
      </p:sp>
    </p:spTree>
    <p:extLst>
      <p:ext uri="{BB962C8B-B14F-4D97-AF65-F5344CB8AC3E}">
        <p14:creationId xmlns:p14="http://schemas.microsoft.com/office/powerpoint/2010/main" val="292537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DSE has four primary functional areas;</a:t>
            </a:r>
            <a:r>
              <a:rPr lang="en-US" baseline="0" dirty="0" smtClean="0"/>
              <a:t> DSE Core, DSE Search, DSE Analytics, and DSE Graph.</a:t>
            </a:r>
          </a:p>
          <a:p>
            <a:endParaRPr lang="en-US" baseline="0" dirty="0" smtClean="0"/>
          </a:p>
          <a:p>
            <a:r>
              <a:rPr lang="en-US" baseline="0" dirty="0" smtClean="0"/>
              <a:t>DSE Search has three primary areas of its own:</a:t>
            </a:r>
          </a:p>
          <a:p>
            <a:endParaRPr lang="en-US" baseline="0" dirty="0" smtClean="0"/>
          </a:p>
          <a:p>
            <a:pPr marL="330200" indent="-171450">
              <a:buFont typeface="Arial" pitchFamily="34" charset="0"/>
              <a:buChar char="•"/>
            </a:pPr>
            <a:r>
              <a:rPr lang="en-US" baseline="0" dirty="0" smtClean="0"/>
              <a:t>Scalars - indexing integers, floats, other. These are really simple. We use these to support query predicates.</a:t>
            </a:r>
          </a:p>
          <a:p>
            <a:pPr marL="330200" indent="-171450">
              <a:buFont typeface="Arial" pitchFamily="34" charset="0"/>
              <a:buChar char="•"/>
            </a:pPr>
            <a:r>
              <a:rPr lang="en-US" baseline="0" dirty="0" smtClean="0"/>
              <a:t>Text analytics – tokenizing and analyzing text to provide fuzzy search, synonyms, sounds like, case insensitive search, stemming, other. This is a large topic.</a:t>
            </a:r>
          </a:p>
          <a:p>
            <a:pPr marL="330200" indent="-171450">
              <a:buFont typeface="Arial" pitchFamily="34" charset="0"/>
              <a:buChar char="•"/>
            </a:pPr>
            <a:r>
              <a:rPr lang="en-US" baseline="0" dirty="0" smtClean="0"/>
              <a:t>And spatial/geospatial search – distance from point, contained within box, other. After you master text analytics, any differences observed when using spatial are minimal.</a:t>
            </a:r>
          </a:p>
          <a:p>
            <a:pPr marL="330200" indent="-171450">
              <a:buFont typeface="Arial" pitchFamily="34" charset="0"/>
              <a:buChar char="•"/>
            </a:pPr>
            <a:endParaRPr lang="en-US" baseline="0" dirty="0" smtClean="0"/>
          </a:p>
          <a:p>
            <a:pPr marL="158750" indent="0">
              <a:buFont typeface="Arial" pitchFamily="34" charset="0"/>
              <a:buNone/>
            </a:pPr>
            <a:r>
              <a:rPr lang="en-US" baseline="0" dirty="0" smtClean="0"/>
              <a:t>All three areas above support sorting; although text prefers to returns results based on strength of match, and spatial/geo-spatial can return based in (distance).</a:t>
            </a:r>
          </a:p>
          <a:p>
            <a:pPr marL="158750" indent="0">
              <a:buFont typeface="Arial" pitchFamily="34" charset="0"/>
              <a:buNone/>
            </a:pPr>
            <a:endParaRPr lang="en-US" baseline="0" dirty="0" smtClean="0"/>
          </a:p>
          <a:p>
            <a:pPr marL="158750" indent="0">
              <a:buFont typeface="Arial" pitchFamily="34" charset="0"/>
              <a:buNone/>
            </a:pPr>
            <a:r>
              <a:rPr lang="en-US" baseline="0" dirty="0" smtClean="0"/>
              <a:t>Geospatial search uses a spherical mathematical model, presumably points atop the Earth. Spatial search uses a Cartesian, two-dimensional model. Geospatial queries will automatically handle a dateline wrap. E.g., when you cross from -180 longitude to 180 longitude. Geospatial queries do not correct for variations in the Earth’s surface, like elevation, valleys, other. Geospatial only corrects for a presumed perfect curvature of the Earth. </a:t>
            </a:r>
          </a:p>
          <a:p>
            <a:pPr marL="158750" indent="0">
              <a:buFont typeface="Arial" pitchFamily="34" charset="0"/>
              <a:buNone/>
            </a:pPr>
            <a:endParaRPr lang="en-US" baseline="0" dirty="0" smtClean="0"/>
          </a:p>
          <a:p>
            <a:pPr marL="158750" indent="0">
              <a:buFont typeface="Arial" pitchFamily="34" charset="0"/>
              <a:buNone/>
            </a:pPr>
            <a:r>
              <a:rPr lang="en-US" baseline="0" dirty="0" smtClean="0"/>
              <a:t>Incidentally, time series can be modeled using spatial, with start time mapped on the x-axis, and end time mapped on the y-axis.</a:t>
            </a:r>
          </a:p>
          <a:p>
            <a:pPr marL="158750" indent="0">
              <a:buFont typeface="Arial" pitchFamily="34" charset="0"/>
              <a:buNone/>
            </a:pPr>
            <a:endParaRPr lang="en-US" baseline="0" dirty="0" smtClean="0"/>
          </a:p>
          <a:p>
            <a:pPr marL="158750" indent="0">
              <a:buFont typeface="Arial" pitchFamily="34" charset="0"/>
              <a:buNone/>
            </a:pPr>
            <a:r>
              <a:rPr lang="en-US" baseline="0" dirty="0" smtClean="0"/>
              <a:t>   --</a:t>
            </a:r>
          </a:p>
          <a:p>
            <a:pPr marL="158750" indent="0">
              <a:buFont typeface="Arial" pitchFamily="34" charset="0"/>
              <a:buNone/>
            </a:pPr>
            <a:endParaRPr lang="en-US" baseline="0" dirty="0" smtClean="0"/>
          </a:p>
          <a:p>
            <a:pPr marL="158750" indent="0">
              <a:buFont typeface="Arial" pitchFamily="34" charset="0"/>
              <a:buNone/>
            </a:pPr>
            <a:r>
              <a:rPr lang="en-US" baseline="0" dirty="0" smtClean="0"/>
              <a:t>Within each/most of these three DSE Search primary areas, you can sort, facet (group by), boost (affect search results), and more.  </a:t>
            </a:r>
            <a:endParaRPr lang="en-US" dirty="0"/>
          </a:p>
        </p:txBody>
      </p:sp>
    </p:spTree>
    <p:extLst>
      <p:ext uri="{BB962C8B-B14F-4D97-AF65-F5344CB8AC3E}">
        <p14:creationId xmlns:p14="http://schemas.microsoft.com/office/powerpoint/2010/main" val="113894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THE</a:t>
            </a:r>
            <a:r>
              <a:rPr lang="en-US" baseline="0" dirty="0" smtClean="0"/>
              <a:t> central object to DSE Search text analytics is the analyzer.</a:t>
            </a:r>
          </a:p>
          <a:p>
            <a:endParaRPr lang="en-US" baseline="0" dirty="0" smtClean="0"/>
          </a:p>
          <a:p>
            <a:r>
              <a:rPr lang="en-US" baseline="0" dirty="0" smtClean="0"/>
              <a:t>An analyzer is either unchained, or chained. </a:t>
            </a:r>
          </a:p>
          <a:p>
            <a:endParaRPr lang="en-US" baseline="0" dirty="0" smtClean="0"/>
          </a:p>
          <a:p>
            <a:r>
              <a:rPr lang="en-US" baseline="0" dirty="0" smtClean="0"/>
              <a:t>While there are 6 unchained analyzers that ship with DSE Search, plus or minus, unchained analyzers are largely pre-packaged chained analyzers. (There can be 30 or more unchained analyzers if you distinctly count the language specific unchained analyzers.) As unchained analyzers can be replaced by chained analyzers, we will ignore the topic of unchained analyzers in this document.</a:t>
            </a:r>
          </a:p>
          <a:p>
            <a:endParaRPr lang="en-US" baseline="0" dirty="0" smtClean="0"/>
          </a:p>
          <a:p>
            <a:r>
              <a:rPr lang="en-US" baseline="0" dirty="0" smtClean="0"/>
              <a:t>Chained analyzers are a logical objects, that is; chained analyzers are created/defined by zero or more character filters, one </a:t>
            </a:r>
            <a:r>
              <a:rPr lang="en-US" baseline="0" dirty="0" err="1" smtClean="0"/>
              <a:t>tokenizer</a:t>
            </a:r>
            <a:r>
              <a:rPr lang="en-US" baseline="0" dirty="0" smtClean="0"/>
              <a:t>, and zero or more </a:t>
            </a:r>
          </a:p>
          <a:p>
            <a:r>
              <a:rPr lang="en-US" baseline="0" dirty="0" smtClean="0"/>
              <a:t>filters. There are 8 or more character filters that ship with DSE Search, 10 or more </a:t>
            </a:r>
            <a:r>
              <a:rPr lang="en-US" baseline="0" dirty="0" err="1" smtClean="0"/>
              <a:t>tokenizers</a:t>
            </a:r>
            <a:r>
              <a:rPr lang="en-US" baseline="0" dirty="0" smtClean="0"/>
              <a:t>, and 40 or more filters.</a:t>
            </a:r>
          </a:p>
          <a:p>
            <a:endParaRPr lang="en-US" baseline="0" dirty="0" smtClean="0"/>
          </a:p>
          <a:p>
            <a:r>
              <a:rPr lang="en-US" baseline="0" dirty="0" smtClean="0"/>
              <a:t>When defined, the character filter, if present, must appear first in the definition of an analyzer. A character filter accepts and outputs a character stream, which arrives from the column value in the DSE table column value proper. (In Apache </a:t>
            </a:r>
            <a:r>
              <a:rPr lang="en-US" baseline="0" dirty="0" err="1" smtClean="0"/>
              <a:t>Solr</a:t>
            </a:r>
            <a:r>
              <a:rPr lang="en-US" baseline="0" dirty="0" smtClean="0"/>
              <a:t>, this column value comes from an object titled, document.)</a:t>
            </a:r>
          </a:p>
          <a:p>
            <a:endParaRPr lang="en-US" baseline="0" dirty="0" smtClean="0"/>
          </a:p>
          <a:p>
            <a:r>
              <a:rPr lang="en-US" baseline="0" dirty="0" smtClean="0"/>
              <a:t>One example character filter use would be to strip HTML tags from a column value. Another would be to fold foreign character sets, including tildes and diacritics, into a standard ASCII character set.</a:t>
            </a:r>
          </a:p>
          <a:p>
            <a:endParaRPr lang="en-US" baseline="0" dirty="0" smtClean="0"/>
          </a:p>
          <a:p>
            <a:r>
              <a:rPr lang="en-US" baseline="0" dirty="0" smtClean="0"/>
              <a:t>The </a:t>
            </a:r>
            <a:r>
              <a:rPr lang="en-US" baseline="0" dirty="0" err="1" smtClean="0"/>
              <a:t>tokenizer</a:t>
            </a:r>
            <a:r>
              <a:rPr lang="en-US" baseline="0" dirty="0" smtClean="0"/>
              <a:t> accepts a character stream from a character filter, if present, or the DSE table column value proper. The </a:t>
            </a:r>
            <a:r>
              <a:rPr lang="en-US" baseline="0" dirty="0" err="1" smtClean="0"/>
              <a:t>tokenizer</a:t>
            </a:r>
            <a:r>
              <a:rPr lang="en-US" baseline="0" dirty="0" smtClean="0"/>
              <a:t> outputs a set of tokens, or words, as derived from the (column value). </a:t>
            </a:r>
          </a:p>
          <a:p>
            <a:endParaRPr lang="en-US" baseline="0" dirty="0" smtClean="0"/>
          </a:p>
          <a:p>
            <a:r>
              <a:rPr lang="en-US" baseline="0" dirty="0" smtClean="0"/>
              <a:t>And a series of zero or more filters may be present. </a:t>
            </a:r>
          </a:p>
          <a:p>
            <a:endParaRPr lang="en-US" baseline="0" dirty="0" smtClean="0"/>
          </a:p>
          <a:p>
            <a:r>
              <a:rPr lang="en-US" baseline="0" dirty="0" err="1" smtClean="0"/>
              <a:t>Tokenizers</a:t>
            </a:r>
            <a:r>
              <a:rPr lang="en-US" baseline="0" dirty="0" smtClean="0"/>
              <a:t> and filters are very similar, and you will see in name and function a great deal of overlap between the two.</a:t>
            </a:r>
          </a:p>
          <a:p>
            <a:endParaRPr lang="en-US" baseline="0" dirty="0" smtClean="0"/>
          </a:p>
          <a:p>
            <a:r>
              <a:rPr lang="en-US" baseline="0" dirty="0" smtClean="0"/>
              <a:t>The DSE table data proper resides in DSE Core, always. The DSE Search index data is also stored in a DSE table. More on this topic later.</a:t>
            </a:r>
          </a:p>
          <a:p>
            <a:endParaRPr lang="en-US" baseline="0" dirty="0" smtClean="0"/>
          </a:p>
          <a:p>
            <a:r>
              <a:rPr lang="en-US" baseline="0" dirty="0" smtClean="0"/>
              <a:t>An analyzer may be applied to data ingest (the index phase), and then also to the predicate value submitted via a CQL SELECT statement (the analysis phase). You may have the same analyzer for both index and analysis, or you may have a separate analyzer for each phase.</a:t>
            </a:r>
          </a:p>
          <a:p>
            <a:endParaRPr lang="en-US" baseline="0" dirty="0" smtClean="0"/>
          </a:p>
          <a:p>
            <a:r>
              <a:rPr lang="en-US" baseline="0" dirty="0" smtClean="0"/>
              <a:t>   </a:t>
            </a:r>
            <a:endParaRPr lang="en-US" dirty="0" smtClean="0"/>
          </a:p>
          <a:p>
            <a:endParaRPr lang="en-US" sz="800" kern="1200" baseline="0" dirty="0" smtClean="0">
              <a:solidFill>
                <a:schemeClr val="tx1"/>
              </a:solidFill>
              <a:latin typeface="+mn-lt"/>
              <a:ea typeface="+mn-ea"/>
              <a:cs typeface="+mn-cs"/>
            </a:endParaRPr>
          </a:p>
          <a:p>
            <a:endParaRPr lang="en-US" baseline="0" dirty="0" smtClean="0"/>
          </a:p>
        </p:txBody>
      </p:sp>
    </p:spTree>
    <p:extLst>
      <p:ext uri="{BB962C8B-B14F-4D97-AF65-F5344CB8AC3E}">
        <p14:creationId xmlns:p14="http://schemas.microsoft.com/office/powerpoint/2010/main" val="294107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endParaRPr lang="en-US" sz="800" dirty="0" smtClean="0"/>
          </a:p>
          <a:p>
            <a:r>
              <a:rPr lang="en-US" sz="800" dirty="0" smtClean="0"/>
              <a:t>Source: </a:t>
            </a:r>
          </a:p>
          <a:p>
            <a:pPr lvl="1"/>
            <a:r>
              <a:rPr lang="en-US" sz="800" dirty="0" smtClean="0"/>
              <a:t>Slide 36, https://www.slideshare.net/DataStax/solr47-f-inal?</a:t>
            </a:r>
          </a:p>
          <a:p>
            <a:pPr lvl="1"/>
            <a:r>
              <a:rPr lang="en-US" sz="800" dirty="0" smtClean="0"/>
              <a:t>https://data.world/datasets/twitter</a:t>
            </a:r>
          </a:p>
          <a:p>
            <a:endParaRPr lang="en-US" sz="800" dirty="0" smtClean="0"/>
          </a:p>
          <a:p>
            <a:r>
              <a:rPr lang="en-US" sz="800" dirty="0" smtClean="0"/>
              <a:t>The above was tested on Apache </a:t>
            </a:r>
            <a:r>
              <a:rPr lang="en-US" sz="800" dirty="0" err="1" smtClean="0"/>
              <a:t>Solr</a:t>
            </a:r>
            <a:r>
              <a:rPr lang="en-US" sz="800" dirty="0" smtClean="0"/>
              <a:t>,</a:t>
            </a:r>
            <a:r>
              <a:rPr lang="en-US" sz="800" baseline="0" dirty="0" smtClean="0"/>
              <a:t> not DSE with DSE Search.</a:t>
            </a:r>
            <a:endParaRPr lang="en-US" sz="800" dirty="0" smtClean="0"/>
          </a:p>
          <a:p>
            <a:endParaRPr lang="en-US" sz="800" dirty="0" smtClean="0"/>
          </a:p>
          <a:p>
            <a:r>
              <a:rPr lang="en-US" sz="800" dirty="0" smtClean="0"/>
              <a:t>The</a:t>
            </a:r>
            <a:r>
              <a:rPr lang="en-US" sz="800" baseline="0" dirty="0" smtClean="0"/>
              <a:t> x-axis above is in unit thousands; E.g., 250,000, 500,000, ..</a:t>
            </a:r>
          </a:p>
          <a:p>
            <a:endParaRPr lang="en-US" sz="800" baseline="0" dirty="0" smtClean="0"/>
          </a:p>
          <a:p>
            <a:r>
              <a:rPr lang="en-US" sz="800" baseline="0" dirty="0" smtClean="0"/>
              <a:t>The various colors display the added space by including </a:t>
            </a:r>
            <a:r>
              <a:rPr lang="en-US" sz="800" baseline="0" dirty="0" err="1" smtClean="0"/>
              <a:t>termVectors</a:t>
            </a:r>
            <a:r>
              <a:rPr lang="en-US" sz="800" baseline="0" dirty="0" smtClean="0"/>
              <a:t>, </a:t>
            </a:r>
            <a:r>
              <a:rPr lang="en-US" sz="800" baseline="0" dirty="0" err="1" smtClean="0"/>
              <a:t>termPositions</a:t>
            </a:r>
            <a:r>
              <a:rPr lang="en-US" sz="800" baseline="0" dirty="0" smtClean="0"/>
              <a:t>, </a:t>
            </a:r>
            <a:r>
              <a:rPr lang="en-US" sz="800" baseline="0" dirty="0" err="1" smtClean="0"/>
              <a:t>termOffsets</a:t>
            </a:r>
            <a:r>
              <a:rPr lang="en-US" sz="800" baseline="0" dirty="0" smtClean="0"/>
              <a:t>. </a:t>
            </a:r>
            <a:r>
              <a:rPr lang="en-US" sz="800" baseline="0" dirty="0" err="1" smtClean="0"/>
              <a:t>omitNorms</a:t>
            </a:r>
            <a:r>
              <a:rPr lang="en-US" sz="800" baseline="0" dirty="0" smtClean="0"/>
              <a:t> is in the legend, but was not actually tested.</a:t>
            </a:r>
          </a:p>
          <a:p>
            <a:endParaRPr lang="en-US" sz="800" baseline="0" dirty="0" smtClean="0"/>
          </a:p>
          <a:p>
            <a:r>
              <a:rPr lang="en-US" sz="800" baseline="0" dirty="0" smtClean="0"/>
              <a:t>Stored documents is a references to including non-key columns in the DSE Search index structure. The use case for this is to support non-key retrieval via the </a:t>
            </a:r>
            <a:r>
              <a:rPr lang="en-US" sz="800" baseline="0" dirty="0" err="1" smtClean="0"/>
              <a:t>Solr</a:t>
            </a:r>
            <a:r>
              <a:rPr lang="en-US" sz="800" baseline="0" dirty="0" smtClean="0"/>
              <a:t> Http API.</a:t>
            </a:r>
          </a:p>
          <a:p>
            <a:r>
              <a:rPr lang="en-US" sz="800" baseline="0" dirty="0" smtClean="0"/>
              <a:t> </a:t>
            </a:r>
            <a:endParaRPr lang="en-US" sz="800" dirty="0"/>
          </a:p>
        </p:txBody>
      </p:sp>
    </p:spTree>
    <p:extLst>
      <p:ext uri="{BB962C8B-B14F-4D97-AF65-F5344CB8AC3E}">
        <p14:creationId xmlns:p14="http://schemas.microsoft.com/office/powerpoint/2010/main" val="2012260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All new code-</a:t>
            </a:r>
          </a:p>
          <a:p>
            <a:endParaRPr lang="en-US" dirty="0" smtClean="0"/>
          </a:p>
          <a:p>
            <a:pPr marL="330200" indent="-171450">
              <a:buFont typeface="Arial" pitchFamily="34" charset="0"/>
              <a:buChar char="•"/>
            </a:pPr>
            <a:r>
              <a:rPr lang="en-US" dirty="0" smtClean="0"/>
              <a:t>First we add a field type, then we add a field</a:t>
            </a:r>
            <a:r>
              <a:rPr lang="en-US" baseline="0" dirty="0" smtClean="0"/>
              <a:t> to the DSE Search index.</a:t>
            </a:r>
          </a:p>
          <a:p>
            <a:pPr marL="330200" indent="-171450">
              <a:buFont typeface="Arial" pitchFamily="34" charset="0"/>
              <a:buChar char="•"/>
            </a:pPr>
            <a:r>
              <a:rPr lang="en-US" dirty="0" smtClean="0"/>
              <a:t>The field type is</a:t>
            </a:r>
            <a:r>
              <a:rPr lang="en-US" baseline="0" dirty="0" smtClean="0"/>
              <a:t> of class, </a:t>
            </a:r>
            <a:r>
              <a:rPr lang="en-US" baseline="0" dirty="0" err="1" smtClean="0"/>
              <a:t>TextField</a:t>
            </a:r>
            <a:endParaRPr lang="en-US" baseline="0" dirty="0" smtClean="0"/>
          </a:p>
          <a:p>
            <a:pPr marL="330200" indent="-171450">
              <a:buFont typeface="Arial" pitchFamily="34" charset="0"/>
              <a:buChar char="•"/>
            </a:pPr>
            <a:r>
              <a:rPr lang="en-US" baseline="0" dirty="0" smtClean="0"/>
              <a:t>We use the </a:t>
            </a:r>
            <a:r>
              <a:rPr lang="en-US" baseline="0" dirty="0" err="1" smtClean="0"/>
              <a:t>StandardTokenizer</a:t>
            </a:r>
            <a:endParaRPr lang="en-US" baseline="0" dirty="0" smtClean="0"/>
          </a:p>
          <a:p>
            <a:pPr marL="330200" indent="-171450">
              <a:buFont typeface="Arial" pitchFamily="34" charset="0"/>
              <a:buChar char="•"/>
            </a:pPr>
            <a:r>
              <a:rPr lang="en-US" baseline="0" dirty="0" smtClean="0"/>
              <a:t>Then we use the </a:t>
            </a:r>
            <a:r>
              <a:rPr lang="en-US" baseline="0" dirty="0" err="1" smtClean="0"/>
              <a:t>BeiderMorseFilter</a:t>
            </a:r>
            <a:r>
              <a:rPr lang="en-US" baseline="0" dirty="0" smtClean="0"/>
              <a:t>, one of the </a:t>
            </a:r>
            <a:r>
              <a:rPr lang="en-US" baseline="0" dirty="0" err="1" smtClean="0"/>
              <a:t>Soundex</a:t>
            </a:r>
            <a:r>
              <a:rPr lang="en-US" baseline="0" dirty="0" smtClean="0"/>
              <a:t> type filters.</a:t>
            </a:r>
          </a:p>
          <a:p>
            <a:pPr marL="330200" indent="-171450">
              <a:buFont typeface="Arial" pitchFamily="34" charset="0"/>
              <a:buChar char="•"/>
            </a:pPr>
            <a:r>
              <a:rPr lang="en-US" baseline="0" dirty="0" smtClean="0"/>
              <a:t>And we add the field to the DSE Search index.</a:t>
            </a:r>
            <a:endParaRPr lang="en-US" dirty="0" smtClean="0"/>
          </a:p>
          <a:p>
            <a:endParaRPr lang="en-US" dirty="0" smtClean="0"/>
          </a:p>
          <a:p>
            <a:endParaRPr lang="en-US" dirty="0" smtClean="0"/>
          </a:p>
          <a:p>
            <a:pPr marL="158750" indent="0">
              <a:buFont typeface="Arial" pitchFamily="34" charset="0"/>
              <a:buNone/>
            </a:pPr>
            <a:r>
              <a:rPr lang="en-US" baseline="0" dirty="0" smtClean="0"/>
              <a:t>Reference </a:t>
            </a:r>
            <a:r>
              <a:rPr lang="en-US" baseline="0" dirty="0" err="1" smtClean="0"/>
              <a:t>Urls</a:t>
            </a:r>
            <a:r>
              <a:rPr lang="en-US" baseline="0" dirty="0" smtClean="0"/>
              <a:t>:</a:t>
            </a:r>
          </a:p>
          <a:p>
            <a:pPr lvl="1"/>
            <a:r>
              <a:rPr lang="en-US" sz="1600" kern="1200" dirty="0" smtClean="0">
                <a:solidFill>
                  <a:schemeClr val="tx1"/>
                </a:solidFill>
                <a:hlinkClick r:id="rId3"/>
              </a:rPr>
              <a:t>https://lucene.apache.org/solr/guide/6_6/tokenizers.html</a:t>
            </a:r>
            <a:endParaRPr lang="en-US" sz="1600" kern="1200" dirty="0" smtClean="0">
              <a:solidFill>
                <a:schemeClr val="tx1"/>
              </a:solidFill>
            </a:endParaRPr>
          </a:p>
          <a:p>
            <a:pPr lvl="1"/>
            <a:r>
              <a:rPr lang="en-US" sz="1600" kern="1200" dirty="0" smtClean="0">
                <a:solidFill>
                  <a:schemeClr val="tx1"/>
                </a:solidFill>
                <a:hlinkClick r:id="rId4"/>
              </a:rPr>
              <a:t>https://lucene.apache.org/solr/guide/6_6/filter-descriptions.html</a:t>
            </a:r>
            <a:endParaRPr lang="en-US" sz="1600" kern="1200" dirty="0" smtClean="0">
              <a:solidFill>
                <a:schemeClr val="tx1"/>
              </a:solidFill>
            </a:endParaRPr>
          </a:p>
          <a:p>
            <a:pPr lvl="1"/>
            <a:endParaRPr lang="en-US" sz="1600" kern="1200" dirty="0" smtClean="0">
              <a:solidFill>
                <a:schemeClr val="tx1"/>
              </a:solidFill>
            </a:endParaRPr>
          </a:p>
          <a:p>
            <a:pPr lvl="0"/>
            <a:r>
              <a:rPr lang="en-US" sz="800" kern="1200" dirty="0" err="1" smtClean="0">
                <a:solidFill>
                  <a:schemeClr val="tx1"/>
                </a:solidFill>
                <a:latin typeface="+mn-lt"/>
                <a:ea typeface="+mn-ea"/>
                <a:cs typeface="+mn-cs"/>
              </a:rPr>
              <a:t>Beider</a:t>
            </a:r>
            <a:r>
              <a:rPr lang="en-US" sz="800" kern="1200" dirty="0" smtClean="0">
                <a:solidFill>
                  <a:schemeClr val="tx1"/>
                </a:solidFill>
                <a:latin typeface="+mn-lt"/>
                <a:ea typeface="+mn-ea"/>
                <a:cs typeface="+mn-cs"/>
              </a:rPr>
              <a:t>-Morse Filter</a:t>
            </a:r>
          </a:p>
          <a:p>
            <a:pPr lvl="0"/>
            <a:r>
              <a:rPr lang="en-US" sz="800" kern="1200" dirty="0" smtClean="0">
                <a:solidFill>
                  <a:schemeClr val="tx1"/>
                </a:solidFill>
                <a:latin typeface="+mn-lt"/>
                <a:ea typeface="+mn-ea"/>
                <a:cs typeface="+mn-cs"/>
              </a:rPr>
              <a:t>Implements the </a:t>
            </a:r>
            <a:r>
              <a:rPr lang="en-US" sz="800" kern="1200" dirty="0" err="1" smtClean="0">
                <a:solidFill>
                  <a:schemeClr val="tx1"/>
                </a:solidFill>
                <a:latin typeface="+mn-lt"/>
                <a:ea typeface="+mn-ea"/>
                <a:cs typeface="+mn-cs"/>
              </a:rPr>
              <a:t>Beider</a:t>
            </a:r>
            <a:r>
              <a:rPr lang="en-US" sz="800" kern="1200" dirty="0" smtClean="0">
                <a:solidFill>
                  <a:schemeClr val="tx1"/>
                </a:solidFill>
                <a:latin typeface="+mn-lt"/>
                <a:ea typeface="+mn-ea"/>
                <a:cs typeface="+mn-cs"/>
              </a:rPr>
              <a:t>-Morse Phonetic Matching (BMPM) algorithm, which allows identification of similar names, even if they are spelled differently or in different languages. More information about how this works is available in the section on Phonetic Matching.        </a:t>
            </a:r>
          </a:p>
          <a:p>
            <a:pPr lvl="0"/>
            <a:r>
              <a:rPr lang="en-US" sz="800" kern="1200" dirty="0" err="1" smtClean="0">
                <a:solidFill>
                  <a:schemeClr val="tx1"/>
                </a:solidFill>
                <a:latin typeface="+mn-lt"/>
                <a:ea typeface="+mn-ea"/>
                <a:cs typeface="+mn-cs"/>
              </a:rPr>
              <a:t>BeiderMorseFilter</a:t>
            </a:r>
            <a:r>
              <a:rPr lang="en-US" sz="800" kern="1200" dirty="0" smtClean="0">
                <a:solidFill>
                  <a:schemeClr val="tx1"/>
                </a:solidFill>
                <a:latin typeface="+mn-lt"/>
                <a:ea typeface="+mn-ea"/>
                <a:cs typeface="+mn-cs"/>
              </a:rPr>
              <a:t> changed its behavior in </a:t>
            </a:r>
            <a:r>
              <a:rPr lang="en-US" sz="800" kern="1200" dirty="0" err="1" smtClean="0">
                <a:solidFill>
                  <a:schemeClr val="tx1"/>
                </a:solidFill>
                <a:latin typeface="+mn-lt"/>
                <a:ea typeface="+mn-ea"/>
                <a:cs typeface="+mn-cs"/>
              </a:rPr>
              <a:t>Solr</a:t>
            </a:r>
            <a:r>
              <a:rPr lang="en-US" sz="800" kern="1200" dirty="0" smtClean="0">
                <a:solidFill>
                  <a:schemeClr val="tx1"/>
                </a:solidFill>
                <a:latin typeface="+mn-lt"/>
                <a:ea typeface="+mn-ea"/>
                <a:cs typeface="+mn-cs"/>
              </a:rPr>
              <a:t> 5.0 due to an update to version 3.04 of the BMPM algorithm. Older version of </a:t>
            </a:r>
            <a:r>
              <a:rPr lang="en-US" sz="800" kern="1200" dirty="0" err="1" smtClean="0">
                <a:solidFill>
                  <a:schemeClr val="tx1"/>
                </a:solidFill>
                <a:latin typeface="+mn-lt"/>
                <a:ea typeface="+mn-ea"/>
                <a:cs typeface="+mn-cs"/>
              </a:rPr>
              <a:t>Solr</a:t>
            </a:r>
            <a:r>
              <a:rPr lang="en-US" sz="800" kern="1200" dirty="0" smtClean="0">
                <a:solidFill>
                  <a:schemeClr val="tx1"/>
                </a:solidFill>
                <a:latin typeface="+mn-lt"/>
                <a:ea typeface="+mn-ea"/>
                <a:cs typeface="+mn-cs"/>
              </a:rPr>
              <a:t> implemented BMPM version 3.00 (see http://stevemorse.org/phoneticinfo.htm). Any index built using this filter with earlier versions of </a:t>
            </a:r>
            <a:r>
              <a:rPr lang="en-US" sz="800" kern="1200" dirty="0" err="1" smtClean="0">
                <a:solidFill>
                  <a:schemeClr val="tx1"/>
                </a:solidFill>
                <a:latin typeface="+mn-lt"/>
                <a:ea typeface="+mn-ea"/>
                <a:cs typeface="+mn-cs"/>
              </a:rPr>
              <a:t>Solr</a:t>
            </a:r>
            <a:r>
              <a:rPr lang="en-US" sz="800" kern="1200" dirty="0" smtClean="0">
                <a:solidFill>
                  <a:schemeClr val="tx1"/>
                </a:solidFill>
                <a:latin typeface="+mn-lt"/>
                <a:ea typeface="+mn-ea"/>
                <a:cs typeface="+mn-cs"/>
              </a:rPr>
              <a:t> will need to be rebuilt.</a:t>
            </a:r>
          </a:p>
          <a:p>
            <a:pPr lvl="0"/>
            <a:endParaRPr lang="en-US" sz="8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Factory class: </a:t>
            </a:r>
            <a:r>
              <a:rPr lang="en-US" sz="800" kern="1200" dirty="0" err="1" smtClean="0">
                <a:solidFill>
                  <a:schemeClr val="tx1"/>
                </a:solidFill>
                <a:latin typeface="+mn-lt"/>
                <a:ea typeface="+mn-ea"/>
                <a:cs typeface="+mn-cs"/>
              </a:rPr>
              <a:t>solr.BeiderMorseFilterFactory</a:t>
            </a:r>
            <a:endParaRPr lang="en-US" sz="800" kern="1200" dirty="0" smtClean="0">
              <a:solidFill>
                <a:schemeClr val="tx1"/>
              </a:solidFill>
              <a:latin typeface="+mn-lt"/>
              <a:ea typeface="+mn-ea"/>
              <a:cs typeface="+mn-cs"/>
            </a:endParaRPr>
          </a:p>
          <a:p>
            <a:pPr lvl="0"/>
            <a:r>
              <a:rPr lang="en-US" sz="800" kern="1200" dirty="0" err="1" smtClean="0">
                <a:solidFill>
                  <a:schemeClr val="tx1"/>
                </a:solidFill>
                <a:latin typeface="+mn-lt"/>
                <a:ea typeface="+mn-ea"/>
                <a:cs typeface="+mn-cs"/>
              </a:rPr>
              <a:t>Arguments:nameType</a:t>
            </a:r>
            <a:r>
              <a:rPr lang="en-US" sz="800" kern="1200" dirty="0" smtClean="0">
                <a:solidFill>
                  <a:schemeClr val="tx1"/>
                </a:solidFill>
                <a:latin typeface="+mn-lt"/>
                <a:ea typeface="+mn-ea"/>
                <a:cs typeface="+mn-cs"/>
              </a:rPr>
              <a:t>    </a:t>
            </a:r>
          </a:p>
          <a:p>
            <a:pPr lvl="0"/>
            <a:endParaRPr lang="en-US" sz="8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Types of names. Valid values are GENERIC, ASHKENAZI, or SEPHARDIC. If not processing Ashkenazi or Sephardic names, use </a:t>
            </a:r>
            <a:r>
              <a:rPr lang="en-US" sz="800" kern="1200" dirty="0" err="1" smtClean="0">
                <a:solidFill>
                  <a:schemeClr val="tx1"/>
                </a:solidFill>
                <a:latin typeface="+mn-lt"/>
                <a:ea typeface="+mn-ea"/>
                <a:cs typeface="+mn-cs"/>
              </a:rPr>
              <a:t>GENERIC.ruleType</a:t>
            </a:r>
            <a:r>
              <a:rPr lang="en-US" sz="800" kern="1200" dirty="0" smtClean="0">
                <a:solidFill>
                  <a:schemeClr val="tx1"/>
                </a:solidFill>
                <a:latin typeface="+mn-lt"/>
                <a:ea typeface="+mn-ea"/>
                <a:cs typeface="+mn-cs"/>
              </a:rPr>
              <a:t>    </a:t>
            </a:r>
          </a:p>
          <a:p>
            <a:pPr lvl="0"/>
            <a:r>
              <a:rPr lang="en-US" sz="800" kern="1200" dirty="0" smtClean="0">
                <a:solidFill>
                  <a:schemeClr val="tx1"/>
                </a:solidFill>
                <a:latin typeface="+mn-lt"/>
                <a:ea typeface="+mn-ea"/>
                <a:cs typeface="+mn-cs"/>
              </a:rPr>
              <a:t>Types of rules to apply. Valid values are APPROX or EXACT.</a:t>
            </a:r>
          </a:p>
          <a:p>
            <a:pPr lvl="0"/>
            <a:r>
              <a:rPr lang="en-US" sz="800" kern="1200" dirty="0" err="1" smtClean="0">
                <a:solidFill>
                  <a:schemeClr val="tx1"/>
                </a:solidFill>
                <a:latin typeface="+mn-lt"/>
                <a:ea typeface="+mn-ea"/>
                <a:cs typeface="+mn-cs"/>
              </a:rPr>
              <a:t>concat</a:t>
            </a:r>
            <a:r>
              <a:rPr lang="en-US" sz="800" kern="1200" dirty="0" smtClean="0">
                <a:solidFill>
                  <a:schemeClr val="tx1"/>
                </a:solidFill>
                <a:latin typeface="+mn-lt"/>
                <a:ea typeface="+mn-ea"/>
                <a:cs typeface="+mn-cs"/>
              </a:rPr>
              <a:t>    Defines if multiple possible matches should be combined with a pipe ("|").</a:t>
            </a:r>
          </a:p>
          <a:p>
            <a:pPr lvl="0"/>
            <a:r>
              <a:rPr lang="en-US" sz="800" kern="1200" dirty="0" err="1" smtClean="0">
                <a:solidFill>
                  <a:schemeClr val="tx1"/>
                </a:solidFill>
                <a:latin typeface="+mn-lt"/>
                <a:ea typeface="+mn-ea"/>
                <a:cs typeface="+mn-cs"/>
              </a:rPr>
              <a:t>languageSet</a:t>
            </a:r>
            <a:r>
              <a:rPr lang="en-US" sz="800" kern="1200" dirty="0" smtClean="0">
                <a:solidFill>
                  <a:schemeClr val="tx1"/>
                </a:solidFill>
                <a:latin typeface="+mn-lt"/>
                <a:ea typeface="+mn-ea"/>
                <a:cs typeface="+mn-cs"/>
              </a:rPr>
              <a:t>    The language set to use. The value "auto" will allow the Filter to identify the language, or a comma-separated list can be supplied.                                                                                                                     </a:t>
            </a:r>
            <a:endParaRPr lang="en-US" sz="1200" kern="1200" dirty="0" smtClean="0">
              <a:solidFill>
                <a:schemeClr val="tx1"/>
              </a:solidFill>
            </a:endParaRPr>
          </a:p>
          <a:p>
            <a:endParaRPr lang="en-US" dirty="0"/>
          </a:p>
        </p:txBody>
      </p:sp>
    </p:spTree>
    <p:extLst>
      <p:ext uri="{BB962C8B-B14F-4D97-AF65-F5344CB8AC3E}">
        <p14:creationId xmlns:p14="http://schemas.microsoft.com/office/powerpoint/2010/main" val="125622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Analysis is a very</a:t>
            </a:r>
            <a:r>
              <a:rPr lang="en-US" baseline="0" dirty="0" smtClean="0"/>
              <a:t> functional TAB-</a:t>
            </a:r>
          </a:p>
          <a:p>
            <a:endParaRPr lang="en-US" baseline="0" dirty="0" smtClean="0"/>
          </a:p>
          <a:p>
            <a:pPr marL="330200" indent="-171450">
              <a:buFont typeface="Arial" pitchFamily="34" charset="0"/>
              <a:buChar char="•"/>
            </a:pPr>
            <a:r>
              <a:rPr lang="en-US" baseline="0" dirty="0" smtClean="0"/>
              <a:t>Recall that DSE Search indexes are a table level resource. But, analyzers and related are set per column.</a:t>
            </a:r>
          </a:p>
          <a:p>
            <a:pPr marL="330200" indent="-171450">
              <a:buFont typeface="Arial" pitchFamily="34" charset="0"/>
              <a:buChar char="•"/>
            </a:pPr>
            <a:r>
              <a:rPr lang="en-US" baseline="0" dirty="0" smtClean="0"/>
              <a:t>Recall too than an analyzer may be applied to just data (INSERT, UPDATE, DELETE: index), of just to (pre-process) a query predicate (apply the same change’s to the query predicate: query), or both (index and query).</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After selecting a column in the drop down list box titled, Field Name, Field Name, enter a literal string in either Index or Query, then CLICK, </a:t>
            </a:r>
            <a:r>
              <a:rPr lang="en-US" baseline="0" dirty="0" err="1" smtClean="0"/>
              <a:t>Analyse</a:t>
            </a:r>
            <a:r>
              <a:rPr lang="en-US" baseline="0" dirty="0" smtClean="0"/>
              <a:t> Values.</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In the example displayed above, we chose col3, which has a synonym in place.</a:t>
            </a:r>
          </a:p>
          <a:p>
            <a:pPr marL="330200" indent="-171450">
              <a:buFont typeface="Arial" pitchFamily="34" charset="0"/>
              <a:buChar char="•"/>
            </a:pPr>
            <a:endParaRPr lang="en-US" baseline="0" dirty="0" smtClean="0"/>
          </a:p>
          <a:p>
            <a:pPr marL="158750" indent="0">
              <a:buFont typeface="Arial" pitchFamily="34" charset="0"/>
              <a:buNone/>
            </a:pPr>
            <a:r>
              <a:rPr lang="en-US" baseline="0" dirty="0" smtClean="0"/>
              <a:t>For complex analyzer debugging, you might choose to-</a:t>
            </a:r>
          </a:p>
          <a:p>
            <a:pPr marL="158750" indent="0">
              <a:buFont typeface="Arial" pitchFamily="34" charset="0"/>
              <a:buNone/>
            </a:pPr>
            <a:endParaRPr lang="en-US" baseline="0" dirty="0" smtClean="0"/>
          </a:p>
          <a:p>
            <a:pPr marL="330200" indent="-171450">
              <a:buFont typeface="Arial" pitchFamily="34" charset="0"/>
              <a:buChar char="•"/>
            </a:pPr>
            <a:r>
              <a:rPr lang="en-US" baseline="0" dirty="0" smtClean="0"/>
              <a:t>Given for example, a </a:t>
            </a:r>
            <a:r>
              <a:rPr lang="en-US" baseline="0" dirty="0" err="1" smtClean="0"/>
              <a:t>tokenizer</a:t>
            </a:r>
            <a:r>
              <a:rPr lang="en-US" baseline="0" dirty="0" smtClean="0"/>
              <a:t> and 3 filters.</a:t>
            </a:r>
          </a:p>
          <a:p>
            <a:pPr marL="330200" indent="-171450">
              <a:buFont typeface="Arial" pitchFamily="34" charset="0"/>
              <a:buChar char="•"/>
            </a:pPr>
            <a:r>
              <a:rPr lang="en-US" baseline="0" dirty="0" smtClean="0"/>
              <a:t>Create an analyzer with just the </a:t>
            </a:r>
            <a:r>
              <a:rPr lang="en-US" baseline="0" dirty="0" err="1" smtClean="0"/>
              <a:t>tokenizer</a:t>
            </a:r>
            <a:endParaRPr lang="en-US" baseline="0" dirty="0" smtClean="0"/>
          </a:p>
          <a:p>
            <a:pPr marL="330200" indent="-171450">
              <a:buFont typeface="Arial" pitchFamily="34" charset="0"/>
              <a:buChar char="•"/>
            </a:pPr>
            <a:r>
              <a:rPr lang="en-US" baseline="0" dirty="0" smtClean="0"/>
              <a:t>Then create an analyzer with just the same token, and the first filter.</a:t>
            </a:r>
          </a:p>
          <a:p>
            <a:pPr marL="330200" indent="-171450">
              <a:buFont typeface="Arial" pitchFamily="34" charset="0"/>
              <a:buChar char="•"/>
            </a:pPr>
            <a:r>
              <a:rPr lang="en-US" baseline="0" dirty="0" smtClean="0"/>
              <a:t>Then create same and add the second filter.</a:t>
            </a:r>
          </a:p>
          <a:p>
            <a:pPr marL="330200" indent="-171450">
              <a:buFont typeface="Arial" pitchFamily="34" charset="0"/>
              <a:buChar char="•"/>
            </a:pPr>
            <a:r>
              <a:rPr lang="en-US" baseline="0" dirty="0" smtClean="0"/>
              <a:t>Repeat.</a:t>
            </a:r>
          </a:p>
          <a:p>
            <a:pPr marL="330200" indent="-171450">
              <a:buFont typeface="Arial" pitchFamily="34" charset="0"/>
              <a:buChar char="•"/>
            </a:pPr>
            <a:endParaRPr lang="en-US" baseline="0" dirty="0" smtClean="0"/>
          </a:p>
          <a:p>
            <a:pPr marL="158750" indent="0">
              <a:buFont typeface="Arial" pitchFamily="34" charset="0"/>
              <a:buNone/>
            </a:pPr>
            <a:r>
              <a:rPr lang="en-US" baseline="0" dirty="0" smtClean="0"/>
              <a:t>Why ?  There is no better means to fully understand what each stage in the analyzer is outputting and why you might not be getting the results you expect.</a:t>
            </a:r>
            <a:endParaRPr lang="en-US" dirty="0"/>
          </a:p>
        </p:txBody>
      </p:sp>
    </p:spTree>
    <p:extLst>
      <p:ext uri="{BB962C8B-B14F-4D97-AF65-F5344CB8AC3E}">
        <p14:creationId xmlns:p14="http://schemas.microsoft.com/office/powerpoint/2010/main" val="1213353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1 - Title Slide">
  <p:cSld name="01 - Title Slide">
    <p:spTree>
      <p:nvGrpSpPr>
        <p:cNvPr id="1" name="Shape 7"/>
        <p:cNvGrpSpPr/>
        <p:nvPr/>
      </p:nvGrpSpPr>
      <p:grpSpPr>
        <a:xfrm>
          <a:off x="0" y="0"/>
          <a:ext cx="0" cy="0"/>
          <a:chOff x="0" y="0"/>
          <a:chExt cx="0" cy="0"/>
        </a:xfrm>
      </p:grpSpPr>
      <p:sp>
        <p:nvSpPr>
          <p:cNvPr id="8" name="Shape 8"/>
          <p:cNvSpPr/>
          <p:nvPr/>
        </p:nvSpPr>
        <p:spPr>
          <a:xfrm rot="10800000" flipH="1">
            <a:off x="0" y="-2"/>
            <a:ext cx="3654128" cy="5143502"/>
          </a:xfrm>
          <a:prstGeom prst="round1Rect">
            <a:avLst>
              <a:gd name="adj" fmla="val 28462"/>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 </a:t>
            </a:r>
            <a:endParaRPr/>
          </a:p>
        </p:txBody>
      </p:sp>
      <p:sp>
        <p:nvSpPr>
          <p:cNvPr id="9" name="Shape 9"/>
          <p:cNvSpPr/>
          <p:nvPr/>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 name="Shape 10" descr="line-dot-pattern@2x.png"/>
          <p:cNvPicPr preferRelativeResize="0"/>
          <p:nvPr/>
        </p:nvPicPr>
        <p:blipFill rotWithShape="1">
          <a:blip r:embed="rId2">
            <a:alphaModFix amt="25000"/>
          </a:blip>
          <a:srcRect r="29726"/>
          <a:stretch/>
        </p:blipFill>
        <p:spPr>
          <a:xfrm>
            <a:off x="0" y="817418"/>
            <a:ext cx="3654128" cy="4326018"/>
          </a:xfrm>
          <a:prstGeom prst="rect">
            <a:avLst/>
          </a:prstGeom>
          <a:noFill/>
          <a:ln>
            <a:noFill/>
          </a:ln>
        </p:spPr>
      </p:pic>
      <p:sp>
        <p:nvSpPr>
          <p:cNvPr id="11" name="Shape 11"/>
          <p:cNvSpPr txBox="1">
            <a:spLocks noGrp="1"/>
          </p:cNvSpPr>
          <p:nvPr>
            <p:ph type="body" idx="1"/>
          </p:nvPr>
        </p:nvSpPr>
        <p:spPr>
          <a:xfrm>
            <a:off x="4111328" y="659747"/>
            <a:ext cx="4575472" cy="3941290"/>
          </a:xfrm>
          <a:prstGeom prst="rect">
            <a:avLst/>
          </a:prstGeom>
          <a:noFill/>
          <a:ln>
            <a:noFill/>
          </a:ln>
        </p:spPr>
        <p:txBody>
          <a:bodyPr spcFirstLastPara="1" wrap="square" lIns="0" tIns="45700" rIns="91425" bIns="45700" anchor="t" anchorCtr="0"/>
          <a:lstStyle>
            <a:lvl1pPr marL="457200" marR="0" lvl="0" indent="-330200" algn="l" rtl="0">
              <a:lnSpc>
                <a:spcPct val="100000"/>
              </a:lnSpc>
              <a:spcBef>
                <a:spcPts val="4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100000"/>
              </a:lnSpc>
              <a:spcBef>
                <a:spcPts val="1600"/>
              </a:spcBef>
              <a:spcAft>
                <a:spcPts val="0"/>
              </a:spcAft>
              <a:buClr>
                <a:schemeClr val="accent5"/>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00000"/>
              </a:lnSpc>
              <a:spcBef>
                <a:spcPts val="500"/>
              </a:spcBef>
              <a:spcAft>
                <a:spcPts val="0"/>
              </a:spcAft>
              <a:buClr>
                <a:schemeClr val="accent5"/>
              </a:buClr>
              <a:buSzPts val="1400"/>
              <a:buFont typeface="Arial"/>
              <a:buChar char="•"/>
              <a:defRPr sz="1200" b="0" i="0" u="none" strike="noStrike" cap="none">
                <a:solidFill>
                  <a:schemeClr val="dk1"/>
                </a:solidFill>
                <a:latin typeface="Arial"/>
                <a:ea typeface="Arial"/>
                <a:cs typeface="Arial"/>
                <a:sym typeface="Arial"/>
              </a:defRPr>
            </a:lvl3pPr>
            <a:lvl4pPr marL="1828800" marR="0" lvl="3" indent="-317500" algn="l" rtl="0">
              <a:lnSpc>
                <a:spcPct val="100000"/>
              </a:lnSpc>
              <a:spcBef>
                <a:spcPts val="500"/>
              </a:spcBef>
              <a:spcAft>
                <a:spcPts val="0"/>
              </a:spcAft>
              <a:buClr>
                <a:schemeClr val="accent5"/>
              </a:buClr>
              <a:buSzPts val="1400"/>
              <a:buFont typeface="Arial"/>
              <a:buChar char="–"/>
              <a:defRPr sz="1200" b="0" i="0" u="none" strike="noStrike" cap="none">
                <a:solidFill>
                  <a:schemeClr val="dk1"/>
                </a:solidFill>
                <a:latin typeface="Arial"/>
                <a:ea typeface="Arial"/>
                <a:cs typeface="Arial"/>
                <a:sym typeface="Arial"/>
              </a:defRPr>
            </a:lvl4pPr>
            <a:lvl5pPr marL="2286000" marR="0" lvl="4" indent="-317500" algn="l" rtl="0">
              <a:lnSpc>
                <a:spcPct val="100000"/>
              </a:lnSpc>
              <a:spcBef>
                <a:spcPts val="500"/>
              </a:spcBef>
              <a:spcAft>
                <a:spcPts val="0"/>
              </a:spcAft>
              <a:buClr>
                <a:schemeClr val="accent5"/>
              </a:buClr>
              <a:buSzPts val="14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Shape 12"/>
          <p:cNvSpPr txBox="1">
            <a:spLocks noGrp="1"/>
          </p:cNvSpPr>
          <p:nvPr>
            <p:ph type="body" idx="2"/>
          </p:nvPr>
        </p:nvSpPr>
        <p:spPr>
          <a:xfrm>
            <a:off x="457200" y="1733643"/>
            <a:ext cx="3089305" cy="680970"/>
          </a:xfrm>
          <a:prstGeom prst="rect">
            <a:avLst/>
          </a:prstGeom>
          <a:noFill/>
          <a:ln>
            <a:noFill/>
          </a:ln>
        </p:spPr>
        <p:txBody>
          <a:bodyPr spcFirstLastPara="1" wrap="square" lIns="0" tIns="91425" rIns="91425" bIns="91425" anchor="t" anchorCtr="0"/>
          <a:lstStyle>
            <a:lvl1pPr marL="457200" marR="0" lvl="0" indent="-228600" algn="l" rtl="0">
              <a:lnSpc>
                <a:spcPct val="100000"/>
              </a:lnSpc>
              <a:spcBef>
                <a:spcPts val="400"/>
              </a:spcBef>
              <a:spcAft>
                <a:spcPts val="0"/>
              </a:spcAft>
              <a:buClr>
                <a:schemeClr val="lt1"/>
              </a:buClr>
              <a:buSzPts val="1400"/>
              <a:buFont typeface="Arial"/>
              <a:buNone/>
              <a:defRPr sz="1600" b="0" i="0" u="none" strike="noStrike" cap="none">
                <a:solidFill>
                  <a:schemeClr val="lt1"/>
                </a:solidFill>
                <a:latin typeface="Arial"/>
                <a:ea typeface="Arial"/>
                <a:cs typeface="Arial"/>
                <a:sym typeface="Arial"/>
              </a:defRPr>
            </a:lvl1pPr>
            <a:lvl2pPr marL="914400" marR="0" lvl="1" indent="-406400" algn="l" rtl="0">
              <a:lnSpc>
                <a:spcPct val="100000"/>
              </a:lnSpc>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R="0" lvl="0" algn="l" rtl="0">
              <a:lnSpc>
                <a:spcPct val="90000"/>
              </a:lnSpc>
              <a:spcBef>
                <a:spcPts val="0"/>
              </a:spcBef>
              <a:spcAft>
                <a:spcPts val="0"/>
              </a:spcAft>
              <a:buClr>
                <a:schemeClr val="lt1"/>
              </a:buClr>
              <a:buSzPts val="1400"/>
              <a:buFont typeface="Arial"/>
              <a:buNone/>
              <a:defRPr sz="2800" b="1" i="0" u="none" strike="noStrike" cap="none">
                <a:solidFill>
                  <a:schemeClr val="lt1"/>
                </a:solidFill>
                <a:latin typeface="Arial"/>
                <a:ea typeface="Arial"/>
                <a:cs typeface="Arial"/>
                <a:sym typeface="Arial"/>
              </a:defRPr>
            </a:lvl1pPr>
            <a:lvl2pPr lvl="1" rtl="0">
              <a:spcBef>
                <a:spcPts val="0"/>
              </a:spcBef>
              <a:spcAft>
                <a:spcPts val="0"/>
              </a:spcAft>
              <a:buSzPts val="1400"/>
              <a:buFont typeface="Arial"/>
              <a:buNone/>
              <a:defRPr sz="1800"/>
            </a:lvl2pPr>
            <a:lvl3pPr lvl="2" rtl="0">
              <a:spcBef>
                <a:spcPts val="0"/>
              </a:spcBef>
              <a:spcAft>
                <a:spcPts val="0"/>
              </a:spcAft>
              <a:buSzPts val="1400"/>
              <a:buFont typeface="Arial"/>
              <a:buNone/>
              <a:defRPr sz="1800"/>
            </a:lvl3pPr>
            <a:lvl4pPr lvl="3" rtl="0">
              <a:spcBef>
                <a:spcPts val="0"/>
              </a:spcBef>
              <a:spcAft>
                <a:spcPts val="0"/>
              </a:spcAft>
              <a:buSzPts val="1400"/>
              <a:buFont typeface="Arial"/>
              <a:buNone/>
              <a:defRPr sz="1800"/>
            </a:lvl4pPr>
            <a:lvl5pPr lvl="4" rtl="0">
              <a:spcBef>
                <a:spcPts val="0"/>
              </a:spcBef>
              <a:spcAft>
                <a:spcPts val="0"/>
              </a:spcAft>
              <a:buSzPts val="1400"/>
              <a:buFont typeface="Arial"/>
              <a:buNone/>
              <a:defRPr sz="1800"/>
            </a:lvl5pPr>
            <a:lvl6pPr lvl="5" rtl="0">
              <a:spcBef>
                <a:spcPts val="0"/>
              </a:spcBef>
              <a:spcAft>
                <a:spcPts val="0"/>
              </a:spcAft>
              <a:buSzPts val="1400"/>
              <a:buFont typeface="Arial"/>
              <a:buNone/>
              <a:defRPr sz="1800"/>
            </a:lvl6pPr>
            <a:lvl7pPr lvl="6" rtl="0">
              <a:spcBef>
                <a:spcPts val="0"/>
              </a:spcBef>
              <a:spcAft>
                <a:spcPts val="0"/>
              </a:spcAft>
              <a:buSzPts val="1400"/>
              <a:buFont typeface="Arial"/>
              <a:buNone/>
              <a:defRPr sz="1800"/>
            </a:lvl7pPr>
            <a:lvl8pPr lvl="7" rtl="0">
              <a:spcBef>
                <a:spcPts val="0"/>
              </a:spcBef>
              <a:spcAft>
                <a:spcPts val="0"/>
              </a:spcAft>
              <a:buSzPts val="1400"/>
              <a:buFont typeface="Arial"/>
              <a:buNone/>
              <a:defRPr sz="1800"/>
            </a:lvl8pPr>
            <a:lvl9pPr lvl="8" rtl="0">
              <a:spcBef>
                <a:spcPts val="0"/>
              </a:spcBef>
              <a:spcAft>
                <a:spcPts val="0"/>
              </a:spcAft>
              <a:buSzPts val="1400"/>
              <a:buFont typeface="Arial"/>
              <a:buNone/>
              <a:defRPr sz="1800"/>
            </a:lvl9pPr>
          </a:lstStyle>
          <a:p>
            <a:endParaRPr/>
          </a:p>
        </p:txBody>
      </p:sp>
      <p:pic>
        <p:nvPicPr>
          <p:cNvPr id="14" name="Shape 14"/>
          <p:cNvPicPr preferRelativeResize="0"/>
          <p:nvPr/>
        </p:nvPicPr>
        <p:blipFill rotWithShape="1">
          <a:blip r:embed="rId3">
            <a:alphaModFix/>
          </a:blip>
          <a:srcRect/>
          <a:stretch/>
        </p:blipFill>
        <p:spPr>
          <a:xfrm>
            <a:off x="6617524" y="4609351"/>
            <a:ext cx="2496312" cy="402710"/>
          </a:xfrm>
          <a:prstGeom prst="rect">
            <a:avLst/>
          </a:prstGeom>
          <a:noFill/>
          <a:ln>
            <a:noFill/>
          </a:ln>
        </p:spPr>
      </p:pic>
      <p:sp>
        <p:nvSpPr>
          <p:cNvPr id="15" name="Shape 15"/>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r>
              <a:rPr lang="en-US"/>
              <a:t>000-DTSE-Search-7459-60-DM-</a:t>
            </a:r>
            <a:fld id="{00000000-1234-1234-1234-123412341234}" type="slidenum">
              <a:rPr lang="en-US"/>
              <a:t>‹#›</a:t>
            </a:fld>
            <a:endParaRPr/>
          </a:p>
        </p:txBody>
      </p:sp>
      <p:sp>
        <p:nvSpPr>
          <p:cNvPr id="16" name="Shape 16"/>
          <p:cNvSpPr txBox="1">
            <a:spLocks noGrp="1"/>
          </p:cNvSpPr>
          <p:nvPr>
            <p:ph type="dt" idx="10"/>
          </p:nvPr>
        </p:nvSpPr>
        <p:spPr>
          <a:xfrm>
            <a:off x="6859175" y="4891669"/>
            <a:ext cx="2057400" cy="18920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1"/>
              </a:buClr>
              <a:buSzPts val="600"/>
              <a:buFont typeface="Arial"/>
              <a:buNone/>
              <a:defRPr sz="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06 - Left picture, 1 column">
    <p:spTree>
      <p:nvGrpSpPr>
        <p:cNvPr id="1" name=""/>
        <p:cNvGrpSpPr/>
        <p:nvPr/>
      </p:nvGrpSpPr>
      <p:grpSpPr>
        <a:xfrm>
          <a:off x="0" y="0"/>
          <a:ext cx="0" cy="0"/>
          <a:chOff x="0" y="0"/>
          <a:chExt cx="0" cy="0"/>
        </a:xfrm>
      </p:grpSpPr>
      <p:pic>
        <p:nvPicPr>
          <p:cNvPr id="21" name="Shape 74" descr="line-dot-pattern@2x.png"/>
          <p:cNvPicPr preferRelativeResize="0"/>
          <p:nvPr userDrawn="1"/>
        </p:nvPicPr>
        <p:blipFill rotWithShape="1">
          <a:blip r:embed="rId2" cstate="screen">
            <a:alphaModFix amt="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a:xfrm flipH="1" flipV="1">
            <a:off x="4706530" y="0"/>
            <a:ext cx="4437469" cy="3691783"/>
          </a:xfrm>
          <a:prstGeom prst="rect">
            <a:avLst/>
          </a:prstGeom>
          <a:noFill/>
          <a:ln>
            <a:noFill/>
          </a:ln>
        </p:spPr>
      </p:pic>
      <p:sp>
        <p:nvSpPr>
          <p:cNvPr id="19" name="Rectangle 18"/>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3" name="Content Placeholder 2"/>
          <p:cNvSpPr>
            <a:spLocks noGrp="1"/>
          </p:cNvSpPr>
          <p:nvPr>
            <p:ph sz="quarter" idx="16"/>
          </p:nvPr>
        </p:nvSpPr>
        <p:spPr>
          <a:xfrm>
            <a:off x="3542339" y="1120777"/>
            <a:ext cx="5144460" cy="3480260"/>
          </a:xfrm>
          <a:prstGeom prst="rect">
            <a:avLst/>
          </a:prstGeom>
        </p:spPr>
        <p:txBody>
          <a:bodyPr lIns="0"/>
          <a:lstStyle>
            <a:lvl1pPr marL="233363" marR="0" indent="-227013" algn="l" rtl="0">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indent="-231775" algn="l" rtl="0">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indent="-225425" algn="l" rtl="0">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indent="-231775" algn="l" rtl="0">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indent="-225425" algn="l" rtl="0">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12"/>
          <p:cNvSpPr>
            <a:spLocks noGrp="1"/>
          </p:cNvSpPr>
          <p:nvPr>
            <p:ph type="pic" sz="quarter" idx="12"/>
          </p:nvPr>
        </p:nvSpPr>
        <p:spPr>
          <a:xfrm>
            <a:off x="457201" y="1120776"/>
            <a:ext cx="2799806" cy="3517900"/>
          </a:xfrm>
          <a:prstGeom prst="round1Rect">
            <a:avLst>
              <a:gd name="adj" fmla="val 34218"/>
            </a:avLst>
          </a:prstGeom>
          <a:noFill/>
        </p:spPr>
        <p:txBody>
          <a:bodyPr/>
          <a:lstStyle/>
          <a:p>
            <a:r>
              <a:rPr lang="en-US" dirty="0" smtClean="0"/>
              <a:t>Drag picture to placeholder or click icon to add</a:t>
            </a:r>
            <a:endParaRPr lang="en-US" dirty="0"/>
          </a:p>
        </p:txBody>
      </p:sp>
      <p:pic>
        <p:nvPicPr>
          <p:cNvPr id="14" name="Picture 13"/>
          <p:cNvPicPr>
            <a:picLocks noChangeAspect="1"/>
          </p:cNvPicPr>
          <p:nvPr userDrawn="1"/>
        </p:nvPicPr>
        <p:blipFill>
          <a:blip r:embed="rId4" cstate="hqprint">
            <a:extLst>
              <a:ext uri="{28A0092B-C50C-407E-A947-70E740481C1C}">
                <a14:useLocalDpi xmlns:a14="http://schemas.microsoft.com/office/drawing/2010/main"/>
              </a:ext>
            </a:extLst>
          </a:blip>
          <a:stretch>
            <a:fillRect/>
          </a:stretch>
        </p:blipFill>
        <p:spPr>
          <a:xfrm>
            <a:off x="6617524" y="4609351"/>
            <a:ext cx="2496312" cy="402710"/>
          </a:xfrm>
          <a:prstGeom prst="rect">
            <a:avLst/>
          </a:prstGeom>
        </p:spPr>
      </p:pic>
      <p:sp>
        <p:nvSpPr>
          <p:cNvPr id="17" name="Date Placeholder 4"/>
          <p:cNvSpPr>
            <a:spLocks noGrp="1"/>
          </p:cNvSpPr>
          <p:nvPr>
            <p:ph type="dt" sz="half" idx="17"/>
          </p:nvPr>
        </p:nvSpPr>
        <p:spPr>
          <a:xfrm>
            <a:off x="6859175" y="4891669"/>
            <a:ext cx="2057400" cy="189202"/>
          </a:xfrm>
          <a:prstGeom prst="rect">
            <a:avLst/>
          </a:prstGeom>
        </p:spPr>
        <p:txBody>
          <a:bodyPr/>
          <a:lstStyle>
            <a:lvl1pPr>
              <a:defRPr sz="600">
                <a:solidFill>
                  <a:schemeClr val="tx1"/>
                </a:solidFill>
              </a:defRPr>
            </a:lvl1pPr>
          </a:lstStyle>
          <a:p>
            <a:r>
              <a:rPr lang="en-US" dirty="0" smtClean="0"/>
              <a:t>© DataStax, All Rights Reserved. Confidential.</a:t>
            </a:r>
            <a:endParaRPr lang="en-US" dirty="0"/>
          </a:p>
        </p:txBody>
      </p:sp>
      <p:sp>
        <p:nvSpPr>
          <p:cNvPr id="11"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000-DTSE-Search-7442-60-DM-</a:t>
            </a:r>
            <a:fld id="{5A6FB346-E907-314D-8DE1-ECD2B2B6AA1B}" type="slidenum">
              <a:rPr lang="uk-UA" smtClean="0"/>
              <a:pPr/>
              <a:t>‹#›</a:t>
            </a:fld>
            <a:endParaRPr lang="uk-UA" dirty="0"/>
          </a:p>
        </p:txBody>
      </p:sp>
    </p:spTree>
    <p:extLst>
      <p:ext uri="{BB962C8B-B14F-4D97-AF65-F5344CB8AC3E}">
        <p14:creationId xmlns:p14="http://schemas.microsoft.com/office/powerpoint/2010/main" val="878676048"/>
      </p:ext>
    </p:extLst>
  </p:cSld>
  <p:clrMapOvr>
    <a:masterClrMapping/>
  </p:clrMapOvr>
  <p:extLst mod="1">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02 - Light banner, 1 column tex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6617524" y="4609351"/>
            <a:ext cx="2496312" cy="402710"/>
          </a:xfrm>
          <a:prstGeom prst="rect">
            <a:avLst/>
          </a:prstGeom>
        </p:spPr>
      </p:pic>
      <p:sp>
        <p:nvSpPr>
          <p:cNvPr id="20" name="Date Placeholder 4"/>
          <p:cNvSpPr>
            <a:spLocks noGrp="1"/>
          </p:cNvSpPr>
          <p:nvPr>
            <p:ph type="dt" sz="half" idx="18"/>
          </p:nvPr>
        </p:nvSpPr>
        <p:spPr>
          <a:xfrm>
            <a:off x="6859175" y="4891669"/>
            <a:ext cx="2057400" cy="189202"/>
          </a:xfrm>
          <a:prstGeom prst="rect">
            <a:avLst/>
          </a:prstGeom>
        </p:spPr>
        <p:txBody>
          <a:bodyPr/>
          <a:lstStyle>
            <a:lvl1pPr>
              <a:defRPr sz="600">
                <a:solidFill>
                  <a:schemeClr val="tx1"/>
                </a:solidFill>
              </a:defRPr>
            </a:lvl1pPr>
          </a:lstStyle>
          <a:p>
            <a:r>
              <a:rPr lang="en-US" smtClean="0"/>
              <a:t>© DataStax, All Rights Reserved. Confidential.</a:t>
            </a:r>
            <a:endParaRPr lang="en-US" dirty="0"/>
          </a:p>
        </p:txBody>
      </p:sp>
      <p:sp>
        <p:nvSpPr>
          <p:cNvPr id="11" name="Content Placeholder 2"/>
          <p:cNvSpPr>
            <a:spLocks noGrp="1"/>
          </p:cNvSpPr>
          <p:nvPr>
            <p:ph sz="quarter" idx="16"/>
          </p:nvPr>
        </p:nvSpPr>
        <p:spPr>
          <a:xfrm>
            <a:off x="457200" y="1123949"/>
            <a:ext cx="8229600" cy="3477087"/>
          </a:xfrm>
          <a:prstGeom prst="rect">
            <a:avLst/>
          </a:prstGeom>
        </p:spPr>
        <p:txBody>
          <a:bodyPr lIns="0"/>
          <a:lstStyle>
            <a:lvl1pPr marL="233363" marR="0" indent="-227013" algn="l" rtl="0">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indent="-231775" algn="l" rtl="0">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indent="-225425" algn="l" rtl="0">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indent="-231775" algn="l" rtl="0">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indent="-225425" algn="l" rtl="0">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000-DTSE-Search-7443-60-DU-</a:t>
            </a:r>
            <a:fld id="{5A6FB346-E907-314D-8DE1-ECD2B2B6AA1B}" type="slidenum">
              <a:rPr lang="uk-UA" smtClean="0"/>
              <a:pPr/>
              <a:t>‹#›</a:t>
            </a:fld>
            <a:endParaRPr lang="uk-UA" dirty="0"/>
          </a:p>
        </p:txBody>
      </p:sp>
    </p:spTree>
    <p:extLst>
      <p:ext uri="{BB962C8B-B14F-4D97-AF65-F5344CB8AC3E}">
        <p14:creationId xmlns:p14="http://schemas.microsoft.com/office/powerpoint/2010/main" val="261663547"/>
      </p:ext>
    </p:extLst>
  </p:cSld>
  <p:clrMapOvr>
    <a:masterClrMapping/>
  </p:clrMapOvr>
  <p:extLst mod="1">
    <p:ext uri="{DCECCB84-F9BA-43D5-87BE-67443E8EF086}">
      <p15:sldGuideLst xmlns="" xmlns:p15="http://schemas.microsoft.com/office/powerpoint/2012/main">
        <p15:guide id="4" pos="54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8 - Section End">
  <p:cSld name="08 - Section End">
    <p:spTree>
      <p:nvGrpSpPr>
        <p:cNvPr id="1" name="Shape 34"/>
        <p:cNvGrpSpPr/>
        <p:nvPr/>
      </p:nvGrpSpPr>
      <p:grpSpPr>
        <a:xfrm>
          <a:off x="0" y="0"/>
          <a:ext cx="0" cy="0"/>
          <a:chOff x="0" y="0"/>
          <a:chExt cx="0" cy="0"/>
        </a:xfrm>
      </p:grpSpPr>
      <p:pic>
        <p:nvPicPr>
          <p:cNvPr id="35" name="Shape 35"/>
          <p:cNvPicPr preferRelativeResize="0"/>
          <p:nvPr/>
        </p:nvPicPr>
        <p:blipFill rotWithShape="1">
          <a:blip r:embed="rId2">
            <a:alphaModFix/>
          </a:blip>
          <a:srcRect l="222" t="3440" b="13112"/>
          <a:stretch/>
        </p:blipFill>
        <p:spPr>
          <a:xfrm>
            <a:off x="0" y="0"/>
            <a:ext cx="9144000" cy="5143500"/>
          </a:xfrm>
          <a:prstGeom prst="rect">
            <a:avLst/>
          </a:prstGeom>
          <a:noFill/>
          <a:ln>
            <a:noFill/>
          </a:ln>
        </p:spPr>
      </p:pic>
      <p:pic>
        <p:nvPicPr>
          <p:cNvPr id="36" name="Shape 36"/>
          <p:cNvPicPr preferRelativeResize="0"/>
          <p:nvPr/>
        </p:nvPicPr>
        <p:blipFill rotWithShape="1">
          <a:blip r:embed="rId3">
            <a:alphaModFix/>
          </a:blip>
          <a:srcRect/>
          <a:stretch/>
        </p:blipFill>
        <p:spPr>
          <a:xfrm>
            <a:off x="6739215" y="4578740"/>
            <a:ext cx="2284327" cy="220639"/>
          </a:xfrm>
          <a:prstGeom prst="rect">
            <a:avLst/>
          </a:prstGeom>
          <a:noFill/>
          <a:ln>
            <a:noFill/>
          </a:ln>
        </p:spPr>
      </p:pic>
      <p:sp>
        <p:nvSpPr>
          <p:cNvPr id="37" name="Shape 37"/>
          <p:cNvSpPr/>
          <p:nvPr/>
        </p:nvSpPr>
        <p:spPr>
          <a:xfrm>
            <a:off x="0" y="1428750"/>
            <a:ext cx="9144000" cy="1828800"/>
          </a:xfrm>
          <a:prstGeom prst="rect">
            <a:avLst/>
          </a:prstGeom>
          <a:solidFill>
            <a:schemeClr val="accent1">
              <a:alpha val="2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 name="Shape 38"/>
          <p:cNvSpPr txBox="1">
            <a:spLocks noGrp="1"/>
          </p:cNvSpPr>
          <p:nvPr>
            <p:ph type="title"/>
          </p:nvPr>
        </p:nvSpPr>
        <p:spPr>
          <a:xfrm>
            <a:off x="457200" y="1927314"/>
            <a:ext cx="8229600" cy="857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Shape 39"/>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r>
              <a:rPr lang="en-US"/>
              <a:t>000-DTSE-Search-7459-60-DM-</a:t>
            </a:r>
            <a:fld id="{00000000-1234-1234-1234-123412341234}" type="slidenum">
              <a:rPr lang="en-US"/>
              <a:t>‹#›</a:t>
            </a:fld>
            <a:endParaRPr/>
          </a:p>
        </p:txBody>
      </p:sp>
      <p:sp>
        <p:nvSpPr>
          <p:cNvPr id="40" name="Shape 40"/>
          <p:cNvSpPr txBox="1">
            <a:spLocks noGrp="1"/>
          </p:cNvSpPr>
          <p:nvPr>
            <p:ph type="dt" idx="10"/>
          </p:nvPr>
        </p:nvSpPr>
        <p:spPr>
          <a:xfrm>
            <a:off x="6859175" y="4790123"/>
            <a:ext cx="2057400" cy="18920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lt1"/>
              </a:buClr>
              <a:buSzPts val="600"/>
              <a:buFont typeface="Arial"/>
              <a:buNone/>
              <a:defRPr sz="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4 - Left picture, 1 column">
  <p:cSld name="04 - Left picture, 1 column">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mt="3000"/>
          </a:blip>
          <a:srcRect r="11266"/>
          <a:stretch/>
        </p:blipFill>
        <p:spPr>
          <a:xfrm rot="5400000">
            <a:off x="227748" y="2081119"/>
            <a:ext cx="2860272" cy="3264494"/>
          </a:xfrm>
          <a:prstGeom prst="rect">
            <a:avLst/>
          </a:prstGeom>
          <a:noFill/>
          <a:ln>
            <a:noFill/>
          </a:ln>
        </p:spPr>
      </p:pic>
      <p:pic>
        <p:nvPicPr>
          <p:cNvPr id="53" name="Shape 53" descr="line-dot-pattern@2x.png"/>
          <p:cNvPicPr preferRelativeResize="0"/>
          <p:nvPr/>
        </p:nvPicPr>
        <p:blipFill rotWithShape="1">
          <a:blip r:embed="rId3">
            <a:alphaModFix amt="25000"/>
          </a:blip>
          <a:srcRect/>
          <a:stretch/>
        </p:blipFill>
        <p:spPr>
          <a:xfrm rot="10800000">
            <a:off x="4706530" y="0"/>
            <a:ext cx="4437469" cy="3691783"/>
          </a:xfrm>
          <a:prstGeom prst="rect">
            <a:avLst/>
          </a:prstGeom>
          <a:noFill/>
          <a:ln>
            <a:noFill/>
          </a:ln>
        </p:spPr>
      </p:pic>
      <p:sp>
        <p:nvSpPr>
          <p:cNvPr id="54" name="Shape 54"/>
          <p:cNvSpPr/>
          <p:nvPr/>
        </p:nvSpPr>
        <p:spPr>
          <a:xfrm>
            <a:off x="0" y="0"/>
            <a:ext cx="9144000" cy="6598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5" name="Shape 55"/>
          <p:cNvSpPr txBox="1">
            <a:spLocks noGrp="1"/>
          </p:cNvSpPr>
          <p:nvPr>
            <p:ph type="title"/>
          </p:nvPr>
        </p:nvSpPr>
        <p:spPr>
          <a:xfrm>
            <a:off x="457200" y="270472"/>
            <a:ext cx="8229600" cy="548048"/>
          </a:xfrm>
          <a:prstGeom prst="rect">
            <a:avLst/>
          </a:prstGeom>
          <a:noFill/>
          <a:ln>
            <a:noFill/>
          </a:ln>
        </p:spPr>
        <p:txBody>
          <a:bodyPr spcFirstLastPara="1" wrap="square" lIns="0" tIns="91425" rIns="91425" bIns="91425" anchor="b" anchorCtr="0"/>
          <a:lstStyle>
            <a:lvl1pPr marR="0" lvl="0" algn="l" rtl="0">
              <a:lnSpc>
                <a:spcPct val="90000"/>
              </a:lnSpc>
              <a:spcBef>
                <a:spcPts val="0"/>
              </a:spcBef>
              <a:spcAft>
                <a:spcPts val="0"/>
              </a:spcAft>
              <a:buClr>
                <a:schemeClr val="accent5"/>
              </a:buClr>
              <a:buSzPts val="2800"/>
              <a:buFont typeface="Arial"/>
              <a:buNone/>
              <a:defRPr sz="2800" b="0" i="0" u="none" strike="noStrike" cap="none">
                <a:solidFill>
                  <a:schemeClr val="accent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3542339" y="1120777"/>
            <a:ext cx="5144460" cy="3480260"/>
          </a:xfrm>
          <a:prstGeom prst="rect">
            <a:avLst/>
          </a:prstGeom>
          <a:noFill/>
          <a:ln>
            <a:noFill/>
          </a:ln>
        </p:spPr>
        <p:txBody>
          <a:bodyPr spcFirstLastPara="1" wrap="square" lIns="0" tIns="45700" rIns="91425" bIns="45700" anchor="t" anchorCtr="0"/>
          <a:lstStyle>
            <a:lvl1pPr marL="457200" marR="0" lvl="0" indent="-330200" algn="l" rtl="0">
              <a:lnSpc>
                <a:spcPct val="100000"/>
              </a:lnSpc>
              <a:spcBef>
                <a:spcPts val="28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100000"/>
              </a:lnSpc>
              <a:spcBef>
                <a:spcPts val="500"/>
              </a:spcBef>
              <a:spcAft>
                <a:spcPts val="0"/>
              </a:spcAft>
              <a:buClr>
                <a:schemeClr val="accent5"/>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500"/>
              </a:spcBef>
              <a:spcAft>
                <a:spcPts val="0"/>
              </a:spcAft>
              <a:buClr>
                <a:schemeClr val="accent5"/>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500"/>
              </a:spcBef>
              <a:spcAft>
                <a:spcPts val="0"/>
              </a:spcAft>
              <a:buClr>
                <a:schemeClr val="accent5"/>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500"/>
              </a:spcBef>
              <a:spcAft>
                <a:spcPts val="0"/>
              </a:spcAft>
              <a:buClr>
                <a:schemeClr val="accent5"/>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Shape 57"/>
          <p:cNvSpPr>
            <a:spLocks noGrp="1"/>
          </p:cNvSpPr>
          <p:nvPr>
            <p:ph type="pic" idx="2"/>
          </p:nvPr>
        </p:nvSpPr>
        <p:spPr>
          <a:xfrm>
            <a:off x="457201" y="1120776"/>
            <a:ext cx="2799806" cy="3517900"/>
          </a:xfrm>
          <a:prstGeom prst="round1Rect">
            <a:avLst>
              <a:gd name="adj" fmla="val 34218"/>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58" name="Shape 58"/>
          <p:cNvPicPr preferRelativeResize="0"/>
          <p:nvPr/>
        </p:nvPicPr>
        <p:blipFill rotWithShape="1">
          <a:blip r:embed="rId4">
            <a:alphaModFix/>
          </a:blip>
          <a:srcRect/>
          <a:stretch/>
        </p:blipFill>
        <p:spPr>
          <a:xfrm>
            <a:off x="6617524" y="4609351"/>
            <a:ext cx="2496312" cy="402710"/>
          </a:xfrm>
          <a:prstGeom prst="rect">
            <a:avLst/>
          </a:prstGeom>
          <a:noFill/>
          <a:ln>
            <a:noFill/>
          </a:ln>
        </p:spPr>
      </p:pic>
      <p:sp>
        <p:nvSpPr>
          <p:cNvPr id="59" name="Shape 59"/>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r>
              <a:rPr lang="en-US"/>
              <a:t>000-DTSE-Search-7459-60-DM-</a:t>
            </a:r>
            <a:fld id="{00000000-1234-1234-1234-123412341234}" type="slidenum">
              <a:rPr lang="en-US"/>
              <a:t>‹#›</a:t>
            </a:fld>
            <a:endParaRPr/>
          </a:p>
        </p:txBody>
      </p:sp>
      <p:sp>
        <p:nvSpPr>
          <p:cNvPr id="60" name="Shape 60"/>
          <p:cNvSpPr txBox="1">
            <a:spLocks noGrp="1"/>
          </p:cNvSpPr>
          <p:nvPr>
            <p:ph type="dt" idx="10"/>
          </p:nvPr>
        </p:nvSpPr>
        <p:spPr>
          <a:xfrm>
            <a:off x="6859175" y="4891669"/>
            <a:ext cx="2057400" cy="18920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1"/>
              </a:buClr>
              <a:buSzPts val="600"/>
              <a:buFont typeface="Arial"/>
              <a:buNone/>
              <a:defRPr sz="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5 - Right picture, 1 column">
  <p:cSld name="05 - Right picture, 1 column">
    <p:spTree>
      <p:nvGrpSpPr>
        <p:cNvPr id="1" name="Shape 61"/>
        <p:cNvGrpSpPr/>
        <p:nvPr/>
      </p:nvGrpSpPr>
      <p:grpSpPr>
        <a:xfrm>
          <a:off x="0" y="0"/>
          <a:ext cx="0" cy="0"/>
          <a:chOff x="0" y="0"/>
          <a:chExt cx="0" cy="0"/>
        </a:xfrm>
      </p:grpSpPr>
      <p:pic>
        <p:nvPicPr>
          <p:cNvPr id="62" name="Shape 62"/>
          <p:cNvPicPr preferRelativeResize="0"/>
          <p:nvPr/>
        </p:nvPicPr>
        <p:blipFill rotWithShape="1">
          <a:blip r:embed="rId2">
            <a:alphaModFix amt="3000"/>
          </a:blip>
          <a:srcRect r="11266"/>
          <a:stretch/>
        </p:blipFill>
        <p:spPr>
          <a:xfrm rot="5400000">
            <a:off x="227748" y="2081119"/>
            <a:ext cx="2860272" cy="3264494"/>
          </a:xfrm>
          <a:prstGeom prst="rect">
            <a:avLst/>
          </a:prstGeom>
          <a:noFill/>
          <a:ln>
            <a:noFill/>
          </a:ln>
        </p:spPr>
      </p:pic>
      <p:sp>
        <p:nvSpPr>
          <p:cNvPr id="63" name="Shape 63"/>
          <p:cNvSpPr/>
          <p:nvPr/>
        </p:nvSpPr>
        <p:spPr>
          <a:xfrm>
            <a:off x="0" y="0"/>
            <a:ext cx="9144000" cy="6598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 name="Shape 64"/>
          <p:cNvSpPr txBox="1">
            <a:spLocks noGrp="1"/>
          </p:cNvSpPr>
          <p:nvPr>
            <p:ph type="title"/>
          </p:nvPr>
        </p:nvSpPr>
        <p:spPr>
          <a:xfrm>
            <a:off x="457200" y="270472"/>
            <a:ext cx="8229600" cy="548048"/>
          </a:xfrm>
          <a:prstGeom prst="rect">
            <a:avLst/>
          </a:prstGeom>
          <a:noFill/>
          <a:ln>
            <a:noFill/>
          </a:ln>
        </p:spPr>
        <p:txBody>
          <a:bodyPr spcFirstLastPara="1" wrap="square" lIns="0" tIns="91425" rIns="91425" bIns="91425" anchor="b" anchorCtr="0"/>
          <a:lstStyle>
            <a:lvl1pPr marR="0" lvl="0" algn="l" rtl="0">
              <a:lnSpc>
                <a:spcPct val="90000"/>
              </a:lnSpc>
              <a:spcBef>
                <a:spcPts val="0"/>
              </a:spcBef>
              <a:spcAft>
                <a:spcPts val="0"/>
              </a:spcAft>
              <a:buClr>
                <a:schemeClr val="accent5"/>
              </a:buClr>
              <a:buSzPts val="2800"/>
              <a:buFont typeface="Arial"/>
              <a:buNone/>
              <a:defRPr sz="2800" b="0" i="0" u="none" strike="noStrike" cap="none">
                <a:solidFill>
                  <a:schemeClr val="accent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Shape 65"/>
          <p:cNvSpPr txBox="1">
            <a:spLocks noGrp="1"/>
          </p:cNvSpPr>
          <p:nvPr>
            <p:ph type="body" idx="1"/>
          </p:nvPr>
        </p:nvSpPr>
        <p:spPr>
          <a:xfrm>
            <a:off x="474791" y="1120777"/>
            <a:ext cx="5144460" cy="3480260"/>
          </a:xfrm>
          <a:prstGeom prst="rect">
            <a:avLst/>
          </a:prstGeom>
          <a:noFill/>
          <a:ln>
            <a:noFill/>
          </a:ln>
        </p:spPr>
        <p:txBody>
          <a:bodyPr spcFirstLastPara="1" wrap="square" lIns="0" tIns="45700" rIns="91425" bIns="45700" anchor="t" anchorCtr="0"/>
          <a:lstStyle>
            <a:lvl1pPr marL="457200" marR="0" lvl="0" indent="-330200" algn="l" rtl="0">
              <a:lnSpc>
                <a:spcPct val="100000"/>
              </a:lnSpc>
              <a:spcBef>
                <a:spcPts val="28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100000"/>
              </a:lnSpc>
              <a:spcBef>
                <a:spcPts val="500"/>
              </a:spcBef>
              <a:spcAft>
                <a:spcPts val="0"/>
              </a:spcAft>
              <a:buClr>
                <a:schemeClr val="accent5"/>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500"/>
              </a:spcBef>
              <a:spcAft>
                <a:spcPts val="0"/>
              </a:spcAft>
              <a:buClr>
                <a:schemeClr val="accent5"/>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500"/>
              </a:spcBef>
              <a:spcAft>
                <a:spcPts val="0"/>
              </a:spcAft>
              <a:buClr>
                <a:schemeClr val="accent5"/>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500"/>
              </a:spcBef>
              <a:spcAft>
                <a:spcPts val="0"/>
              </a:spcAft>
              <a:buClr>
                <a:schemeClr val="accent5"/>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66" name="Shape 66"/>
          <p:cNvPicPr preferRelativeResize="0"/>
          <p:nvPr/>
        </p:nvPicPr>
        <p:blipFill rotWithShape="1">
          <a:blip r:embed="rId3">
            <a:alphaModFix/>
          </a:blip>
          <a:srcRect/>
          <a:stretch/>
        </p:blipFill>
        <p:spPr>
          <a:xfrm>
            <a:off x="6617524" y="4609351"/>
            <a:ext cx="2496312" cy="402710"/>
          </a:xfrm>
          <a:prstGeom prst="rect">
            <a:avLst/>
          </a:prstGeom>
          <a:noFill/>
          <a:ln>
            <a:noFill/>
          </a:ln>
        </p:spPr>
      </p:pic>
      <p:sp>
        <p:nvSpPr>
          <p:cNvPr id="67" name="Shape 67"/>
          <p:cNvSpPr>
            <a:spLocks noGrp="1"/>
          </p:cNvSpPr>
          <p:nvPr>
            <p:ph type="pic" idx="2"/>
          </p:nvPr>
        </p:nvSpPr>
        <p:spPr>
          <a:xfrm>
            <a:off x="6051666" y="1083137"/>
            <a:ext cx="2799806" cy="3517900"/>
          </a:xfrm>
          <a:prstGeom prst="round1Rect">
            <a:avLst>
              <a:gd name="adj" fmla="val 34218"/>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r>
              <a:rPr lang="en-US"/>
              <a:t>000-DTSE-Search-7459-60-DM-</a:t>
            </a:r>
            <a:fld id="{00000000-1234-1234-1234-123412341234}" type="slidenum">
              <a:rPr lang="en-US"/>
              <a:t>‹#›</a:t>
            </a:fld>
            <a:endParaRPr/>
          </a:p>
        </p:txBody>
      </p:sp>
      <p:sp>
        <p:nvSpPr>
          <p:cNvPr id="69" name="Shape 69"/>
          <p:cNvSpPr txBox="1">
            <a:spLocks noGrp="1"/>
          </p:cNvSpPr>
          <p:nvPr>
            <p:ph type="dt" idx="10"/>
          </p:nvPr>
        </p:nvSpPr>
        <p:spPr>
          <a:xfrm>
            <a:off x="6859175" y="4891669"/>
            <a:ext cx="2057400" cy="18920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1"/>
              </a:buClr>
              <a:buSzPts val="600"/>
              <a:buFont typeface="Arial"/>
              <a:buNone/>
              <a:defRPr sz="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6 - Internal Only">
  <p:cSld name="06 - Internal Only">
    <p:spTree>
      <p:nvGrpSpPr>
        <p:cNvPr id="1" name="Shape 70"/>
        <p:cNvGrpSpPr/>
        <p:nvPr/>
      </p:nvGrpSpPr>
      <p:grpSpPr>
        <a:xfrm>
          <a:off x="0" y="0"/>
          <a:ext cx="0" cy="0"/>
          <a:chOff x="0" y="0"/>
          <a:chExt cx="0" cy="0"/>
        </a:xfrm>
      </p:grpSpPr>
      <p:sp>
        <p:nvSpPr>
          <p:cNvPr id="71" name="Shape 71"/>
          <p:cNvSpPr/>
          <p:nvPr/>
        </p:nvSpPr>
        <p:spPr>
          <a:xfrm rot="10800000" flipH="1">
            <a:off x="-1" y="-6"/>
            <a:ext cx="9144001" cy="866491"/>
          </a:xfrm>
          <a:prstGeom prst="round1Rect">
            <a:avLst>
              <a:gd name="adj" fmla="val 50000"/>
            </a:avLst>
          </a:prstGeom>
          <a:solidFill>
            <a:srgbClr val="FFD35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Shape 72"/>
          <p:cNvSpPr txBox="1">
            <a:spLocks noGrp="1"/>
          </p:cNvSpPr>
          <p:nvPr>
            <p:ph type="title"/>
          </p:nvPr>
        </p:nvSpPr>
        <p:spPr>
          <a:xfrm>
            <a:off x="457200" y="270472"/>
            <a:ext cx="6726195" cy="548048"/>
          </a:xfrm>
          <a:prstGeom prst="rect">
            <a:avLst/>
          </a:prstGeom>
          <a:noFill/>
          <a:ln>
            <a:noFill/>
          </a:ln>
        </p:spPr>
        <p:txBody>
          <a:bodyPr spcFirstLastPara="1" wrap="square" lIns="0" tIns="91425" rIns="91425" bIns="91425" anchor="b" anchorCtr="0"/>
          <a:lstStyle>
            <a:lvl1pPr marR="0" lvl="0" algn="l" rtl="0">
              <a:lnSpc>
                <a:spcPct val="9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73" name="Shape 73" descr="line-dot-pattern@2x.png"/>
          <p:cNvPicPr preferRelativeResize="0"/>
          <p:nvPr/>
        </p:nvPicPr>
        <p:blipFill rotWithShape="1">
          <a:blip r:embed="rId2">
            <a:alphaModFix/>
          </a:blip>
          <a:srcRect l="4800" b="12646"/>
          <a:stretch/>
        </p:blipFill>
        <p:spPr>
          <a:xfrm rot="-5400000">
            <a:off x="7179812" y="-1097707"/>
            <a:ext cx="866487" cy="3061892"/>
          </a:xfrm>
          <a:prstGeom prst="rect">
            <a:avLst/>
          </a:prstGeom>
          <a:noFill/>
          <a:ln>
            <a:noFill/>
          </a:ln>
        </p:spPr>
      </p:pic>
      <p:sp>
        <p:nvSpPr>
          <p:cNvPr id="74" name="Shape 74"/>
          <p:cNvSpPr txBox="1">
            <a:spLocks noGrp="1"/>
          </p:cNvSpPr>
          <p:nvPr>
            <p:ph type="body" idx="1"/>
          </p:nvPr>
        </p:nvSpPr>
        <p:spPr>
          <a:xfrm>
            <a:off x="200099" y="1123949"/>
            <a:ext cx="6450676" cy="3477087"/>
          </a:xfrm>
          <a:prstGeom prst="rect">
            <a:avLst/>
          </a:prstGeom>
          <a:noFill/>
          <a:ln>
            <a:noFill/>
          </a:ln>
        </p:spPr>
        <p:txBody>
          <a:bodyPr spcFirstLastPara="1" wrap="square" lIns="0" tIns="45700" rIns="91425" bIns="45700" anchor="t" anchorCtr="0"/>
          <a:lstStyle>
            <a:lvl1pPr marL="457200" marR="0" lvl="0" indent="-330200" algn="l" rtl="0">
              <a:lnSpc>
                <a:spcPct val="100000"/>
              </a:lnSpc>
              <a:spcBef>
                <a:spcPts val="28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100000"/>
              </a:lnSpc>
              <a:spcBef>
                <a:spcPts val="500"/>
              </a:spcBef>
              <a:spcAft>
                <a:spcPts val="0"/>
              </a:spcAft>
              <a:buClr>
                <a:schemeClr val="accent5"/>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500"/>
              </a:spcBef>
              <a:spcAft>
                <a:spcPts val="0"/>
              </a:spcAft>
              <a:buClr>
                <a:schemeClr val="accent5"/>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500"/>
              </a:spcBef>
              <a:spcAft>
                <a:spcPts val="0"/>
              </a:spcAft>
              <a:buClr>
                <a:schemeClr val="accent5"/>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500"/>
              </a:spcBef>
              <a:spcAft>
                <a:spcPts val="0"/>
              </a:spcAft>
              <a:buClr>
                <a:schemeClr val="accent5"/>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75" name="Shape 75"/>
          <p:cNvPicPr preferRelativeResize="0"/>
          <p:nvPr/>
        </p:nvPicPr>
        <p:blipFill rotWithShape="1">
          <a:blip r:embed="rId3">
            <a:alphaModFix/>
          </a:blip>
          <a:srcRect/>
          <a:stretch/>
        </p:blipFill>
        <p:spPr>
          <a:xfrm>
            <a:off x="6617524" y="4609351"/>
            <a:ext cx="2496312" cy="402710"/>
          </a:xfrm>
          <a:prstGeom prst="rect">
            <a:avLst/>
          </a:prstGeom>
          <a:noFill/>
          <a:ln>
            <a:noFill/>
          </a:ln>
        </p:spPr>
      </p:pic>
      <p:sp>
        <p:nvSpPr>
          <p:cNvPr id="76" name="Shape 76"/>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r>
              <a:rPr lang="en-US"/>
              <a:t>000-DTSE-Search-7459-60-DM-</a:t>
            </a:r>
            <a:fld id="{00000000-1234-1234-1234-123412341234}" type="slidenum">
              <a:rPr lang="en-US"/>
              <a:t>‹#›</a:t>
            </a:fld>
            <a:endParaRPr/>
          </a:p>
        </p:txBody>
      </p:sp>
      <p:sp>
        <p:nvSpPr>
          <p:cNvPr id="77" name="Shape 77"/>
          <p:cNvSpPr txBox="1">
            <a:spLocks noGrp="1"/>
          </p:cNvSpPr>
          <p:nvPr>
            <p:ph type="dt" idx="10"/>
          </p:nvPr>
        </p:nvSpPr>
        <p:spPr>
          <a:xfrm>
            <a:off x="6859175" y="4891669"/>
            <a:ext cx="2057400" cy="18920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1"/>
              </a:buClr>
              <a:buSzPts val="600"/>
              <a:buFont typeface="Arial"/>
              <a:buNone/>
              <a:defRPr sz="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78" name="Shape 78"/>
          <p:cNvGrpSpPr/>
          <p:nvPr/>
        </p:nvGrpSpPr>
        <p:grpSpPr>
          <a:xfrm>
            <a:off x="6991004" y="1978634"/>
            <a:ext cx="1925571" cy="1271847"/>
            <a:chOff x="6991004" y="1978634"/>
            <a:chExt cx="1925571" cy="1271847"/>
          </a:xfrm>
        </p:grpSpPr>
        <p:sp>
          <p:nvSpPr>
            <p:cNvPr id="79" name="Shape 79"/>
            <p:cNvSpPr/>
            <p:nvPr/>
          </p:nvSpPr>
          <p:spPr>
            <a:xfrm>
              <a:off x="6991004" y="1978634"/>
              <a:ext cx="1925571" cy="1271847"/>
            </a:xfrm>
            <a:prstGeom prst="rect">
              <a:avLst/>
            </a:prstGeom>
            <a:noFill/>
            <a:ln w="136525" cap="flat" cmpd="sng">
              <a:solidFill>
                <a:srgbClr val="FFDE8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 name="Shape 80"/>
            <p:cNvSpPr txBox="1"/>
            <p:nvPr/>
          </p:nvSpPr>
          <p:spPr>
            <a:xfrm>
              <a:off x="7090756" y="2152892"/>
              <a:ext cx="1704109"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C72C"/>
                </a:buClr>
                <a:buSzPts val="1800"/>
                <a:buFont typeface="Arial"/>
                <a:buNone/>
              </a:pPr>
              <a:r>
                <a:rPr lang="en-US" sz="1800" b="1" i="0" u="none" strike="noStrike" cap="none">
                  <a:solidFill>
                    <a:srgbClr val="FFC72C"/>
                  </a:solidFill>
                  <a:latin typeface="Arial"/>
                  <a:ea typeface="Arial"/>
                  <a:cs typeface="Arial"/>
                  <a:sym typeface="Arial"/>
                </a:rPr>
                <a:t>DataStax Internal Use Only</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9 - Additional Detail:">
  <p:cSld name="09 - Additional Detail:">
    <p:spTree>
      <p:nvGrpSpPr>
        <p:cNvPr id="1" name="Shape 81"/>
        <p:cNvGrpSpPr/>
        <p:nvPr/>
      </p:nvGrpSpPr>
      <p:grpSpPr>
        <a:xfrm>
          <a:off x="0" y="0"/>
          <a:ext cx="0" cy="0"/>
          <a:chOff x="0" y="0"/>
          <a:chExt cx="0" cy="0"/>
        </a:xfrm>
      </p:grpSpPr>
      <p:pic>
        <p:nvPicPr>
          <p:cNvPr id="82" name="Shape 82"/>
          <p:cNvPicPr preferRelativeResize="0"/>
          <p:nvPr/>
        </p:nvPicPr>
        <p:blipFill rotWithShape="1">
          <a:blip r:embed="rId2">
            <a:alphaModFix/>
          </a:blip>
          <a:srcRect l="222" t="3440" b="13112"/>
          <a:stretch/>
        </p:blipFill>
        <p:spPr>
          <a:xfrm>
            <a:off x="0" y="0"/>
            <a:ext cx="9144000" cy="5143500"/>
          </a:xfrm>
          <a:prstGeom prst="rect">
            <a:avLst/>
          </a:prstGeom>
          <a:noFill/>
          <a:ln>
            <a:noFill/>
          </a:ln>
        </p:spPr>
      </p:pic>
      <p:pic>
        <p:nvPicPr>
          <p:cNvPr id="83" name="Shape 83"/>
          <p:cNvPicPr preferRelativeResize="0"/>
          <p:nvPr/>
        </p:nvPicPr>
        <p:blipFill rotWithShape="1">
          <a:blip r:embed="rId3">
            <a:alphaModFix/>
          </a:blip>
          <a:srcRect/>
          <a:stretch/>
        </p:blipFill>
        <p:spPr>
          <a:xfrm>
            <a:off x="6739215" y="4578740"/>
            <a:ext cx="2284327" cy="220639"/>
          </a:xfrm>
          <a:prstGeom prst="rect">
            <a:avLst/>
          </a:prstGeom>
          <a:noFill/>
          <a:ln>
            <a:noFill/>
          </a:ln>
        </p:spPr>
      </p:pic>
      <p:sp>
        <p:nvSpPr>
          <p:cNvPr id="84" name="Shape 84"/>
          <p:cNvSpPr/>
          <p:nvPr/>
        </p:nvSpPr>
        <p:spPr>
          <a:xfrm>
            <a:off x="0" y="1428750"/>
            <a:ext cx="9144000" cy="1828800"/>
          </a:xfrm>
          <a:prstGeom prst="rect">
            <a:avLst/>
          </a:prstGeom>
          <a:solidFill>
            <a:schemeClr val="accent1">
              <a:alpha val="2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Shape 85"/>
          <p:cNvSpPr txBox="1">
            <a:spLocks noGrp="1"/>
          </p:cNvSpPr>
          <p:nvPr>
            <p:ph type="title"/>
          </p:nvPr>
        </p:nvSpPr>
        <p:spPr>
          <a:xfrm>
            <a:off x="457200" y="1927314"/>
            <a:ext cx="8229600" cy="857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Shape 86"/>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r>
              <a:rPr lang="en-US"/>
              <a:t>000-DTSE-Search-7459-60-DM-</a:t>
            </a:r>
            <a:fld id="{00000000-1234-1234-1234-123412341234}" type="slidenum">
              <a:rPr lang="en-US"/>
              <a:t>‹#›</a:t>
            </a:fld>
            <a:endParaRPr/>
          </a:p>
        </p:txBody>
      </p:sp>
      <p:sp>
        <p:nvSpPr>
          <p:cNvPr id="87" name="Shape 87"/>
          <p:cNvSpPr txBox="1">
            <a:spLocks noGrp="1"/>
          </p:cNvSpPr>
          <p:nvPr>
            <p:ph type="dt" idx="10"/>
          </p:nvPr>
        </p:nvSpPr>
        <p:spPr>
          <a:xfrm>
            <a:off x="6859175" y="4790123"/>
            <a:ext cx="2057400" cy="18920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lt1"/>
              </a:buClr>
              <a:buSzPts val="600"/>
              <a:buFont typeface="Arial"/>
              <a:buNone/>
              <a:defRPr sz="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0 - Prerequisites:">
  <p:cSld name="10 - Prerequisites:">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2">
            <a:alphaModFix/>
          </a:blip>
          <a:srcRect l="222" t="3440" b="13112"/>
          <a:stretch/>
        </p:blipFill>
        <p:spPr>
          <a:xfrm>
            <a:off x="0" y="0"/>
            <a:ext cx="9144000" cy="5143500"/>
          </a:xfrm>
          <a:prstGeom prst="rect">
            <a:avLst/>
          </a:prstGeom>
          <a:noFill/>
          <a:ln>
            <a:noFill/>
          </a:ln>
        </p:spPr>
      </p:pic>
      <p:pic>
        <p:nvPicPr>
          <p:cNvPr id="90" name="Shape 90"/>
          <p:cNvPicPr preferRelativeResize="0"/>
          <p:nvPr/>
        </p:nvPicPr>
        <p:blipFill rotWithShape="1">
          <a:blip r:embed="rId3">
            <a:alphaModFix/>
          </a:blip>
          <a:srcRect/>
          <a:stretch/>
        </p:blipFill>
        <p:spPr>
          <a:xfrm>
            <a:off x="6739215" y="4578740"/>
            <a:ext cx="2284327" cy="220639"/>
          </a:xfrm>
          <a:prstGeom prst="rect">
            <a:avLst/>
          </a:prstGeom>
          <a:noFill/>
          <a:ln>
            <a:noFill/>
          </a:ln>
        </p:spPr>
      </p:pic>
      <p:sp>
        <p:nvSpPr>
          <p:cNvPr id="91" name="Shape 91"/>
          <p:cNvSpPr/>
          <p:nvPr/>
        </p:nvSpPr>
        <p:spPr>
          <a:xfrm>
            <a:off x="0" y="1428750"/>
            <a:ext cx="9144000" cy="1828800"/>
          </a:xfrm>
          <a:prstGeom prst="rect">
            <a:avLst/>
          </a:prstGeom>
          <a:solidFill>
            <a:schemeClr val="accent1">
              <a:alpha val="2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Shape 92"/>
          <p:cNvSpPr txBox="1">
            <a:spLocks noGrp="1"/>
          </p:cNvSpPr>
          <p:nvPr>
            <p:ph type="title"/>
          </p:nvPr>
        </p:nvSpPr>
        <p:spPr>
          <a:xfrm>
            <a:off x="457200" y="1927314"/>
            <a:ext cx="8229600" cy="857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Shape 93"/>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r>
              <a:rPr lang="en-US"/>
              <a:t>000-DTSE-Search-7459-60-DM-</a:t>
            </a:r>
            <a:fld id="{00000000-1234-1234-1234-123412341234}" type="slidenum">
              <a:rPr lang="en-US"/>
              <a:t>‹#›</a:t>
            </a:fld>
            <a:endParaRPr/>
          </a:p>
        </p:txBody>
      </p:sp>
      <p:sp>
        <p:nvSpPr>
          <p:cNvPr id="94" name="Shape 94"/>
          <p:cNvSpPr txBox="1">
            <a:spLocks noGrp="1"/>
          </p:cNvSpPr>
          <p:nvPr>
            <p:ph type="dt" idx="10"/>
          </p:nvPr>
        </p:nvSpPr>
        <p:spPr>
          <a:xfrm>
            <a:off x="6859175" y="4790123"/>
            <a:ext cx="2057400" cy="18920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lt1"/>
              </a:buClr>
              <a:buSzPts val="600"/>
              <a:buFont typeface="Arial"/>
              <a:buNone/>
              <a:defRPr sz="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10 - Prerequisites:">
  <p:cSld name="1_10 - Prerequisites:">
    <p:spTree>
      <p:nvGrpSpPr>
        <p:cNvPr id="1" name="Shape 95"/>
        <p:cNvGrpSpPr/>
        <p:nvPr/>
      </p:nvGrpSpPr>
      <p:grpSpPr>
        <a:xfrm>
          <a:off x="0" y="0"/>
          <a:ext cx="0" cy="0"/>
          <a:chOff x="0" y="0"/>
          <a:chExt cx="0" cy="0"/>
        </a:xfrm>
      </p:grpSpPr>
      <p:pic>
        <p:nvPicPr>
          <p:cNvPr id="96" name="Shape 96"/>
          <p:cNvPicPr preferRelativeResize="0"/>
          <p:nvPr/>
        </p:nvPicPr>
        <p:blipFill rotWithShape="1">
          <a:blip r:embed="rId2">
            <a:alphaModFix/>
          </a:blip>
          <a:srcRect l="222" t="3440" b="13112"/>
          <a:stretch/>
        </p:blipFill>
        <p:spPr>
          <a:xfrm>
            <a:off x="0" y="0"/>
            <a:ext cx="9144000" cy="5143500"/>
          </a:xfrm>
          <a:prstGeom prst="rect">
            <a:avLst/>
          </a:prstGeom>
          <a:noFill/>
          <a:ln>
            <a:noFill/>
          </a:ln>
        </p:spPr>
      </p:pic>
      <p:pic>
        <p:nvPicPr>
          <p:cNvPr id="97" name="Shape 97"/>
          <p:cNvPicPr preferRelativeResize="0"/>
          <p:nvPr/>
        </p:nvPicPr>
        <p:blipFill rotWithShape="1">
          <a:blip r:embed="rId3">
            <a:alphaModFix/>
          </a:blip>
          <a:srcRect/>
          <a:stretch/>
        </p:blipFill>
        <p:spPr>
          <a:xfrm>
            <a:off x="6739215" y="4578740"/>
            <a:ext cx="2284327" cy="220639"/>
          </a:xfrm>
          <a:prstGeom prst="rect">
            <a:avLst/>
          </a:prstGeom>
          <a:noFill/>
          <a:ln>
            <a:noFill/>
          </a:ln>
        </p:spPr>
      </p:pic>
      <p:sp>
        <p:nvSpPr>
          <p:cNvPr id="98" name="Shape 98"/>
          <p:cNvSpPr/>
          <p:nvPr/>
        </p:nvSpPr>
        <p:spPr>
          <a:xfrm>
            <a:off x="0" y="1428750"/>
            <a:ext cx="9144000" cy="1828800"/>
          </a:xfrm>
          <a:prstGeom prst="rect">
            <a:avLst/>
          </a:prstGeom>
          <a:solidFill>
            <a:schemeClr val="accent1">
              <a:alpha val="2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 name="Shape 99"/>
          <p:cNvSpPr txBox="1">
            <a:spLocks noGrp="1"/>
          </p:cNvSpPr>
          <p:nvPr>
            <p:ph type="title"/>
          </p:nvPr>
        </p:nvSpPr>
        <p:spPr>
          <a:xfrm>
            <a:off x="457200" y="1927314"/>
            <a:ext cx="8229600" cy="857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0" name="Shape 100"/>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r>
              <a:rPr lang="en-US"/>
              <a:t>000-DTSE-Search-7459-60-DM-</a:t>
            </a:r>
            <a:fld id="{00000000-1234-1234-1234-123412341234}" type="slidenum">
              <a:rPr lang="en-US"/>
              <a:t>‹#›</a:t>
            </a:fld>
            <a:endParaRPr/>
          </a:p>
        </p:txBody>
      </p:sp>
      <p:sp>
        <p:nvSpPr>
          <p:cNvPr id="101" name="Shape 101"/>
          <p:cNvSpPr txBox="1">
            <a:spLocks noGrp="1"/>
          </p:cNvSpPr>
          <p:nvPr>
            <p:ph type="dt" idx="10"/>
          </p:nvPr>
        </p:nvSpPr>
        <p:spPr>
          <a:xfrm>
            <a:off x="6859175" y="4790123"/>
            <a:ext cx="2057400" cy="18920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lt1"/>
              </a:buClr>
              <a:buSzPts val="600"/>
              <a:buFont typeface="Arial"/>
              <a:buNone/>
              <a:defRPr sz="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04 - Light banner, 1 column tex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6617524" y="4609351"/>
            <a:ext cx="2496312" cy="402710"/>
          </a:xfrm>
          <a:prstGeom prst="rect">
            <a:avLst/>
          </a:prstGeom>
        </p:spPr>
      </p:pic>
      <p:sp>
        <p:nvSpPr>
          <p:cNvPr id="20" name="Date Placeholder 4"/>
          <p:cNvSpPr>
            <a:spLocks noGrp="1"/>
          </p:cNvSpPr>
          <p:nvPr>
            <p:ph type="dt" sz="half" idx="18"/>
          </p:nvPr>
        </p:nvSpPr>
        <p:spPr>
          <a:xfrm>
            <a:off x="6859175" y="4891669"/>
            <a:ext cx="2057400" cy="189202"/>
          </a:xfrm>
          <a:prstGeom prst="rect">
            <a:avLst/>
          </a:prstGeom>
        </p:spPr>
        <p:txBody>
          <a:bodyPr/>
          <a:lstStyle>
            <a:lvl1pPr>
              <a:defRPr sz="600">
                <a:solidFill>
                  <a:schemeClr val="tx1"/>
                </a:solidFill>
              </a:defRPr>
            </a:lvl1pPr>
          </a:lstStyle>
          <a:p>
            <a:r>
              <a:rPr lang="en-US" dirty="0" smtClean="0"/>
              <a:t>© DataStax, All Rights Reserved. Confidential.</a:t>
            </a:r>
            <a:endParaRPr lang="en-US" dirty="0"/>
          </a:p>
        </p:txBody>
      </p:sp>
      <p:sp>
        <p:nvSpPr>
          <p:cNvPr id="11" name="Content Placeholder 2"/>
          <p:cNvSpPr>
            <a:spLocks noGrp="1"/>
          </p:cNvSpPr>
          <p:nvPr>
            <p:ph sz="quarter" idx="16"/>
          </p:nvPr>
        </p:nvSpPr>
        <p:spPr>
          <a:xfrm>
            <a:off x="457200" y="1123949"/>
            <a:ext cx="8229600" cy="3477087"/>
          </a:xfrm>
          <a:prstGeom prst="rect">
            <a:avLst/>
          </a:prstGeom>
        </p:spPr>
        <p:txBody>
          <a:bodyPr lIns="0"/>
          <a:lstStyle>
            <a:lvl1pPr marL="233363" marR="0" indent="-227013" algn="l" rtl="0">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indent="-231775" algn="l" rtl="0">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indent="-225425" algn="l" rtl="0">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indent="-231775" algn="l" rtl="0">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indent="-225425" algn="l" rtl="0">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000-DTSE-Search-7442-60-DM-</a:t>
            </a:r>
            <a:fld id="{5A6FB346-E907-314D-8DE1-ECD2B2B6AA1B}" type="slidenum">
              <a:rPr lang="uk-UA" smtClean="0"/>
              <a:pPr/>
              <a:t>‹#›</a:t>
            </a:fld>
            <a:endParaRPr lang="uk-UA" dirty="0"/>
          </a:p>
        </p:txBody>
      </p:sp>
    </p:spTree>
    <p:extLst>
      <p:ext uri="{BB962C8B-B14F-4D97-AF65-F5344CB8AC3E}">
        <p14:creationId xmlns:p14="http://schemas.microsoft.com/office/powerpoint/2010/main" val="1772455571"/>
      </p:ext>
    </p:extLst>
  </p:cSld>
  <p:clrMapOvr>
    <a:masterClrMapping/>
  </p:clrMapOvr>
  <p:extLst mod="1">
    <p:ext uri="{DCECCB84-F9BA-43D5-87BE-67443E8EF086}">
      <p15:sldGuideLst xmlns:p15="http://schemas.microsoft.com/office/powerpoint/2012/main" xmlns="">
        <p15:guide id="4" pos="547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 id="2147483660" r:id="rId9"/>
    <p:sldLayoutId id="2147483661"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151">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hyperlink" Target="https://www.slideshare.net/DataStax/solr47-f-ina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2"/>
          </p:nvPr>
        </p:nvSpPr>
        <p:spPr>
          <a:xfrm>
            <a:off x="457200" y="1733643"/>
            <a:ext cx="3089305" cy="680970"/>
          </a:xfrm>
          <a:prstGeom prst="rect">
            <a:avLst/>
          </a:prstGeom>
          <a:noFill/>
          <a:ln>
            <a:noFill/>
          </a:ln>
        </p:spPr>
        <p:txBody>
          <a:bodyPr spcFirstLastPara="1" wrap="square" lIns="0" tIns="91425" rIns="91425" bIns="91425" anchor="t" anchorCtr="0">
            <a:noAutofit/>
          </a:bodyPr>
          <a:lstStyle/>
          <a:p>
            <a:pPr marL="6350" marR="0" lvl="0" indent="-6350" algn="l" rtl="0">
              <a:lnSpc>
                <a:spcPct val="100000"/>
              </a:lnSpc>
              <a:spcBef>
                <a:spcPts val="400"/>
              </a:spcBef>
              <a:spcAft>
                <a:spcPts val="0"/>
              </a:spcAft>
              <a:buClr>
                <a:schemeClr val="lt1"/>
              </a:buClr>
              <a:buSzPts val="1400"/>
              <a:buFont typeface="Arial"/>
              <a:buNone/>
            </a:pPr>
            <a:r>
              <a:rPr lang="en-US" sz="2000" b="0" i="0" u="none" strike="noStrike" cap="none" dirty="0" smtClean="0">
                <a:solidFill>
                  <a:schemeClr val="lt1"/>
                </a:solidFill>
                <a:latin typeface="Arial"/>
                <a:ea typeface="Arial"/>
                <a:cs typeface="Arial"/>
                <a:sym typeface="Arial"/>
              </a:rPr>
              <a:t>Search, Day 2 Review</a:t>
            </a:r>
            <a:endParaRPr sz="2000" b="0" i="0" u="none" strike="noStrike" cap="none" dirty="0">
              <a:solidFill>
                <a:schemeClr val="lt1"/>
              </a:solidFill>
              <a:latin typeface="Arial"/>
              <a:ea typeface="Arial"/>
              <a:cs typeface="Arial"/>
              <a:sym typeface="Arial"/>
            </a:endParaRPr>
          </a:p>
        </p:txBody>
      </p:sp>
      <p:sp>
        <p:nvSpPr>
          <p:cNvPr id="107" name="Shape 107"/>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noAutofit/>
          </a:bodyPr>
          <a:lstStyle/>
          <a:p>
            <a:pPr marL="0" marR="0" lvl="0" indent="0" algn="l" rtl="0">
              <a:lnSpc>
                <a:spcPct val="90000"/>
              </a:lnSpc>
              <a:spcBef>
                <a:spcPts val="0"/>
              </a:spcBef>
              <a:spcAft>
                <a:spcPts val="0"/>
              </a:spcAft>
              <a:buClr>
                <a:schemeClr val="lt1"/>
              </a:buClr>
              <a:buSzPts val="1400"/>
              <a:buFont typeface="Arial"/>
              <a:buNone/>
            </a:pPr>
            <a:r>
              <a:rPr lang="en-US" sz="2800" b="1" i="0" u="none" strike="noStrike" cap="none">
                <a:solidFill>
                  <a:schemeClr val="lt1"/>
                </a:solidFill>
                <a:latin typeface="Arial"/>
                <a:ea typeface="Arial"/>
                <a:cs typeface="Arial"/>
                <a:sym typeface="Arial"/>
              </a:rPr>
              <a:t>Discussion Module:</a:t>
            </a:r>
            <a:endParaRPr sz="2800" b="1" i="0" u="none" strike="noStrike" cap="none">
              <a:solidFill>
                <a:schemeClr val="lt1"/>
              </a:solidFill>
              <a:latin typeface="Arial"/>
              <a:ea typeface="Arial"/>
              <a:cs typeface="Arial"/>
              <a:sym typeface="Arial"/>
            </a:endParaRPr>
          </a:p>
        </p:txBody>
      </p:sp>
      <p:sp>
        <p:nvSpPr>
          <p:cNvPr id="108" name="Shape 108"/>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000-DTSE-Search-7459-60-DM-</a:t>
            </a: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109" name="Shape 109"/>
          <p:cNvSpPr txBox="1">
            <a:spLocks noGrp="1"/>
          </p:cNvSpPr>
          <p:nvPr>
            <p:ph type="dt" idx="10"/>
          </p:nvPr>
        </p:nvSpPr>
        <p:spPr>
          <a:xfrm>
            <a:off x="6859175" y="4891669"/>
            <a:ext cx="2057400" cy="1892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600"/>
              <a:buFont typeface="Arial"/>
              <a:buNone/>
            </a:pPr>
            <a:r>
              <a:rPr lang="en-US" sz="600" b="0" i="0" u="none" strike="noStrike" cap="none">
                <a:solidFill>
                  <a:schemeClr val="dk1"/>
                </a:solidFill>
                <a:latin typeface="Arial"/>
                <a:ea typeface="Arial"/>
                <a:cs typeface="Arial"/>
                <a:sym typeface="Arial"/>
              </a:rPr>
              <a:t>© DataStax, All Rights Reserved. Confidential.</a:t>
            </a:r>
            <a:endParaRPr sz="600" b="0" i="0" u="none" strike="noStrike" cap="none">
              <a:solidFill>
                <a:schemeClr val="dk1"/>
              </a:solidFill>
              <a:latin typeface="Arial"/>
              <a:ea typeface="Arial"/>
              <a:cs typeface="Arial"/>
              <a:sym typeface="Arial"/>
            </a:endParaRPr>
          </a:p>
        </p:txBody>
      </p:sp>
      <p:sp>
        <p:nvSpPr>
          <p:cNvPr id="110" name="Shape 110"/>
          <p:cNvSpPr txBox="1">
            <a:spLocks noGrp="1"/>
          </p:cNvSpPr>
          <p:nvPr>
            <p:ph type="body" idx="1"/>
          </p:nvPr>
        </p:nvSpPr>
        <p:spPr>
          <a:xfrm>
            <a:off x="4111328" y="548640"/>
            <a:ext cx="4575472" cy="3498702"/>
          </a:xfrm>
          <a:prstGeom prst="rect">
            <a:avLst/>
          </a:prstGeom>
          <a:noFill/>
          <a:ln>
            <a:noFill/>
          </a:ln>
        </p:spPr>
        <p:txBody>
          <a:bodyPr spcFirstLastPara="1" wrap="square" lIns="0" tIns="45700" rIns="91425" bIns="45700" anchor="t" anchorCtr="0">
            <a:noAutofit/>
          </a:bodyPr>
          <a:lstStyle/>
          <a:p>
            <a:pPr marL="6350" marR="0" lvl="0" indent="0" algn="l" rtl="0">
              <a:lnSpc>
                <a:spcPct val="100000"/>
              </a:lnSpc>
              <a:spcBef>
                <a:spcPts val="0"/>
              </a:spcBef>
              <a:spcAft>
                <a:spcPts val="0"/>
              </a:spcAft>
              <a:buClr>
                <a:schemeClr val="accent5"/>
              </a:buClr>
              <a:buSzPts val="1800"/>
              <a:buFont typeface="Arial"/>
              <a:buNone/>
            </a:pPr>
            <a:r>
              <a:rPr lang="en-US" sz="1800" b="0" i="0" u="none" strike="noStrike" cap="none" dirty="0" smtClean="0">
                <a:solidFill>
                  <a:schemeClr val="dk1"/>
                </a:solidFill>
                <a:latin typeface="Arial"/>
                <a:ea typeface="Arial"/>
                <a:cs typeface="Arial"/>
                <a:sym typeface="Arial"/>
              </a:rPr>
              <a:t>Review of What We Covered on Day 1</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0865"/>
            <a:ext cx="4098616" cy="548048"/>
          </a:xfrm>
        </p:spPr>
        <p:txBody>
          <a:bodyPr/>
          <a:lstStyle/>
          <a:p>
            <a:pPr defTabSz="227013"/>
            <a:r>
              <a:rPr lang="en-US" dirty="0" err="1"/>
              <a:t>Solr</a:t>
            </a:r>
            <a:r>
              <a:rPr lang="en-US" dirty="0"/>
              <a:t> Admin UI: Core </a:t>
            </a:r>
            <a:r>
              <a:rPr lang="en-US" dirty="0" smtClean="0"/>
              <a:t>-&gt;</a:t>
            </a:r>
            <a:br>
              <a:rPr lang="en-US" dirty="0" smtClean="0"/>
            </a:br>
            <a:r>
              <a:rPr lang="en-US" dirty="0"/>
              <a:t>	</a:t>
            </a:r>
            <a:r>
              <a:rPr lang="en-US" dirty="0" smtClean="0"/>
              <a:t>Query</a:t>
            </a:r>
            <a:endParaRPr lang="en-US" dirty="0"/>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000-DTSE-Search-7445-60-DM-</a:t>
            </a:r>
            <a:fld id="{5A6FB346-E907-314D-8DE1-ECD2B2B6AA1B}" type="slidenum">
              <a:rPr lang="uk-UA" smtClean="0"/>
              <a:pPr/>
              <a:t>10</a:t>
            </a:fld>
            <a:endParaRPr lang="uk-UA"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405" y="132907"/>
            <a:ext cx="3503852" cy="464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3"/>
          <p:cNvSpPr>
            <a:spLocks noGrp="1"/>
          </p:cNvSpPr>
          <p:nvPr>
            <p:ph sz="quarter" idx="16"/>
          </p:nvPr>
        </p:nvSpPr>
        <p:spPr>
          <a:xfrm>
            <a:off x="299405" y="1060057"/>
            <a:ext cx="3147802" cy="3144470"/>
          </a:xfrm>
        </p:spPr>
        <p:txBody>
          <a:bodyPr/>
          <a:lstStyle/>
          <a:p>
            <a:r>
              <a:rPr lang="en-US" sz="2800" dirty="0" smtClean="0">
                <a:solidFill>
                  <a:schemeClr val="accent4">
                    <a:lumMod val="50000"/>
                  </a:schemeClr>
                </a:solidFill>
              </a:rPr>
              <a:t>$$$</a:t>
            </a:r>
          </a:p>
          <a:p>
            <a:endParaRPr lang="en-US" dirty="0"/>
          </a:p>
          <a:p>
            <a:r>
              <a:rPr lang="en-US" dirty="0" err="1" smtClean="0"/>
              <a:t>Adhoc</a:t>
            </a:r>
            <a:r>
              <a:rPr lang="en-US" dirty="0" smtClean="0"/>
              <a:t> queries</a:t>
            </a:r>
          </a:p>
          <a:p>
            <a:r>
              <a:rPr lang="en-US" dirty="0" err="1" smtClean="0"/>
              <a:t>fl</a:t>
            </a:r>
            <a:r>
              <a:rPr lang="en-US" dirty="0" smtClean="0"/>
              <a:t>, *.score</a:t>
            </a:r>
          </a:p>
          <a:p>
            <a:r>
              <a:rPr lang="en-US" dirty="0" err="1" smtClean="0"/>
              <a:t>debugQuery</a:t>
            </a:r>
            <a:r>
              <a:rPr lang="en-US" dirty="0" smtClean="0"/>
              <a:t> (SET EXPLAIN)</a:t>
            </a:r>
          </a:p>
          <a:p>
            <a:endParaRPr lang="en-US" dirty="0"/>
          </a:p>
          <a:p>
            <a:r>
              <a:rPr lang="en-US" i="1" dirty="0" smtClean="0"/>
              <a:t>Much more</a:t>
            </a:r>
            <a:endParaRPr lang="en-US" i="1" dirty="0"/>
          </a:p>
        </p:txBody>
      </p:sp>
    </p:spTree>
    <p:extLst>
      <p:ext uri="{BB962C8B-B14F-4D97-AF65-F5344CB8AC3E}">
        <p14:creationId xmlns:p14="http://schemas.microsoft.com/office/powerpoint/2010/main" val="68682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544496"/>
            <a:ext cx="4020796" cy="548048"/>
          </a:xfrm>
        </p:spPr>
        <p:txBody>
          <a:bodyPr/>
          <a:lstStyle/>
          <a:p>
            <a:r>
              <a:rPr lang="en-US" dirty="0"/>
              <a:t>Field Type, Field, Attributes: Covered</a:t>
            </a:r>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000-DTSE-Search-7449-60-DM-</a:t>
            </a:r>
            <a:fld id="{5A6FB346-E907-314D-8DE1-ECD2B2B6AA1B}" type="slidenum">
              <a:rPr lang="uk-UA" smtClean="0"/>
              <a:pPr/>
              <a:t>11</a:t>
            </a:fld>
            <a:endParaRPr lang="uk-UA" dirty="0"/>
          </a:p>
        </p:txBody>
      </p:sp>
      <p:sp>
        <p:nvSpPr>
          <p:cNvPr id="6" name="TextBox 5"/>
          <p:cNvSpPr txBox="1"/>
          <p:nvPr/>
        </p:nvSpPr>
        <p:spPr>
          <a:xfrm>
            <a:off x="6166839" y="932374"/>
            <a:ext cx="1127232" cy="338554"/>
          </a:xfrm>
          <a:prstGeom prst="rect">
            <a:avLst/>
          </a:prstGeom>
          <a:noFill/>
        </p:spPr>
        <p:txBody>
          <a:bodyPr wrap="none" rtlCol="0">
            <a:spAutoFit/>
          </a:bodyPr>
          <a:lstStyle/>
          <a:p>
            <a:r>
              <a:rPr lang="en-US" sz="1600" b="1" dirty="0" smtClean="0">
                <a:solidFill>
                  <a:srgbClr val="0070C0"/>
                </a:solidFill>
              </a:rPr>
              <a:t>stored=</a:t>
            </a:r>
            <a:r>
              <a:rPr lang="en-US" sz="1600" b="1" dirty="0" err="1" smtClean="0">
                <a:solidFill>
                  <a:srgbClr val="0070C0"/>
                </a:solidFill>
              </a:rPr>
              <a:t>t|f</a:t>
            </a:r>
            <a:endParaRPr lang="en-US" sz="1600" b="1" dirty="0" smtClean="0">
              <a:solidFill>
                <a:srgbClr val="0070C0"/>
              </a:solidFill>
            </a:endParaRPr>
          </a:p>
        </p:txBody>
      </p:sp>
      <p:sp>
        <p:nvSpPr>
          <p:cNvPr id="7" name="TextBox 6"/>
          <p:cNvSpPr txBox="1"/>
          <p:nvPr/>
        </p:nvSpPr>
        <p:spPr>
          <a:xfrm>
            <a:off x="6166839" y="254574"/>
            <a:ext cx="1467068" cy="338554"/>
          </a:xfrm>
          <a:prstGeom prst="rect">
            <a:avLst/>
          </a:prstGeom>
          <a:noFill/>
        </p:spPr>
        <p:txBody>
          <a:bodyPr wrap="none" rtlCol="0">
            <a:spAutoFit/>
          </a:bodyPr>
          <a:lstStyle/>
          <a:p>
            <a:r>
              <a:rPr lang="en-US" sz="1600" b="1" dirty="0" smtClean="0">
                <a:solidFill>
                  <a:srgbClr val="0070C0"/>
                </a:solidFill>
              </a:rPr>
              <a:t>indexed=true</a:t>
            </a:r>
          </a:p>
        </p:txBody>
      </p:sp>
      <p:sp>
        <p:nvSpPr>
          <p:cNvPr id="8" name="TextBox 7"/>
          <p:cNvSpPr txBox="1"/>
          <p:nvPr/>
        </p:nvSpPr>
        <p:spPr>
          <a:xfrm>
            <a:off x="6166839" y="1610174"/>
            <a:ext cx="1856598" cy="338554"/>
          </a:xfrm>
          <a:prstGeom prst="rect">
            <a:avLst/>
          </a:prstGeom>
          <a:noFill/>
        </p:spPr>
        <p:txBody>
          <a:bodyPr wrap="none" rtlCol="0">
            <a:spAutoFit/>
          </a:bodyPr>
          <a:lstStyle/>
          <a:p>
            <a:r>
              <a:rPr lang="en-US" sz="1600" b="1" dirty="0" err="1" smtClean="0">
                <a:solidFill>
                  <a:srgbClr val="0070C0"/>
                </a:solidFill>
              </a:rPr>
              <a:t>multiValued</a:t>
            </a:r>
            <a:r>
              <a:rPr lang="en-US" sz="1600" b="1" dirty="0" smtClean="0">
                <a:solidFill>
                  <a:srgbClr val="0070C0"/>
                </a:solidFill>
              </a:rPr>
              <a:t>=true</a:t>
            </a:r>
          </a:p>
        </p:txBody>
      </p:sp>
      <p:sp>
        <p:nvSpPr>
          <p:cNvPr id="9" name="TextBox 8"/>
          <p:cNvSpPr txBox="1"/>
          <p:nvPr/>
        </p:nvSpPr>
        <p:spPr>
          <a:xfrm>
            <a:off x="6166839" y="1271274"/>
            <a:ext cx="1524776" cy="338554"/>
          </a:xfrm>
          <a:prstGeom prst="rect">
            <a:avLst/>
          </a:prstGeom>
          <a:noFill/>
        </p:spPr>
        <p:txBody>
          <a:bodyPr wrap="none" rtlCol="0">
            <a:spAutoFit/>
          </a:bodyPr>
          <a:lstStyle/>
          <a:p>
            <a:r>
              <a:rPr lang="en-US" sz="1600" b="1" dirty="0" err="1" smtClean="0">
                <a:solidFill>
                  <a:srgbClr val="0070C0"/>
                </a:solidFill>
              </a:rPr>
              <a:t>docValues</a:t>
            </a:r>
            <a:r>
              <a:rPr lang="en-US" sz="1600" b="1" dirty="0" smtClean="0">
                <a:solidFill>
                  <a:srgbClr val="0070C0"/>
                </a:solidFill>
              </a:rPr>
              <a:t>=</a:t>
            </a:r>
            <a:r>
              <a:rPr lang="en-US" sz="1600" b="1" dirty="0" err="1" smtClean="0">
                <a:solidFill>
                  <a:srgbClr val="0070C0"/>
                </a:solidFill>
              </a:rPr>
              <a:t>t|f</a:t>
            </a:r>
            <a:endParaRPr lang="en-US" sz="1600" b="1" dirty="0" smtClean="0">
              <a:solidFill>
                <a:srgbClr val="0070C0"/>
              </a:solidFill>
            </a:endParaRPr>
          </a:p>
        </p:txBody>
      </p:sp>
      <p:sp>
        <p:nvSpPr>
          <p:cNvPr id="10" name="TextBox 9"/>
          <p:cNvSpPr txBox="1"/>
          <p:nvPr/>
        </p:nvSpPr>
        <p:spPr>
          <a:xfrm>
            <a:off x="6166839" y="2287974"/>
            <a:ext cx="1241045" cy="338554"/>
          </a:xfrm>
          <a:prstGeom prst="rect">
            <a:avLst/>
          </a:prstGeom>
          <a:noFill/>
        </p:spPr>
        <p:txBody>
          <a:bodyPr wrap="none" rtlCol="0">
            <a:spAutoFit/>
          </a:bodyPr>
          <a:lstStyle/>
          <a:p>
            <a:r>
              <a:rPr lang="en-US" sz="1600" b="1" dirty="0" smtClean="0">
                <a:solidFill>
                  <a:srgbClr val="0070C0"/>
                </a:solidFill>
              </a:rPr>
              <a:t>default=</a:t>
            </a:r>
            <a:r>
              <a:rPr lang="en-US" sz="1600" b="1" i="1" dirty="0" err="1" smtClean="0">
                <a:solidFill>
                  <a:srgbClr val="0070C0"/>
                </a:solidFill>
              </a:rPr>
              <a:t>str</a:t>
            </a:r>
            <a:endParaRPr lang="en-US" sz="1600" b="1" i="1" dirty="0" smtClean="0">
              <a:solidFill>
                <a:srgbClr val="0070C0"/>
              </a:solidFill>
            </a:endParaRPr>
          </a:p>
        </p:txBody>
      </p:sp>
      <p:sp>
        <p:nvSpPr>
          <p:cNvPr id="11" name="TextBox 10"/>
          <p:cNvSpPr txBox="1"/>
          <p:nvPr/>
        </p:nvSpPr>
        <p:spPr>
          <a:xfrm>
            <a:off x="6166839" y="2982866"/>
            <a:ext cx="2608406" cy="338554"/>
          </a:xfrm>
          <a:prstGeom prst="rect">
            <a:avLst/>
          </a:prstGeom>
          <a:noFill/>
        </p:spPr>
        <p:txBody>
          <a:bodyPr wrap="none" rtlCol="0">
            <a:spAutoFit/>
          </a:bodyPr>
          <a:lstStyle/>
          <a:p>
            <a:r>
              <a:rPr lang="en-US" sz="1600" b="1" dirty="0" err="1" smtClean="0">
                <a:solidFill>
                  <a:srgbClr val="0070C0"/>
                </a:solidFill>
              </a:rPr>
              <a:t>positionIncrementGap</a:t>
            </a:r>
            <a:r>
              <a:rPr lang="en-US" sz="1600" b="1" dirty="0" smtClean="0">
                <a:solidFill>
                  <a:srgbClr val="0070C0"/>
                </a:solidFill>
              </a:rPr>
              <a:t>=n</a:t>
            </a:r>
          </a:p>
        </p:txBody>
      </p:sp>
      <p:sp>
        <p:nvSpPr>
          <p:cNvPr id="12" name="TextBox 11"/>
          <p:cNvSpPr txBox="1"/>
          <p:nvPr/>
        </p:nvSpPr>
        <p:spPr>
          <a:xfrm>
            <a:off x="6166839" y="2626874"/>
            <a:ext cx="1786066" cy="338554"/>
          </a:xfrm>
          <a:prstGeom prst="rect">
            <a:avLst/>
          </a:prstGeom>
          <a:noFill/>
        </p:spPr>
        <p:txBody>
          <a:bodyPr wrap="none" rtlCol="0">
            <a:spAutoFit/>
          </a:bodyPr>
          <a:lstStyle/>
          <a:p>
            <a:r>
              <a:rPr lang="en-US" sz="1600" b="1" dirty="0" err="1" smtClean="0">
                <a:solidFill>
                  <a:srgbClr val="0070C0"/>
                </a:solidFill>
              </a:rPr>
              <a:t>precisionStep</a:t>
            </a:r>
            <a:r>
              <a:rPr lang="en-US" sz="1600" b="1" dirty="0" smtClean="0">
                <a:solidFill>
                  <a:srgbClr val="0070C0"/>
                </a:solidFill>
              </a:rPr>
              <a:t>=n</a:t>
            </a:r>
          </a:p>
        </p:txBody>
      </p:sp>
      <p:sp>
        <p:nvSpPr>
          <p:cNvPr id="13" name="TextBox 12"/>
          <p:cNvSpPr txBox="1"/>
          <p:nvPr/>
        </p:nvSpPr>
        <p:spPr>
          <a:xfrm>
            <a:off x="6166839" y="3304674"/>
            <a:ext cx="1697901" cy="338554"/>
          </a:xfrm>
          <a:prstGeom prst="rect">
            <a:avLst/>
          </a:prstGeom>
          <a:noFill/>
        </p:spPr>
        <p:txBody>
          <a:bodyPr wrap="none" rtlCol="0">
            <a:spAutoFit/>
          </a:bodyPr>
          <a:lstStyle/>
          <a:p>
            <a:r>
              <a:rPr lang="en-US" sz="1600" b="1" dirty="0" err="1" smtClean="0">
                <a:solidFill>
                  <a:srgbClr val="0070C0"/>
                </a:solidFill>
              </a:rPr>
              <a:t>termVectors</a:t>
            </a:r>
            <a:r>
              <a:rPr lang="en-US" sz="1600" b="1" dirty="0" smtClean="0">
                <a:solidFill>
                  <a:srgbClr val="0070C0"/>
                </a:solidFill>
              </a:rPr>
              <a:t>=</a:t>
            </a:r>
            <a:r>
              <a:rPr lang="en-US" sz="1600" b="1" dirty="0" err="1" smtClean="0">
                <a:solidFill>
                  <a:srgbClr val="0070C0"/>
                </a:solidFill>
              </a:rPr>
              <a:t>t|f</a:t>
            </a:r>
            <a:endParaRPr lang="en-US" sz="1600" b="1" dirty="0" smtClean="0">
              <a:solidFill>
                <a:srgbClr val="0070C0"/>
              </a:solidFill>
            </a:endParaRPr>
          </a:p>
        </p:txBody>
      </p:sp>
      <p:sp>
        <p:nvSpPr>
          <p:cNvPr id="14" name="TextBox 13"/>
          <p:cNvSpPr txBox="1"/>
          <p:nvPr/>
        </p:nvSpPr>
        <p:spPr>
          <a:xfrm>
            <a:off x="6166839" y="593474"/>
            <a:ext cx="1547218" cy="338554"/>
          </a:xfrm>
          <a:prstGeom prst="rect">
            <a:avLst/>
          </a:prstGeom>
          <a:noFill/>
        </p:spPr>
        <p:txBody>
          <a:bodyPr wrap="none" rtlCol="0">
            <a:spAutoFit/>
          </a:bodyPr>
          <a:lstStyle/>
          <a:p>
            <a:r>
              <a:rPr lang="en-US" sz="1600" b="1" dirty="0" smtClean="0">
                <a:solidFill>
                  <a:srgbClr val="0070C0"/>
                </a:solidFill>
              </a:rPr>
              <a:t>indexed=false</a:t>
            </a:r>
          </a:p>
        </p:txBody>
      </p:sp>
      <p:sp>
        <p:nvSpPr>
          <p:cNvPr id="15" name="TextBox 14"/>
          <p:cNvSpPr txBox="1"/>
          <p:nvPr/>
        </p:nvSpPr>
        <p:spPr>
          <a:xfrm>
            <a:off x="6166839" y="1949074"/>
            <a:ext cx="1936749" cy="338554"/>
          </a:xfrm>
          <a:prstGeom prst="rect">
            <a:avLst/>
          </a:prstGeom>
          <a:noFill/>
        </p:spPr>
        <p:txBody>
          <a:bodyPr wrap="none" rtlCol="0">
            <a:spAutoFit/>
          </a:bodyPr>
          <a:lstStyle/>
          <a:p>
            <a:r>
              <a:rPr lang="en-US" sz="1600" b="1" dirty="0" err="1" smtClean="0">
                <a:solidFill>
                  <a:srgbClr val="0070C0"/>
                </a:solidFill>
              </a:rPr>
              <a:t>multiValued</a:t>
            </a:r>
            <a:r>
              <a:rPr lang="en-US" sz="1600" b="1" dirty="0" smtClean="0">
                <a:solidFill>
                  <a:srgbClr val="0070C0"/>
                </a:solidFill>
              </a:rPr>
              <a:t>=false</a:t>
            </a:r>
          </a:p>
        </p:txBody>
      </p:sp>
      <p:sp>
        <p:nvSpPr>
          <p:cNvPr id="16" name="TextBox 15"/>
          <p:cNvSpPr txBox="1"/>
          <p:nvPr/>
        </p:nvSpPr>
        <p:spPr>
          <a:xfrm>
            <a:off x="6166839" y="3643574"/>
            <a:ext cx="1869423" cy="338554"/>
          </a:xfrm>
          <a:prstGeom prst="rect">
            <a:avLst/>
          </a:prstGeom>
          <a:noFill/>
        </p:spPr>
        <p:txBody>
          <a:bodyPr wrap="none" rtlCol="0">
            <a:spAutoFit/>
          </a:bodyPr>
          <a:lstStyle/>
          <a:p>
            <a:r>
              <a:rPr lang="en-US" sz="1600" b="1" dirty="0" err="1" smtClean="0">
                <a:solidFill>
                  <a:srgbClr val="0070C0"/>
                </a:solidFill>
              </a:rPr>
              <a:t>termPositions</a:t>
            </a:r>
            <a:r>
              <a:rPr lang="en-US" sz="1600" b="1" dirty="0" smtClean="0">
                <a:solidFill>
                  <a:srgbClr val="0070C0"/>
                </a:solidFill>
              </a:rPr>
              <a:t>=</a:t>
            </a:r>
            <a:r>
              <a:rPr lang="en-US" sz="1600" b="1" dirty="0" err="1" smtClean="0">
                <a:solidFill>
                  <a:srgbClr val="0070C0"/>
                </a:solidFill>
              </a:rPr>
              <a:t>t|f</a:t>
            </a:r>
            <a:endParaRPr lang="en-US" sz="1600" b="1" dirty="0" smtClean="0">
              <a:solidFill>
                <a:srgbClr val="0070C0"/>
              </a:solidFill>
            </a:endParaRPr>
          </a:p>
        </p:txBody>
      </p:sp>
      <p:sp>
        <p:nvSpPr>
          <p:cNvPr id="17" name="TextBox 16"/>
          <p:cNvSpPr txBox="1"/>
          <p:nvPr/>
        </p:nvSpPr>
        <p:spPr>
          <a:xfrm>
            <a:off x="6166839" y="3982474"/>
            <a:ext cx="1654620" cy="338554"/>
          </a:xfrm>
          <a:prstGeom prst="rect">
            <a:avLst/>
          </a:prstGeom>
          <a:noFill/>
        </p:spPr>
        <p:txBody>
          <a:bodyPr wrap="none" rtlCol="0">
            <a:spAutoFit/>
          </a:bodyPr>
          <a:lstStyle/>
          <a:p>
            <a:r>
              <a:rPr lang="en-US" sz="1600" b="1" dirty="0" err="1" smtClean="0">
                <a:solidFill>
                  <a:srgbClr val="0070C0"/>
                </a:solidFill>
              </a:rPr>
              <a:t>termOffsets</a:t>
            </a:r>
            <a:r>
              <a:rPr lang="en-US" sz="1600" b="1" dirty="0" smtClean="0">
                <a:solidFill>
                  <a:srgbClr val="0070C0"/>
                </a:solidFill>
              </a:rPr>
              <a:t>=</a:t>
            </a:r>
            <a:r>
              <a:rPr lang="en-US" sz="1600" b="1" dirty="0" err="1" smtClean="0">
                <a:solidFill>
                  <a:srgbClr val="0070C0"/>
                </a:solidFill>
              </a:rPr>
              <a:t>t|f</a:t>
            </a:r>
            <a:endParaRPr lang="en-US" sz="1600" b="1" dirty="0" smtClean="0">
              <a:solidFill>
                <a:srgbClr val="0070C0"/>
              </a:solidFill>
            </a:endParaRPr>
          </a:p>
        </p:txBody>
      </p:sp>
      <p:sp>
        <p:nvSpPr>
          <p:cNvPr id="18" name="TextBox 17"/>
          <p:cNvSpPr txBox="1"/>
          <p:nvPr/>
        </p:nvSpPr>
        <p:spPr>
          <a:xfrm>
            <a:off x="6166839" y="4321378"/>
            <a:ext cx="1584088" cy="338554"/>
          </a:xfrm>
          <a:prstGeom prst="rect">
            <a:avLst/>
          </a:prstGeom>
          <a:noFill/>
        </p:spPr>
        <p:txBody>
          <a:bodyPr wrap="none" rtlCol="0">
            <a:spAutoFit/>
          </a:bodyPr>
          <a:lstStyle/>
          <a:p>
            <a:r>
              <a:rPr lang="en-US" sz="1600" b="1" dirty="0" err="1" smtClean="0">
                <a:solidFill>
                  <a:srgbClr val="0070C0"/>
                </a:solidFill>
              </a:rPr>
              <a:t>omitNorms</a:t>
            </a:r>
            <a:r>
              <a:rPr lang="en-US" sz="1600" b="1" dirty="0" smtClean="0">
                <a:solidFill>
                  <a:srgbClr val="0070C0"/>
                </a:solidFill>
              </a:rPr>
              <a:t>=</a:t>
            </a:r>
            <a:r>
              <a:rPr lang="en-US" sz="1600" b="1" dirty="0" err="1" smtClean="0">
                <a:solidFill>
                  <a:srgbClr val="0070C0"/>
                </a:solidFill>
              </a:rPr>
              <a:t>t|f</a:t>
            </a:r>
            <a:endParaRPr lang="en-US" sz="1600" b="1" dirty="0" smtClean="0">
              <a:solidFill>
                <a:srgbClr val="0070C0"/>
              </a:solidFill>
            </a:endParaRPr>
          </a:p>
        </p:txBody>
      </p:sp>
      <p:pic>
        <p:nvPicPr>
          <p:cNvPr id="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306917"/>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641426"/>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975935"/>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1310444"/>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1644953"/>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2313971"/>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1979462"/>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2648480"/>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2982989"/>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3317498"/>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3652007"/>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3986516"/>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4321028"/>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 name="Curved Connector 31"/>
          <p:cNvCxnSpPr/>
          <p:nvPr/>
        </p:nvCxnSpPr>
        <p:spPr>
          <a:xfrm rot="10800000" flipV="1">
            <a:off x="3624270" y="1885980"/>
            <a:ext cx="1529699" cy="354056"/>
          </a:xfrm>
          <a:prstGeom prst="curvedConnector3">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48248" y="3099972"/>
            <a:ext cx="1734770" cy="338554"/>
          </a:xfrm>
          <a:prstGeom prst="rect">
            <a:avLst/>
          </a:prstGeom>
          <a:noFill/>
        </p:spPr>
        <p:txBody>
          <a:bodyPr wrap="none" rtlCol="0">
            <a:spAutoFit/>
          </a:bodyPr>
          <a:lstStyle/>
          <a:p>
            <a:pPr algn="r"/>
            <a:r>
              <a:rPr lang="en-US" sz="1600" b="1" dirty="0" err="1" smtClean="0">
                <a:solidFill>
                  <a:srgbClr val="0070C0"/>
                </a:solidFill>
              </a:rPr>
              <a:t>TrieDoubleField</a:t>
            </a:r>
            <a:endParaRPr lang="en-US" sz="1600" b="1" dirty="0" smtClean="0">
              <a:solidFill>
                <a:srgbClr val="0070C0"/>
              </a:solidFill>
            </a:endParaRPr>
          </a:p>
        </p:txBody>
      </p:sp>
      <p:sp>
        <p:nvSpPr>
          <p:cNvPr id="34" name="TextBox 33"/>
          <p:cNvSpPr txBox="1"/>
          <p:nvPr/>
        </p:nvSpPr>
        <p:spPr>
          <a:xfrm>
            <a:off x="1497464" y="2522732"/>
            <a:ext cx="1085554" cy="338554"/>
          </a:xfrm>
          <a:prstGeom prst="rect">
            <a:avLst/>
          </a:prstGeom>
          <a:noFill/>
        </p:spPr>
        <p:txBody>
          <a:bodyPr wrap="none" rtlCol="0">
            <a:spAutoFit/>
          </a:bodyPr>
          <a:lstStyle/>
          <a:p>
            <a:pPr algn="r"/>
            <a:r>
              <a:rPr lang="en-US" sz="1600" b="1" dirty="0" err="1" smtClean="0">
                <a:solidFill>
                  <a:srgbClr val="0070C0"/>
                </a:solidFill>
              </a:rPr>
              <a:t>TextField</a:t>
            </a:r>
            <a:endParaRPr lang="en-US" sz="1600" b="1" dirty="0" smtClean="0">
              <a:solidFill>
                <a:srgbClr val="0070C0"/>
              </a:solidFill>
            </a:endParaRPr>
          </a:p>
        </p:txBody>
      </p:sp>
      <p:pic>
        <p:nvPicPr>
          <p:cNvPr id="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687" y="2535603"/>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687" y="3105683"/>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1633719" y="1945492"/>
            <a:ext cx="949299" cy="338554"/>
          </a:xfrm>
          <a:prstGeom prst="rect">
            <a:avLst/>
          </a:prstGeom>
          <a:noFill/>
        </p:spPr>
        <p:txBody>
          <a:bodyPr wrap="none" rtlCol="0">
            <a:spAutoFit/>
          </a:bodyPr>
          <a:lstStyle/>
          <a:p>
            <a:pPr algn="r"/>
            <a:r>
              <a:rPr lang="en-US" sz="1600" b="1" dirty="0" err="1" smtClean="0">
                <a:solidFill>
                  <a:srgbClr val="0070C0"/>
                </a:solidFill>
              </a:rPr>
              <a:t>StrField</a:t>
            </a:r>
            <a:endParaRPr lang="en-US" sz="1600" b="1" dirty="0" smtClean="0">
              <a:solidFill>
                <a:srgbClr val="0070C0"/>
              </a:solidFill>
            </a:endParaRPr>
          </a:p>
        </p:txBody>
      </p:sp>
      <p:pic>
        <p:nvPicPr>
          <p:cNvPr id="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259" y="1965523"/>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9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3579"/>
            <a:ext cx="4029342" cy="548048"/>
          </a:xfrm>
        </p:spPr>
        <p:txBody>
          <a:bodyPr/>
          <a:lstStyle/>
          <a:p>
            <a:r>
              <a:rPr lang="en-US" dirty="0"/>
              <a:t>Field Type, Field, Attributes: Covered</a:t>
            </a:r>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000-DTSE-Search-7449-60-DM-</a:t>
            </a:r>
            <a:fld id="{5A6FB346-E907-314D-8DE1-ECD2B2B6AA1B}" type="slidenum">
              <a:rPr lang="uk-UA" smtClean="0"/>
              <a:pPr/>
              <a:t>12</a:t>
            </a:fld>
            <a:endParaRPr lang="uk-UA" dirty="0"/>
          </a:p>
        </p:txBody>
      </p:sp>
      <p:sp>
        <p:nvSpPr>
          <p:cNvPr id="6" name="TextBox 5"/>
          <p:cNvSpPr txBox="1"/>
          <p:nvPr/>
        </p:nvSpPr>
        <p:spPr>
          <a:xfrm>
            <a:off x="6166839" y="3145632"/>
            <a:ext cx="1208985" cy="338554"/>
          </a:xfrm>
          <a:prstGeom prst="rect">
            <a:avLst/>
          </a:prstGeom>
          <a:noFill/>
        </p:spPr>
        <p:txBody>
          <a:bodyPr wrap="none" rtlCol="0">
            <a:spAutoFit/>
          </a:bodyPr>
          <a:lstStyle/>
          <a:p>
            <a:r>
              <a:rPr lang="en-US" sz="1600" b="1" dirty="0" err="1" smtClean="0">
                <a:solidFill>
                  <a:srgbClr val="0070C0"/>
                </a:solidFill>
              </a:rPr>
              <a:t>docValues</a:t>
            </a:r>
            <a:endParaRPr lang="en-US" sz="1600" b="1" dirty="0" smtClean="0">
              <a:solidFill>
                <a:srgbClr val="0070C0"/>
              </a:solidFill>
            </a:endParaRPr>
          </a:p>
        </p:txBody>
      </p:sp>
      <p:sp>
        <p:nvSpPr>
          <p:cNvPr id="7" name="TextBox 6"/>
          <p:cNvSpPr txBox="1"/>
          <p:nvPr/>
        </p:nvSpPr>
        <p:spPr>
          <a:xfrm>
            <a:off x="6166839" y="1840212"/>
            <a:ext cx="2007281" cy="338554"/>
          </a:xfrm>
          <a:prstGeom prst="rect">
            <a:avLst/>
          </a:prstGeom>
          <a:noFill/>
        </p:spPr>
        <p:txBody>
          <a:bodyPr wrap="none" rtlCol="0">
            <a:spAutoFit/>
          </a:bodyPr>
          <a:lstStyle/>
          <a:p>
            <a:r>
              <a:rPr lang="en-US" sz="1600" b="1" dirty="0" err="1" smtClean="0">
                <a:solidFill>
                  <a:srgbClr val="0070C0"/>
                </a:solidFill>
              </a:rPr>
              <a:t>KeywordTokenizer</a:t>
            </a:r>
            <a:endParaRPr lang="en-US" sz="1600" b="1" dirty="0" smtClean="0">
              <a:solidFill>
                <a:srgbClr val="0070C0"/>
              </a:solidFill>
            </a:endParaRPr>
          </a:p>
        </p:txBody>
      </p:sp>
      <p:sp>
        <p:nvSpPr>
          <p:cNvPr id="8" name="TextBox 7"/>
          <p:cNvSpPr txBox="1"/>
          <p:nvPr/>
        </p:nvSpPr>
        <p:spPr>
          <a:xfrm>
            <a:off x="6166839" y="2462112"/>
            <a:ext cx="2029723" cy="338554"/>
          </a:xfrm>
          <a:prstGeom prst="rect">
            <a:avLst/>
          </a:prstGeom>
          <a:noFill/>
        </p:spPr>
        <p:txBody>
          <a:bodyPr wrap="none" rtlCol="0">
            <a:spAutoFit/>
          </a:bodyPr>
          <a:lstStyle/>
          <a:p>
            <a:r>
              <a:rPr lang="en-US" sz="1600" b="1" dirty="0" err="1" smtClean="0">
                <a:solidFill>
                  <a:srgbClr val="0070C0"/>
                </a:solidFill>
              </a:rPr>
              <a:t>StandardTokenizer</a:t>
            </a:r>
            <a:endParaRPr lang="en-US" sz="1600" b="1" dirty="0" smtClean="0">
              <a:solidFill>
                <a:srgbClr val="0070C0"/>
              </a:solidFill>
            </a:endParaRP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1892555"/>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2510064"/>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054" y="3189193"/>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Curved Connector 11"/>
          <p:cNvCxnSpPr/>
          <p:nvPr/>
        </p:nvCxnSpPr>
        <p:spPr>
          <a:xfrm rot="10800000" flipV="1">
            <a:off x="3624270" y="2587574"/>
            <a:ext cx="1529699" cy="354056"/>
          </a:xfrm>
          <a:prstGeom prst="curvedConnector3">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48248" y="2758891"/>
            <a:ext cx="1734770" cy="338554"/>
          </a:xfrm>
          <a:prstGeom prst="rect">
            <a:avLst/>
          </a:prstGeom>
          <a:noFill/>
        </p:spPr>
        <p:txBody>
          <a:bodyPr wrap="none" rtlCol="0">
            <a:spAutoFit/>
          </a:bodyPr>
          <a:lstStyle/>
          <a:p>
            <a:pPr algn="r"/>
            <a:r>
              <a:rPr lang="en-US" sz="1600" b="1" dirty="0" err="1" smtClean="0">
                <a:solidFill>
                  <a:srgbClr val="0070C0"/>
                </a:solidFill>
              </a:rPr>
              <a:t>TrieDoubleField</a:t>
            </a:r>
            <a:endParaRPr lang="en-US" sz="1600" b="1" dirty="0" smtClean="0">
              <a:solidFill>
                <a:srgbClr val="0070C0"/>
              </a:solidFill>
            </a:endParaRPr>
          </a:p>
        </p:txBody>
      </p:sp>
      <p:sp>
        <p:nvSpPr>
          <p:cNvPr id="14" name="TextBox 13"/>
          <p:cNvSpPr txBox="1"/>
          <p:nvPr/>
        </p:nvSpPr>
        <p:spPr>
          <a:xfrm>
            <a:off x="1497464" y="2181651"/>
            <a:ext cx="1085554" cy="338554"/>
          </a:xfrm>
          <a:prstGeom prst="rect">
            <a:avLst/>
          </a:prstGeom>
          <a:noFill/>
        </p:spPr>
        <p:txBody>
          <a:bodyPr wrap="none" rtlCol="0">
            <a:spAutoFit/>
          </a:bodyPr>
          <a:lstStyle/>
          <a:p>
            <a:pPr algn="r"/>
            <a:r>
              <a:rPr lang="en-US" sz="1600" b="1" dirty="0" err="1" smtClean="0">
                <a:solidFill>
                  <a:srgbClr val="0070C0"/>
                </a:solidFill>
              </a:rPr>
              <a:t>TextField</a:t>
            </a:r>
            <a:endParaRPr lang="en-US" sz="1600" b="1" dirty="0" smtClean="0">
              <a:solidFill>
                <a:srgbClr val="0070C0"/>
              </a:solidFill>
            </a:endParaRPr>
          </a:p>
        </p:txBody>
      </p:sp>
      <p:sp>
        <p:nvSpPr>
          <p:cNvPr id="15" name="TextBox 14"/>
          <p:cNvSpPr txBox="1"/>
          <p:nvPr/>
        </p:nvSpPr>
        <p:spPr>
          <a:xfrm>
            <a:off x="1374033" y="3913369"/>
            <a:ext cx="1208985" cy="338554"/>
          </a:xfrm>
          <a:prstGeom prst="rect">
            <a:avLst/>
          </a:prstGeom>
          <a:noFill/>
        </p:spPr>
        <p:txBody>
          <a:bodyPr wrap="none" rtlCol="0">
            <a:spAutoFit/>
          </a:bodyPr>
          <a:lstStyle/>
          <a:p>
            <a:pPr algn="r"/>
            <a:r>
              <a:rPr lang="en-US" sz="1600" b="1" dirty="0" err="1" smtClean="0">
                <a:solidFill>
                  <a:srgbClr val="0070C0"/>
                </a:solidFill>
              </a:rPr>
              <a:t>docValues</a:t>
            </a:r>
            <a:endParaRPr lang="en-US" sz="1600" b="1" dirty="0" smtClean="0">
              <a:solidFill>
                <a:srgbClr val="0070C0"/>
              </a:solidFill>
            </a:endParaRPr>
          </a:p>
        </p:txBody>
      </p:sp>
      <p:sp>
        <p:nvSpPr>
          <p:cNvPr id="16" name="TextBox 15"/>
          <p:cNvSpPr txBox="1"/>
          <p:nvPr/>
        </p:nvSpPr>
        <p:spPr>
          <a:xfrm>
            <a:off x="880308" y="3336131"/>
            <a:ext cx="1702710" cy="338554"/>
          </a:xfrm>
          <a:prstGeom prst="rect">
            <a:avLst/>
          </a:prstGeom>
          <a:noFill/>
        </p:spPr>
        <p:txBody>
          <a:bodyPr wrap="none" rtlCol="0">
            <a:spAutoFit/>
          </a:bodyPr>
          <a:lstStyle/>
          <a:p>
            <a:pPr algn="r"/>
            <a:r>
              <a:rPr lang="en-US" sz="1600" b="1" dirty="0" smtClean="0">
                <a:solidFill>
                  <a:srgbClr val="0070C0"/>
                </a:solidFill>
              </a:rPr>
              <a:t>Word Proximity</a:t>
            </a:r>
          </a:p>
        </p:txBody>
      </p:sp>
      <p:pic>
        <p:nvPicPr>
          <p:cNvPr id="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687" y="2194522"/>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687" y="2764602"/>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687" y="3334682"/>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687" y="3904761"/>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633719" y="1604411"/>
            <a:ext cx="949299" cy="338554"/>
          </a:xfrm>
          <a:prstGeom prst="rect">
            <a:avLst/>
          </a:prstGeom>
          <a:noFill/>
        </p:spPr>
        <p:txBody>
          <a:bodyPr wrap="none" rtlCol="0">
            <a:spAutoFit/>
          </a:bodyPr>
          <a:lstStyle/>
          <a:p>
            <a:pPr algn="r"/>
            <a:r>
              <a:rPr lang="en-US" sz="1600" b="1" dirty="0" err="1" smtClean="0">
                <a:solidFill>
                  <a:srgbClr val="0070C0"/>
                </a:solidFill>
              </a:rPr>
              <a:t>StrField</a:t>
            </a:r>
            <a:endParaRPr lang="en-US" sz="1600" b="1" dirty="0" smtClean="0">
              <a:solidFill>
                <a:srgbClr val="0070C0"/>
              </a:solidFill>
            </a:endParaRPr>
          </a:p>
        </p:txBody>
      </p:sp>
      <p:pic>
        <p:nvPicPr>
          <p:cNvPr id="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259" y="1624442"/>
            <a:ext cx="323785" cy="3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04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SELECT: (Core, other)</a:t>
            </a:r>
            <a:endParaRPr lang="en-US" dirty="0"/>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000-DTSE-Search-7451-60-DM-</a:t>
            </a:r>
            <a:fld id="{5A6FB346-E907-314D-8DE1-ECD2B2B6AA1B}" type="slidenum">
              <a:rPr lang="uk-UA" smtClean="0"/>
              <a:pPr/>
              <a:t>13</a:t>
            </a:fld>
            <a:endParaRPr lang="uk-UA" dirty="0"/>
          </a:p>
        </p:txBody>
      </p:sp>
      <p:sp>
        <p:nvSpPr>
          <p:cNvPr id="6" name="TextBox 5"/>
          <p:cNvSpPr txBox="1"/>
          <p:nvPr/>
        </p:nvSpPr>
        <p:spPr>
          <a:xfrm>
            <a:off x="980902" y="1311295"/>
            <a:ext cx="5636208" cy="3477875"/>
          </a:xfrm>
          <a:prstGeom prst="rect">
            <a:avLst/>
          </a:prstGeom>
          <a:noFill/>
        </p:spPr>
        <p:txBody>
          <a:bodyPr wrap="square" rtlCol="0">
            <a:spAutoFit/>
          </a:bodyPr>
          <a:lstStyle/>
          <a:p>
            <a:pPr defTabSz="233363"/>
            <a:r>
              <a:rPr lang="en-US" sz="2000" b="1" dirty="0" smtClean="0"/>
              <a:t>SELECT .. </a:t>
            </a:r>
          </a:p>
          <a:p>
            <a:pPr defTabSz="233363"/>
            <a:r>
              <a:rPr lang="en-US" sz="2000" b="1" dirty="0" smtClean="0"/>
              <a:t>FROM ..</a:t>
            </a:r>
          </a:p>
          <a:p>
            <a:pPr defTabSz="233363"/>
            <a:r>
              <a:rPr lang="en-US" sz="2000" b="1" dirty="0" smtClean="0">
                <a:solidFill>
                  <a:srgbClr val="00B0F0"/>
                </a:solidFill>
              </a:rPr>
              <a:t>WHERE ..</a:t>
            </a:r>
          </a:p>
          <a:p>
            <a:pPr defTabSz="233363"/>
            <a:r>
              <a:rPr lang="en-US" sz="2000" b="1" dirty="0" smtClean="0">
                <a:solidFill>
                  <a:srgbClr val="00B0F0"/>
                </a:solidFill>
              </a:rPr>
              <a:t>GROUP BY ..</a:t>
            </a:r>
          </a:p>
          <a:p>
            <a:pPr defTabSz="233363"/>
            <a:r>
              <a:rPr lang="en-US" sz="2000" b="1" dirty="0" smtClean="0">
                <a:solidFill>
                  <a:srgbClr val="00B0F0"/>
                </a:solidFill>
              </a:rPr>
              <a:t>ORDER BY .. ;</a:t>
            </a:r>
          </a:p>
          <a:p>
            <a:pPr defTabSz="233363"/>
            <a:endParaRPr lang="en-US" sz="2000" dirty="0" smtClean="0"/>
          </a:p>
          <a:p>
            <a:pPr marL="233363" indent="-233363" defTabSz="233363">
              <a:buFont typeface="Arial" pitchFamily="34" charset="0"/>
              <a:buChar char="•"/>
            </a:pPr>
            <a:r>
              <a:rPr lang="en-US" sz="2000" dirty="0" smtClean="0"/>
              <a:t>LIMIT | PARTITION LIMIT</a:t>
            </a:r>
          </a:p>
          <a:p>
            <a:pPr marL="233363" indent="-233363" defTabSz="233363">
              <a:buFont typeface="Arial" pitchFamily="34" charset="0"/>
              <a:buChar char="•"/>
            </a:pPr>
            <a:r>
              <a:rPr lang="en-US" sz="2000" dirty="0" smtClean="0">
                <a:solidFill>
                  <a:srgbClr val="FF0000"/>
                </a:solidFill>
              </a:rPr>
              <a:t>UDFs</a:t>
            </a:r>
            <a:r>
              <a:rPr lang="en-US" sz="2000" dirty="0">
                <a:solidFill>
                  <a:srgbClr val="FF0000"/>
                </a:solidFill>
              </a:rPr>
              <a:t>, UDAs, (+ native </a:t>
            </a:r>
            <a:r>
              <a:rPr lang="en-US" sz="2000" dirty="0" err="1">
                <a:solidFill>
                  <a:srgbClr val="FF0000"/>
                </a:solidFill>
              </a:rPr>
              <a:t>funcs</a:t>
            </a:r>
            <a:r>
              <a:rPr lang="en-US" sz="2000" dirty="0">
                <a:solidFill>
                  <a:srgbClr val="FF0000"/>
                </a:solidFill>
              </a:rPr>
              <a:t> &amp; </a:t>
            </a:r>
            <a:r>
              <a:rPr lang="en-US" sz="2000" dirty="0" err="1">
                <a:solidFill>
                  <a:srgbClr val="FF0000"/>
                </a:solidFill>
              </a:rPr>
              <a:t>aggs</a:t>
            </a:r>
            <a:r>
              <a:rPr lang="en-US" sz="2000" dirty="0" smtClean="0">
                <a:solidFill>
                  <a:srgbClr val="FF0000"/>
                </a:solidFill>
              </a:rPr>
              <a:t>)</a:t>
            </a:r>
          </a:p>
          <a:p>
            <a:pPr defTabSz="233363"/>
            <a:r>
              <a:rPr lang="en-US" sz="1600" dirty="0">
                <a:solidFill>
                  <a:schemeClr val="tx1"/>
                </a:solidFill>
              </a:rPr>
              <a:t>	</a:t>
            </a:r>
            <a:r>
              <a:rPr lang="en-US" sz="1600" dirty="0" smtClean="0">
                <a:solidFill>
                  <a:schemeClr val="tx1"/>
                </a:solidFill>
              </a:rPr>
              <a:t>		(Core Yes, Core + Search, No)</a:t>
            </a:r>
          </a:p>
          <a:p>
            <a:pPr marL="233363" indent="-233363" defTabSz="233363">
              <a:buFont typeface="Arial" pitchFamily="34" charset="0"/>
              <a:buChar char="•"/>
            </a:pPr>
            <a:r>
              <a:rPr lang="en-US" sz="2000" dirty="0" smtClean="0">
                <a:solidFill>
                  <a:schemeClr val="tx1"/>
                </a:solidFill>
              </a:rPr>
              <a:t>Paging</a:t>
            </a:r>
            <a:r>
              <a:rPr lang="en-US" sz="2000" dirty="0" smtClean="0">
                <a:solidFill>
                  <a:srgbClr val="FF0000"/>
                </a:solidFill>
              </a:rPr>
              <a:t> </a:t>
            </a:r>
            <a:r>
              <a:rPr lang="en-US" sz="1600" dirty="0" smtClean="0">
                <a:solidFill>
                  <a:srgbClr val="FF0000"/>
                </a:solidFill>
              </a:rPr>
              <a:t>(Not graph; </a:t>
            </a:r>
            <a:r>
              <a:rPr lang="en-US" sz="1600" dirty="0" smtClean="0">
                <a:solidFill>
                  <a:schemeClr val="tx1"/>
                </a:solidFill>
              </a:rPr>
              <a:t>Core and Search Yes)</a:t>
            </a:r>
          </a:p>
          <a:p>
            <a:pPr marL="233363" indent="-233363" defTabSz="233363">
              <a:buFont typeface="Arial" pitchFamily="34" charset="0"/>
              <a:buChar char="•"/>
            </a:pPr>
            <a:endParaRPr lang="en-US" sz="200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492" y="1749875"/>
            <a:ext cx="1110117" cy="603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55948" y="1916638"/>
            <a:ext cx="1061258" cy="369332"/>
          </a:xfrm>
          <a:prstGeom prst="rect">
            <a:avLst/>
          </a:prstGeom>
          <a:noFill/>
        </p:spPr>
        <p:txBody>
          <a:bodyPr wrap="square" rtlCol="0">
            <a:spAutoFit/>
          </a:bodyPr>
          <a:lstStyle/>
          <a:p>
            <a:pPr defTabSz="233363"/>
            <a:r>
              <a:rPr lang="en-US" sz="1800" b="1" dirty="0" smtClean="0"/>
              <a:t>2.2.0.14</a:t>
            </a:r>
            <a:endParaRPr lang="en-US" sz="1800" dirty="0" smtClean="0"/>
          </a:p>
        </p:txBody>
      </p:sp>
      <p:sp>
        <p:nvSpPr>
          <p:cNvPr id="9" name="TextBox 8"/>
          <p:cNvSpPr txBox="1"/>
          <p:nvPr/>
        </p:nvSpPr>
        <p:spPr>
          <a:xfrm>
            <a:off x="3131263" y="1916638"/>
            <a:ext cx="378229" cy="369332"/>
          </a:xfrm>
          <a:prstGeom prst="rect">
            <a:avLst/>
          </a:prstGeom>
          <a:noFill/>
        </p:spPr>
        <p:txBody>
          <a:bodyPr wrap="square" rtlCol="0">
            <a:spAutoFit/>
          </a:bodyPr>
          <a:lstStyle/>
          <a:p>
            <a:pPr defTabSz="233363"/>
            <a:r>
              <a:rPr lang="en-US" sz="1800" b="1" dirty="0" smtClean="0"/>
              <a:t>+</a:t>
            </a:r>
            <a:endParaRPr lang="en-US" sz="18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4452" y="1311294"/>
            <a:ext cx="1217749" cy="790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328546" y="1380543"/>
            <a:ext cx="1061258" cy="369332"/>
          </a:xfrm>
          <a:prstGeom prst="rect">
            <a:avLst/>
          </a:prstGeom>
          <a:noFill/>
        </p:spPr>
        <p:txBody>
          <a:bodyPr wrap="square" rtlCol="0">
            <a:spAutoFit/>
          </a:bodyPr>
          <a:lstStyle/>
          <a:p>
            <a:pPr defTabSz="233363"/>
            <a:r>
              <a:rPr lang="en-US" sz="1800" b="1" dirty="0" smtClean="0"/>
              <a:t>1.2.1</a:t>
            </a:r>
            <a:endParaRPr lang="en-US" sz="1800" dirty="0" smtClean="0"/>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10188">
            <a:off x="4941544" y="1275768"/>
            <a:ext cx="652085" cy="539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5166" y="849141"/>
            <a:ext cx="94773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267586" y="831968"/>
            <a:ext cx="1061258" cy="369332"/>
          </a:xfrm>
          <a:prstGeom prst="rect">
            <a:avLst/>
          </a:prstGeom>
          <a:noFill/>
        </p:spPr>
        <p:txBody>
          <a:bodyPr wrap="square" rtlCol="0">
            <a:spAutoFit/>
          </a:bodyPr>
          <a:lstStyle/>
          <a:p>
            <a:pPr defTabSz="233363"/>
            <a:r>
              <a:rPr lang="en-US" sz="1800" b="1" dirty="0" smtClean="0"/>
              <a:t>(JOINS)</a:t>
            </a:r>
            <a:endParaRPr lang="en-US" sz="1800" dirty="0" smtClean="0"/>
          </a:p>
        </p:txBody>
      </p:sp>
    </p:spTree>
    <p:extLst>
      <p:ext uri="{BB962C8B-B14F-4D97-AF65-F5344CB8AC3E}">
        <p14:creationId xmlns:p14="http://schemas.microsoft.com/office/powerpoint/2010/main" val="64034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a:t>
            </a:r>
            <a:r>
              <a:rPr lang="en-US" dirty="0" err="1" smtClean="0"/>
              <a:t>Solr</a:t>
            </a:r>
            <a:r>
              <a:rPr lang="en-US" dirty="0" smtClean="0"/>
              <a:t> Server Side “Function Queries”</a:t>
            </a:r>
            <a:endParaRPr lang="en-US" dirty="0"/>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000-DTSE-Search-7451-60-DM-</a:t>
            </a:r>
            <a:fld id="{5A6FB346-E907-314D-8DE1-ECD2B2B6AA1B}" type="slidenum">
              <a:rPr lang="uk-UA" smtClean="0"/>
              <a:pPr/>
              <a:t>14</a:t>
            </a:fld>
            <a:endParaRPr lang="uk-UA" dirty="0"/>
          </a:p>
        </p:txBody>
      </p:sp>
      <p:sp>
        <p:nvSpPr>
          <p:cNvPr id="6" name="Content Placeholder 3"/>
          <p:cNvSpPr>
            <a:spLocks noGrp="1"/>
          </p:cNvSpPr>
          <p:nvPr>
            <p:ph sz="quarter" idx="16"/>
          </p:nvPr>
        </p:nvSpPr>
        <p:spPr>
          <a:xfrm>
            <a:off x="703007" y="1172480"/>
            <a:ext cx="4380271" cy="2718265"/>
          </a:xfrm>
        </p:spPr>
        <p:txBody>
          <a:bodyPr/>
          <a:lstStyle/>
          <a:p>
            <a:pPr marL="6350" indent="0" defTabSz="225425">
              <a:spcBef>
                <a:spcPts val="0"/>
              </a:spcBef>
              <a:spcAft>
                <a:spcPts val="0"/>
              </a:spcAft>
              <a:buNone/>
            </a:pPr>
            <a:r>
              <a:rPr lang="en-US" sz="1800" dirty="0"/>
              <a:t>SELECT col1, col3, col4 FROM t10 WHERE</a:t>
            </a:r>
          </a:p>
          <a:p>
            <a:pPr marL="6350" indent="0" defTabSz="225425">
              <a:spcBef>
                <a:spcPts val="0"/>
              </a:spcBef>
              <a:spcAft>
                <a:spcPts val="0"/>
              </a:spcAft>
              <a:buNone/>
            </a:pPr>
            <a:r>
              <a:rPr lang="en-US" sz="1800" dirty="0" err="1"/>
              <a:t>solr_query</a:t>
            </a:r>
            <a:r>
              <a:rPr lang="en-US" sz="1800" dirty="0"/>
              <a:t> = '{ "q":"*:*", </a:t>
            </a:r>
            <a:endParaRPr lang="en-US" sz="1800" dirty="0" smtClean="0"/>
          </a:p>
          <a:p>
            <a:pPr marL="6350" indent="0" defTabSz="225425">
              <a:spcBef>
                <a:spcPts val="0"/>
              </a:spcBef>
              <a:spcAft>
                <a:spcPts val="0"/>
              </a:spcAft>
              <a:buNone/>
            </a:pPr>
            <a:r>
              <a:rPr lang="en-US" sz="1800" dirty="0"/>
              <a:t>	</a:t>
            </a:r>
            <a:r>
              <a:rPr lang="en-US" sz="1800" dirty="0" smtClean="0"/>
              <a:t>"</a:t>
            </a:r>
            <a:r>
              <a:rPr lang="en-US" sz="1800" dirty="0" err="1"/>
              <a:t>sort":"sum</a:t>
            </a:r>
            <a:r>
              <a:rPr lang="en-US" sz="1800" dirty="0"/>
              <a:t>(col3, col4)  </a:t>
            </a:r>
            <a:r>
              <a:rPr lang="en-US" sz="1800" dirty="0" err="1"/>
              <a:t>asc</a:t>
            </a:r>
            <a:r>
              <a:rPr lang="en-US" sz="1800" dirty="0"/>
              <a:t>" }';</a:t>
            </a:r>
          </a:p>
          <a:p>
            <a:pPr marL="6350" indent="0" defTabSz="225425">
              <a:spcBef>
                <a:spcPts val="0"/>
              </a:spcBef>
              <a:spcAft>
                <a:spcPts val="0"/>
              </a:spcAft>
              <a:buNone/>
            </a:pPr>
            <a:endParaRPr lang="en-US" dirty="0"/>
          </a:p>
          <a:p>
            <a:pPr marL="6350" indent="0" defTabSz="225425">
              <a:spcBef>
                <a:spcPts val="0"/>
              </a:spcBef>
              <a:spcAft>
                <a:spcPts val="0"/>
              </a:spcAft>
              <a:buNone/>
            </a:pPr>
            <a:r>
              <a:rPr lang="en-US" dirty="0">
                <a:latin typeface="Courier New" pitchFamily="49" charset="0"/>
                <a:cs typeface="Courier New" pitchFamily="49" charset="0"/>
              </a:rPr>
              <a:t> col1 | col3 | col4</a:t>
            </a:r>
          </a:p>
          <a:p>
            <a:pPr marL="6350" indent="0" defTabSz="225425">
              <a:spcBef>
                <a:spcPts val="0"/>
              </a:spcBef>
              <a:spcAft>
                <a:spcPts val="0"/>
              </a:spcAft>
              <a:buNone/>
            </a:pPr>
            <a:r>
              <a:rPr lang="en-US" dirty="0">
                <a:latin typeface="Courier New" pitchFamily="49" charset="0"/>
                <a:cs typeface="Courier New" pitchFamily="49" charset="0"/>
              </a:rPr>
              <a:t>------+------+------</a:t>
            </a:r>
          </a:p>
          <a:p>
            <a:pPr marL="6350" indent="0" defTabSz="225425">
              <a:spcBef>
                <a:spcPts val="0"/>
              </a:spcBef>
              <a:spcAft>
                <a:spcPts val="0"/>
              </a:spcAft>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aaa</a:t>
            </a:r>
            <a:r>
              <a:rPr lang="en-US" dirty="0">
                <a:latin typeface="Courier New" pitchFamily="49" charset="0"/>
                <a:cs typeface="Courier New" pitchFamily="49" charset="0"/>
              </a:rPr>
              <a:t> |    1 |    2</a:t>
            </a:r>
          </a:p>
          <a:p>
            <a:pPr marL="6350" indent="0" defTabSz="225425">
              <a:spcBef>
                <a:spcPts val="0"/>
              </a:spcBef>
              <a:spcAft>
                <a:spcPts val="0"/>
              </a:spcAft>
              <a:buNone/>
            </a:pPr>
            <a:r>
              <a:rPr lang="en-US" dirty="0">
                <a:latin typeface="Courier New" pitchFamily="49" charset="0"/>
                <a:cs typeface="Courier New" pitchFamily="49" charset="0"/>
              </a:rPr>
              <a:t>  ccc |    1 |    5</a:t>
            </a:r>
          </a:p>
          <a:p>
            <a:pPr marL="6350" indent="0" defTabSz="225425">
              <a:spcBef>
                <a:spcPts val="0"/>
              </a:spcBef>
              <a:spcAft>
                <a:spcPts val="0"/>
              </a:spcAft>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ddd</a:t>
            </a:r>
            <a:r>
              <a:rPr lang="en-US" dirty="0">
                <a:latin typeface="Courier New" pitchFamily="49" charset="0"/>
                <a:cs typeface="Courier New" pitchFamily="49" charset="0"/>
              </a:rPr>
              <a:t> |    1 |    6</a:t>
            </a:r>
          </a:p>
          <a:p>
            <a:pPr marL="6350" indent="0" defTabSz="225425">
              <a:spcBef>
                <a:spcPts val="0"/>
              </a:spcBef>
              <a:spcAft>
                <a:spcPts val="0"/>
              </a:spcAft>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bbb</a:t>
            </a:r>
            <a:r>
              <a:rPr lang="en-US" dirty="0">
                <a:latin typeface="Courier New" pitchFamily="49" charset="0"/>
                <a:cs typeface="Courier New" pitchFamily="49" charset="0"/>
              </a:rPr>
              <a:t> |    3 |    4</a:t>
            </a:r>
          </a:p>
          <a:p>
            <a:pPr marL="6350" indent="0" defTabSz="225425">
              <a:spcBef>
                <a:spcPts val="0"/>
              </a:spcBef>
              <a:spcAft>
                <a:spcPts val="0"/>
              </a:spcAft>
              <a:buNone/>
            </a:pPr>
            <a:endParaRPr lang="en-US" dirty="0"/>
          </a:p>
        </p:txBody>
      </p:sp>
      <p:sp>
        <p:nvSpPr>
          <p:cNvPr id="4" name="TextBox 3"/>
          <p:cNvSpPr txBox="1"/>
          <p:nvPr/>
        </p:nvSpPr>
        <p:spPr>
          <a:xfrm>
            <a:off x="5083278" y="1582421"/>
            <a:ext cx="3833298" cy="2308324"/>
          </a:xfrm>
          <a:prstGeom prst="rect">
            <a:avLst/>
          </a:prstGeom>
          <a:noFill/>
        </p:spPr>
        <p:txBody>
          <a:bodyPr wrap="square" rtlCol="0">
            <a:spAutoFit/>
          </a:bodyPr>
          <a:lstStyle/>
          <a:p>
            <a:pPr marL="225425" indent="-225425">
              <a:buFont typeface="Arial" pitchFamily="34" charset="0"/>
              <a:buChar char="•"/>
            </a:pPr>
            <a:r>
              <a:rPr lang="en-US" sz="1800" dirty="0" smtClean="0"/>
              <a:t>See ,https</a:t>
            </a:r>
            <a:r>
              <a:rPr lang="en-US" sz="1800" dirty="0"/>
              <a:t>://</a:t>
            </a:r>
            <a:r>
              <a:rPr lang="en-US" sz="1800" dirty="0" smtClean="0"/>
              <a:t>lucene.apache.org/</a:t>
            </a:r>
            <a:r>
              <a:rPr lang="en-US" sz="1800" dirty="0" err="1" smtClean="0"/>
              <a:t>solr</a:t>
            </a:r>
            <a:r>
              <a:rPr lang="en-US" sz="1800" dirty="0" smtClean="0"/>
              <a:t>/guide/6_6/function-queries.html</a:t>
            </a:r>
          </a:p>
          <a:p>
            <a:pPr marL="225425" indent="-225425">
              <a:buFont typeface="Arial" pitchFamily="34" charset="0"/>
              <a:buChar char="•"/>
            </a:pPr>
            <a:r>
              <a:rPr lang="en-US" sz="1800" dirty="0" smtClean="0"/>
              <a:t>20 or more by count, not all are relevant</a:t>
            </a:r>
          </a:p>
          <a:p>
            <a:pPr marL="225425" indent="-225425">
              <a:buFont typeface="Arial" pitchFamily="34" charset="0"/>
              <a:buChar char="•"/>
            </a:pPr>
            <a:endParaRPr lang="en-US" sz="1800" dirty="0"/>
          </a:p>
          <a:p>
            <a:pPr marL="225425" indent="-225425">
              <a:buFont typeface="Arial" pitchFamily="34" charset="0"/>
              <a:buChar char="•"/>
            </a:pPr>
            <a:r>
              <a:rPr lang="en-US" sz="1800" dirty="0" smtClean="0"/>
              <a:t>Used in predicates, value can not be returned to the client</a:t>
            </a:r>
          </a:p>
        </p:txBody>
      </p:sp>
    </p:spTree>
    <p:extLst>
      <p:ext uri="{BB962C8B-B14F-4D97-AF65-F5344CB8AC3E}">
        <p14:creationId xmlns:p14="http://schemas.microsoft.com/office/powerpoint/2010/main" val="27175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01497" y="634150"/>
            <a:ext cx="4315077" cy="548048"/>
          </a:xfrm>
        </p:spPr>
        <p:txBody>
          <a:bodyPr/>
          <a:lstStyle/>
          <a:p>
            <a:r>
              <a:rPr lang="en-US" dirty="0"/>
              <a:t>Standard Query Parser: </a:t>
            </a:r>
            <a:r>
              <a:rPr lang="en-US" dirty="0" smtClean="0"/>
              <a:t>Parameters, </a:t>
            </a:r>
            <a:r>
              <a:rPr lang="en-US" dirty="0" err="1" smtClean="0"/>
              <a:t>q.op</a:t>
            </a:r>
            <a:endParaRPr lang="en-US" dirty="0"/>
          </a:p>
        </p:txBody>
      </p:sp>
      <p:sp>
        <p:nvSpPr>
          <p:cNvPr id="4" name="Date Placeholder 3"/>
          <p:cNvSpPr>
            <a:spLocks noGrp="1"/>
          </p:cNvSpPr>
          <p:nvPr>
            <p:ph type="dt" sz="half" idx="18"/>
          </p:nvPr>
        </p:nvSpPr>
        <p:spPr/>
        <p:txBody>
          <a:bodyPr/>
          <a:lstStyle/>
          <a:p>
            <a:r>
              <a:rPr lang="en-US" smtClean="0"/>
              <a:t>© DataStax, All Rights Reserved. Confidential.</a:t>
            </a:r>
            <a:endParaRPr lang="en-US" dirty="0"/>
          </a:p>
        </p:txBody>
      </p:sp>
      <p:sp>
        <p:nvSpPr>
          <p:cNvPr id="3" name="Slide Number Placeholder 2"/>
          <p:cNvSpPr>
            <a:spLocks noGrp="1"/>
          </p:cNvSpPr>
          <p:nvPr>
            <p:ph type="sldNum" sz="quarter" idx="11"/>
          </p:nvPr>
        </p:nvSpPr>
        <p:spPr/>
        <p:txBody>
          <a:bodyPr/>
          <a:lstStyle/>
          <a:p>
            <a:r>
              <a:rPr lang="en-US" dirty="0" smtClean="0"/>
              <a:t>000-DTSE-Search-7451-60-DM-</a:t>
            </a:r>
            <a:fld id="{5A6FB346-E907-314D-8DE1-ECD2B2B6AA1B}" type="slidenum">
              <a:rPr lang="uk-UA" smtClean="0"/>
              <a:pPr/>
              <a:t>15</a:t>
            </a:fld>
            <a:endParaRPr lang="uk-UA" dirty="0"/>
          </a:p>
        </p:txBody>
      </p:sp>
      <p:sp>
        <p:nvSpPr>
          <p:cNvPr id="6" name="Content Placeholder 3"/>
          <p:cNvSpPr txBox="1">
            <a:spLocks/>
          </p:cNvSpPr>
          <p:nvPr/>
        </p:nvSpPr>
        <p:spPr>
          <a:xfrm>
            <a:off x="4831272" y="1568213"/>
            <a:ext cx="4203290" cy="1794420"/>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defTabSz="225425">
              <a:spcBef>
                <a:spcPts val="0"/>
              </a:spcBef>
              <a:spcAft>
                <a:spcPts val="0"/>
              </a:spcAft>
              <a:buFont typeface="Arial"/>
              <a:buNone/>
            </a:pPr>
            <a:r>
              <a:rPr lang="en-US" sz="1800" dirty="0" smtClean="0"/>
              <a:t>Data is :</a:t>
            </a:r>
          </a:p>
          <a:p>
            <a:pPr marL="6350" indent="0" defTabSz="225425">
              <a:spcBef>
                <a:spcPts val="0"/>
              </a:spcBef>
              <a:spcAft>
                <a:spcPts val="0"/>
              </a:spcAft>
              <a:buFont typeface="Arial"/>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aaa</a:t>
            </a:r>
            <a:r>
              <a:rPr lang="en-US" dirty="0" smtClean="0">
                <a:latin typeface="Courier New" pitchFamily="49" charset="0"/>
                <a:cs typeface="Courier New" pitchFamily="49" charset="0"/>
              </a:rPr>
              <a:t>', 'Mary' , 'Dog Cat Bird'</a:t>
            </a:r>
          </a:p>
          <a:p>
            <a:pPr marL="6350" indent="0" defTabSz="225425">
              <a:spcBef>
                <a:spcPts val="0"/>
              </a:spcBef>
              <a:spcAft>
                <a:spcPts val="0"/>
              </a:spcAft>
              <a:buFont typeface="Arial"/>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bbb</a:t>
            </a:r>
            <a:r>
              <a:rPr lang="en-US" dirty="0" smtClean="0">
                <a:latin typeface="Courier New" pitchFamily="49" charset="0"/>
                <a:cs typeface="Courier New" pitchFamily="49" charset="0"/>
              </a:rPr>
              <a:t>', 'Harry', 'Dog Mouse Cat'</a:t>
            </a:r>
          </a:p>
          <a:p>
            <a:pPr marL="6350" indent="0" defTabSz="225425">
              <a:spcBef>
                <a:spcPts val="0"/>
              </a:spcBef>
              <a:spcAft>
                <a:spcPts val="0"/>
              </a:spcAft>
              <a:buFont typeface="Arial"/>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'ccc', 'Dave' , 'Dog Mule Cat'</a:t>
            </a:r>
          </a:p>
          <a:p>
            <a:pPr marL="6350" indent="0" defTabSz="225425">
              <a:spcBef>
                <a:spcPts val="0"/>
              </a:spcBef>
              <a:spcAft>
                <a:spcPts val="0"/>
              </a:spcAft>
              <a:buFont typeface="Arial"/>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ddd</a:t>
            </a:r>
            <a:r>
              <a:rPr lang="en-US" dirty="0" smtClean="0">
                <a:latin typeface="Courier New" pitchFamily="49" charset="0"/>
                <a:cs typeface="Courier New" pitchFamily="49" charset="0"/>
              </a:rPr>
              <a:t>', 'David', 'Cat Dog Bird'</a:t>
            </a:r>
          </a:p>
        </p:txBody>
      </p:sp>
      <p:sp>
        <p:nvSpPr>
          <p:cNvPr id="7" name="TextBox 6"/>
          <p:cNvSpPr txBox="1"/>
          <p:nvPr/>
        </p:nvSpPr>
        <p:spPr>
          <a:xfrm>
            <a:off x="228730" y="279557"/>
            <a:ext cx="4602542" cy="4247317"/>
          </a:xfrm>
          <a:prstGeom prst="rect">
            <a:avLst/>
          </a:prstGeom>
          <a:noFill/>
        </p:spPr>
        <p:txBody>
          <a:bodyPr wrap="none" rtlCol="0">
            <a:spAutoFit/>
          </a:bodyPr>
          <a:lstStyle/>
          <a:p>
            <a:pPr defTabSz="225425"/>
            <a:r>
              <a:rPr lang="en-US" sz="1800" dirty="0"/>
              <a:t>SELECT col1, col6 FROM t10 </a:t>
            </a:r>
          </a:p>
          <a:p>
            <a:pPr defTabSz="225425"/>
            <a:r>
              <a:rPr lang="en-US" sz="1800" dirty="0"/>
              <a:t>WHERE </a:t>
            </a:r>
            <a:r>
              <a:rPr lang="en-US" sz="1800" dirty="0" err="1"/>
              <a:t>solr_query</a:t>
            </a:r>
            <a:r>
              <a:rPr lang="en-US" sz="1800" dirty="0"/>
              <a:t> = </a:t>
            </a:r>
            <a:r>
              <a:rPr lang="en-US" sz="1800" dirty="0" smtClean="0"/>
              <a:t>'{ </a:t>
            </a:r>
            <a:r>
              <a:rPr lang="en-US" sz="1800" dirty="0"/>
              <a:t>"q" : </a:t>
            </a:r>
            <a:endParaRPr lang="en-US" sz="1800" dirty="0" smtClean="0"/>
          </a:p>
          <a:p>
            <a:pPr defTabSz="225425"/>
            <a:r>
              <a:rPr lang="en-US" sz="1800" dirty="0"/>
              <a:t>	</a:t>
            </a:r>
            <a:r>
              <a:rPr lang="en-US" sz="1800" dirty="0" smtClean="0"/>
              <a:t>"</a:t>
            </a:r>
            <a:r>
              <a:rPr lang="en-US" sz="1800" dirty="0" smtClean="0">
                <a:solidFill>
                  <a:srgbClr val="00B0F0"/>
                </a:solidFill>
              </a:rPr>
              <a:t>{! </a:t>
            </a:r>
            <a:r>
              <a:rPr lang="en-US" sz="1800" dirty="0" err="1">
                <a:solidFill>
                  <a:srgbClr val="00B0F0"/>
                </a:solidFill>
              </a:rPr>
              <a:t>q.op</a:t>
            </a:r>
            <a:r>
              <a:rPr lang="en-US" sz="1800" dirty="0">
                <a:solidFill>
                  <a:srgbClr val="00B0F0"/>
                </a:solidFill>
              </a:rPr>
              <a:t>=AND}</a:t>
            </a:r>
            <a:r>
              <a:rPr lang="en-US" sz="1800" dirty="0"/>
              <a:t>col6:(Mouse Mule)" }';</a:t>
            </a:r>
          </a:p>
          <a:p>
            <a:pPr defTabSz="225425"/>
            <a:endParaRPr lang="en-US" sz="1800" dirty="0"/>
          </a:p>
          <a:p>
            <a:pPr defTabSz="225425"/>
            <a:r>
              <a:rPr lang="en-US" sz="1800" dirty="0">
                <a:latin typeface="Courier New" pitchFamily="49" charset="0"/>
                <a:cs typeface="Courier New" pitchFamily="49" charset="0"/>
              </a:rPr>
              <a:t> col1 | col6</a:t>
            </a:r>
          </a:p>
          <a:p>
            <a:pPr defTabSz="225425"/>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defTabSz="225425"/>
            <a:r>
              <a:rPr lang="en-US" sz="1800" dirty="0">
                <a:latin typeface="Courier New" pitchFamily="49" charset="0"/>
                <a:cs typeface="Courier New" pitchFamily="49" charset="0"/>
              </a:rPr>
              <a:t>(0 rows)</a:t>
            </a:r>
          </a:p>
          <a:p>
            <a:pPr defTabSz="225425"/>
            <a:endParaRPr lang="en-US" sz="1800" dirty="0" smtClean="0"/>
          </a:p>
          <a:p>
            <a:pPr defTabSz="225425"/>
            <a:r>
              <a:rPr lang="en-US" sz="1800" dirty="0"/>
              <a:t>	</a:t>
            </a:r>
            <a:r>
              <a:rPr lang="en-US" sz="1800" dirty="0" smtClean="0"/>
              <a:t>...</a:t>
            </a:r>
          </a:p>
          <a:p>
            <a:pPr defTabSz="225425"/>
            <a:r>
              <a:rPr lang="en-US" sz="1800" dirty="0"/>
              <a:t>	</a:t>
            </a:r>
            <a:r>
              <a:rPr lang="en-US" sz="1800" dirty="0" smtClean="0"/>
              <a:t>'{ </a:t>
            </a:r>
            <a:r>
              <a:rPr lang="en-US" sz="1800" dirty="0"/>
              <a:t>"q" : "{! </a:t>
            </a:r>
            <a:r>
              <a:rPr lang="en-US" sz="1800" dirty="0" err="1"/>
              <a:t>q.op</a:t>
            </a:r>
            <a:r>
              <a:rPr lang="en-US" sz="1800" dirty="0"/>
              <a:t>=OR}col6:(Mouse Mule)" }';</a:t>
            </a:r>
          </a:p>
          <a:p>
            <a:pPr defTabSz="225425"/>
            <a:endParaRPr lang="en-US" sz="1800" dirty="0"/>
          </a:p>
          <a:p>
            <a:pPr defTabSz="225425"/>
            <a:r>
              <a:rPr lang="en-US" sz="1800" dirty="0">
                <a:latin typeface="Courier New" pitchFamily="49" charset="0"/>
                <a:cs typeface="Courier New" pitchFamily="49" charset="0"/>
              </a:rPr>
              <a:t> col1 | col6</a:t>
            </a:r>
          </a:p>
          <a:p>
            <a:pPr defTabSz="225425"/>
            <a:r>
              <a:rPr lang="en-US" sz="1800" dirty="0">
                <a:latin typeface="Courier New" pitchFamily="49" charset="0"/>
                <a:cs typeface="Courier New" pitchFamily="49" charset="0"/>
              </a:rPr>
              <a:t>------+---------------</a:t>
            </a:r>
          </a:p>
          <a:p>
            <a:pPr defTabSz="225425"/>
            <a:r>
              <a:rPr lang="en-US" sz="1800" dirty="0">
                <a:latin typeface="Courier New" pitchFamily="49" charset="0"/>
                <a:cs typeface="Courier New" pitchFamily="49" charset="0"/>
              </a:rPr>
              <a:t>  ccc |  Dog Mule Cat</a:t>
            </a:r>
          </a:p>
          <a:p>
            <a:pPr defTabSz="225425"/>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bbb</a:t>
            </a:r>
            <a:r>
              <a:rPr lang="en-US" sz="1800" dirty="0">
                <a:latin typeface="Courier New" pitchFamily="49" charset="0"/>
                <a:cs typeface="Courier New" pitchFamily="49" charset="0"/>
              </a:rPr>
              <a:t> | Dog Mouse Cat</a:t>
            </a:r>
          </a:p>
        </p:txBody>
      </p:sp>
    </p:spTree>
    <p:extLst>
      <p:ext uri="{BB962C8B-B14F-4D97-AF65-F5344CB8AC3E}">
        <p14:creationId xmlns:p14="http://schemas.microsoft.com/office/powerpoint/2010/main" val="171301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9233"/>
            <a:ext cx="4026310" cy="548048"/>
          </a:xfrm>
        </p:spPr>
        <p:txBody>
          <a:bodyPr/>
          <a:lstStyle/>
          <a:p>
            <a:r>
              <a:rPr lang="en-US" dirty="0" smtClean="0"/>
              <a:t>Query: Facet, “distributed pivot facet”, aka, </a:t>
            </a:r>
            <a:r>
              <a:rPr lang="en-US" dirty="0"/>
              <a:t>d</a:t>
            </a:r>
            <a:r>
              <a:rPr lang="en-US" dirty="0" smtClean="0"/>
              <a:t>ecision tree”</a:t>
            </a:r>
            <a:endParaRPr lang="en-US" dirty="0"/>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000-DTSE-Search-7451-60-DM-</a:t>
            </a:r>
            <a:fld id="{5A6FB346-E907-314D-8DE1-ECD2B2B6AA1B}" type="slidenum">
              <a:rPr lang="uk-UA" smtClean="0"/>
              <a:pPr/>
              <a:t>16</a:t>
            </a:fld>
            <a:endParaRPr lang="uk-UA" dirty="0"/>
          </a:p>
        </p:txBody>
      </p:sp>
      <p:sp>
        <p:nvSpPr>
          <p:cNvPr id="6" name="Content Placeholder 3"/>
          <p:cNvSpPr>
            <a:spLocks noGrp="1"/>
          </p:cNvSpPr>
          <p:nvPr>
            <p:ph sz="quarter" idx="16"/>
          </p:nvPr>
        </p:nvSpPr>
        <p:spPr>
          <a:xfrm>
            <a:off x="172065" y="1676778"/>
            <a:ext cx="4217055" cy="2718265"/>
          </a:xfrm>
        </p:spPr>
        <p:txBody>
          <a:bodyPr/>
          <a:lstStyle/>
          <a:p>
            <a:pPr marL="6350" indent="0" defTabSz="225425">
              <a:spcBef>
                <a:spcPts val="0"/>
              </a:spcBef>
              <a:spcAft>
                <a:spcPts val="0"/>
              </a:spcAft>
              <a:buNone/>
            </a:pPr>
            <a:r>
              <a:rPr lang="en-US" sz="1800" dirty="0"/>
              <a:t>SELECT col1 FROM t10 </a:t>
            </a:r>
            <a:endParaRPr lang="en-US" sz="1800" dirty="0" smtClean="0"/>
          </a:p>
          <a:p>
            <a:pPr marL="6350" indent="0" defTabSz="225425">
              <a:spcBef>
                <a:spcPts val="0"/>
              </a:spcBef>
              <a:spcAft>
                <a:spcPts val="0"/>
              </a:spcAft>
              <a:buNone/>
            </a:pPr>
            <a:r>
              <a:rPr lang="en-US" sz="1800" dirty="0" smtClean="0"/>
              <a:t>WHERE </a:t>
            </a:r>
            <a:r>
              <a:rPr lang="en-US" sz="1800" dirty="0" err="1" smtClean="0"/>
              <a:t>solr_query</a:t>
            </a:r>
            <a:r>
              <a:rPr lang="en-US" sz="1800" dirty="0"/>
              <a:t>='{"q":"col1</a:t>
            </a:r>
            <a:r>
              <a:rPr lang="en-US" sz="1800" dirty="0" smtClean="0"/>
              <a:t>:*",</a:t>
            </a:r>
          </a:p>
          <a:p>
            <a:pPr marL="6350" indent="0" defTabSz="225425">
              <a:spcBef>
                <a:spcPts val="0"/>
              </a:spcBef>
              <a:spcAft>
                <a:spcPts val="0"/>
              </a:spcAft>
              <a:buNone/>
            </a:pPr>
            <a:r>
              <a:rPr lang="en-US" sz="1800" dirty="0"/>
              <a:t>	</a:t>
            </a:r>
            <a:r>
              <a:rPr lang="en-US" sz="1800" dirty="0" smtClean="0"/>
              <a:t>"</a:t>
            </a:r>
            <a:r>
              <a:rPr lang="en-US" sz="1800" dirty="0"/>
              <a:t>facet":{"pivot":"col3,col4</a:t>
            </a:r>
            <a:r>
              <a:rPr lang="en-US" sz="1800" dirty="0" smtClean="0"/>
              <a:t>",</a:t>
            </a:r>
          </a:p>
          <a:p>
            <a:pPr marL="6350" indent="0" defTabSz="225425">
              <a:spcBef>
                <a:spcPts val="0"/>
              </a:spcBef>
              <a:spcAft>
                <a:spcPts val="0"/>
              </a:spcAft>
              <a:buNone/>
            </a:pPr>
            <a:r>
              <a:rPr lang="en-US" sz="1800" dirty="0"/>
              <a:t>	</a:t>
            </a:r>
            <a:r>
              <a:rPr lang="en-US" sz="1800" dirty="0" smtClean="0"/>
              <a:t>"</a:t>
            </a:r>
            <a:r>
              <a:rPr lang="en-US" sz="1800" dirty="0"/>
              <a:t>limit":"-1</a:t>
            </a:r>
            <a:r>
              <a:rPr lang="en-US" sz="1800" dirty="0" smtClean="0"/>
              <a:t>"}}';</a:t>
            </a:r>
          </a:p>
          <a:p>
            <a:pPr marL="6350" indent="0" defTabSz="225425">
              <a:spcBef>
                <a:spcPts val="0"/>
              </a:spcBef>
              <a:spcAft>
                <a:spcPts val="0"/>
              </a:spcAft>
              <a:buNone/>
            </a:pPr>
            <a:endParaRPr lang="en-US" sz="1800" dirty="0"/>
          </a:p>
          <a:p>
            <a:pPr marL="6350" indent="0" defTabSz="225425">
              <a:spcBef>
                <a:spcPts val="0"/>
              </a:spcBef>
              <a:spcAft>
                <a:spcPts val="0"/>
              </a:spcAft>
              <a:buNone/>
            </a:pPr>
            <a:r>
              <a:rPr lang="en-US" dirty="0" smtClean="0"/>
              <a:t>See formatted query result on notes page.</a:t>
            </a:r>
          </a:p>
          <a:p>
            <a:pPr marL="6350" indent="0" defTabSz="225425">
              <a:spcBef>
                <a:spcPts val="0"/>
              </a:spcBef>
              <a:spcAft>
                <a:spcPts val="0"/>
              </a:spcAft>
              <a:buNone/>
            </a:pPr>
            <a:endParaRPr lang="en-US" sz="1800" dirty="0"/>
          </a:p>
          <a:p>
            <a:pPr marL="6350" indent="0" defTabSz="225425">
              <a:spcBef>
                <a:spcPts val="0"/>
              </a:spcBef>
              <a:spcAft>
                <a:spcPts val="0"/>
              </a:spcAft>
              <a:buNone/>
            </a:pPr>
            <a:endParaRPr lang="en-US" dirty="0"/>
          </a:p>
        </p:txBody>
      </p:sp>
      <p:sp>
        <p:nvSpPr>
          <p:cNvPr id="4" name="TextBox 3"/>
          <p:cNvSpPr txBox="1"/>
          <p:nvPr/>
        </p:nvSpPr>
        <p:spPr>
          <a:xfrm>
            <a:off x="4717907" y="275021"/>
            <a:ext cx="2654894" cy="4616648"/>
          </a:xfrm>
          <a:prstGeom prst="rect">
            <a:avLst/>
          </a:prstGeom>
          <a:noFill/>
        </p:spPr>
        <p:txBody>
          <a:bodyPr wrap="none" rtlCol="0">
            <a:spAutoFit/>
          </a:bodyPr>
          <a:lstStyle/>
          <a:p>
            <a:r>
              <a:rPr lang="en-US" dirty="0">
                <a:latin typeface="Courier New" pitchFamily="49" charset="0"/>
                <a:cs typeface="Courier New" pitchFamily="49" charset="0"/>
              </a:rPr>
              <a:t>"col3,col4" :</a:t>
            </a:r>
          </a:p>
          <a:p>
            <a:r>
              <a:rPr lang="en-US" dirty="0">
                <a:latin typeface="Courier New" pitchFamily="49" charset="0"/>
                <a:cs typeface="Courier New" pitchFamily="49" charset="0"/>
              </a:rPr>
              <a:t>   "field" : "col3",</a:t>
            </a:r>
          </a:p>
          <a:p>
            <a:r>
              <a:rPr lang="en-US" dirty="0">
                <a:latin typeface="Courier New" pitchFamily="49" charset="0"/>
                <a:cs typeface="Courier New" pitchFamily="49" charset="0"/>
              </a:rPr>
              <a:t>   "value" : 1, </a:t>
            </a:r>
          </a:p>
          <a:p>
            <a:r>
              <a:rPr lang="en-US" dirty="0">
                <a:latin typeface="Courier New" pitchFamily="49" charset="0"/>
                <a:cs typeface="Courier New" pitchFamily="49" charset="0"/>
              </a:rPr>
              <a:t>   "count" : 3, </a:t>
            </a:r>
          </a:p>
          <a:p>
            <a:r>
              <a:rPr lang="en-US" dirty="0">
                <a:latin typeface="Courier New" pitchFamily="49" charset="0"/>
                <a:cs typeface="Courier New" pitchFamily="49" charset="0"/>
              </a:rPr>
              <a:t>   "pivot" :</a:t>
            </a:r>
          </a:p>
          <a:p>
            <a:r>
              <a:rPr lang="en-US" dirty="0">
                <a:latin typeface="Courier New" pitchFamily="49" charset="0"/>
                <a:cs typeface="Courier New" pitchFamily="49" charset="0"/>
              </a:rPr>
              <a:t>      "field" : "col4",</a:t>
            </a:r>
          </a:p>
          <a:p>
            <a:r>
              <a:rPr lang="en-US" dirty="0">
                <a:latin typeface="Courier New" pitchFamily="49" charset="0"/>
                <a:cs typeface="Courier New" pitchFamily="49" charset="0"/>
              </a:rPr>
              <a:t>      "value" : 2, </a:t>
            </a:r>
          </a:p>
          <a:p>
            <a:r>
              <a:rPr lang="en-US" dirty="0">
                <a:latin typeface="Courier New" pitchFamily="49" charset="0"/>
                <a:cs typeface="Courier New" pitchFamily="49" charset="0"/>
              </a:rPr>
              <a:t>      "count" : 1</a:t>
            </a:r>
          </a:p>
          <a:p>
            <a:r>
              <a:rPr lang="en-US" dirty="0">
                <a:latin typeface="Courier New" pitchFamily="49" charset="0"/>
                <a:cs typeface="Courier New" pitchFamily="49" charset="0"/>
              </a:rPr>
              <a:t>      "field" : "col4",</a:t>
            </a:r>
          </a:p>
          <a:p>
            <a:r>
              <a:rPr lang="en-US" dirty="0">
                <a:latin typeface="Courier New" pitchFamily="49" charset="0"/>
                <a:cs typeface="Courier New" pitchFamily="49" charset="0"/>
              </a:rPr>
              <a:t>      "value" : 5, </a:t>
            </a:r>
          </a:p>
          <a:p>
            <a:r>
              <a:rPr lang="en-US" dirty="0">
                <a:latin typeface="Courier New" pitchFamily="49" charset="0"/>
                <a:cs typeface="Courier New" pitchFamily="49" charset="0"/>
              </a:rPr>
              <a:t>      "count" : 1</a:t>
            </a:r>
          </a:p>
          <a:p>
            <a:r>
              <a:rPr lang="en-US" dirty="0">
                <a:latin typeface="Courier New" pitchFamily="49" charset="0"/>
                <a:cs typeface="Courier New" pitchFamily="49" charset="0"/>
              </a:rPr>
              <a:t>      "field" : "col4",</a:t>
            </a:r>
          </a:p>
          <a:p>
            <a:r>
              <a:rPr lang="en-US" dirty="0">
                <a:latin typeface="Courier New" pitchFamily="49" charset="0"/>
                <a:cs typeface="Courier New" pitchFamily="49" charset="0"/>
              </a:rPr>
              <a:t>      "value" : 6, </a:t>
            </a:r>
          </a:p>
          <a:p>
            <a:r>
              <a:rPr lang="en-US" dirty="0">
                <a:latin typeface="Courier New" pitchFamily="49" charset="0"/>
                <a:cs typeface="Courier New" pitchFamily="49" charset="0"/>
              </a:rPr>
              <a:t>      "count" : 1</a:t>
            </a:r>
          </a:p>
          <a:p>
            <a:r>
              <a:rPr lang="en-US" dirty="0">
                <a:latin typeface="Courier New" pitchFamily="49" charset="0"/>
                <a:cs typeface="Courier New" pitchFamily="49" charset="0"/>
              </a:rPr>
              <a:t>   "field" : "col3",</a:t>
            </a:r>
          </a:p>
          <a:p>
            <a:r>
              <a:rPr lang="en-US" dirty="0">
                <a:latin typeface="Courier New" pitchFamily="49" charset="0"/>
                <a:cs typeface="Courier New" pitchFamily="49" charset="0"/>
              </a:rPr>
              <a:t>   "value" : 3, </a:t>
            </a:r>
          </a:p>
          <a:p>
            <a:r>
              <a:rPr lang="en-US" dirty="0">
                <a:latin typeface="Courier New" pitchFamily="49" charset="0"/>
                <a:cs typeface="Courier New" pitchFamily="49" charset="0"/>
              </a:rPr>
              <a:t>   "count" :1,</a:t>
            </a:r>
          </a:p>
          <a:p>
            <a:r>
              <a:rPr lang="en-US" dirty="0">
                <a:latin typeface="Courier New" pitchFamily="49" charset="0"/>
                <a:cs typeface="Courier New" pitchFamily="49" charset="0"/>
              </a:rPr>
              <a:t>   "pivot" :</a:t>
            </a:r>
          </a:p>
          <a:p>
            <a:r>
              <a:rPr lang="en-US" dirty="0">
                <a:latin typeface="Courier New" pitchFamily="49" charset="0"/>
                <a:cs typeface="Courier New" pitchFamily="49" charset="0"/>
              </a:rPr>
              <a:t>      "field" : "col4",</a:t>
            </a:r>
          </a:p>
          <a:p>
            <a:r>
              <a:rPr lang="en-US" dirty="0">
                <a:latin typeface="Courier New" pitchFamily="49" charset="0"/>
                <a:cs typeface="Courier New" pitchFamily="49" charset="0"/>
              </a:rPr>
              <a:t>      "value" :4,</a:t>
            </a:r>
          </a:p>
          <a:p>
            <a:r>
              <a:rPr lang="en-US" dirty="0">
                <a:latin typeface="Courier New" pitchFamily="49" charset="0"/>
                <a:cs typeface="Courier New" pitchFamily="49" charset="0"/>
              </a:rPr>
              <a:t>      "count" : 1</a:t>
            </a:r>
          </a:p>
        </p:txBody>
      </p:sp>
      <p:cxnSp>
        <p:nvCxnSpPr>
          <p:cNvPr id="7" name="Straight Connector 6"/>
          <p:cNvCxnSpPr/>
          <p:nvPr/>
        </p:nvCxnSpPr>
        <p:spPr>
          <a:xfrm>
            <a:off x="4717907" y="3293539"/>
            <a:ext cx="32173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17907" y="535591"/>
            <a:ext cx="32173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717320" y="3293539"/>
            <a:ext cx="32173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45127" y="2015345"/>
            <a:ext cx="2553048" cy="0"/>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45127" y="2688855"/>
            <a:ext cx="2553048" cy="0"/>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45127" y="1381185"/>
            <a:ext cx="2553048" cy="0"/>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516" y="929233"/>
            <a:ext cx="1522717" cy="302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963" y="3528196"/>
            <a:ext cx="1083157" cy="1083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365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sldNum" idx="12"/>
          </p:nvPr>
        </p:nvSpPr>
        <p:spPr>
          <a:xfrm>
            <a:off x="99060" y="4789170"/>
            <a:ext cx="429006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000-DTSE-Search-7459-60-DM-</a:t>
            </a:r>
            <a:fld id="{00000000-1234-1234-1234-123412341234}" type="slidenum">
              <a:rPr lang="en-US" sz="1200" b="0" i="0" u="none" strike="noStrike" cap="none">
                <a:solidFill>
                  <a:schemeClr val="lt1"/>
                </a:solidFill>
                <a:latin typeface="Arial"/>
                <a:ea typeface="Arial"/>
                <a:cs typeface="Arial"/>
                <a:sym typeface="Arial"/>
              </a:rPr>
              <a:t>17</a:t>
            </a:fld>
            <a:endParaRPr sz="1200" b="0" i="0" u="none" strike="noStrike" cap="none">
              <a:solidFill>
                <a:schemeClr val="lt1"/>
              </a:solidFill>
              <a:latin typeface="Arial"/>
              <a:ea typeface="Arial"/>
              <a:cs typeface="Arial"/>
              <a:sym typeface="Arial"/>
            </a:endParaRPr>
          </a:p>
        </p:txBody>
      </p:sp>
      <p:sp>
        <p:nvSpPr>
          <p:cNvPr id="326" name="Shape 326"/>
          <p:cNvSpPr txBox="1">
            <a:spLocks noGrp="1"/>
          </p:cNvSpPr>
          <p:nvPr>
            <p:ph type="dt" idx="10"/>
          </p:nvPr>
        </p:nvSpPr>
        <p:spPr>
          <a:xfrm>
            <a:off x="6859175" y="4790123"/>
            <a:ext cx="2057400" cy="1892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 DataStax, All Rights Reserved. Confidential.</a:t>
            </a:r>
            <a:endParaRPr sz="600" b="0" i="0" u="none" strike="noStrike" cap="none">
              <a:solidFill>
                <a:schemeClr val="lt1"/>
              </a:solidFill>
              <a:latin typeface="Arial"/>
              <a:ea typeface="Arial"/>
              <a:cs typeface="Arial"/>
              <a:sym typeface="Arial"/>
            </a:endParaRPr>
          </a:p>
        </p:txBody>
      </p:sp>
      <p:sp>
        <p:nvSpPr>
          <p:cNvPr id="327" name="Shape 327"/>
          <p:cNvSpPr txBox="1">
            <a:spLocks noGrp="1"/>
          </p:cNvSpPr>
          <p:nvPr>
            <p:ph type="title"/>
          </p:nvPr>
        </p:nvSpPr>
        <p:spPr>
          <a:xfrm>
            <a:off x="457200" y="1927314"/>
            <a:ext cx="8229600" cy="857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4800"/>
              <a:buFont typeface="Arial"/>
              <a:buNone/>
            </a:pPr>
            <a:r>
              <a:rPr lang="en-US" sz="4800" b="0" i="0" u="none" strike="noStrike" cap="none">
                <a:solidFill>
                  <a:schemeClr val="lt1"/>
                </a:solidFill>
                <a:latin typeface="Arial"/>
                <a:ea typeface="Arial"/>
                <a:cs typeface="Arial"/>
                <a:sym typeface="Arial"/>
              </a:rPr>
              <a:t>End of Module:</a:t>
            </a:r>
            <a:endParaRPr sz="4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4 Primary Functional Areas to DSE</a:t>
            </a:r>
            <a:endParaRPr lang="en-US" dirty="0"/>
          </a:p>
        </p:txBody>
      </p:sp>
      <p:sp>
        <p:nvSpPr>
          <p:cNvPr id="4" name="Date Placeholder 3"/>
          <p:cNvSpPr>
            <a:spLocks noGrp="1"/>
          </p:cNvSpPr>
          <p:nvPr>
            <p:ph type="dt" sz="half" idx="18"/>
          </p:nvPr>
        </p:nvSpPr>
        <p:spPr/>
        <p:txBody>
          <a:bodyPr/>
          <a:lstStyle/>
          <a:p>
            <a:r>
              <a:rPr lang="en-US" dirty="0" smtClean="0"/>
              <a:t>© DataStax, All Rights Reserved. Confidential.</a:t>
            </a:r>
            <a:endParaRPr lang="en-US" dirty="0"/>
          </a:p>
        </p:txBody>
      </p:sp>
      <p:sp>
        <p:nvSpPr>
          <p:cNvPr id="3" name="Content Placeholder 2"/>
          <p:cNvSpPr>
            <a:spLocks noGrp="1"/>
          </p:cNvSpPr>
          <p:nvPr>
            <p:ph sz="quarter" idx="16"/>
          </p:nvPr>
        </p:nvSpPr>
        <p:spPr>
          <a:xfrm>
            <a:off x="5399772" y="1081921"/>
            <a:ext cx="3516803" cy="3476572"/>
          </a:xfrm>
        </p:spPr>
        <p:txBody>
          <a:bodyPr/>
          <a:lstStyle/>
          <a:p>
            <a:r>
              <a:rPr lang="en-US" sz="1800" dirty="0" smtClean="0"/>
              <a:t>Only 2 of the 4 primary functional areas to DSE provide </a:t>
            </a:r>
            <a:r>
              <a:rPr lang="en-US" sz="1800" i="1" dirty="0" smtClean="0"/>
              <a:t>indexing technology</a:t>
            </a:r>
          </a:p>
          <a:p>
            <a:pPr lvl="1"/>
            <a:r>
              <a:rPr lang="en-US" sz="1600" dirty="0" smtClean="0"/>
              <a:t>DSE Core, </a:t>
            </a:r>
            <a:r>
              <a:rPr lang="en-US" sz="1600" i="1" dirty="0" smtClean="0"/>
              <a:t>primarily</a:t>
            </a:r>
            <a:r>
              <a:rPr lang="en-US" sz="1600" dirty="0" smtClean="0"/>
              <a:t>  hash</a:t>
            </a:r>
          </a:p>
          <a:p>
            <a:pPr lvl="1"/>
            <a:r>
              <a:rPr lang="en-US" sz="1600" dirty="0" smtClean="0"/>
              <a:t>DSE Search, </a:t>
            </a:r>
            <a:r>
              <a:rPr lang="en-US" sz="1600" dirty="0" err="1" smtClean="0"/>
              <a:t>Tf-Idf</a:t>
            </a:r>
            <a:r>
              <a:rPr lang="en-US" sz="1600" dirty="0" smtClean="0"/>
              <a:t> (bitmap)</a:t>
            </a:r>
          </a:p>
          <a:p>
            <a:r>
              <a:rPr lang="en-US" sz="1800" dirty="0" smtClean="0"/>
              <a:t>All 4 primary functional areas provide query processing</a:t>
            </a:r>
          </a:p>
          <a:p>
            <a:pPr lvl="1"/>
            <a:r>
              <a:rPr lang="en-US" sz="1600" dirty="0"/>
              <a:t>D</a:t>
            </a:r>
            <a:r>
              <a:rPr lang="en-US" sz="1600" dirty="0" smtClean="0"/>
              <a:t>ifferentiated query predicates, or functionality</a:t>
            </a:r>
          </a:p>
          <a:p>
            <a:pPr lvl="1"/>
            <a:r>
              <a:rPr lang="en-US" sz="1600" dirty="0" smtClean="0"/>
              <a:t>Specific performance abilities</a:t>
            </a:r>
            <a:endParaRPr lang="en-US" sz="1600" dirty="0"/>
          </a:p>
        </p:txBody>
      </p:sp>
      <p:sp>
        <p:nvSpPr>
          <p:cNvPr id="5" name="Slide Number Placeholder 4"/>
          <p:cNvSpPr>
            <a:spLocks noGrp="1"/>
          </p:cNvSpPr>
          <p:nvPr>
            <p:ph type="sldNum" sz="quarter" idx="11"/>
          </p:nvPr>
        </p:nvSpPr>
        <p:spPr/>
        <p:txBody>
          <a:bodyPr/>
          <a:lstStyle/>
          <a:p>
            <a:r>
              <a:rPr lang="en-US" dirty="0" smtClean="0"/>
              <a:t>000-DTSE-Search-7442-60-DM-</a:t>
            </a:r>
            <a:fld id="{5A6FB346-E907-314D-8DE1-ECD2B2B6AA1B}" type="slidenum">
              <a:rPr lang="uk-UA" smtClean="0"/>
              <a:pPr/>
              <a:t>2</a:t>
            </a:fld>
            <a:endParaRPr lang="uk-UA" dirty="0"/>
          </a:p>
        </p:txBody>
      </p:sp>
      <p:cxnSp>
        <p:nvCxnSpPr>
          <p:cNvPr id="22" name="Straight Connector 21"/>
          <p:cNvCxnSpPr/>
          <p:nvPr/>
        </p:nvCxnSpPr>
        <p:spPr>
          <a:xfrm>
            <a:off x="199505" y="2992582"/>
            <a:ext cx="45553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29644" y="3017242"/>
            <a:ext cx="1429497" cy="830997"/>
          </a:xfrm>
          <a:prstGeom prst="rect">
            <a:avLst/>
          </a:prstGeom>
          <a:noFill/>
        </p:spPr>
        <p:txBody>
          <a:bodyPr wrap="square" rtlCol="0">
            <a:spAutoFit/>
          </a:bodyPr>
          <a:lstStyle/>
          <a:p>
            <a:pPr algn="ctr"/>
            <a:r>
              <a:rPr lang="en-US" sz="1600" dirty="0" smtClean="0"/>
              <a:t>Index </a:t>
            </a:r>
            <a:r>
              <a:rPr lang="en-US" sz="1600" b="1" i="1" dirty="0" smtClean="0"/>
              <a:t>and</a:t>
            </a:r>
            <a:r>
              <a:rPr lang="en-US" sz="1600" i="1" dirty="0" smtClean="0"/>
              <a:t> </a:t>
            </a:r>
            <a:r>
              <a:rPr lang="en-US" sz="1600" dirty="0" smtClean="0"/>
              <a:t>query processing</a:t>
            </a:r>
          </a:p>
        </p:txBody>
      </p:sp>
      <p:sp>
        <p:nvSpPr>
          <p:cNvPr id="24" name="TextBox 23"/>
          <p:cNvSpPr txBox="1"/>
          <p:nvPr/>
        </p:nvSpPr>
        <p:spPr>
          <a:xfrm>
            <a:off x="3729644" y="2424384"/>
            <a:ext cx="1429497" cy="584775"/>
          </a:xfrm>
          <a:prstGeom prst="rect">
            <a:avLst/>
          </a:prstGeom>
          <a:noFill/>
        </p:spPr>
        <p:txBody>
          <a:bodyPr wrap="square" rtlCol="0">
            <a:spAutoFit/>
          </a:bodyPr>
          <a:lstStyle/>
          <a:p>
            <a:pPr algn="ctr"/>
            <a:r>
              <a:rPr lang="en-US" sz="1600" dirty="0"/>
              <a:t>Q</a:t>
            </a:r>
            <a:r>
              <a:rPr lang="en-US" sz="1600" dirty="0" smtClean="0"/>
              <a:t>uery processing</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23" y="818520"/>
            <a:ext cx="378618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983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Lab: (One) DSE Object Hierarchy</a:t>
            </a:r>
            <a:endParaRPr lang="en-US" dirty="0"/>
          </a:p>
        </p:txBody>
      </p:sp>
      <p:sp>
        <p:nvSpPr>
          <p:cNvPr id="4" name="Date Placeholder 3"/>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000-DTSE-Search-7442-60-DM-</a:t>
            </a:r>
            <a:fld id="{5A6FB346-E907-314D-8DE1-ECD2B2B6AA1B}" type="slidenum">
              <a:rPr lang="uk-UA" smtClean="0"/>
              <a:pPr/>
              <a:t>3</a:t>
            </a:fld>
            <a:endParaRPr lang="uk-UA" dirty="0"/>
          </a:p>
        </p:txBody>
      </p:sp>
      <p:sp>
        <p:nvSpPr>
          <p:cNvPr id="6" name="Rounded Rectangle 5"/>
          <p:cNvSpPr/>
          <p:nvPr/>
        </p:nvSpPr>
        <p:spPr>
          <a:xfrm>
            <a:off x="3189977" y="3445038"/>
            <a:ext cx="1549668" cy="51976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D:</a:t>
            </a:r>
            <a:endParaRPr lang="en-US" dirty="0">
              <a:solidFill>
                <a:schemeClr val="tx1"/>
              </a:solidFill>
            </a:endParaRPr>
          </a:p>
        </p:txBody>
      </p:sp>
      <p:sp>
        <p:nvSpPr>
          <p:cNvPr id="8" name="Rounded Rectangle 7"/>
          <p:cNvSpPr/>
          <p:nvPr/>
        </p:nvSpPr>
        <p:spPr>
          <a:xfrm>
            <a:off x="298384" y="864672"/>
            <a:ext cx="1549668" cy="519764"/>
          </a:xfrm>
          <a:prstGeom prst="roundRect">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a:t>
            </a:r>
            <a:endParaRPr lang="en-US" dirty="0">
              <a:solidFill>
                <a:schemeClr val="tx1"/>
              </a:solidFill>
            </a:endParaRPr>
          </a:p>
        </p:txBody>
      </p:sp>
      <p:sp>
        <p:nvSpPr>
          <p:cNvPr id="9" name="Rounded Rectangle 8"/>
          <p:cNvSpPr/>
          <p:nvPr/>
        </p:nvSpPr>
        <p:spPr>
          <a:xfrm>
            <a:off x="729917" y="1936283"/>
            <a:ext cx="1549668" cy="519764"/>
          </a:xfrm>
          <a:prstGeom prst="roundRect">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B:</a:t>
            </a:r>
            <a:endParaRPr lang="en-US" dirty="0">
              <a:solidFill>
                <a:schemeClr val="tx1"/>
              </a:solidFill>
            </a:endParaRPr>
          </a:p>
        </p:txBody>
      </p:sp>
      <p:sp>
        <p:nvSpPr>
          <p:cNvPr id="10" name="Rounded Rectangle 9"/>
          <p:cNvSpPr/>
          <p:nvPr/>
        </p:nvSpPr>
        <p:spPr>
          <a:xfrm>
            <a:off x="2551501" y="2795332"/>
            <a:ext cx="1549668" cy="519764"/>
          </a:xfrm>
          <a:prstGeom prst="roundRect">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a:t>
            </a:r>
            <a:endParaRPr lang="en-US" dirty="0">
              <a:solidFill>
                <a:schemeClr val="tx1"/>
              </a:solidFill>
            </a:endParaRPr>
          </a:p>
        </p:txBody>
      </p:sp>
      <p:sp>
        <p:nvSpPr>
          <p:cNvPr id="12" name="Bent-Up Arrow 11"/>
          <p:cNvSpPr/>
          <p:nvPr/>
        </p:nvSpPr>
        <p:spPr>
          <a:xfrm rot="5400000">
            <a:off x="2924481" y="3423385"/>
            <a:ext cx="365760" cy="348115"/>
          </a:xfrm>
          <a:prstGeom prst="bentUpArrow">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Up Arrow 12"/>
          <p:cNvSpPr/>
          <p:nvPr/>
        </p:nvSpPr>
        <p:spPr>
          <a:xfrm rot="5400000">
            <a:off x="242641" y="1687230"/>
            <a:ext cx="777233" cy="348115"/>
          </a:xfrm>
          <a:prstGeom prst="bentUpArrow">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02132" y="1747787"/>
            <a:ext cx="4687502" cy="822161"/>
          </a:xfrm>
          <a:prstGeom prst="round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759245" y="1384436"/>
            <a:ext cx="1774254" cy="694623"/>
          </a:xfrm>
          <a:prstGeom prst="roundRect">
            <a:avLst/>
          </a:prstGeom>
          <a:solidFill>
            <a:schemeClr val="bg1"/>
          </a:soli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a:t>
            </a:r>
            <a:endParaRPr lang="en-US" dirty="0">
              <a:solidFill>
                <a:schemeClr val="tx1"/>
              </a:solidFill>
            </a:endParaRPr>
          </a:p>
        </p:txBody>
      </p:sp>
      <p:sp>
        <p:nvSpPr>
          <p:cNvPr id="16" name="Rounded Rectangle 15"/>
          <p:cNvSpPr/>
          <p:nvPr/>
        </p:nvSpPr>
        <p:spPr>
          <a:xfrm>
            <a:off x="3397720" y="1536836"/>
            <a:ext cx="944880" cy="39944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a:t>
            </a:r>
            <a:r>
              <a:rPr lang="en-US" dirty="0" smtClean="0">
                <a:solidFill>
                  <a:schemeClr val="tx1"/>
                </a:solidFill>
              </a:rPr>
              <a:t>:</a:t>
            </a:r>
            <a:endParaRPr lang="en-US" dirty="0">
              <a:solidFill>
                <a:schemeClr val="tx1"/>
              </a:solidFill>
            </a:endParaRPr>
          </a:p>
        </p:txBody>
      </p:sp>
      <p:grpSp>
        <p:nvGrpSpPr>
          <p:cNvPr id="18" name="Group 17"/>
          <p:cNvGrpSpPr/>
          <p:nvPr/>
        </p:nvGrpSpPr>
        <p:grpSpPr>
          <a:xfrm>
            <a:off x="1848052" y="2316058"/>
            <a:ext cx="741148" cy="844234"/>
            <a:chOff x="1848052" y="2595188"/>
            <a:chExt cx="741148" cy="844234"/>
          </a:xfrm>
        </p:grpSpPr>
        <p:sp>
          <p:nvSpPr>
            <p:cNvPr id="11" name="Bent-Up Arrow 10"/>
            <p:cNvSpPr/>
            <p:nvPr/>
          </p:nvSpPr>
          <p:spPr>
            <a:xfrm rot="5400000">
              <a:off x="2035746" y="2885968"/>
              <a:ext cx="365760" cy="741148"/>
            </a:xfrm>
            <a:prstGeom prst="bentUpArrow">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1886552" y="2595188"/>
              <a:ext cx="9625" cy="467626"/>
            </a:xfrm>
            <a:prstGeom prst="line">
              <a:avLst/>
            </a:prstGeom>
            <a:ln w="8255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9" name="Rounded Rectangle 18"/>
          <p:cNvSpPr/>
          <p:nvPr/>
        </p:nvSpPr>
        <p:spPr>
          <a:xfrm>
            <a:off x="354532" y="1607423"/>
            <a:ext cx="2051784" cy="2357380"/>
          </a:xfrm>
          <a:prstGeom prst="round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05331" y="3462682"/>
            <a:ext cx="1774254" cy="694623"/>
          </a:xfrm>
          <a:prstGeom prst="roundRect">
            <a:avLst/>
          </a:prstGeom>
          <a:solidFill>
            <a:schemeClr val="bg1"/>
          </a:soli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a:t>
            </a:r>
            <a:endParaRPr lang="en-US" dirty="0">
              <a:solidFill>
                <a:schemeClr val="tx1"/>
              </a:solidFill>
            </a:endParaRPr>
          </a:p>
        </p:txBody>
      </p:sp>
      <p:sp>
        <p:nvSpPr>
          <p:cNvPr id="21" name="Rounded Rectangle 20"/>
          <p:cNvSpPr/>
          <p:nvPr/>
        </p:nvSpPr>
        <p:spPr>
          <a:xfrm>
            <a:off x="1113325" y="3610271"/>
            <a:ext cx="944880" cy="39944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a:t>
            </a:r>
            <a:r>
              <a:rPr lang="en-US" dirty="0" smtClean="0">
                <a:solidFill>
                  <a:schemeClr val="tx1"/>
                </a:solidFill>
              </a:rPr>
              <a:t>:</a:t>
            </a:r>
            <a:endParaRPr lang="en-US" dirty="0">
              <a:solidFill>
                <a:schemeClr val="tx1"/>
              </a:solidFill>
            </a:endParaRPr>
          </a:p>
        </p:txBody>
      </p:sp>
      <p:sp>
        <p:nvSpPr>
          <p:cNvPr id="22" name="TextBox 21"/>
          <p:cNvSpPr txBox="1"/>
          <p:nvPr/>
        </p:nvSpPr>
        <p:spPr>
          <a:xfrm>
            <a:off x="4101169" y="939888"/>
            <a:ext cx="1345240" cy="369332"/>
          </a:xfrm>
          <a:prstGeom prst="rect">
            <a:avLst/>
          </a:prstGeom>
          <a:noFill/>
        </p:spPr>
        <p:txBody>
          <a:bodyPr wrap="none" rtlCol="0">
            <a:spAutoFit/>
          </a:bodyPr>
          <a:lstStyle/>
          <a:p>
            <a:r>
              <a:rPr lang="en-US" sz="1800" b="1" dirty="0" smtClean="0"/>
              <a:t>E == G + H</a:t>
            </a:r>
          </a:p>
        </p:txBody>
      </p:sp>
      <p:sp>
        <p:nvSpPr>
          <p:cNvPr id="24" name="TextBox 23"/>
          <p:cNvSpPr txBox="1"/>
          <p:nvPr/>
        </p:nvSpPr>
        <p:spPr>
          <a:xfrm>
            <a:off x="5117170" y="4448384"/>
            <a:ext cx="3842719" cy="307777"/>
          </a:xfrm>
          <a:prstGeom prst="rect">
            <a:avLst/>
          </a:prstGeom>
          <a:noFill/>
        </p:spPr>
        <p:txBody>
          <a:bodyPr wrap="none" rtlCol="0">
            <a:spAutoFit/>
          </a:bodyPr>
          <a:lstStyle/>
          <a:p>
            <a:pPr marL="6350"/>
            <a:r>
              <a:rPr lang="en-US" dirty="0"/>
              <a:t>And answer the questions on the Notes Page-</a:t>
            </a:r>
          </a:p>
        </p:txBody>
      </p:sp>
      <p:sp>
        <p:nvSpPr>
          <p:cNvPr id="25" name="Content Placeholder 2"/>
          <p:cNvSpPr txBox="1">
            <a:spLocks/>
          </p:cNvSpPr>
          <p:nvPr/>
        </p:nvSpPr>
        <p:spPr>
          <a:xfrm>
            <a:off x="5895468" y="786906"/>
            <a:ext cx="2650529" cy="383148"/>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smtClean="0"/>
              <a:t>Replication Strategy</a:t>
            </a:r>
            <a:endParaRPr lang="en-US" sz="1800" b="1"/>
          </a:p>
        </p:txBody>
      </p:sp>
      <p:sp>
        <p:nvSpPr>
          <p:cNvPr id="26" name="Content Placeholder 2"/>
          <p:cNvSpPr txBox="1">
            <a:spLocks/>
          </p:cNvSpPr>
          <p:nvPr/>
        </p:nvSpPr>
        <p:spPr>
          <a:xfrm>
            <a:off x="5895468" y="1757735"/>
            <a:ext cx="2650529" cy="384752"/>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smtClean="0"/>
              <a:t>Node (host)</a:t>
            </a:r>
          </a:p>
        </p:txBody>
      </p:sp>
      <p:sp>
        <p:nvSpPr>
          <p:cNvPr id="27" name="Content Placeholder 2"/>
          <p:cNvSpPr txBox="1">
            <a:spLocks/>
          </p:cNvSpPr>
          <p:nvPr/>
        </p:nvSpPr>
        <p:spPr>
          <a:xfrm>
            <a:off x="5895468" y="1091645"/>
            <a:ext cx="2650529" cy="44519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err="1" smtClean="0"/>
              <a:t>Keyspace</a:t>
            </a:r>
            <a:endParaRPr lang="en-US" sz="1800" b="1" dirty="0" smtClean="0"/>
          </a:p>
        </p:txBody>
      </p:sp>
      <p:sp>
        <p:nvSpPr>
          <p:cNvPr id="28" name="Content Placeholder 2"/>
          <p:cNvSpPr txBox="1">
            <a:spLocks/>
          </p:cNvSpPr>
          <p:nvPr/>
        </p:nvSpPr>
        <p:spPr>
          <a:xfrm>
            <a:off x="5895468" y="2064078"/>
            <a:ext cx="2650529" cy="370056"/>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smtClean="0"/>
              <a:t>Table</a:t>
            </a:r>
          </a:p>
        </p:txBody>
      </p:sp>
      <p:sp>
        <p:nvSpPr>
          <p:cNvPr id="29" name="Content Placeholder 2"/>
          <p:cNvSpPr txBox="1">
            <a:spLocks/>
          </p:cNvSpPr>
          <p:nvPr/>
        </p:nvSpPr>
        <p:spPr>
          <a:xfrm>
            <a:off x="5895468" y="3744913"/>
            <a:ext cx="2650529" cy="438666"/>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smtClean="0"/>
              <a:t>Data center</a:t>
            </a:r>
            <a:endParaRPr lang="en-US" sz="1800" b="1" dirty="0"/>
          </a:p>
        </p:txBody>
      </p:sp>
      <p:sp>
        <p:nvSpPr>
          <p:cNvPr id="30" name="Content Placeholder 2"/>
          <p:cNvSpPr txBox="1">
            <a:spLocks/>
          </p:cNvSpPr>
          <p:nvPr/>
        </p:nvSpPr>
        <p:spPr>
          <a:xfrm>
            <a:off x="5895468" y="3413535"/>
            <a:ext cx="2650529" cy="409790"/>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smtClean="0"/>
              <a:t>Rack</a:t>
            </a:r>
          </a:p>
        </p:txBody>
      </p:sp>
      <p:sp>
        <p:nvSpPr>
          <p:cNvPr id="31" name="Content Placeholder 2"/>
          <p:cNvSpPr txBox="1">
            <a:spLocks/>
          </p:cNvSpPr>
          <p:nvPr/>
        </p:nvSpPr>
        <p:spPr>
          <a:xfrm>
            <a:off x="5895468" y="3055214"/>
            <a:ext cx="2650529" cy="483124"/>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smtClean="0"/>
              <a:t>Replication Factor</a:t>
            </a:r>
          </a:p>
        </p:txBody>
      </p:sp>
      <p:sp>
        <p:nvSpPr>
          <p:cNvPr id="32" name="Content Placeholder 2"/>
          <p:cNvSpPr txBox="1">
            <a:spLocks/>
          </p:cNvSpPr>
          <p:nvPr/>
        </p:nvSpPr>
        <p:spPr>
          <a:xfrm>
            <a:off x="5895468" y="2355725"/>
            <a:ext cx="2650529" cy="36971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smtClean="0"/>
              <a:t>Cluster</a:t>
            </a:r>
          </a:p>
        </p:txBody>
      </p:sp>
      <p:sp>
        <p:nvSpPr>
          <p:cNvPr id="33" name="TextBox 32"/>
          <p:cNvSpPr txBox="1"/>
          <p:nvPr/>
        </p:nvSpPr>
        <p:spPr>
          <a:xfrm>
            <a:off x="3326335" y="4419838"/>
            <a:ext cx="1332416" cy="369332"/>
          </a:xfrm>
          <a:prstGeom prst="rect">
            <a:avLst/>
          </a:prstGeom>
          <a:noFill/>
        </p:spPr>
        <p:txBody>
          <a:bodyPr wrap="none" rtlCol="0">
            <a:spAutoFit/>
          </a:bodyPr>
          <a:lstStyle/>
          <a:p>
            <a:r>
              <a:rPr lang="en-US" sz="1800" b="1" dirty="0"/>
              <a:t>J</a:t>
            </a:r>
            <a:r>
              <a:rPr lang="en-US" sz="1800" b="1" dirty="0" smtClean="0"/>
              <a:t> == K + M</a:t>
            </a:r>
          </a:p>
        </p:txBody>
      </p:sp>
      <p:sp>
        <p:nvSpPr>
          <p:cNvPr id="34" name="Content Placeholder 2"/>
          <p:cNvSpPr txBox="1">
            <a:spLocks/>
          </p:cNvSpPr>
          <p:nvPr/>
        </p:nvSpPr>
        <p:spPr>
          <a:xfrm>
            <a:off x="5895468" y="1434544"/>
            <a:ext cx="2650529" cy="44519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smtClean="0"/>
              <a:t>Clustering Column</a:t>
            </a:r>
          </a:p>
        </p:txBody>
      </p:sp>
      <p:sp>
        <p:nvSpPr>
          <p:cNvPr id="35" name="Content Placeholder 2"/>
          <p:cNvSpPr txBox="1">
            <a:spLocks/>
          </p:cNvSpPr>
          <p:nvPr/>
        </p:nvSpPr>
        <p:spPr>
          <a:xfrm>
            <a:off x="5895467" y="2692981"/>
            <a:ext cx="2650529" cy="36971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smtClean="0"/>
              <a:t>Primary Key</a:t>
            </a:r>
          </a:p>
        </p:txBody>
      </p:sp>
      <p:sp>
        <p:nvSpPr>
          <p:cNvPr id="36" name="Content Placeholder 2"/>
          <p:cNvSpPr txBox="1">
            <a:spLocks/>
          </p:cNvSpPr>
          <p:nvPr/>
        </p:nvSpPr>
        <p:spPr>
          <a:xfrm>
            <a:off x="5895468" y="4067256"/>
            <a:ext cx="2650529" cy="438666"/>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smtClean="0"/>
              <a:t>Partitioning Key</a:t>
            </a:r>
            <a:endParaRPr lang="en-US" sz="1800" b="1" dirty="0"/>
          </a:p>
        </p:txBody>
      </p:sp>
    </p:spTree>
    <p:extLst>
      <p:ext uri="{BB962C8B-B14F-4D97-AF65-F5344CB8AC3E}">
        <p14:creationId xmlns:p14="http://schemas.microsoft.com/office/powerpoint/2010/main" val="225294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4496"/>
            <a:ext cx="8229600" cy="548048"/>
          </a:xfrm>
        </p:spPr>
        <p:txBody>
          <a:bodyPr/>
          <a:lstStyle/>
          <a:p>
            <a:r>
              <a:rPr lang="en-US" dirty="0" smtClean="0"/>
              <a:t>Performance: </a:t>
            </a:r>
            <a:r>
              <a:rPr lang="en-US" dirty="0" err="1" smtClean="0"/>
              <a:t>Mat.View</a:t>
            </a:r>
            <a:r>
              <a:rPr lang="en-US" dirty="0" smtClean="0"/>
              <a:t> versus</a:t>
            </a:r>
            <a:br>
              <a:rPr lang="en-US" dirty="0" smtClean="0"/>
            </a:br>
            <a:r>
              <a:rPr lang="en-US" dirty="0" smtClean="0"/>
              <a:t>Secondary Indexes </a:t>
            </a:r>
            <a:endParaRPr lang="en-US" dirty="0"/>
          </a:p>
        </p:txBody>
      </p:sp>
      <p:sp>
        <p:nvSpPr>
          <p:cNvPr id="3" name="Content Placeholder 2"/>
          <p:cNvSpPr>
            <a:spLocks noGrp="1"/>
          </p:cNvSpPr>
          <p:nvPr>
            <p:ph sz="quarter" idx="16"/>
          </p:nvPr>
        </p:nvSpPr>
        <p:spPr>
          <a:xfrm>
            <a:off x="6179419" y="241004"/>
            <a:ext cx="2737156" cy="3480260"/>
          </a:xfrm>
        </p:spPr>
        <p:txBody>
          <a:bodyPr/>
          <a:lstStyle/>
          <a:p>
            <a:pPr marL="6350" indent="0">
              <a:buNone/>
            </a:pPr>
            <a:r>
              <a:rPr lang="en-US" sz="1800" dirty="0" smtClean="0"/>
              <a:t>“The </a:t>
            </a:r>
            <a:r>
              <a:rPr lang="en-US" sz="1800" dirty="0"/>
              <a:t>performance difference is dramatic even for small clusters, but even more important we see that indexed performance levels off when doubling from 8 to 16 nodes in the (AWS m3.xl) cluster, as the scatter/gather overhead starts to become </a:t>
            </a:r>
            <a:r>
              <a:rPr lang="en-US" sz="1800" dirty="0" smtClean="0"/>
              <a:t>significant.</a:t>
            </a:r>
            <a:endParaRPr lang="en-US" sz="1800" dirty="0"/>
          </a:p>
          <a:p>
            <a:pPr marL="6350" indent="0">
              <a:buNone/>
            </a:pPr>
            <a:r>
              <a:rPr lang="en-US" sz="1400" dirty="0" smtClean="0"/>
              <a:t>Source: </a:t>
            </a:r>
            <a:r>
              <a:rPr lang="en-US" sz="1400" dirty="0"/>
              <a:t>https://www.datastax.com/dev/blog/materialized-view-performance-in-cassandra-3-x</a:t>
            </a:r>
          </a:p>
          <a:p>
            <a:pPr marL="6350" indent="0">
              <a:buNone/>
            </a:pPr>
            <a:endParaRPr lang="en-US" sz="1800" dirty="0"/>
          </a:p>
        </p:txBody>
      </p:sp>
      <p:sp>
        <p:nvSpPr>
          <p:cNvPr id="5" name="Date Placeholder 4"/>
          <p:cNvSpPr>
            <a:spLocks noGrp="1"/>
          </p:cNvSpPr>
          <p:nvPr>
            <p:ph type="dt" sz="half" idx="17"/>
          </p:nvPr>
        </p:nvSpPr>
        <p:spPr/>
        <p:txBody>
          <a:bodyPr/>
          <a:lstStyle/>
          <a:p>
            <a:r>
              <a:rPr lang="en-US" smtClean="0"/>
              <a:t>© DataStax, All Rights Reserved. Confidential.</a:t>
            </a:r>
            <a:endParaRPr lang="en-US" dirty="0"/>
          </a:p>
        </p:txBody>
      </p:sp>
      <p:sp>
        <p:nvSpPr>
          <p:cNvPr id="6" name="Slide Number Placeholder 5"/>
          <p:cNvSpPr>
            <a:spLocks noGrp="1"/>
          </p:cNvSpPr>
          <p:nvPr>
            <p:ph type="sldNum" sz="quarter" idx="11"/>
          </p:nvPr>
        </p:nvSpPr>
        <p:spPr/>
        <p:txBody>
          <a:bodyPr/>
          <a:lstStyle/>
          <a:p>
            <a:r>
              <a:rPr lang="en-US" dirty="0" smtClean="0"/>
              <a:t>000-DTSE-Search-7442-60-DM-</a:t>
            </a:r>
            <a:fld id="{5A6FB346-E907-314D-8DE1-ECD2B2B6AA1B}" type="slidenum">
              <a:rPr lang="uk-UA" smtClean="0"/>
              <a:pPr/>
              <a:t>4</a:t>
            </a:fld>
            <a:endParaRPr lang="uk-U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63" y="1227297"/>
            <a:ext cx="5874141" cy="31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2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922" y="2906609"/>
            <a:ext cx="1193679" cy="1188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DSE Search Index</a:t>
            </a:r>
            <a:endParaRPr lang="en-US" dirty="0"/>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000-DTSE-Search-7443-60-DU-</a:t>
            </a:r>
            <a:fld id="{5A6FB346-E907-314D-8DE1-ECD2B2B6AA1B}" type="slidenum">
              <a:rPr lang="uk-UA" smtClean="0"/>
              <a:pPr/>
              <a:t>5</a:t>
            </a:fld>
            <a:endParaRPr lang="uk-UA" dirty="0"/>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31911" y="1066324"/>
            <a:ext cx="2287587"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601" y="959577"/>
            <a:ext cx="2102909" cy="63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3"/>
          <p:cNvSpPr txBox="1">
            <a:spLocks/>
          </p:cNvSpPr>
          <p:nvPr/>
        </p:nvSpPr>
        <p:spPr>
          <a:xfrm>
            <a:off x="3411266" y="3500796"/>
            <a:ext cx="2973186" cy="1288374"/>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30188" lvl="1" indent="0" algn="r">
              <a:buNone/>
            </a:pPr>
            <a:r>
              <a:rPr lang="en-US" b="1" dirty="0" smtClean="0"/>
              <a:t>Distance from point</a:t>
            </a:r>
          </a:p>
          <a:p>
            <a:pPr marL="230188" lvl="1" indent="0" algn="r">
              <a:buNone/>
            </a:pPr>
            <a:r>
              <a:rPr lang="en-US" b="1" dirty="0" smtClean="0"/>
              <a:t>Contained (other); Box, rectangle, polygon</a:t>
            </a:r>
          </a:p>
          <a:p>
            <a:pPr marL="230188" lvl="1" indent="0" algn="r">
              <a:buNone/>
            </a:pPr>
            <a:r>
              <a:rPr lang="en-US" b="1" dirty="0" smtClean="0"/>
              <a:t>(Time Series)</a:t>
            </a:r>
            <a:endParaRPr lang="en-US" b="1" dirty="0"/>
          </a:p>
        </p:txBody>
      </p:sp>
      <p:sp>
        <p:nvSpPr>
          <p:cNvPr id="4" name="Content Placeholder 3"/>
          <p:cNvSpPr>
            <a:spLocks noGrp="1"/>
          </p:cNvSpPr>
          <p:nvPr>
            <p:ph sz="quarter" idx="16"/>
          </p:nvPr>
        </p:nvSpPr>
        <p:spPr>
          <a:xfrm>
            <a:off x="7115002" y="1077999"/>
            <a:ext cx="1920933" cy="1532600"/>
          </a:xfrm>
        </p:spPr>
        <p:txBody>
          <a:bodyPr/>
          <a:lstStyle/>
          <a:p>
            <a:pPr marL="6350" indent="0">
              <a:buNone/>
            </a:pPr>
            <a:r>
              <a:rPr lang="en-US" sz="1400" b="1" dirty="0" smtClean="0"/>
              <a:t>Sounds Like</a:t>
            </a:r>
          </a:p>
          <a:p>
            <a:pPr marL="6350" indent="0">
              <a:buNone/>
            </a:pPr>
            <a:r>
              <a:rPr lang="en-US" sz="1400" b="1" dirty="0" smtClean="0"/>
              <a:t>Case Insensitive</a:t>
            </a:r>
          </a:p>
          <a:p>
            <a:pPr marL="6350" indent="0">
              <a:buNone/>
            </a:pPr>
            <a:r>
              <a:rPr lang="en-US" sz="1400" b="1" dirty="0" smtClean="0"/>
              <a:t>Stemming</a:t>
            </a:r>
          </a:p>
          <a:p>
            <a:pPr marL="6350" indent="0">
              <a:buNone/>
            </a:pPr>
            <a:r>
              <a:rPr lang="en-US" sz="1400" b="1" dirty="0" smtClean="0"/>
              <a:t>(Other)</a:t>
            </a:r>
          </a:p>
        </p:txBody>
      </p:sp>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2584" y="1716257"/>
            <a:ext cx="1281345" cy="22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184055" y="2752012"/>
            <a:ext cx="2400795"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err="1" smtClean="0">
                <a:ln w="11430"/>
                <a:solidFill>
                  <a:srgbClr val="92D050"/>
                </a:solidFill>
                <a:effectLst>
                  <a:outerShdw blurRad="50800" dist="39000" dir="5460000" algn="tl">
                    <a:srgbClr val="000000">
                      <a:alpha val="38000"/>
                    </a:srgbClr>
                  </a:outerShdw>
                </a:effectLst>
              </a:rPr>
              <a:t>GeoSpatial</a:t>
            </a:r>
            <a:endParaRPr lang="en-US" sz="3200" b="1" cap="none" spc="0" dirty="0">
              <a:ln w="11430"/>
              <a:solidFill>
                <a:srgbClr val="92D050"/>
              </a:solidFill>
              <a:effectLst>
                <a:outerShdw blurRad="50800" dist="39000" dir="5460000" algn="tl">
                  <a:srgbClr val="000000">
                    <a:alpha val="38000"/>
                  </a:srgbClr>
                </a:outerShdw>
              </a:effectLst>
            </a:endParaRPr>
          </a:p>
        </p:txBody>
      </p:sp>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5438" y="3347179"/>
            <a:ext cx="925746" cy="92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Content Placeholder 3"/>
          <p:cNvSpPr txBox="1">
            <a:spLocks/>
          </p:cNvSpPr>
          <p:nvPr/>
        </p:nvSpPr>
        <p:spPr>
          <a:xfrm>
            <a:off x="3711632" y="605988"/>
            <a:ext cx="2269375" cy="472011"/>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Font typeface="Arial"/>
              <a:buNone/>
            </a:pPr>
            <a:r>
              <a:rPr lang="en-US" sz="1200" b="1" dirty="0" smtClean="0">
                <a:solidFill>
                  <a:schemeClr val="bg2"/>
                </a:solidFill>
                <a:effectLst>
                  <a:outerShdw blurRad="38100" dist="38100" dir="2700000" algn="tl">
                    <a:srgbClr val="000000">
                      <a:alpha val="43137"/>
                    </a:srgbClr>
                  </a:outerShdw>
                </a:effectLst>
              </a:rPr>
              <a:t>Integer, Double, String, ...</a:t>
            </a:r>
            <a:endParaRPr lang="en-US" sz="1200" b="1" dirty="0">
              <a:solidFill>
                <a:schemeClr val="bg2"/>
              </a:solidFill>
              <a:effectLst>
                <a:outerShdw blurRad="38100" dist="38100" dir="2700000" algn="tl">
                  <a:srgbClr val="000000">
                    <a:alpha val="43137"/>
                  </a:srgbClr>
                </a:outerShdw>
              </a:effectLst>
            </a:endParaRPr>
          </a:p>
        </p:txBody>
      </p:sp>
      <p:sp>
        <p:nvSpPr>
          <p:cNvPr id="7" name="TextBox 6"/>
          <p:cNvSpPr txBox="1"/>
          <p:nvPr/>
        </p:nvSpPr>
        <p:spPr>
          <a:xfrm>
            <a:off x="290946" y="1689429"/>
            <a:ext cx="2164695" cy="1754326"/>
          </a:xfrm>
          <a:prstGeom prst="rect">
            <a:avLst/>
          </a:prstGeom>
          <a:noFill/>
        </p:spPr>
        <p:txBody>
          <a:bodyPr wrap="none" rtlCol="0">
            <a:spAutoFit/>
          </a:bodyPr>
          <a:lstStyle/>
          <a:p>
            <a:pPr marL="233363" indent="-233363">
              <a:buFont typeface="Arial" pitchFamily="34" charset="0"/>
              <a:buChar char="•"/>
            </a:pPr>
            <a:r>
              <a:rPr lang="en-US" sz="1800" dirty="0" smtClean="0"/>
              <a:t>Sorting</a:t>
            </a:r>
          </a:p>
          <a:p>
            <a:pPr marL="233363" indent="-233363">
              <a:buFont typeface="Arial" pitchFamily="34" charset="0"/>
              <a:buChar char="•"/>
            </a:pPr>
            <a:r>
              <a:rPr lang="en-US" sz="1800" dirty="0" smtClean="0"/>
              <a:t>Facet (Group by)</a:t>
            </a:r>
          </a:p>
          <a:p>
            <a:pPr marL="233363" indent="-233363">
              <a:buFont typeface="Arial" pitchFamily="34" charset="0"/>
              <a:buChar char="•"/>
            </a:pPr>
            <a:r>
              <a:rPr lang="en-US" sz="1800" dirty="0" smtClean="0"/>
              <a:t>Wildcard (Text)</a:t>
            </a:r>
            <a:endParaRPr lang="en-US" sz="1800" dirty="0"/>
          </a:p>
          <a:p>
            <a:pPr marL="233363" indent="-233363">
              <a:buFont typeface="Arial" pitchFamily="34" charset="0"/>
              <a:buChar char="•"/>
            </a:pPr>
            <a:r>
              <a:rPr lang="en-US" sz="1800" dirty="0" smtClean="0"/>
              <a:t>Boosting</a:t>
            </a:r>
          </a:p>
          <a:p>
            <a:pPr marL="233363" indent="-233363">
              <a:buFont typeface="Arial" pitchFamily="34" charset="0"/>
              <a:buChar char="•"/>
            </a:pPr>
            <a:r>
              <a:rPr lang="en-US" sz="1800" dirty="0" smtClean="0"/>
              <a:t>Proximity</a:t>
            </a:r>
          </a:p>
          <a:p>
            <a:pPr marL="233363" indent="-233363">
              <a:buFont typeface="Arial" pitchFamily="34" charset="0"/>
              <a:buChar char="•"/>
            </a:pPr>
            <a:r>
              <a:rPr lang="en-US" sz="1800" dirty="0" smtClean="0"/>
              <a:t>(Other)</a:t>
            </a:r>
          </a:p>
        </p:txBody>
      </p:sp>
      <p:cxnSp>
        <p:nvCxnSpPr>
          <p:cNvPr id="22" name="Straight Connector 21"/>
          <p:cNvCxnSpPr/>
          <p:nvPr/>
        </p:nvCxnSpPr>
        <p:spPr>
          <a:xfrm>
            <a:off x="2818015" y="1271491"/>
            <a:ext cx="0" cy="31006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65574" y="433799"/>
            <a:ext cx="498855" cy="769441"/>
          </a:xfrm>
          <a:prstGeom prst="rect">
            <a:avLst/>
          </a:prstGeom>
          <a:noFill/>
        </p:spPr>
        <p:txBody>
          <a:bodyPr wrap="none" rtlCol="0">
            <a:spAutoFit/>
          </a:bodyPr>
          <a:lstStyle/>
          <a:p>
            <a:r>
              <a:rPr lang="en-US" sz="4400" b="1" dirty="0" smtClean="0"/>
              <a:t>1</a:t>
            </a:r>
          </a:p>
        </p:txBody>
      </p:sp>
      <p:sp>
        <p:nvSpPr>
          <p:cNvPr id="17" name="TextBox 16"/>
          <p:cNvSpPr txBox="1"/>
          <p:nvPr/>
        </p:nvSpPr>
        <p:spPr>
          <a:xfrm>
            <a:off x="4230014" y="1250976"/>
            <a:ext cx="498855" cy="769441"/>
          </a:xfrm>
          <a:prstGeom prst="rect">
            <a:avLst/>
          </a:prstGeom>
          <a:noFill/>
        </p:spPr>
        <p:txBody>
          <a:bodyPr wrap="none" rtlCol="0">
            <a:spAutoFit/>
          </a:bodyPr>
          <a:lstStyle/>
          <a:p>
            <a:r>
              <a:rPr lang="en-US" sz="4400" b="1" dirty="0" smtClean="0"/>
              <a:t>2</a:t>
            </a:r>
          </a:p>
        </p:txBody>
      </p:sp>
      <p:sp>
        <p:nvSpPr>
          <p:cNvPr id="18" name="TextBox 17"/>
          <p:cNvSpPr txBox="1"/>
          <p:nvPr/>
        </p:nvSpPr>
        <p:spPr>
          <a:xfrm>
            <a:off x="6246583" y="3116075"/>
            <a:ext cx="498855" cy="769441"/>
          </a:xfrm>
          <a:prstGeom prst="rect">
            <a:avLst/>
          </a:prstGeom>
          <a:noFill/>
        </p:spPr>
        <p:txBody>
          <a:bodyPr wrap="none" rtlCol="0">
            <a:spAutoFit/>
          </a:bodyPr>
          <a:lstStyle/>
          <a:p>
            <a:r>
              <a:rPr lang="en-US" sz="4400" b="1" dirty="0" smtClean="0"/>
              <a:t>3</a:t>
            </a:r>
          </a:p>
        </p:txBody>
      </p:sp>
    </p:spTree>
    <p:extLst>
      <p:ext uri="{BB962C8B-B14F-4D97-AF65-F5344CB8AC3E}">
        <p14:creationId xmlns:p14="http://schemas.microsoft.com/office/powerpoint/2010/main" val="192351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Search: the Analyzer</a:t>
            </a:r>
            <a:endParaRPr lang="en-US" dirty="0"/>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000-DTSE-Search-7443-60-DU-</a:t>
            </a:r>
            <a:fld id="{5A6FB346-E907-314D-8DE1-ECD2B2B6AA1B}" type="slidenum">
              <a:rPr lang="uk-UA" smtClean="0"/>
              <a:pPr/>
              <a:t>6</a:t>
            </a:fld>
            <a:endParaRPr lang="uk-UA" dirty="0"/>
          </a:p>
        </p:txBody>
      </p:sp>
      <p:sp>
        <p:nvSpPr>
          <p:cNvPr id="6" name="Right Arrow 5"/>
          <p:cNvSpPr/>
          <p:nvPr/>
        </p:nvSpPr>
        <p:spPr>
          <a:xfrm>
            <a:off x="1867351" y="2871051"/>
            <a:ext cx="1014152" cy="897774"/>
          </a:xfrm>
          <a:prstGeom prst="rightArrow">
            <a:avLst/>
          </a:prstGeom>
          <a:solidFill>
            <a:srgbClr val="E5FAFF"/>
          </a:solidFill>
          <a:ln>
            <a:solidFill>
              <a:schemeClr val="accent1">
                <a:shade val="95000"/>
                <a:satMod val="10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720735" y="1650128"/>
            <a:ext cx="5414356" cy="745446"/>
          </a:xfrm>
          <a:prstGeom prst="rightArrow">
            <a:avLst/>
          </a:prstGeom>
          <a:solidFill>
            <a:schemeClr val="bg2">
              <a:lumMod val="40000"/>
              <a:lumOff val="60000"/>
            </a:schemeClr>
          </a:solidFill>
          <a:ln>
            <a:solidFill>
              <a:schemeClr val="accent1">
                <a:shade val="95000"/>
                <a:satMod val="10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709" y="1457673"/>
            <a:ext cx="1368619" cy="1012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709" y="2811457"/>
            <a:ext cx="1368619" cy="1012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ight Arrow 10"/>
          <p:cNvSpPr/>
          <p:nvPr/>
        </p:nvSpPr>
        <p:spPr>
          <a:xfrm>
            <a:off x="4813069" y="2871051"/>
            <a:ext cx="2046106" cy="897774"/>
          </a:xfrm>
          <a:prstGeom prst="rightArrow">
            <a:avLst/>
          </a:prstGeom>
          <a:solidFill>
            <a:srgbClr val="E5FAFF"/>
          </a:solidFill>
          <a:ln>
            <a:solidFill>
              <a:schemeClr val="accent1">
                <a:shade val="95000"/>
                <a:satMod val="10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959330" y="2871051"/>
            <a:ext cx="1762299" cy="897774"/>
          </a:xfrm>
          <a:prstGeom prst="rightArrow">
            <a:avLst/>
          </a:prstGeom>
          <a:solidFill>
            <a:srgbClr val="FFF4D1"/>
          </a:solidFill>
          <a:ln>
            <a:solidFill>
              <a:schemeClr val="accent1">
                <a:shade val="95000"/>
                <a:satMod val="10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248699" y="1008610"/>
            <a:ext cx="0" cy="31006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1229" y="1194615"/>
            <a:ext cx="0" cy="31006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Content Placeholder 3"/>
          <p:cNvSpPr>
            <a:spLocks noGrp="1"/>
          </p:cNvSpPr>
          <p:nvPr>
            <p:ph sz="quarter" idx="16"/>
          </p:nvPr>
        </p:nvSpPr>
        <p:spPr>
          <a:xfrm>
            <a:off x="3388475" y="1830395"/>
            <a:ext cx="3137016" cy="374503"/>
          </a:xfrm>
        </p:spPr>
        <p:txBody>
          <a:bodyPr/>
          <a:lstStyle/>
          <a:p>
            <a:pPr marL="6350" indent="0">
              <a:buNone/>
            </a:pPr>
            <a:r>
              <a:rPr lang="en-US" b="1" dirty="0" smtClean="0"/>
              <a:t>Unchained Analyzer (6+30)</a:t>
            </a:r>
          </a:p>
        </p:txBody>
      </p:sp>
      <p:sp>
        <p:nvSpPr>
          <p:cNvPr id="16" name="Right Arrow 15"/>
          <p:cNvSpPr/>
          <p:nvPr/>
        </p:nvSpPr>
        <p:spPr>
          <a:xfrm>
            <a:off x="1720735" y="2344614"/>
            <a:ext cx="5414356" cy="1950649"/>
          </a:xfrm>
          <a:prstGeom prst="rightArrow">
            <a:avLst/>
          </a:prstGeom>
          <a:noFill/>
          <a:ln>
            <a:solidFill>
              <a:schemeClr val="accent1">
                <a:shade val="95000"/>
                <a:satMod val="10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3"/>
          <p:cNvSpPr txBox="1">
            <a:spLocks/>
          </p:cNvSpPr>
          <p:nvPr/>
        </p:nvSpPr>
        <p:spPr>
          <a:xfrm>
            <a:off x="3310679" y="3132686"/>
            <a:ext cx="1326437"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Font typeface="Arial"/>
              <a:buNone/>
            </a:pPr>
            <a:r>
              <a:rPr lang="en-US" b="1" dirty="0" err="1" smtClean="0"/>
              <a:t>Tokenizer</a:t>
            </a:r>
            <a:endParaRPr lang="en-US" b="1" dirty="0"/>
          </a:p>
        </p:txBody>
      </p:sp>
      <p:sp>
        <p:nvSpPr>
          <p:cNvPr id="18" name="Content Placeholder 3"/>
          <p:cNvSpPr txBox="1">
            <a:spLocks/>
          </p:cNvSpPr>
          <p:nvPr/>
        </p:nvSpPr>
        <p:spPr>
          <a:xfrm>
            <a:off x="3388475" y="2496548"/>
            <a:ext cx="2666308"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Font typeface="Arial"/>
              <a:buNone/>
            </a:pPr>
            <a:r>
              <a:rPr lang="en-US" b="1" dirty="0">
                <a:solidFill>
                  <a:schemeClr val="bg2">
                    <a:lumMod val="75000"/>
                  </a:schemeClr>
                </a:solidFill>
              </a:rPr>
              <a:t>C</a:t>
            </a:r>
            <a:r>
              <a:rPr lang="en-US" b="1" dirty="0" smtClean="0">
                <a:solidFill>
                  <a:schemeClr val="bg2">
                    <a:lumMod val="75000"/>
                  </a:schemeClr>
                </a:solidFill>
              </a:rPr>
              <a:t>hained Analyzer</a:t>
            </a:r>
            <a:endParaRPr lang="en-US" b="1" dirty="0">
              <a:solidFill>
                <a:schemeClr val="bg2">
                  <a:lumMod val="75000"/>
                </a:schemeClr>
              </a:solidFill>
            </a:endParaRPr>
          </a:p>
        </p:txBody>
      </p:sp>
      <p:sp>
        <p:nvSpPr>
          <p:cNvPr id="19" name="Content Placeholder 3"/>
          <p:cNvSpPr txBox="1">
            <a:spLocks/>
          </p:cNvSpPr>
          <p:nvPr/>
        </p:nvSpPr>
        <p:spPr>
          <a:xfrm>
            <a:off x="1894366" y="3074495"/>
            <a:ext cx="787842"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lgn="ctr">
              <a:spcBef>
                <a:spcPts val="0"/>
              </a:spcBef>
              <a:spcAft>
                <a:spcPts val="0"/>
              </a:spcAft>
              <a:buFont typeface="Arial"/>
              <a:buNone/>
            </a:pPr>
            <a:r>
              <a:rPr lang="en-US" sz="1400" b="1" dirty="0" smtClean="0"/>
              <a:t>Char</a:t>
            </a:r>
          </a:p>
          <a:p>
            <a:pPr marL="0" indent="0" algn="ctr">
              <a:spcBef>
                <a:spcPts val="0"/>
              </a:spcBef>
              <a:buFont typeface="Arial"/>
              <a:buNone/>
            </a:pPr>
            <a:r>
              <a:rPr lang="en-US" sz="1400" b="1" dirty="0" smtClean="0"/>
              <a:t>Filter</a:t>
            </a:r>
            <a:endParaRPr lang="en-US" sz="1400" b="1" dirty="0"/>
          </a:p>
        </p:txBody>
      </p:sp>
      <p:sp>
        <p:nvSpPr>
          <p:cNvPr id="20" name="Content Placeholder 3"/>
          <p:cNvSpPr txBox="1">
            <a:spLocks/>
          </p:cNvSpPr>
          <p:nvPr/>
        </p:nvSpPr>
        <p:spPr>
          <a:xfrm>
            <a:off x="5411894" y="3132686"/>
            <a:ext cx="1326437"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Font typeface="Arial"/>
              <a:buNone/>
            </a:pPr>
            <a:r>
              <a:rPr lang="en-US" b="1" dirty="0" smtClean="0"/>
              <a:t>Filter</a:t>
            </a:r>
            <a:endParaRPr lang="en-US" b="1"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45" y="1707878"/>
            <a:ext cx="497020" cy="49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Content Placeholder 3"/>
          <p:cNvSpPr txBox="1">
            <a:spLocks/>
          </p:cNvSpPr>
          <p:nvPr/>
        </p:nvSpPr>
        <p:spPr>
          <a:xfrm>
            <a:off x="-97046" y="2157362"/>
            <a:ext cx="1817781"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lgn="ctr">
              <a:spcBef>
                <a:spcPts val="0"/>
              </a:spcBef>
              <a:spcAft>
                <a:spcPts val="0"/>
              </a:spcAft>
              <a:buFont typeface="Arial"/>
              <a:buNone/>
            </a:pPr>
            <a:r>
              <a:rPr lang="en-US" sz="1400" b="1" dirty="0" smtClean="0"/>
              <a:t>Document</a:t>
            </a:r>
          </a:p>
          <a:p>
            <a:pPr marL="6350" indent="0" algn="ctr">
              <a:spcBef>
                <a:spcPts val="0"/>
              </a:spcBef>
              <a:spcAft>
                <a:spcPts val="0"/>
              </a:spcAft>
              <a:buFont typeface="Arial"/>
              <a:buNone/>
            </a:pPr>
            <a:r>
              <a:rPr lang="en-US" sz="1400" b="1" dirty="0" smtClean="0"/>
              <a:t>(Column Value)</a:t>
            </a:r>
            <a:endParaRPr lang="en-US" sz="1400" b="1" dirty="0"/>
          </a:p>
        </p:txBody>
      </p:sp>
      <p:pic>
        <p:nvPicPr>
          <p:cNvPr id="2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45" y="2999514"/>
            <a:ext cx="497020" cy="49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Content Placeholder 3"/>
          <p:cNvSpPr txBox="1">
            <a:spLocks/>
          </p:cNvSpPr>
          <p:nvPr/>
        </p:nvSpPr>
        <p:spPr>
          <a:xfrm>
            <a:off x="-97046" y="3448998"/>
            <a:ext cx="1817781"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lgn="ctr">
              <a:spcBef>
                <a:spcPts val="0"/>
              </a:spcBef>
              <a:spcAft>
                <a:spcPts val="0"/>
              </a:spcAft>
              <a:buFont typeface="Arial"/>
              <a:buNone/>
            </a:pPr>
            <a:r>
              <a:rPr lang="en-US" sz="1400" b="1" dirty="0" smtClean="0"/>
              <a:t>Document</a:t>
            </a:r>
          </a:p>
          <a:p>
            <a:pPr marL="6350" indent="0" algn="ctr">
              <a:spcBef>
                <a:spcPts val="0"/>
              </a:spcBef>
              <a:spcAft>
                <a:spcPts val="0"/>
              </a:spcAft>
              <a:buFont typeface="Arial"/>
              <a:buNone/>
            </a:pPr>
            <a:r>
              <a:rPr lang="en-US" sz="1400" b="1" dirty="0" smtClean="0"/>
              <a:t>(Column Value)</a:t>
            </a:r>
            <a:endParaRPr lang="en-US" sz="1400" b="1" dirty="0"/>
          </a:p>
        </p:txBody>
      </p:sp>
      <p:sp>
        <p:nvSpPr>
          <p:cNvPr id="25" name="Content Placeholder 3"/>
          <p:cNvSpPr txBox="1">
            <a:spLocks/>
          </p:cNvSpPr>
          <p:nvPr/>
        </p:nvSpPr>
        <p:spPr>
          <a:xfrm>
            <a:off x="1839984" y="3920760"/>
            <a:ext cx="896605"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lgn="ctr">
              <a:buFont typeface="Arial"/>
              <a:buNone/>
            </a:pPr>
            <a:r>
              <a:rPr lang="en-US" b="1" dirty="0" smtClean="0"/>
              <a:t>0:M</a:t>
            </a:r>
          </a:p>
          <a:p>
            <a:pPr marL="6350" indent="0" algn="ctr">
              <a:buFont typeface="Arial"/>
              <a:buNone/>
            </a:pPr>
            <a:r>
              <a:rPr lang="en-US" b="1" dirty="0" smtClean="0"/>
              <a:t>8+</a:t>
            </a:r>
            <a:endParaRPr lang="en-US" b="1" dirty="0"/>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445" y="867106"/>
            <a:ext cx="685223" cy="54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0042" y="867106"/>
            <a:ext cx="685223" cy="54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1113" y="867106"/>
            <a:ext cx="1079962" cy="67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Content Placeholder 3"/>
          <p:cNvSpPr txBox="1">
            <a:spLocks/>
          </p:cNvSpPr>
          <p:nvPr/>
        </p:nvSpPr>
        <p:spPr>
          <a:xfrm>
            <a:off x="3372810" y="3885908"/>
            <a:ext cx="896605"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lgn="ctr">
              <a:buFont typeface="Arial"/>
              <a:buNone/>
            </a:pPr>
            <a:r>
              <a:rPr lang="en-US" b="1" dirty="0" smtClean="0"/>
              <a:t>! 1</a:t>
            </a:r>
          </a:p>
          <a:p>
            <a:pPr marL="6350" indent="0" algn="ctr">
              <a:buFont typeface="Arial"/>
              <a:buNone/>
            </a:pPr>
            <a:r>
              <a:rPr lang="en-US" b="1" dirty="0" smtClean="0"/>
              <a:t>10+</a:t>
            </a:r>
            <a:endParaRPr lang="en-US" b="1" dirty="0"/>
          </a:p>
        </p:txBody>
      </p:sp>
      <p:sp>
        <p:nvSpPr>
          <p:cNvPr id="30" name="Content Placeholder 3"/>
          <p:cNvSpPr txBox="1">
            <a:spLocks/>
          </p:cNvSpPr>
          <p:nvPr/>
        </p:nvSpPr>
        <p:spPr>
          <a:xfrm>
            <a:off x="5158178" y="3851057"/>
            <a:ext cx="896605"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lgn="ctr">
              <a:buFont typeface="Arial"/>
              <a:buNone/>
            </a:pPr>
            <a:r>
              <a:rPr lang="en-US" b="1" dirty="0" smtClean="0"/>
              <a:t>0:M</a:t>
            </a:r>
          </a:p>
          <a:p>
            <a:pPr marL="6350" indent="0" algn="ctr">
              <a:buFont typeface="Arial"/>
              <a:buNone/>
            </a:pPr>
            <a:r>
              <a:rPr lang="en-US" b="1" dirty="0" smtClean="0"/>
              <a:t>40+</a:t>
            </a:r>
            <a:endParaRPr lang="en-US" b="1" dirty="0"/>
          </a:p>
        </p:txBody>
      </p:sp>
      <p:sp>
        <p:nvSpPr>
          <p:cNvPr id="31" name="Content Placeholder 3"/>
          <p:cNvSpPr txBox="1">
            <a:spLocks/>
          </p:cNvSpPr>
          <p:nvPr/>
        </p:nvSpPr>
        <p:spPr>
          <a:xfrm>
            <a:off x="4901075" y="492603"/>
            <a:ext cx="2584671" cy="37450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lgn="ctr">
              <a:buFont typeface="Arial"/>
              <a:buNone/>
            </a:pPr>
            <a:r>
              <a:rPr lang="en-US" b="1" dirty="0" smtClean="0"/>
              <a:t>Analysis Phase: </a:t>
            </a:r>
            <a:r>
              <a:rPr lang="en-US" b="1" dirty="0" err="1" smtClean="0"/>
              <a:t>Index|Query</a:t>
            </a:r>
            <a:r>
              <a:rPr lang="en-US" b="1" dirty="0" smtClean="0"/>
              <a:t>|(Both)</a:t>
            </a:r>
            <a:endParaRPr lang="en-US" b="1" dirty="0"/>
          </a:p>
        </p:txBody>
      </p:sp>
    </p:spTree>
    <p:extLst>
      <p:ext uri="{BB962C8B-B14F-4D97-AF65-F5344CB8AC3E}">
        <p14:creationId xmlns:p14="http://schemas.microsoft.com/office/powerpoint/2010/main" val="225125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315"/>
            <a:ext cx="8229600" cy="548048"/>
          </a:xfrm>
        </p:spPr>
        <p:txBody>
          <a:bodyPr/>
          <a:lstStyle/>
          <a:p>
            <a:r>
              <a:rPr lang="en-US" dirty="0" smtClean="0"/>
              <a:t>Apache </a:t>
            </a:r>
            <a:r>
              <a:rPr lang="en-US" dirty="0" err="1" smtClean="0"/>
              <a:t>Solr</a:t>
            </a:r>
            <a:r>
              <a:rPr lang="en-US" dirty="0" smtClean="0"/>
              <a:t>, Impact on Disk Space, </a:t>
            </a:r>
            <a:r>
              <a:rPr lang="en-US" dirty="0" err="1" smtClean="0"/>
              <a:t>termVectors</a:t>
            </a:r>
            <a:r>
              <a:rPr lang="en-US" dirty="0" smtClean="0"/>
              <a:t>, more ..</a:t>
            </a:r>
            <a:endParaRPr lang="en-US" dirty="0"/>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000-DTSE-Search-7443-60-DU-</a:t>
            </a:r>
            <a:fld id="{5A6FB346-E907-314D-8DE1-ECD2B2B6AA1B}" type="slidenum">
              <a:rPr lang="uk-UA" smtClean="0"/>
              <a:pPr/>
              <a:t>7</a:t>
            </a:fld>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73" y="818520"/>
            <a:ext cx="8560510" cy="34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926903" y="4393773"/>
            <a:ext cx="4012637" cy="400110"/>
          </a:xfrm>
          <a:prstGeom prst="rect">
            <a:avLst/>
          </a:prstGeom>
          <a:noFill/>
        </p:spPr>
        <p:txBody>
          <a:bodyPr wrap="none" rtlCol="0">
            <a:spAutoFit/>
          </a:bodyPr>
          <a:lstStyle/>
          <a:p>
            <a:r>
              <a:rPr lang="en-US" sz="1000" dirty="0"/>
              <a:t>Source: Slide 36, </a:t>
            </a:r>
            <a:r>
              <a:rPr lang="en-US" sz="1000" dirty="0">
                <a:hlinkClick r:id="rId4"/>
              </a:rPr>
              <a:t>https://www.slideshare.net/DataStax/solr47-f-inal</a:t>
            </a:r>
            <a:r>
              <a:rPr lang="en-US" sz="1000" dirty="0" smtClean="0"/>
              <a:t>?</a:t>
            </a:r>
          </a:p>
          <a:p>
            <a:pPr defTabSz="228600"/>
            <a:r>
              <a:rPr lang="en-US" sz="1000" dirty="0"/>
              <a:t>	https://data.world/datasets/twitter</a:t>
            </a:r>
          </a:p>
        </p:txBody>
      </p:sp>
    </p:spTree>
    <p:extLst>
      <p:ext uri="{BB962C8B-B14F-4D97-AF65-F5344CB8AC3E}">
        <p14:creationId xmlns:p14="http://schemas.microsoft.com/office/powerpoint/2010/main" val="125689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test with .. page </a:t>
            </a:r>
            <a:r>
              <a:rPr lang="en-US" dirty="0" smtClean="0"/>
              <a:t>6 </a:t>
            </a:r>
            <a:r>
              <a:rPr lang="en-US" dirty="0"/>
              <a:t>of 12</a:t>
            </a:r>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000-DTSE-Search-7445-60-DM-</a:t>
            </a:r>
            <a:fld id="{5A6FB346-E907-314D-8DE1-ECD2B2B6AA1B}" type="slidenum">
              <a:rPr lang="uk-UA" smtClean="0"/>
              <a:pPr/>
              <a:t>8</a:t>
            </a:fld>
            <a:endParaRPr lang="uk-UA" dirty="0"/>
          </a:p>
        </p:txBody>
      </p:sp>
      <p:sp>
        <p:nvSpPr>
          <p:cNvPr id="6" name="Content Placeholder 3"/>
          <p:cNvSpPr>
            <a:spLocks noGrp="1"/>
          </p:cNvSpPr>
          <p:nvPr>
            <p:ph sz="quarter" idx="16"/>
          </p:nvPr>
        </p:nvSpPr>
        <p:spPr>
          <a:xfrm>
            <a:off x="357444" y="1005836"/>
            <a:ext cx="4530440" cy="2718265"/>
          </a:xfrm>
        </p:spPr>
        <p:txBody>
          <a:bodyPr/>
          <a:lstStyle/>
          <a:p>
            <a:pPr marL="6350" indent="0">
              <a:spcBef>
                <a:spcPts val="0"/>
              </a:spcBef>
              <a:spcAft>
                <a:spcPts val="0"/>
              </a:spcAft>
              <a:buNone/>
            </a:pPr>
            <a:r>
              <a:rPr lang="de-DE" sz="1400" dirty="0"/>
              <a:t>ALTER SEARCH INDEX SCHEMA ON t1</a:t>
            </a:r>
          </a:p>
          <a:p>
            <a:pPr marL="6350" indent="0">
              <a:spcBef>
                <a:spcPts val="0"/>
              </a:spcBef>
              <a:spcAft>
                <a:spcPts val="0"/>
              </a:spcAft>
              <a:buNone/>
            </a:pPr>
            <a:r>
              <a:rPr lang="en-US" sz="1400" dirty="0"/>
              <a:t>   ADD types.fieldType[@name='TextField18',</a:t>
            </a:r>
          </a:p>
          <a:p>
            <a:pPr marL="6350" indent="0">
              <a:spcBef>
                <a:spcPts val="0"/>
              </a:spcBef>
              <a:spcAft>
                <a:spcPts val="0"/>
              </a:spcAft>
              <a:buNone/>
            </a:pPr>
            <a:r>
              <a:rPr lang="en-US" sz="1400" dirty="0"/>
              <a:t>   @class='solr.TextField'] with</a:t>
            </a:r>
          </a:p>
          <a:p>
            <a:pPr marL="6350" indent="0">
              <a:spcBef>
                <a:spcPts val="0"/>
              </a:spcBef>
              <a:spcAft>
                <a:spcPts val="0"/>
              </a:spcAft>
              <a:buNone/>
            </a:pPr>
            <a:r>
              <a:rPr lang="en-US" sz="1400" dirty="0"/>
              <a:t>      '{"analyzer":{"tokenizer":</a:t>
            </a:r>
          </a:p>
          <a:p>
            <a:pPr marL="6350" indent="0">
              <a:spcBef>
                <a:spcPts val="0"/>
              </a:spcBef>
              <a:spcAft>
                <a:spcPts val="0"/>
              </a:spcAft>
              <a:buNone/>
            </a:pPr>
            <a:r>
              <a:rPr lang="en-US" sz="1400" dirty="0"/>
              <a:t>       {"class":"solr.StandardTokenizerFactory"},</a:t>
            </a:r>
          </a:p>
          <a:p>
            <a:pPr marL="6350" indent="0">
              <a:spcBef>
                <a:spcPts val="0"/>
              </a:spcBef>
              <a:spcAft>
                <a:spcPts val="0"/>
              </a:spcAft>
              <a:buNone/>
            </a:pPr>
            <a:r>
              <a:rPr lang="en-US" sz="1400" dirty="0"/>
              <a:t>       "filter":{"class":"solr.BeiderMorseFilterFactory",</a:t>
            </a:r>
          </a:p>
          <a:p>
            <a:pPr marL="6350" indent="0">
              <a:spcBef>
                <a:spcPts val="0"/>
              </a:spcBef>
              <a:spcAft>
                <a:spcPts val="0"/>
              </a:spcAft>
              <a:buNone/>
            </a:pPr>
            <a:r>
              <a:rPr lang="en-US" sz="1400" dirty="0"/>
              <a:t>       "nameType":"GENERIC", "ruleType":"APPROX",</a:t>
            </a:r>
          </a:p>
          <a:p>
            <a:pPr marL="6350" indent="0">
              <a:spcBef>
                <a:spcPts val="0"/>
              </a:spcBef>
              <a:spcAft>
                <a:spcPts val="0"/>
              </a:spcAft>
              <a:buNone/>
            </a:pPr>
            <a:r>
              <a:rPr lang="en-US" sz="1400" dirty="0"/>
              <a:t>       "concat":"true", "languageSet":"auto</a:t>
            </a:r>
            <a:r>
              <a:rPr lang="en-US" sz="1400" dirty="0" smtClean="0"/>
              <a:t>"}}}';</a:t>
            </a:r>
            <a:endParaRPr lang="en-US" sz="1400" dirty="0"/>
          </a:p>
          <a:p>
            <a:pPr marL="6350" indent="0">
              <a:spcBef>
                <a:spcPts val="0"/>
              </a:spcBef>
              <a:spcAft>
                <a:spcPts val="0"/>
              </a:spcAft>
              <a:buNone/>
            </a:pPr>
            <a:r>
              <a:rPr lang="de-DE" sz="1400" dirty="0"/>
              <a:t>ALTER SEARCH INDEX SCHEMA ON t1</a:t>
            </a:r>
          </a:p>
          <a:p>
            <a:pPr marL="6350" indent="0">
              <a:spcBef>
                <a:spcPts val="0"/>
              </a:spcBef>
              <a:spcAft>
                <a:spcPts val="0"/>
              </a:spcAft>
              <a:buNone/>
            </a:pPr>
            <a:r>
              <a:rPr lang="en-US" sz="1400" dirty="0"/>
              <a:t>   ADD fields.field[@name='col4',</a:t>
            </a:r>
          </a:p>
          <a:p>
            <a:pPr marL="6350" indent="0">
              <a:spcBef>
                <a:spcPts val="0"/>
              </a:spcBef>
              <a:spcAft>
                <a:spcPts val="0"/>
              </a:spcAft>
              <a:buNone/>
            </a:pPr>
            <a:r>
              <a:rPr lang="en-US" sz="1400" dirty="0"/>
              <a:t>   @type='TextField18',</a:t>
            </a:r>
          </a:p>
          <a:p>
            <a:pPr marL="6350" indent="0">
              <a:spcBef>
                <a:spcPts val="0"/>
              </a:spcBef>
              <a:spcAft>
                <a:spcPts val="0"/>
              </a:spcAft>
              <a:buNone/>
            </a:pPr>
            <a:r>
              <a:rPr lang="en-US" sz="1400" dirty="0"/>
              <a:t>   @indexed='true',</a:t>
            </a:r>
          </a:p>
          <a:p>
            <a:pPr marL="6350" indent="0">
              <a:spcBef>
                <a:spcPts val="0"/>
              </a:spcBef>
              <a:spcAft>
                <a:spcPts val="0"/>
              </a:spcAft>
              <a:buNone/>
            </a:pPr>
            <a:r>
              <a:rPr lang="en-US" sz="1400" dirty="0"/>
              <a:t>   @multiValued='false',</a:t>
            </a:r>
          </a:p>
          <a:p>
            <a:pPr marL="6350" indent="0">
              <a:spcBef>
                <a:spcPts val="0"/>
              </a:spcBef>
              <a:spcAft>
                <a:spcPts val="0"/>
              </a:spcAft>
              <a:buNone/>
            </a:pPr>
            <a:r>
              <a:rPr lang="en-US" sz="1400" dirty="0"/>
              <a:t>   @stored='true</a:t>
            </a:r>
            <a:r>
              <a:rPr lang="en-US" sz="1400" dirty="0" smtClean="0"/>
              <a:t>'];</a:t>
            </a:r>
            <a:endParaRPr lang="en-US" sz="1400" dirty="0"/>
          </a:p>
          <a:p>
            <a:pPr marL="6350" indent="0">
              <a:spcBef>
                <a:spcPts val="0"/>
              </a:spcBef>
              <a:spcAft>
                <a:spcPts val="0"/>
              </a:spcAft>
              <a:buNone/>
            </a:pPr>
            <a:r>
              <a:rPr lang="en-US" sz="1400" dirty="0"/>
              <a:t>RELOAD  SEARCH INDEX ON t1;</a:t>
            </a:r>
          </a:p>
          <a:p>
            <a:pPr marL="6350" indent="0">
              <a:spcBef>
                <a:spcPts val="0"/>
              </a:spcBef>
              <a:spcAft>
                <a:spcPts val="0"/>
              </a:spcAft>
              <a:buNone/>
            </a:pPr>
            <a:r>
              <a:rPr lang="en-US" sz="1400" dirty="0"/>
              <a:t>REBUILD SEARCH INDEX ON t1;</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675" y="528860"/>
            <a:ext cx="1127125"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19569" y="4419838"/>
            <a:ext cx="646331" cy="369332"/>
          </a:xfrm>
          <a:prstGeom prst="rect">
            <a:avLst/>
          </a:prstGeom>
          <a:noFill/>
        </p:spPr>
        <p:txBody>
          <a:bodyPr wrap="none" rtlCol="0">
            <a:spAutoFit/>
          </a:bodyPr>
          <a:lstStyle/>
          <a:p>
            <a:r>
              <a:rPr lang="en-US" sz="1800" b="1" dirty="0" smtClean="0"/>
              <a:t>col4</a:t>
            </a:r>
          </a:p>
        </p:txBody>
      </p:sp>
      <p:sp>
        <p:nvSpPr>
          <p:cNvPr id="9" name="Rectangle 8"/>
          <p:cNvSpPr/>
          <p:nvPr/>
        </p:nvSpPr>
        <p:spPr>
          <a:xfrm>
            <a:off x="357444" y="1520809"/>
            <a:ext cx="6968266" cy="765827"/>
          </a:xfrm>
          <a:prstGeom prst="rect">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622" y="1397875"/>
            <a:ext cx="840884" cy="105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60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Solr</a:t>
            </a:r>
            <a:r>
              <a:rPr lang="en-US" dirty="0" smtClean="0"/>
              <a:t> Admin UI: Core -&gt; Analysis -&gt; Column</a:t>
            </a:r>
            <a:endParaRPr lang="en-US" dirty="0"/>
          </a:p>
        </p:txBody>
      </p:sp>
      <p:sp>
        <p:nvSpPr>
          <p:cNvPr id="3" name="Date Placeholder 2"/>
          <p:cNvSpPr>
            <a:spLocks noGrp="1"/>
          </p:cNvSpPr>
          <p:nvPr>
            <p:ph type="dt" sz="half" idx="18"/>
          </p:nvPr>
        </p:nvSpPr>
        <p:spPr/>
        <p:txBody>
          <a:bodyPr/>
          <a:lstStyle/>
          <a:p>
            <a:r>
              <a:rPr lang="en-US" smtClean="0"/>
              <a:t>© DataStax, All Rights Reserved. Confidential.</a:t>
            </a:r>
            <a:endParaRPr lang="en-US" dirty="0"/>
          </a:p>
        </p:txBody>
      </p:sp>
      <p:sp>
        <p:nvSpPr>
          <p:cNvPr id="5" name="Slide Number Placeholder 4"/>
          <p:cNvSpPr>
            <a:spLocks noGrp="1"/>
          </p:cNvSpPr>
          <p:nvPr>
            <p:ph type="sldNum" sz="quarter" idx="11"/>
          </p:nvPr>
        </p:nvSpPr>
        <p:spPr/>
        <p:txBody>
          <a:bodyPr/>
          <a:lstStyle/>
          <a:p>
            <a:r>
              <a:rPr lang="en-US" dirty="0" smtClean="0"/>
              <a:t>000-DTSE-Search-7445-60-DM-</a:t>
            </a:r>
            <a:fld id="{5A6FB346-E907-314D-8DE1-ECD2B2B6AA1B}" type="slidenum">
              <a:rPr lang="uk-UA" smtClean="0"/>
              <a:pPr/>
              <a:t>9</a:t>
            </a:fld>
            <a:endParaRPr lang="uk-UA"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58" y="818520"/>
            <a:ext cx="5268500" cy="391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7720" y="1861773"/>
            <a:ext cx="1057275" cy="385762"/>
          </a:xfrm>
          <a:prstGeom prst="rect">
            <a:avLst/>
          </a:prstGeom>
          <a:noFill/>
          <a:ln w="9525">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3"/>
          <p:cNvSpPr>
            <a:spLocks noGrp="1"/>
          </p:cNvSpPr>
          <p:nvPr>
            <p:ph sz="quarter" idx="16"/>
          </p:nvPr>
        </p:nvSpPr>
        <p:spPr>
          <a:xfrm>
            <a:off x="6198499" y="1046392"/>
            <a:ext cx="2829887" cy="2975350"/>
          </a:xfrm>
        </p:spPr>
        <p:txBody>
          <a:bodyPr/>
          <a:lstStyle/>
          <a:p>
            <a:r>
              <a:rPr lang="en-US" dirty="0" smtClean="0"/>
              <a:t>Debug </a:t>
            </a:r>
            <a:r>
              <a:rPr lang="en-US" dirty="0"/>
              <a:t>e</a:t>
            </a:r>
            <a:r>
              <a:rPr lang="en-US" dirty="0" smtClean="0"/>
              <a:t>xisting </a:t>
            </a:r>
            <a:r>
              <a:rPr lang="en-US" dirty="0"/>
              <a:t>a</a:t>
            </a:r>
            <a:r>
              <a:rPr lang="en-US" dirty="0" smtClean="0"/>
              <a:t>nalyzer</a:t>
            </a:r>
          </a:p>
          <a:p>
            <a:pPr lvl="1"/>
            <a:r>
              <a:rPr lang="en-US" dirty="0" smtClean="0"/>
              <a:t>(Have to manually decompose: Technique)</a:t>
            </a:r>
          </a:p>
          <a:p>
            <a:r>
              <a:rPr lang="en-US" dirty="0" smtClean="0"/>
              <a:t>Index | Query | (Both)</a:t>
            </a:r>
          </a:p>
          <a:p>
            <a:r>
              <a:rPr lang="en-US" dirty="0" smtClean="0"/>
              <a:t>Displays (resource file data)</a:t>
            </a:r>
            <a:endParaRPr lang="en-US" dirty="0"/>
          </a:p>
        </p:txBody>
      </p:sp>
    </p:spTree>
    <p:extLst>
      <p:ext uri="{BB962C8B-B14F-4D97-AF65-F5344CB8AC3E}">
        <p14:creationId xmlns:p14="http://schemas.microsoft.com/office/powerpoint/2010/main" val="1251148360"/>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3347</Words>
  <Application>Microsoft Office PowerPoint</Application>
  <PresentationFormat>On-screen Show (16:9)</PresentationFormat>
  <Paragraphs>487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Helvetica Neue</vt:lpstr>
      <vt:lpstr>Calibri</vt:lpstr>
      <vt:lpstr>.AppleSystemUIFont</vt:lpstr>
      <vt:lpstr>Courier New</vt:lpstr>
      <vt:lpstr>DataStax_Template_Widescreen</vt:lpstr>
      <vt:lpstr>Discussion Module:</vt:lpstr>
      <vt:lpstr>The 4 Primary Functional Areas to DSE</vt:lpstr>
      <vt:lpstr>Discussion Lab: (One) DSE Object Hierarchy</vt:lpstr>
      <vt:lpstr>Performance: Mat.View versus Secondary Indexes </vt:lpstr>
      <vt:lpstr>DSE Search Index</vt:lpstr>
      <vt:lpstr>DSE Search: the Analyzer</vt:lpstr>
      <vt:lpstr>Apache Solr, Impact on Disk Space, termVectors, more ..</vt:lpstr>
      <vt:lpstr>Example to test with .. page 6 of 12</vt:lpstr>
      <vt:lpstr>Solr Admin UI: Core -&gt; Analysis -&gt; Column</vt:lpstr>
      <vt:lpstr>Solr Admin UI: Core -&gt;  Query</vt:lpstr>
      <vt:lpstr>Field Type, Field, Attributes: Covered</vt:lpstr>
      <vt:lpstr>Field Type, Field, Attributes: Covered</vt:lpstr>
      <vt:lpstr>CQL SELECT: (Core, other)</vt:lpstr>
      <vt:lpstr>Query: Solr Server Side “Function Queries”</vt:lpstr>
      <vt:lpstr>Standard Query Parser: Parameters, q.op</vt:lpstr>
      <vt:lpstr>Query: Facet, “distributed pivot facet”, aka, decision tree”</vt:lpstr>
      <vt:lpstr>End of Module: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Module:</dc:title>
  <cp:lastModifiedBy>default</cp:lastModifiedBy>
  <cp:revision>4</cp:revision>
  <dcterms:modified xsi:type="dcterms:W3CDTF">2018-08-07T12:48:49Z</dcterms:modified>
</cp:coreProperties>
</file>