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5" r:id="rId6"/>
    <p:sldId id="269" r:id="rId7"/>
    <p:sldId id="266" r:id="rId8"/>
    <p:sldId id="270" r:id="rId9"/>
    <p:sldId id="271" r:id="rId10"/>
    <p:sldId id="267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F14"/>
    <a:srgbClr val="FAB200"/>
    <a:srgbClr val="FFC72C"/>
    <a:srgbClr val="FFDE81"/>
    <a:srgbClr val="FFD358"/>
    <a:srgbClr val="8031A7"/>
    <a:srgbClr val="BFBFBF"/>
    <a:srgbClr val="007A97"/>
    <a:srgbClr val="7D5900"/>
    <a:srgbClr val="FFE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8169" autoAdjust="0"/>
  </p:normalViewPr>
  <p:slideViewPr>
    <p:cSldViewPr snapToGrid="0" snapToObjects="1">
      <p:cViewPr varScale="1">
        <p:scale>
          <a:sx n="93" d="100"/>
          <a:sy n="93" d="100"/>
        </p:scale>
        <p:origin x="-2646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1608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to demonstrate use and develop understanding of the DSE Bulk Loader.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of loading, unloading using </a:t>
            </a:r>
            <a:r>
              <a:rPr lang="en-US" dirty="0" err="1" smtClean="0"/>
              <a:t>DSBulk</a:t>
            </a:r>
            <a:r>
              <a:rPr lang="en-US" dirty="0" smtClean="0"/>
              <a:t> with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 smtClean="0"/>
              <a:t>Matching pairs Discussion Lab: SQL, CQL, DSE Java Driver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Match the attributes on the right with the objects on the left.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603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 offers the features listed above.</a:t>
            </a:r>
          </a:p>
          <a:p>
            <a:endParaRPr lang="en-US" dirty="0" smtClean="0"/>
          </a:p>
          <a:p>
            <a:r>
              <a:rPr lang="en-US" dirty="0" smtClean="0"/>
              <a:t>Download, version 1.1.0, 22 MB.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Doc home,</a:t>
            </a:r>
            <a:r>
              <a:rPr lang="en-US" baseline="0" dirty="0" smtClean="0"/>
              <a:t> </a:t>
            </a:r>
            <a:r>
              <a:rPr lang="en-US" dirty="0" smtClean="0"/>
              <a:t>https://docs.datastax.com/en/dsbulk/doc/index.html</a:t>
            </a:r>
          </a:p>
          <a:p>
            <a:pPr lvl="1"/>
            <a:r>
              <a:rPr lang="en-US" dirty="0" smtClean="0"/>
              <a:t>Download,</a:t>
            </a:r>
            <a:r>
              <a:rPr lang="en-US" baseline="0" dirty="0" smtClean="0"/>
              <a:t> </a:t>
            </a:r>
            <a:r>
              <a:rPr lang="en-US" dirty="0" smtClean="0"/>
              <a:t>http://downloads.datastax.com/dsbulk/</a:t>
            </a:r>
          </a:p>
          <a:p>
            <a:pPr lvl="1"/>
            <a:r>
              <a:rPr lang="en-US" dirty="0" smtClean="0"/>
              <a:t>Other loaders, https://academy.datastax.com/all-downloads#dl-enterprise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multiple loaders when using DSE. Minus</a:t>
            </a:r>
            <a:r>
              <a:rPr lang="en-US" baseline="0" dirty="0" smtClean="0"/>
              <a:t> the Graph Loader which currently has features not in </a:t>
            </a:r>
            <a:r>
              <a:rPr lang="en-US" baseline="0" dirty="0" err="1" smtClean="0"/>
              <a:t>DSBulk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DSBulk</a:t>
            </a:r>
            <a:r>
              <a:rPr lang="en-US" baseline="0" dirty="0" smtClean="0"/>
              <a:t> should be the loader to use moving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9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 </a:t>
            </a:r>
            <a:r>
              <a:rPr lang="en-US" dirty="0" err="1" smtClean="0"/>
              <a:t>DSBulk</a:t>
            </a:r>
            <a:r>
              <a:rPr lang="en-US" dirty="0" smtClean="0"/>
              <a:t> workflow for loading-</a:t>
            </a:r>
          </a:p>
          <a:p>
            <a:endParaRPr lang="en-US" dirty="0" smtClean="0"/>
          </a:p>
          <a:p>
            <a:r>
              <a:rPr lang="en-US" dirty="0" smtClean="0"/>
              <a:t>Configuration: The engine collects user-supplied settings, merges them with default values and configures the loading/unloading operation to run.</a:t>
            </a:r>
          </a:p>
          <a:p>
            <a:endParaRPr lang="en-US" dirty="0" smtClean="0"/>
          </a:p>
          <a:p>
            <a:r>
              <a:rPr lang="en-US" dirty="0" smtClean="0"/>
              <a:t>Connection: The engine handles the driver connection to DSE and manages driver-specific settings, as well as supports authentication and SSL encryption.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Conversion: The engine handles data type conversions, e.g. </a:t>
            </a:r>
            <a:r>
              <a:rPr lang="en-US" dirty="0" err="1" smtClean="0"/>
              <a:t>boolean</a:t>
            </a:r>
            <a:r>
              <a:rPr lang="en-US" dirty="0" smtClean="0"/>
              <a:t>, number, date conversions from anything (typically, strings or raw bytes as emitted by a connector) to appropriate internal representations (typically, Java Temporal or Number objects). It also handles NULL and UNSET values.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Mapping: The engine analyzes metadata gathered from the driver and infers the appropriate INSERT or SELECT prepared statement, then checks this information against user-supplied information about the data source, to infer the bound variables to use.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Monitoring: The engine reports metrics about all its internal components, mainly the connector and the bulk executor.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Error Handling: The engine handles errors from both connectors and the bulk executor, and reports read, parse, and write failures. These are redirected to a configurable "bad file" that contains sources that could not be 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 </a:t>
            </a:r>
            <a:r>
              <a:rPr lang="en-US" dirty="0" err="1" smtClean="0"/>
              <a:t>DSBulk</a:t>
            </a:r>
            <a:r>
              <a:rPr lang="en-US" dirty="0" smtClean="0"/>
              <a:t> workflow for un loading-</a:t>
            </a:r>
          </a:p>
          <a:p>
            <a:endParaRPr lang="en-US" dirty="0" smtClean="0"/>
          </a:p>
          <a:p>
            <a:r>
              <a:rPr lang="en-US" dirty="0" smtClean="0"/>
              <a:t>Configuration: The engine collects user-supplied settings, merges them with default values and configures the loading/unloading operation to run.</a:t>
            </a:r>
          </a:p>
          <a:p>
            <a:endParaRPr lang="en-US" dirty="0" smtClean="0"/>
          </a:p>
          <a:p>
            <a:r>
              <a:rPr lang="en-US" dirty="0" smtClean="0"/>
              <a:t>Connection: The engine handles the driver connection to DSE and manages driver-specific settings, as well as supports authentication and SSL encryption.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Conversion: The engine handles data type conversions, e.g. </a:t>
            </a:r>
            <a:r>
              <a:rPr lang="en-US" dirty="0" err="1" smtClean="0"/>
              <a:t>boolean</a:t>
            </a:r>
            <a:r>
              <a:rPr lang="en-US" dirty="0" smtClean="0"/>
              <a:t>, number, date conversions from anything (typically, strings or raw bytes as emitted by a connector) to appropriate internal representations (typically, Java Temporal or Number objects). It also handles NULL and UNSET values.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Mapping: The engine analyzes metadata gathered from the driver and infers the appropriate INSERT or SELECT prepared statement, then checks this information against user-supplied information about the data source, to infer the bound variables to use.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Monitoring: The engine reports metrics about all its internal components, mainly the connector and the bulk executor.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Error Handling: The engine handles errors from both connectors and the bulk executor, and reports read, parse, and write failures. These are redirected to a configurable "bad file" that contains sources that could not be loaded.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simple loading, unloading using </a:t>
            </a:r>
            <a:r>
              <a:rPr lang="en-US" dirty="0" err="1" smtClean="0"/>
              <a:t>DSBulk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https://docs.datastax.com/en/dsbulk/doc/dsbulk/getStartedDsbulk.html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Bulk Loader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1994291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2000" dirty="0" smtClean="0"/>
              <a:t>Introduce the DSE Bulk Loader</a:t>
            </a:r>
            <a:endParaRPr lang="en-US" sz="2000" i="1" dirty="0" smtClean="0"/>
          </a:p>
          <a:p>
            <a:pPr marL="233363" indent="-227013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993" y="1030760"/>
            <a:ext cx="2399016" cy="548048"/>
          </a:xfrm>
        </p:spPr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Load/Unload w/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77402" y="482886"/>
            <a:ext cx="51828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############ </a:t>
            </a:r>
            <a:r>
              <a:rPr lang="en-US" sz="1800" dirty="0" err="1"/>
              <a:t>MyConfFile.conf</a:t>
            </a:r>
            <a:r>
              <a:rPr lang="en-US" sz="1800" dirty="0"/>
              <a:t> ############</a:t>
            </a:r>
          </a:p>
          <a:p>
            <a:endParaRPr lang="en-US" sz="1800" dirty="0"/>
          </a:p>
          <a:p>
            <a:r>
              <a:rPr lang="en-US" sz="1800" dirty="0" err="1"/>
              <a:t>dsbulk</a:t>
            </a:r>
            <a:r>
              <a:rPr lang="en-US" sz="1800" dirty="0"/>
              <a:t> {</a:t>
            </a:r>
          </a:p>
          <a:p>
            <a:r>
              <a:rPr lang="en-US" sz="1800" dirty="0"/>
              <a:t>   # The name of the connector to use</a:t>
            </a:r>
          </a:p>
          <a:p>
            <a:r>
              <a:rPr lang="en-US" sz="1800" dirty="0"/>
              <a:t>   connector.name = "</a:t>
            </a:r>
            <a:r>
              <a:rPr lang="en-US" sz="1800" dirty="0" err="1"/>
              <a:t>csv</a:t>
            </a:r>
            <a:r>
              <a:rPr lang="en-US" sz="1800" dirty="0"/>
              <a:t>"</a:t>
            </a:r>
          </a:p>
          <a:p>
            <a:r>
              <a:rPr lang="en-US" sz="1800" dirty="0"/>
              <a:t>   # CSV field delimiter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connector.csv.delimiter</a:t>
            </a:r>
            <a:r>
              <a:rPr lang="en-US" sz="1800" dirty="0"/>
              <a:t> = "|"</a:t>
            </a:r>
          </a:p>
          <a:p>
            <a:r>
              <a:rPr lang="en-US" sz="1800" dirty="0"/>
              <a:t>   # The </a:t>
            </a:r>
            <a:r>
              <a:rPr lang="en-US" sz="1800" dirty="0" err="1"/>
              <a:t>keyspace</a:t>
            </a:r>
            <a:r>
              <a:rPr lang="en-US" sz="1800" dirty="0"/>
              <a:t> to connect to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schema.keyspace</a:t>
            </a:r>
            <a:r>
              <a:rPr lang="en-US" sz="1800" dirty="0"/>
              <a:t> = "</a:t>
            </a:r>
            <a:r>
              <a:rPr lang="en-US" sz="1800" dirty="0" err="1"/>
              <a:t>myKeyspace</a:t>
            </a:r>
            <a:r>
              <a:rPr lang="en-US" sz="1800" dirty="0"/>
              <a:t>"</a:t>
            </a:r>
          </a:p>
          <a:p>
            <a:r>
              <a:rPr lang="en-US" sz="1800" dirty="0"/>
              <a:t>   # The table to connect to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schema.table</a:t>
            </a:r>
            <a:r>
              <a:rPr lang="en-US" sz="1800" dirty="0"/>
              <a:t> = "</a:t>
            </a:r>
            <a:r>
              <a:rPr lang="en-US" sz="1800" dirty="0" err="1"/>
              <a:t>myTable</a:t>
            </a:r>
            <a:r>
              <a:rPr lang="en-US" sz="1800" dirty="0"/>
              <a:t>"</a:t>
            </a:r>
          </a:p>
          <a:p>
            <a:r>
              <a:rPr lang="en-US" sz="1800" dirty="0"/>
              <a:t>   # The field-to-column mapping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schema.mapping</a:t>
            </a:r>
            <a:r>
              <a:rPr lang="en-US" sz="1800" dirty="0"/>
              <a:t> = "0=name, 1=age, 2=email" </a:t>
            </a:r>
          </a:p>
          <a:p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7901" y="2098713"/>
            <a:ext cx="3791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dsbulk</a:t>
            </a:r>
            <a:r>
              <a:rPr lang="en-US" sz="2000" dirty="0"/>
              <a:t> load -f </a:t>
            </a:r>
            <a:r>
              <a:rPr lang="en-US" sz="2000" dirty="0" err="1" smtClean="0"/>
              <a:t>MyConfFile.conf</a:t>
            </a:r>
            <a:r>
              <a:rPr lang="en-US" sz="2000" dirty="0" smtClean="0"/>
              <a:t> \</a:t>
            </a:r>
          </a:p>
          <a:p>
            <a:pPr defTabSz="225425"/>
            <a:r>
              <a:rPr lang="en-US" sz="2000" dirty="0"/>
              <a:t>	</a:t>
            </a:r>
            <a:r>
              <a:rPr lang="en-US" sz="2000" dirty="0" smtClean="0"/>
              <a:t>-</a:t>
            </a:r>
            <a:r>
              <a:rPr lang="en-US" sz="2000" dirty="0" err="1"/>
              <a:t>url</a:t>
            </a:r>
            <a:r>
              <a:rPr lang="en-US" sz="2000" dirty="0"/>
              <a:t> export.csv -k ks1 -t table1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909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Bulk Loader versus Custom Client Side Program-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1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5" y="330843"/>
            <a:ext cx="8454757" cy="548048"/>
          </a:xfrm>
        </p:spPr>
        <p:txBody>
          <a:bodyPr/>
          <a:lstStyle/>
          <a:p>
            <a:r>
              <a:rPr lang="en-US" dirty="0" smtClean="0"/>
              <a:t>Discussion Lab: Bulk Load, or Custom </a:t>
            </a:r>
            <a:r>
              <a:rPr lang="en-US" dirty="0"/>
              <a:t>P</a:t>
            </a:r>
            <a:r>
              <a:rPr lang="en-US" dirty="0" smtClean="0"/>
              <a:t>rogram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236823" y="17596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Multi-statement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6823" y="223019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Transaction/Batch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6823" y="31824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(Restart on failure)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6823" y="270070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(Memory management)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6823" y="36417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(Issues w/ data)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35" y="1750526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99" y="2221039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0" y="270375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60" y="3171221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35" y="363257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49382" y="1234646"/>
            <a:ext cx="4541509" cy="3073350"/>
            <a:chOff x="249382" y="1085316"/>
            <a:chExt cx="5152390" cy="3486748"/>
          </a:xfrm>
        </p:grpSpPr>
        <p:sp>
          <p:nvSpPr>
            <p:cNvPr id="31" name="Rounded Rectangle 30"/>
            <p:cNvSpPr/>
            <p:nvPr/>
          </p:nvSpPr>
          <p:spPr>
            <a:xfrm>
              <a:off x="2396824" y="1267675"/>
              <a:ext cx="2394066" cy="6816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46453" y="1479649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81733" y="1479648"/>
              <a:ext cx="257695" cy="2576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44722" y="1406910"/>
              <a:ext cx="1388226" cy="403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82" y="1928967"/>
              <a:ext cx="1205345" cy="80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ounded Rectangle 36"/>
            <p:cNvSpPr/>
            <p:nvPr/>
          </p:nvSpPr>
          <p:spPr>
            <a:xfrm>
              <a:off x="2396824" y="2026904"/>
              <a:ext cx="2394066" cy="6816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6453" y="2238878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881733" y="2238877"/>
              <a:ext cx="257695" cy="2576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4722" y="2166139"/>
              <a:ext cx="1388226" cy="403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96824" y="2786133"/>
              <a:ext cx="2394066" cy="6816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46453" y="2998107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81733" y="2998106"/>
              <a:ext cx="257695" cy="2576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44722" y="2925368"/>
              <a:ext cx="1388226" cy="403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396824" y="3542591"/>
              <a:ext cx="2394066" cy="6816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546453" y="3754565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81733" y="3754564"/>
              <a:ext cx="257695" cy="2576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44722" y="3681826"/>
              <a:ext cx="1388226" cy="403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4723" y="1423829"/>
              <a:ext cx="1321723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Parser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44723" y="2183060"/>
              <a:ext cx="1388226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Q Optimizer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44723" y="2917246"/>
              <a:ext cx="1546168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Q Processor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44723" y="3714134"/>
              <a:ext cx="1388226" cy="34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(Run time)</a:t>
              </a:r>
            </a:p>
          </p:txBody>
        </p:sp>
        <p:pic>
          <p:nvPicPr>
            <p:cNvPr id="53" name="Picture 5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77148">
              <a:off x="4881807" y="1669635"/>
              <a:ext cx="540597" cy="499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77148">
              <a:off x="4881808" y="2536469"/>
              <a:ext cx="540597" cy="499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77148">
              <a:off x="4875422" y="3371773"/>
              <a:ext cx="540597" cy="499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 flipV="1">
              <a:off x="1871297" y="1085316"/>
              <a:ext cx="0" cy="33328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03252" y="4264287"/>
              <a:ext cx="1022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Client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83174" y="4264287"/>
              <a:ext cx="1022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33363"/>
              <a:r>
                <a:rPr lang="en-US" b="1" dirty="0" smtClean="0"/>
                <a:t>Server</a:t>
              </a:r>
            </a:p>
          </p:txBody>
        </p:sp>
        <p:pic>
          <p:nvPicPr>
            <p:cNvPr id="59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9917">
              <a:off x="1406883" y="1321342"/>
              <a:ext cx="685800" cy="622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6245387" y="127509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PreparedStatement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99" y="126593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260369" y="1130157"/>
            <a:ext cx="0" cy="335965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1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76835"/>
            <a:ext cx="3409406" cy="1299000"/>
          </a:xfrm>
        </p:spPr>
        <p:txBody>
          <a:bodyPr/>
          <a:lstStyle/>
          <a:p>
            <a:r>
              <a:rPr lang="en-US" dirty="0"/>
              <a:t>End of Discussion </a:t>
            </a:r>
            <a:r>
              <a:rPr lang="en-US" dirty="0" smtClean="0"/>
              <a:t>Lab: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7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20894" y="1243320"/>
            <a:ext cx="4515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Load, unload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CSV, JSON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Linux, Windows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File, directories, </a:t>
            </a:r>
            <a:r>
              <a:rPr lang="en-US" sz="1800" dirty="0" err="1" smtClean="0"/>
              <a:t>stdin</a:t>
            </a:r>
            <a:r>
              <a:rPr lang="en-US" sz="1800" dirty="0" smtClean="0"/>
              <a:t>/</a:t>
            </a:r>
            <a:r>
              <a:rPr lang="en-US" sz="1800" dirty="0" err="1" smtClean="0"/>
              <a:t>stdout</a:t>
            </a:r>
            <a:r>
              <a:rPr lang="en-US" sz="1800" dirty="0" smtClean="0"/>
              <a:t>, Web </a:t>
            </a:r>
            <a:r>
              <a:rPr lang="en-US" sz="1800" dirty="0" err="1" smtClean="0"/>
              <a:t>Url</a:t>
            </a:r>
            <a:endParaRPr lang="en-US" sz="18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2-3 times faster than CQLSH/COPY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Secure, Kerberos, other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Configurable data parsing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Command line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Tunable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21" y="1243320"/>
            <a:ext cx="3842536" cy="256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2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583"/>
            <a:ext cx="3066836" cy="548048"/>
          </a:xfrm>
        </p:spPr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One of many loaders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99" y="285256"/>
            <a:ext cx="5000607" cy="450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Loading 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2" y="900714"/>
            <a:ext cx="8284606" cy="372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9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Unloading 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-2370"/>
          <a:stretch/>
        </p:blipFill>
        <p:spPr bwMode="auto">
          <a:xfrm>
            <a:off x="898989" y="930839"/>
            <a:ext cx="7381982" cy="387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8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DSBulk</a:t>
            </a:r>
            <a:r>
              <a:rPr lang="en-US" dirty="0" smtClean="0"/>
              <a:t>: Simple Loading/Unloading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0000-DTSE-BulkLoader-6244-DU-60-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0875" y="1222625"/>
            <a:ext cx="6594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dsbulk</a:t>
            </a:r>
            <a:r>
              <a:rPr lang="en-US" sz="1800" dirty="0"/>
              <a:t> unload -</a:t>
            </a:r>
            <a:r>
              <a:rPr lang="en-US" sz="1800" dirty="0" err="1"/>
              <a:t>url</a:t>
            </a:r>
            <a:r>
              <a:rPr lang="en-US" sz="1800" dirty="0"/>
              <a:t> myData.csv -k ks1 -t </a:t>
            </a:r>
            <a:r>
              <a:rPr lang="en-US" sz="1800" dirty="0" smtClean="0"/>
              <a:t>table1</a:t>
            </a:r>
          </a:p>
          <a:p>
            <a:endParaRPr lang="en-US" sz="1800" dirty="0"/>
          </a:p>
          <a:p>
            <a:r>
              <a:rPr lang="en-US" sz="1800" dirty="0" err="1"/>
              <a:t>dsbulk</a:t>
            </a:r>
            <a:r>
              <a:rPr lang="en-US" sz="1800" dirty="0"/>
              <a:t> load -</a:t>
            </a:r>
            <a:r>
              <a:rPr lang="en-US" sz="1800" dirty="0" err="1"/>
              <a:t>url</a:t>
            </a:r>
            <a:r>
              <a:rPr lang="en-US" sz="1800" dirty="0"/>
              <a:t> export.csv -k ks1 -t table1 -h </a:t>
            </a:r>
            <a:r>
              <a:rPr lang="en-US" sz="1800" dirty="0" smtClean="0"/>
              <a:t>\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'10.200.1.3</a:t>
            </a:r>
            <a:r>
              <a:rPr lang="en-US" sz="1800" dirty="0"/>
              <a:t>, 10.200.1.4' -header true</a:t>
            </a:r>
          </a:p>
          <a:p>
            <a:endParaRPr lang="en-US" sz="1800" dirty="0"/>
          </a:p>
          <a:p>
            <a:r>
              <a:rPr lang="en-US" sz="1800" dirty="0" err="1"/>
              <a:t>dsbulk</a:t>
            </a:r>
            <a:r>
              <a:rPr lang="en-US" sz="1800" dirty="0"/>
              <a:t> load -</a:t>
            </a:r>
            <a:r>
              <a:rPr lang="en-US" sz="1800" dirty="0" err="1"/>
              <a:t>url</a:t>
            </a:r>
            <a:r>
              <a:rPr lang="en-US" sz="1800" dirty="0"/>
              <a:t> https://svr/data/export.csv -k ks1 -t table1 -h </a:t>
            </a:r>
            <a:r>
              <a:rPr lang="en-US" sz="1800" dirty="0" smtClean="0"/>
              <a:t>\</a:t>
            </a:r>
          </a:p>
          <a:p>
            <a:pPr defTabSz="233363"/>
            <a:r>
              <a:rPr lang="en-US" sz="1800" dirty="0"/>
              <a:t>	</a:t>
            </a:r>
            <a:r>
              <a:rPr lang="en-US" sz="1800" dirty="0" smtClean="0"/>
              <a:t>'10.200.1.3</a:t>
            </a:r>
            <a:r>
              <a:rPr lang="en-US" sz="1800" dirty="0"/>
              <a:t>, 10.200.1.4' -port 9876</a:t>
            </a:r>
          </a:p>
          <a:p>
            <a:endParaRPr lang="en-US" sz="1800" dirty="0"/>
          </a:p>
          <a:p>
            <a:r>
              <a:rPr lang="en-US" sz="1800" dirty="0" smtClean="0"/>
              <a:t>cat abc.csv </a:t>
            </a:r>
            <a:r>
              <a:rPr lang="en-US" sz="1800" dirty="0"/>
              <a:t>| </a:t>
            </a:r>
            <a:r>
              <a:rPr lang="en-US" sz="1800" dirty="0" err="1"/>
              <a:t>dsbulk</a:t>
            </a:r>
            <a:r>
              <a:rPr lang="en-US" sz="1800" dirty="0"/>
              <a:t> load -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en-US" sz="1800" dirty="0" err="1"/>
              <a:t>stdin</a:t>
            </a:r>
            <a:r>
              <a:rPr lang="en-US" sz="1800" dirty="0"/>
              <a:t>:/ -k ks1 -t table1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77242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1060</TotalTime>
  <Words>828</Words>
  <Application>Microsoft Office PowerPoint</Application>
  <PresentationFormat>On-screen Show (16:9)</PresentationFormat>
  <Paragraphs>117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DataStax_Template_Widescreen</vt:lpstr>
      <vt:lpstr>Discussion Unit:</vt:lpstr>
      <vt:lpstr>Discussion Lab:</vt:lpstr>
      <vt:lpstr>Discussion Lab: Bulk Load, or Custom Program ?</vt:lpstr>
      <vt:lpstr>End of Discussion Lab: </vt:lpstr>
      <vt:lpstr>DSBulk: Overview</vt:lpstr>
      <vt:lpstr>DSBulk: One of many loaders</vt:lpstr>
      <vt:lpstr>DSBulk: Loading Workflow</vt:lpstr>
      <vt:lpstr>DSBulk: Unloading Workflow</vt:lpstr>
      <vt:lpstr>DSBulk: Simple Loading/Unloading</vt:lpstr>
      <vt:lpstr>DSBulk: Load/Unload w/ config file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78</cp:revision>
  <dcterms:created xsi:type="dcterms:W3CDTF">2018-03-30T00:33:11Z</dcterms:created>
  <dcterms:modified xsi:type="dcterms:W3CDTF">2018-07-26T22:44:21Z</dcterms:modified>
  <cp:category/>
</cp:coreProperties>
</file>