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15"/>
  </p:notesMasterIdLst>
  <p:handoutMasterIdLst>
    <p:handoutMasterId r:id="rId16"/>
  </p:handoutMasterIdLst>
  <p:sldIdLst>
    <p:sldId id="256" r:id="rId2"/>
    <p:sldId id="265" r:id="rId3"/>
    <p:sldId id="266" r:id="rId4"/>
    <p:sldId id="267" r:id="rId5"/>
    <p:sldId id="269" r:id="rId6"/>
    <p:sldId id="270" r:id="rId7"/>
    <p:sldId id="273" r:id="rId8"/>
    <p:sldId id="274" r:id="rId9"/>
    <p:sldId id="275" r:id="rId10"/>
    <p:sldId id="276" r:id="rId11"/>
    <p:sldId id="277" r:id="rId12"/>
    <p:sldId id="263" r:id="rId13"/>
    <p:sldId id="26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pos="4196" userDrawn="1">
          <p15:clr>
            <a:srgbClr val="A4A3A4"/>
          </p15:clr>
        </p15:guide>
        <p15:guide id="2" pos="120" userDrawn="1">
          <p15:clr>
            <a:srgbClr val="A4A3A4"/>
          </p15:clr>
        </p15:guide>
        <p15:guide id="3" pos="192" userDrawn="1">
          <p15:clr>
            <a:srgbClr val="A4A3A4"/>
          </p15:clr>
        </p15:guide>
        <p15:guide id="4" orient="horz" pos="2918" userDrawn="1">
          <p15:clr>
            <a:srgbClr val="A4A3A4"/>
          </p15:clr>
        </p15:guide>
        <p15:guide id="5" orient="horz" pos="2397" userDrawn="1">
          <p15:clr>
            <a:srgbClr val="A4A3A4"/>
          </p15:clr>
        </p15:guide>
        <p15:guide id="6" orient="horz" pos="1491" userDrawn="1">
          <p15:clr>
            <a:srgbClr val="A4A3A4"/>
          </p15:clr>
        </p15:guide>
        <p15:guide id="7" pos="288" userDrawn="1">
          <p15:clr>
            <a:srgbClr val="A4A3A4"/>
          </p15:clr>
        </p15:guide>
        <p15:guide id="8" pos="1176" userDrawn="1">
          <p15:clr>
            <a:srgbClr val="A4A3A4"/>
          </p15:clr>
        </p15:guide>
        <p15:guide id="9" pos="2880" userDrawn="1">
          <p15:clr>
            <a:srgbClr val="A4A3A4"/>
          </p15:clr>
        </p15:guide>
        <p15:guide id="10" pos="2077" userDrawn="1">
          <p15:clr>
            <a:srgbClr val="A4A3A4"/>
          </p15:clr>
        </p15:guide>
        <p15:guide id="11" orient="horz" pos="890" userDrawn="1">
          <p15:clr>
            <a:srgbClr val="A4A3A4"/>
          </p15:clr>
        </p15:guide>
        <p15:guide id="12" orient="horz" pos="1201"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2C"/>
    <a:srgbClr val="FFDE81"/>
    <a:srgbClr val="FFD358"/>
    <a:srgbClr val="8031A7"/>
    <a:srgbClr val="BFBFBF"/>
    <a:srgbClr val="007A97"/>
    <a:srgbClr val="FAB200"/>
    <a:srgbClr val="7D5900"/>
    <a:srgbClr val="FFE29E"/>
    <a:srgbClr val="FFF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90"/>
    <p:restoredTop sz="62019" autoAdjust="0"/>
  </p:normalViewPr>
  <p:slideViewPr>
    <p:cSldViewPr snapToGrid="0" snapToObjects="1">
      <p:cViewPr varScale="1">
        <p:scale>
          <a:sx n="100" d="100"/>
          <a:sy n="100" d="100"/>
        </p:scale>
        <p:origin x="-2436" y="-84"/>
      </p:cViewPr>
      <p:guideLst>
        <p:guide orient="horz" pos="2918"/>
        <p:guide orient="horz" pos="2397"/>
        <p:guide orient="horz" pos="1491"/>
        <p:guide orient="horz" pos="890"/>
        <p:guide orient="horz" pos="1201"/>
        <p:guide pos="4196"/>
        <p:guide pos="120"/>
        <p:guide pos="192"/>
        <p:guide pos="288"/>
        <p:guide pos="1176"/>
        <p:guide pos="2880"/>
        <p:guide pos="2077"/>
      </p:guideLst>
    </p:cSldViewPr>
  </p:slideViewPr>
  <p:notesTextViewPr>
    <p:cViewPr>
      <p:scale>
        <a:sx n="135" d="100"/>
        <a:sy n="135" d="100"/>
      </p:scale>
      <p:origin x="0" y="0"/>
    </p:cViewPr>
  </p:notesTextViewPr>
  <p:sorterViewPr>
    <p:cViewPr>
      <p:scale>
        <a:sx n="200" d="100"/>
        <a:sy n="200" d="100"/>
      </p:scale>
      <p:origin x="0" y="3450"/>
    </p:cViewPr>
  </p:sorterViewPr>
  <p:notesViewPr>
    <p:cSldViewPr snapToGrid="0" snapToObjects="1">
      <p:cViewPr varScale="1">
        <p:scale>
          <a:sx n="94" d="100"/>
          <a:sy n="94" d="100"/>
        </p:scale>
        <p:origin x="-375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E2D00C-46DC-0F47-B2AC-989F5DFB1A7F}" type="datetimeFigureOut">
              <a:rPr lang="en-US" smtClean="0"/>
              <a:t>7/26/2018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F642-BC8A-F24D-81C7-A1734C779D91}" type="slidenum">
              <a:rPr lang="en-US" smtClean="0"/>
              <a:t>‹#›</a:t>
            </a:fld>
            <a:endParaRPr lang="en-US"/>
          </a:p>
        </p:txBody>
      </p:sp>
    </p:spTree>
    <p:extLst>
      <p:ext uri="{BB962C8B-B14F-4D97-AF65-F5344CB8AC3E}">
        <p14:creationId xmlns:p14="http://schemas.microsoft.com/office/powerpoint/2010/main" val="1972819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53683" y="199103"/>
            <a:ext cx="5887757" cy="331182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 name="Notes Placeholder 10"/>
          <p:cNvSpPr>
            <a:spLocks noGrp="1"/>
          </p:cNvSpPr>
          <p:nvPr>
            <p:ph type="body" sz="quarter" idx="3"/>
          </p:nvPr>
        </p:nvSpPr>
        <p:spPr>
          <a:xfrm>
            <a:off x="563842" y="3612198"/>
            <a:ext cx="5877597" cy="528599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1312107"/>
      </p:ext>
    </p:extLst>
  </p:cSld>
  <p:clrMap bg1="lt1" tx1="dk1" bg2="dk2" tx2="lt2" accent1="accent1" accent2="accent2" accent3="accent3" accent4="accent4" accent5="accent5" accent6="accent6" hlink="hlink" folHlink="folHlink"/>
  <p:hf hdr="0" dt="0"/>
  <p:notesStyle>
    <a:lvl1pPr marL="158750" indent="0" algn="l" defTabSz="914400" rtl="0" eaLnBrk="1" latinLnBrk="0" hangingPunct="1">
      <a:buNone/>
      <a:tabLst/>
      <a:defRPr sz="8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goal of this Practice Lab is to get Apache Maven installed and configured.</a:t>
            </a:r>
          </a:p>
          <a:p>
            <a:endParaRPr lang="en-US" dirty="0" smtClean="0"/>
          </a:p>
          <a:p>
            <a:r>
              <a:rPr lang="en-US" dirty="0" smtClean="0"/>
              <a:t>As an</a:t>
            </a:r>
            <a:r>
              <a:rPr lang="en-US" baseline="0" dirty="0" smtClean="0"/>
              <a:t> install verification, we create, compile, and execute a very small Java client that accesses the DSE database server.</a:t>
            </a:r>
            <a:endParaRPr lang="en-US" dirty="0"/>
          </a:p>
        </p:txBody>
      </p:sp>
    </p:spTree>
    <p:extLst>
      <p:ext uri="{BB962C8B-B14F-4D97-AF65-F5344CB8AC3E}">
        <p14:creationId xmlns:p14="http://schemas.microsoft.com/office/powerpoint/2010/main" val="3786710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Relative to App.java, the following is</a:t>
            </a:r>
            <a:r>
              <a:rPr lang="en-US" baseline="0" dirty="0" smtClean="0"/>
              <a:t> offered:</a:t>
            </a:r>
          </a:p>
          <a:p>
            <a:endParaRPr lang="en-US" baseline="0" dirty="0" smtClean="0"/>
          </a:p>
          <a:p>
            <a:pPr marL="330200" indent="-171450">
              <a:buFont typeface="Arial" pitchFamily="34" charset="0"/>
              <a:buChar char="•"/>
            </a:pPr>
            <a:r>
              <a:rPr lang="en-US" dirty="0" smtClean="0"/>
              <a:t>The</a:t>
            </a:r>
            <a:r>
              <a:rPr lang="en-US" baseline="0" dirty="0" smtClean="0"/>
              <a:t> Jar file referenced in the POM (</a:t>
            </a:r>
            <a:r>
              <a:rPr lang="en-US" baseline="0" dirty="0" err="1" smtClean="0"/>
              <a:t>dse</a:t>
            </a:r>
            <a:r>
              <a:rPr lang="en-US" baseline="0" dirty="0" smtClean="0"/>
              <a:t>-java-driver-core) gives us (resolves) each of the package imports referenced above (and more)</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The DSE client side driver API is documented here,</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https://docs.datastax.com/en/developer/java-driver-dse/1.6/</a:t>
            </a:r>
          </a:p>
          <a:p>
            <a:pPr marL="457200" lvl="1" indent="0">
              <a:buFont typeface="Arial" pitchFamily="34" charset="0"/>
              <a:buNone/>
            </a:pPr>
            <a:r>
              <a:rPr lang="en-US" baseline="0" dirty="0" smtClean="0"/>
              <a:t>https://docs.datastax.com/en/developer/java-driver-dse/1.6/manual/</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https://docs.datastax.com/en/drivers/java-dse/1.6/</a:t>
            </a:r>
          </a:p>
          <a:p>
            <a:pPr marL="158750" indent="0">
              <a:buFont typeface="Arial" pitchFamily="34" charset="0"/>
              <a:buNone/>
            </a:pPr>
            <a:endParaRPr lang="en-US" baseline="0" dirty="0" smtClean="0"/>
          </a:p>
          <a:p>
            <a:pPr marL="330200" indent="-171450">
              <a:buFont typeface="Arial" pitchFamily="34" charset="0"/>
              <a:buChar char="•"/>
            </a:pPr>
            <a:r>
              <a:rPr lang="en-US" baseline="0" dirty="0" smtClean="0"/>
              <a:t>The code example we are running was taken from the O'Reilly book, "Cassandra: The Definitive Guide", with more code samples available at, https://github.com/jeffreyscarpenter/cassandra-guide</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This program outputs similar to,</a:t>
            </a:r>
          </a:p>
          <a:p>
            <a:pPr marL="330200" indent="-171450">
              <a:buFont typeface="Arial" pitchFamily="34" charset="0"/>
              <a:buChar char="•"/>
            </a:pPr>
            <a:endParaRPr lang="en-US" baseline="0" dirty="0" smtClean="0"/>
          </a:p>
          <a:p>
            <a:pPr marL="457200" lvl="1" indent="0">
              <a:buFont typeface="Arial" pitchFamily="34" charset="0"/>
              <a:buNone/>
            </a:pPr>
            <a:r>
              <a:rPr lang="en-US" dirty="0" smtClean="0"/>
              <a:t> Hello World!</a:t>
            </a:r>
          </a:p>
          <a:p>
            <a:pPr marL="457200" lvl="1" indent="0">
              <a:buFont typeface="Arial" pitchFamily="34" charset="0"/>
              <a:buNone/>
            </a:pPr>
            <a:endParaRPr lang="en-US" dirty="0" smtClean="0"/>
          </a:p>
          <a:p>
            <a:pPr marL="457200" lvl="1" indent="0">
              <a:buFont typeface="Arial" pitchFamily="34" charset="0"/>
              <a:buNone/>
            </a:pPr>
            <a:r>
              <a:rPr lang="en-US" dirty="0" smtClean="0"/>
              <a:t> SLF4J: Failed to load class "org.slf4j.impl.StaticLoggerBinder".</a:t>
            </a:r>
          </a:p>
          <a:p>
            <a:pPr marL="457200" lvl="1" indent="0">
              <a:buFont typeface="Arial" pitchFamily="34" charset="0"/>
              <a:buNone/>
            </a:pPr>
            <a:r>
              <a:rPr lang="en-US" dirty="0" smtClean="0"/>
              <a:t> SLF4J: Defaulting to no-operation (NOP) logger implementation</a:t>
            </a:r>
          </a:p>
          <a:p>
            <a:pPr marL="457200" lvl="1" indent="0">
              <a:buFont typeface="Arial" pitchFamily="34" charset="0"/>
              <a:buNone/>
            </a:pPr>
            <a:r>
              <a:rPr lang="en-US" dirty="0" smtClean="0"/>
              <a:t> SLF4J: See http://www.slf4j.org/codes.html#StaticLoggerBinder for further details.</a:t>
            </a:r>
          </a:p>
          <a:p>
            <a:pPr marL="457200" lvl="1" indent="0">
              <a:buFont typeface="Arial" pitchFamily="34" charset="0"/>
              <a:buNone/>
            </a:pPr>
            <a:endParaRPr lang="en-US" dirty="0" smtClean="0"/>
          </a:p>
          <a:p>
            <a:pPr marL="457200" lvl="1" indent="0">
              <a:buFont typeface="Arial" pitchFamily="34" charset="0"/>
              <a:buNone/>
            </a:pPr>
            <a:r>
              <a:rPr lang="en-US" dirty="0" smtClean="0"/>
              <a:t> DSE release version: 6.0.0</a:t>
            </a:r>
          </a:p>
          <a:p>
            <a:endParaRPr lang="en-US" dirty="0" smtClean="0"/>
          </a:p>
          <a:p>
            <a:endParaRPr lang="en-US" dirty="0" smtClean="0"/>
          </a:p>
          <a:p>
            <a:r>
              <a:rPr lang="en-US" dirty="0" smtClean="0"/>
              <a:t>A more complete</a:t>
            </a:r>
            <a:r>
              <a:rPr lang="en-US" baseline="0" dirty="0" smtClean="0"/>
              <a:t> (whitespace, at least) version of App.java is pasted below-</a:t>
            </a:r>
          </a:p>
          <a:p>
            <a:endParaRPr lang="en-US" baseline="0" dirty="0" smtClean="0"/>
          </a:p>
          <a:p>
            <a:r>
              <a:rPr lang="en-US" dirty="0" smtClean="0"/>
              <a:t>package </a:t>
            </a:r>
            <a:r>
              <a:rPr lang="en-US" dirty="0" err="1" smtClean="0"/>
              <a:t>com.datastax.enablement.bootcamp</a:t>
            </a:r>
            <a:r>
              <a:rPr lang="en-US" dirty="0" smtClean="0"/>
              <a:t>;</a:t>
            </a:r>
          </a:p>
          <a:p>
            <a:endParaRPr lang="en-US" dirty="0" smtClean="0"/>
          </a:p>
          <a:p>
            <a:endParaRPr lang="en-US" dirty="0" smtClean="0"/>
          </a:p>
          <a:p>
            <a:r>
              <a:rPr lang="en-US" dirty="0" smtClean="0"/>
              <a:t>import </a:t>
            </a:r>
            <a:r>
              <a:rPr lang="en-US" dirty="0" err="1" smtClean="0"/>
              <a:t>com.datastax.driver.dse.DseCluster</a:t>
            </a:r>
            <a:r>
              <a:rPr lang="en-US" dirty="0" smtClean="0"/>
              <a:t>;</a:t>
            </a:r>
          </a:p>
          <a:p>
            <a:r>
              <a:rPr lang="en-US" dirty="0" smtClean="0"/>
              <a:t>import </a:t>
            </a:r>
            <a:r>
              <a:rPr lang="en-US" dirty="0" err="1" smtClean="0"/>
              <a:t>com.datastax.driver.dse.DseSession</a:t>
            </a:r>
            <a:r>
              <a:rPr lang="en-US" dirty="0" smtClean="0"/>
              <a:t>;</a:t>
            </a:r>
          </a:p>
          <a:p>
            <a:r>
              <a:rPr lang="en-US" dirty="0" smtClean="0"/>
              <a:t>   //</a:t>
            </a:r>
          </a:p>
          <a:p>
            <a:r>
              <a:rPr lang="en-US" dirty="0" smtClean="0"/>
              <a:t>import </a:t>
            </a:r>
            <a:r>
              <a:rPr lang="en-US" dirty="0" err="1" smtClean="0"/>
              <a:t>com.datastax.driver.core.Row</a:t>
            </a:r>
            <a:r>
              <a:rPr lang="en-US" dirty="0" smtClean="0"/>
              <a:t>;</a:t>
            </a:r>
          </a:p>
          <a:p>
            <a:endParaRPr lang="en-US" dirty="0" smtClean="0"/>
          </a:p>
          <a:p>
            <a:endParaRPr lang="en-US" dirty="0" smtClean="0"/>
          </a:p>
          <a:p>
            <a:r>
              <a:rPr lang="en-US" dirty="0" smtClean="0"/>
              <a:t>public class App</a:t>
            </a:r>
          </a:p>
          <a:p>
            <a:r>
              <a:rPr lang="en-US" dirty="0" smtClean="0"/>
              <a:t>{</a:t>
            </a:r>
          </a:p>
          <a:p>
            <a:r>
              <a:rPr lang="en-US" dirty="0" smtClean="0"/>
              <a:t>   public static void main( String[] </a:t>
            </a:r>
            <a:r>
              <a:rPr lang="en-US" dirty="0" err="1" smtClean="0"/>
              <a:t>args</a:t>
            </a:r>
            <a:r>
              <a:rPr lang="en-US" dirty="0" smtClean="0"/>
              <a:t> )</a:t>
            </a:r>
          </a:p>
          <a:p>
            <a:r>
              <a:rPr lang="en-US" dirty="0" smtClean="0"/>
              <a:t>   {</a:t>
            </a:r>
          </a:p>
          <a:p>
            <a:r>
              <a:rPr lang="en-US" dirty="0" smtClean="0"/>
              <a:t>      </a:t>
            </a:r>
            <a:r>
              <a:rPr lang="en-US" dirty="0" err="1" smtClean="0"/>
              <a:t>System.out.println</a:t>
            </a:r>
            <a:r>
              <a:rPr lang="en-US" dirty="0" smtClean="0"/>
              <a:t>("");</a:t>
            </a:r>
          </a:p>
          <a:p>
            <a:r>
              <a:rPr lang="en-US" dirty="0" smtClean="0"/>
              <a:t>      </a:t>
            </a:r>
            <a:r>
              <a:rPr lang="en-US" dirty="0" err="1" smtClean="0"/>
              <a:t>System.out.println</a:t>
            </a:r>
            <a:r>
              <a:rPr lang="en-US" dirty="0" smtClean="0"/>
              <a:t>( "Hello World!" );</a:t>
            </a:r>
          </a:p>
          <a:p>
            <a:r>
              <a:rPr lang="en-US" dirty="0" smtClean="0"/>
              <a:t>      </a:t>
            </a:r>
            <a:r>
              <a:rPr lang="en-US" dirty="0" err="1" smtClean="0"/>
              <a:t>System.out.println</a:t>
            </a:r>
            <a:r>
              <a:rPr lang="en-US" dirty="0" smtClean="0"/>
              <a:t>("");</a:t>
            </a:r>
          </a:p>
          <a:p>
            <a:endParaRPr lang="en-US" dirty="0" smtClean="0"/>
          </a:p>
          <a:p>
            <a:r>
              <a:rPr lang="en-US" dirty="0" smtClean="0"/>
              <a:t>      </a:t>
            </a:r>
            <a:r>
              <a:rPr lang="en-US" dirty="0" err="1" smtClean="0"/>
              <a:t>DseCluster</a:t>
            </a:r>
            <a:r>
              <a:rPr lang="en-US" dirty="0" smtClean="0"/>
              <a:t> </a:t>
            </a:r>
            <a:r>
              <a:rPr lang="en-US" dirty="0" err="1" smtClean="0"/>
              <a:t>my_cluster</a:t>
            </a:r>
            <a:r>
              <a:rPr lang="en-US" dirty="0" smtClean="0"/>
              <a:t> = null;</a:t>
            </a:r>
          </a:p>
          <a:p>
            <a:endParaRPr lang="en-US" dirty="0" smtClean="0"/>
          </a:p>
          <a:p>
            <a:r>
              <a:rPr lang="en-US" dirty="0" smtClean="0"/>
              <a:t>      try {</a:t>
            </a:r>
          </a:p>
          <a:p>
            <a:r>
              <a:rPr lang="en-US" dirty="0" smtClean="0"/>
              <a:t>         </a:t>
            </a:r>
            <a:r>
              <a:rPr lang="en-US" dirty="0" err="1" smtClean="0"/>
              <a:t>my_cluster</a:t>
            </a:r>
            <a:r>
              <a:rPr lang="en-US" dirty="0" smtClean="0"/>
              <a:t> = </a:t>
            </a:r>
            <a:r>
              <a:rPr lang="en-US" dirty="0" err="1" smtClean="0"/>
              <a:t>DseCluster.builder</a:t>
            </a:r>
            <a:r>
              <a:rPr lang="en-US" dirty="0" smtClean="0"/>
              <a:t>()</a:t>
            </a:r>
          </a:p>
          <a:p>
            <a:r>
              <a:rPr lang="en-US" dirty="0" smtClean="0"/>
              <a:t>            .</a:t>
            </a:r>
            <a:r>
              <a:rPr lang="en-US" dirty="0" err="1" smtClean="0"/>
              <a:t>addContactPoint</a:t>
            </a:r>
            <a:r>
              <a:rPr lang="en-US" dirty="0" smtClean="0"/>
              <a:t>("127.0.0.1")</a:t>
            </a:r>
          </a:p>
          <a:p>
            <a:r>
              <a:rPr lang="en-US" dirty="0" smtClean="0"/>
              <a:t>            .build();</a:t>
            </a:r>
          </a:p>
          <a:p>
            <a:endParaRPr lang="en-US" dirty="0" smtClean="0"/>
          </a:p>
          <a:p>
            <a:r>
              <a:rPr lang="en-US" dirty="0" smtClean="0"/>
              <a:t>         </a:t>
            </a:r>
            <a:r>
              <a:rPr lang="en-US" dirty="0" err="1" smtClean="0"/>
              <a:t>DseSession</a:t>
            </a:r>
            <a:r>
              <a:rPr lang="en-US" dirty="0" smtClean="0"/>
              <a:t> </a:t>
            </a:r>
            <a:r>
              <a:rPr lang="en-US" dirty="0" err="1" smtClean="0"/>
              <a:t>my_session</a:t>
            </a:r>
            <a:r>
              <a:rPr lang="en-US" dirty="0" smtClean="0"/>
              <a:t> = </a:t>
            </a:r>
            <a:r>
              <a:rPr lang="en-US" dirty="0" err="1" smtClean="0"/>
              <a:t>my_cluster.connect</a:t>
            </a:r>
            <a:r>
              <a:rPr lang="en-US" dirty="0" smtClean="0"/>
              <a:t>();</a:t>
            </a:r>
          </a:p>
          <a:p>
            <a:endParaRPr lang="en-US" dirty="0" smtClean="0"/>
          </a:p>
          <a:p>
            <a:r>
              <a:rPr lang="en-US" dirty="0" smtClean="0"/>
              <a:t>          Row </a:t>
            </a:r>
            <a:r>
              <a:rPr lang="en-US" dirty="0" err="1" smtClean="0"/>
              <a:t>my_row</a:t>
            </a:r>
            <a:r>
              <a:rPr lang="en-US" dirty="0" smtClean="0"/>
              <a:t> = </a:t>
            </a:r>
            <a:r>
              <a:rPr lang="en-US" dirty="0" err="1" smtClean="0"/>
              <a:t>my_session.execute</a:t>
            </a:r>
            <a:r>
              <a:rPr lang="en-US" dirty="0" smtClean="0"/>
              <a:t>("select * from </a:t>
            </a:r>
            <a:r>
              <a:rPr lang="en-US" dirty="0" err="1" smtClean="0"/>
              <a:t>system.local</a:t>
            </a:r>
            <a:r>
              <a:rPr lang="en-US" dirty="0" smtClean="0"/>
              <a:t>").one();</a:t>
            </a:r>
          </a:p>
          <a:p>
            <a:endParaRPr lang="en-US" dirty="0" smtClean="0"/>
          </a:p>
          <a:p>
            <a:r>
              <a:rPr lang="en-US" dirty="0" smtClean="0"/>
              <a:t>         </a:t>
            </a:r>
            <a:r>
              <a:rPr lang="en-US" dirty="0" err="1" smtClean="0"/>
              <a:t>System.out.println</a:t>
            </a:r>
            <a:r>
              <a:rPr lang="en-US" dirty="0" smtClean="0"/>
              <a:t>("");</a:t>
            </a:r>
          </a:p>
          <a:p>
            <a:r>
              <a:rPr lang="en-US" dirty="0" smtClean="0"/>
              <a:t>         </a:t>
            </a:r>
            <a:r>
              <a:rPr lang="en-US" dirty="0" err="1" smtClean="0"/>
              <a:t>System.out.println</a:t>
            </a:r>
            <a:r>
              <a:rPr lang="en-US" dirty="0" smtClean="0"/>
              <a:t>("DSE release version: " + </a:t>
            </a:r>
            <a:r>
              <a:rPr lang="en-US" dirty="0" err="1" smtClean="0"/>
              <a:t>my_row.getString</a:t>
            </a:r>
            <a:r>
              <a:rPr lang="en-US" dirty="0" smtClean="0"/>
              <a:t>("</a:t>
            </a:r>
            <a:r>
              <a:rPr lang="en-US" dirty="0" err="1" smtClean="0"/>
              <a:t>dse_version</a:t>
            </a:r>
            <a:r>
              <a:rPr lang="en-US" dirty="0" smtClean="0"/>
              <a:t>") );</a:t>
            </a:r>
          </a:p>
          <a:p>
            <a:r>
              <a:rPr lang="en-US" dirty="0" smtClean="0"/>
              <a:t>         </a:t>
            </a:r>
            <a:r>
              <a:rPr lang="en-US" dirty="0" err="1" smtClean="0"/>
              <a:t>System.out.println</a:t>
            </a:r>
            <a:r>
              <a:rPr lang="en-US" dirty="0" smtClean="0"/>
              <a:t>("");</a:t>
            </a:r>
          </a:p>
          <a:p>
            <a:endParaRPr lang="en-US" dirty="0" smtClean="0"/>
          </a:p>
          <a:p>
            <a:r>
              <a:rPr lang="en-US" dirty="0" smtClean="0"/>
              <a:t>      } finally {</a:t>
            </a:r>
          </a:p>
          <a:p>
            <a:endParaRPr lang="en-US" dirty="0" smtClean="0"/>
          </a:p>
          <a:p>
            <a:r>
              <a:rPr lang="en-US" dirty="0" smtClean="0"/>
              <a:t>         if (</a:t>
            </a:r>
            <a:r>
              <a:rPr lang="en-US" dirty="0" err="1" smtClean="0"/>
              <a:t>my_cluster</a:t>
            </a:r>
            <a:r>
              <a:rPr lang="en-US" dirty="0" smtClean="0"/>
              <a:t> != null) </a:t>
            </a:r>
            <a:r>
              <a:rPr lang="en-US" dirty="0" err="1" smtClean="0"/>
              <a:t>my_cluster.close</a:t>
            </a:r>
            <a:r>
              <a:rPr lang="en-US" dirty="0" smtClean="0"/>
              <a:t>();</a:t>
            </a:r>
          </a:p>
          <a:p>
            <a:endParaRPr lang="en-US" dirty="0" smtClean="0"/>
          </a:p>
          <a:p>
            <a:r>
              <a:rPr lang="en-US" dirty="0" smtClean="0"/>
              <a:t>      }</a:t>
            </a:r>
          </a:p>
          <a:p>
            <a:endParaRPr lang="en-US" dirty="0" smtClean="0"/>
          </a:p>
          <a:p>
            <a:r>
              <a:rPr lang="en-US" dirty="0" smtClean="0"/>
              <a:t>   }</a:t>
            </a:r>
          </a:p>
          <a:p>
            <a:endParaRPr lang="en-US" dirty="0" smtClean="0"/>
          </a:p>
          <a:p>
            <a:endParaRPr lang="en-US" dirty="0" smtClean="0"/>
          </a:p>
          <a:p>
            <a:r>
              <a:rPr lang="en-US" dirty="0" smtClean="0"/>
              <a:t>}</a:t>
            </a:r>
            <a:endParaRPr lang="en-US" dirty="0"/>
          </a:p>
        </p:txBody>
      </p:sp>
    </p:spTree>
    <p:extLst>
      <p:ext uri="{BB962C8B-B14F-4D97-AF65-F5344CB8AC3E}">
        <p14:creationId xmlns:p14="http://schemas.microsoft.com/office/powerpoint/2010/main" val="3515150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Next steps:</a:t>
            </a:r>
          </a:p>
          <a:p>
            <a:endParaRPr lang="en-US" dirty="0" smtClean="0"/>
          </a:p>
          <a:p>
            <a:pPr marL="330200" indent="-171450">
              <a:buFont typeface="Arial" pitchFamily="34" charset="0"/>
              <a:buChar char="•"/>
            </a:pPr>
            <a:r>
              <a:rPr lang="en-US" dirty="0" smtClean="0"/>
              <a:t>Write</a:t>
            </a:r>
            <a:r>
              <a:rPr lang="en-US" baseline="0" dirty="0" smtClean="0"/>
              <a:t> Java; a program that does more with the database</a:t>
            </a:r>
            <a:endParaRPr lang="en-US" dirty="0"/>
          </a:p>
        </p:txBody>
      </p:sp>
    </p:spTree>
    <p:extLst>
      <p:ext uri="{BB962C8B-B14F-4D97-AF65-F5344CB8AC3E}">
        <p14:creationId xmlns:p14="http://schemas.microsoft.com/office/powerpoint/2010/main" val="1958546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Discuss what worked well, poorly, from the Practice Lab.</a:t>
            </a:r>
          </a:p>
          <a:p>
            <a:endParaRPr lang="en-US" dirty="0"/>
          </a:p>
        </p:txBody>
      </p:sp>
    </p:spTree>
    <p:extLst>
      <p:ext uri="{BB962C8B-B14F-4D97-AF65-F5344CB8AC3E}">
        <p14:creationId xmlns:p14="http://schemas.microsoft.com/office/powerpoint/2010/main" val="1590970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 of Practice Lab-</a:t>
            </a:r>
          </a:p>
          <a:p>
            <a:endParaRPr lang="en-US" dirty="0"/>
          </a:p>
        </p:txBody>
      </p:sp>
    </p:spTree>
    <p:extLst>
      <p:ext uri="{BB962C8B-B14F-4D97-AF65-F5344CB8AC3E}">
        <p14:creationId xmlns:p14="http://schemas.microsoft.com/office/powerpoint/2010/main" val="186008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err="1" smtClean="0"/>
              <a:t>Urls</a:t>
            </a:r>
            <a:r>
              <a:rPr lang="en-US" baseline="0" dirty="0" smtClean="0"/>
              <a:t> relative to Apache Maven:</a:t>
            </a:r>
          </a:p>
          <a:p>
            <a:endParaRPr lang="en-US" baseline="0" dirty="0" smtClean="0"/>
          </a:p>
          <a:p>
            <a:pPr marL="330200" indent="-171450">
              <a:buFont typeface="Arial" pitchFamily="34" charset="0"/>
              <a:buChar char="•"/>
            </a:pPr>
            <a:r>
              <a:rPr lang="en-US" dirty="0" smtClean="0"/>
              <a:t>https://en.wikipedia.org/wiki/Apache_Maven</a:t>
            </a:r>
          </a:p>
          <a:p>
            <a:pPr marL="330200" indent="-171450">
              <a:buFont typeface="Arial" pitchFamily="34" charset="0"/>
              <a:buChar char="•"/>
            </a:pPr>
            <a:r>
              <a:rPr lang="en-US" dirty="0" smtClean="0"/>
              <a:t>https://maven.apache.org/guides/getting-started/maven-in-five-minutes.html</a:t>
            </a:r>
          </a:p>
        </p:txBody>
      </p:sp>
    </p:spTree>
    <p:extLst>
      <p:ext uri="{BB962C8B-B14F-4D97-AF65-F5344CB8AC3E}">
        <p14:creationId xmlns:p14="http://schemas.microsoft.com/office/powerpoint/2010/main" val="299294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If Apache Maven is not already installed, you can download the Tar ball from the </a:t>
            </a:r>
            <a:r>
              <a:rPr lang="en-US" dirty="0" err="1" smtClean="0"/>
              <a:t>Url</a:t>
            </a:r>
            <a:r>
              <a:rPr lang="en-US" dirty="0" smtClean="0"/>
              <a:t> shown. Unzip, and place the new bin directory in your PATH.</a:t>
            </a:r>
          </a:p>
          <a:p>
            <a:endParaRPr lang="en-US" dirty="0" smtClean="0"/>
          </a:p>
          <a:p>
            <a:r>
              <a:rPr lang="en-US" i="1" dirty="0" smtClean="0"/>
              <a:t>All of these commands, and any that follow,</a:t>
            </a:r>
            <a:r>
              <a:rPr lang="en-US" i="1" baseline="0" dirty="0" smtClean="0"/>
              <a:t> are run inside a Linux terminal window.</a:t>
            </a:r>
            <a:endParaRPr lang="en-US" i="1" dirty="0"/>
          </a:p>
        </p:txBody>
      </p:sp>
    </p:spTree>
    <p:extLst>
      <p:ext uri="{BB962C8B-B14F-4D97-AF65-F5344CB8AC3E}">
        <p14:creationId xmlns:p14="http://schemas.microsoft.com/office/powerpoint/2010/main" val="108266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Execute both commands listed above; two</a:t>
            </a:r>
            <a:r>
              <a:rPr lang="en-US" baseline="0" dirty="0" smtClean="0"/>
              <a:t> bullet points, two commands.</a:t>
            </a:r>
            <a:r>
              <a:rPr lang="en-US" dirty="0" smtClean="0"/>
              <a:t> The text in</a:t>
            </a:r>
            <a:r>
              <a:rPr lang="en-US" baseline="0" dirty="0" smtClean="0"/>
              <a:t> blue is variable; choose whatever values you prefer.</a:t>
            </a:r>
          </a:p>
          <a:p>
            <a:endParaRPr lang="en-US" baseline="0" dirty="0" smtClean="0"/>
          </a:p>
          <a:p>
            <a:r>
              <a:rPr lang="en-US" baseline="0" dirty="0" smtClean="0"/>
              <a:t>A code review follows on the next page.</a:t>
            </a:r>
            <a:endParaRPr lang="en-US" dirty="0"/>
          </a:p>
        </p:txBody>
      </p:sp>
    </p:spTree>
    <p:extLst>
      <p:ext uri="{BB962C8B-B14F-4D97-AF65-F5344CB8AC3E}">
        <p14:creationId xmlns:p14="http://schemas.microsoft.com/office/powerpoint/2010/main" val="15342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previous Maven command generated an entire project</a:t>
            </a:r>
            <a:r>
              <a:rPr lang="en-US" baseline="0" dirty="0" smtClean="0"/>
              <a:t> </a:t>
            </a:r>
            <a:r>
              <a:rPr lang="en-US" baseline="0" dirty="0" err="1" smtClean="0"/>
              <a:t>filesystem</a:t>
            </a:r>
            <a:r>
              <a:rPr lang="en-US" baseline="0" dirty="0" smtClean="0"/>
              <a:t> structure, from the current working directory, including stubs/other for unit testing, etcetera. This same command generated two specific artifacts of greater interest:</a:t>
            </a:r>
          </a:p>
          <a:p>
            <a:endParaRPr lang="en-US" baseline="0" dirty="0" smtClean="0"/>
          </a:p>
          <a:p>
            <a:pPr marL="330200" indent="-171450">
              <a:buFont typeface="Arial" pitchFamily="34" charset="0"/>
              <a:buChar char="•"/>
            </a:pPr>
            <a:r>
              <a:rPr lang="en-US" baseline="0" dirty="0" smtClean="0"/>
              <a:t>A pom.xml, see pages that follow</a:t>
            </a:r>
          </a:p>
          <a:p>
            <a:pPr marL="330200" indent="-171450">
              <a:buFont typeface="Arial" pitchFamily="34" charset="0"/>
              <a:buChar char="•"/>
            </a:pPr>
            <a:r>
              <a:rPr lang="en-US" baseline="0" dirty="0" smtClean="0"/>
              <a:t>An App.java, see pages that follow</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The full pathname to our (App.java) was generated from the "</a:t>
            </a:r>
            <a:r>
              <a:rPr lang="en-US" baseline="0" dirty="0" err="1" smtClean="0"/>
              <a:t>groupId</a:t>
            </a:r>
            <a:r>
              <a:rPr lang="en-US" baseline="0" dirty="0" smtClean="0"/>
              <a:t>" on a prior page</a:t>
            </a:r>
            <a:endParaRPr lang="en-US" dirty="0"/>
          </a:p>
        </p:txBody>
      </p:sp>
    </p:spTree>
    <p:extLst>
      <p:ext uri="{BB962C8B-B14F-4D97-AF65-F5344CB8AC3E}">
        <p14:creationId xmlns:p14="http://schemas.microsoft.com/office/powerpoint/2010/main" val="176647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contents of pom.xml are displayed.</a:t>
            </a:r>
            <a:r>
              <a:rPr lang="en-US" baseline="0" dirty="0" smtClean="0"/>
              <a:t> Comments:</a:t>
            </a:r>
          </a:p>
          <a:p>
            <a:endParaRPr lang="en-US" baseline="0" dirty="0" smtClean="0"/>
          </a:p>
          <a:p>
            <a:pPr marL="330200" indent="-171450">
              <a:buFont typeface="Arial" pitchFamily="34" charset="0"/>
              <a:buChar char="•"/>
            </a:pPr>
            <a:r>
              <a:rPr lang="en-US" baseline="0" dirty="0" smtClean="0"/>
              <a:t>While XML formatted, the (syntax of a POM) is far reaching, and can become complex for true enterprise projects. </a:t>
            </a:r>
          </a:p>
          <a:p>
            <a:pPr marL="330200" indent="-171450">
              <a:buFont typeface="Arial" pitchFamily="34" charset="0"/>
              <a:buChar char="•"/>
            </a:pPr>
            <a:r>
              <a:rPr lang="en-US" baseline="0" dirty="0" smtClean="0"/>
              <a:t>We will, in this unit, cover most aspects of a POM relative to compiling DSE Java client programs.</a:t>
            </a:r>
            <a:endParaRPr lang="en-US" dirty="0"/>
          </a:p>
        </p:txBody>
      </p:sp>
    </p:spTree>
    <p:extLst>
      <p:ext uri="{BB962C8B-B14F-4D97-AF65-F5344CB8AC3E}">
        <p14:creationId xmlns:p14="http://schemas.microsoft.com/office/powerpoint/2010/main" val="1609971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contents of App.java are displayed.</a:t>
            </a:r>
            <a:r>
              <a:rPr lang="en-US" baseline="0" dirty="0" smtClean="0"/>
              <a:t> Comments:</a:t>
            </a:r>
          </a:p>
          <a:p>
            <a:pPr marL="15875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33020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A stub program; this program will run.</a:t>
            </a:r>
          </a:p>
          <a:p>
            <a:pPr marL="33020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We will add to this program on the pages that follow.</a:t>
            </a:r>
          </a:p>
          <a:p>
            <a:endParaRPr lang="en-US" dirty="0"/>
          </a:p>
        </p:txBody>
      </p:sp>
    </p:spTree>
    <p:extLst>
      <p:ext uri="{BB962C8B-B14F-4D97-AF65-F5344CB8AC3E}">
        <p14:creationId xmlns:p14="http://schemas.microsoft.com/office/powerpoint/2010/main" val="422256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Comments relative to the above:</a:t>
            </a:r>
          </a:p>
          <a:p>
            <a:endParaRPr lang="en-US" dirty="0" smtClean="0"/>
          </a:p>
          <a:p>
            <a:pPr marL="330200" indent="-171450">
              <a:buFont typeface="Arial" pitchFamily="34" charset="0"/>
              <a:buChar char="•"/>
            </a:pPr>
            <a:r>
              <a:rPr lang="en-US" dirty="0" smtClean="0"/>
              <a:t>All of the Maven commands (</a:t>
            </a:r>
            <a:r>
              <a:rPr lang="en-US" dirty="0" err="1" smtClean="0"/>
              <a:t>mvn</a:t>
            </a:r>
            <a:r>
              <a:rPr lang="en-US" dirty="0" smtClean="0"/>
              <a:t>) are run from the parent directory of the project.</a:t>
            </a:r>
          </a:p>
          <a:p>
            <a:pPr marL="330200" indent="-171450">
              <a:buFont typeface="Arial" pitchFamily="34" charset="0"/>
              <a:buChar char="•"/>
            </a:pPr>
            <a:endParaRPr lang="en-US" dirty="0" smtClean="0"/>
          </a:p>
          <a:p>
            <a:pPr marL="330200" indent="-171450">
              <a:buFont typeface="Arial" pitchFamily="34" charset="0"/>
              <a:buChar char="•"/>
            </a:pPr>
            <a:r>
              <a:rPr lang="en-US" dirty="0" smtClean="0"/>
              <a:t>"</a:t>
            </a:r>
            <a:r>
              <a:rPr lang="en-US" dirty="0" err="1" smtClean="0"/>
              <a:t>mvn</a:t>
            </a:r>
            <a:r>
              <a:rPr lang="en-US" dirty="0" smtClean="0"/>
              <a:t> package"</a:t>
            </a:r>
            <a:r>
              <a:rPr lang="en-US" baseline="0" dirty="0" smtClean="0"/>
              <a:t> calls to compile</a:t>
            </a:r>
          </a:p>
          <a:p>
            <a:pPr marL="330200" indent="-171450">
              <a:buFont typeface="Arial" pitchFamily="34" charset="0"/>
              <a:buChar char="•"/>
            </a:pPr>
            <a:r>
              <a:rPr lang="en-US" baseline="0" dirty="0" smtClean="0"/>
              <a:t>A compile error might appear similar to,</a:t>
            </a:r>
          </a:p>
          <a:p>
            <a:pPr marL="457200" lvl="1" indent="0">
              <a:buFont typeface="Arial" pitchFamily="34" charset="0"/>
              <a:buNone/>
            </a:pPr>
            <a:r>
              <a:rPr lang="en-US" baseline="0" dirty="0" smtClean="0"/>
              <a:t>[INFO] -------------------------------------------------------------</a:t>
            </a:r>
          </a:p>
          <a:p>
            <a:pPr marL="457200" lvl="1" indent="0">
              <a:buFont typeface="Arial" pitchFamily="34" charset="0"/>
              <a:buNone/>
            </a:pPr>
            <a:r>
              <a:rPr lang="en-US" baseline="0" dirty="0" smtClean="0"/>
              <a:t>   [ERROR] COMPILATION ERROR :</a:t>
            </a:r>
          </a:p>
          <a:p>
            <a:pPr marL="457200" lvl="1" indent="0">
              <a:buFont typeface="Arial" pitchFamily="34" charset="0"/>
              <a:buNone/>
            </a:pPr>
            <a:r>
              <a:rPr lang="en-US" baseline="0" dirty="0" smtClean="0"/>
              <a:t>   [INFO] -------------------------------------------------------------</a:t>
            </a:r>
          </a:p>
          <a:p>
            <a:pPr marL="457200" lvl="1" indent="0">
              <a:buFont typeface="Arial" pitchFamily="34" charset="0"/>
              <a:buNone/>
            </a:pPr>
            <a:r>
              <a:rPr lang="en-US" baseline="0" dirty="0" smtClean="0"/>
              <a:t>   [ERROR] /</a:t>
            </a:r>
            <a:r>
              <a:rPr lang="en-US" baseline="0" dirty="0" err="1" smtClean="0"/>
              <a:t>mnt</a:t>
            </a:r>
            <a:r>
              <a:rPr lang="en-US" baseline="0" dirty="0" smtClean="0"/>
              <a:t>/</a:t>
            </a:r>
            <a:r>
              <a:rPr lang="en-US" baseline="0" dirty="0" err="1" smtClean="0"/>
              <a:t>hgfs</a:t>
            </a:r>
            <a:r>
              <a:rPr lang="en-US" baseline="0" dirty="0" smtClean="0"/>
              <a:t>/My.18/MyShare_1/19 Matts Department/SC - Structured Content/</a:t>
            </a:r>
          </a:p>
          <a:p>
            <a:pPr marL="457200" lvl="1" indent="0">
              <a:buFont typeface="Arial" pitchFamily="34" charset="0"/>
              <a:buNone/>
            </a:pPr>
            <a:r>
              <a:rPr lang="en-US" baseline="0" dirty="0" smtClean="0"/>
              <a:t>      30 - Core/02 - Resource Kit/87 - </a:t>
            </a:r>
            <a:r>
              <a:rPr lang="en-US" baseline="0" dirty="0" err="1" smtClean="0"/>
              <a:t>java_driver</a:t>
            </a:r>
            <a:r>
              <a:rPr lang="en-US" baseline="0" dirty="0" smtClean="0"/>
              <a:t>/my-app/</a:t>
            </a:r>
            <a:r>
              <a:rPr lang="en-US" baseline="0" dirty="0" err="1" smtClean="0"/>
              <a:t>src</a:t>
            </a:r>
            <a:r>
              <a:rPr lang="en-US" baseline="0" dirty="0" smtClean="0"/>
              <a:t>/main/java/com/</a:t>
            </a:r>
          </a:p>
          <a:p>
            <a:pPr marL="457200" lvl="1" indent="0">
              <a:buFont typeface="Arial" pitchFamily="34" charset="0"/>
              <a:buNone/>
            </a:pPr>
            <a:r>
              <a:rPr lang="en-US" baseline="0" dirty="0" smtClean="0"/>
              <a:t>      </a:t>
            </a:r>
            <a:r>
              <a:rPr lang="en-US" baseline="0" dirty="0" err="1" smtClean="0"/>
              <a:t>datastax</a:t>
            </a:r>
            <a:r>
              <a:rPr lang="en-US" baseline="0" dirty="0" smtClean="0"/>
              <a:t>/enablement/</a:t>
            </a:r>
            <a:r>
              <a:rPr lang="en-US" baseline="0" dirty="0" err="1" smtClean="0"/>
              <a:t>bootcamp</a:t>
            </a:r>
            <a:r>
              <a:rPr lang="en-US" baseline="0" dirty="0" smtClean="0"/>
              <a:t>/</a:t>
            </a:r>
          </a:p>
          <a:p>
            <a:pPr marL="457200" lvl="1" indent="0">
              <a:buFont typeface="Arial" pitchFamily="34" charset="0"/>
              <a:buNone/>
            </a:pPr>
            <a:r>
              <a:rPr lang="en-US" baseline="0" dirty="0" smtClean="0"/>
              <a:t>    App.java:[</a:t>
            </a:r>
            <a:r>
              <a:rPr lang="en-US" baseline="0" dirty="0" smtClean="0">
                <a:solidFill>
                  <a:srgbClr val="FF0000"/>
                </a:solidFill>
              </a:rPr>
              <a:t>183,41</a:t>
            </a:r>
            <a:r>
              <a:rPr lang="en-US" baseline="0" dirty="0" smtClean="0"/>
              <a:t>] error: cannot find symbol</a:t>
            </a:r>
          </a:p>
          <a:p>
            <a:pPr marL="457200" lvl="1" indent="0">
              <a:buFont typeface="Arial" pitchFamily="34" charset="0"/>
              <a:buNone/>
            </a:pPr>
            <a:r>
              <a:rPr lang="en-US" baseline="0" dirty="0" smtClean="0"/>
              <a:t>   [ERROR]  class App</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The above is a Java syntax error on line 183, character space (column) 41 of App.java</a:t>
            </a:r>
          </a:p>
          <a:p>
            <a:pPr marL="457200" lvl="1" indent="0">
              <a:buFont typeface="Arial" pitchFamily="34" charset="0"/>
              <a:buNone/>
            </a:pPr>
            <a:endParaRPr lang="en-US" baseline="0" dirty="0" smtClean="0"/>
          </a:p>
          <a:p>
            <a:pPr marL="330200" indent="-171450">
              <a:buFont typeface="Arial" pitchFamily="34" charset="0"/>
              <a:buChar char="•"/>
            </a:pPr>
            <a:r>
              <a:rPr lang="en-US" baseline="0" dirty="0" smtClean="0"/>
              <a:t>Non-trivial Java programs might reference dozens or more class files, and it is the Java CLASSPATH that tells the Java JVM where to locate same. Thus, it's handy to have someone (Maven) generate the CLASSPATH for you.</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The "</a:t>
            </a:r>
            <a:r>
              <a:rPr lang="en-US" baseline="0" dirty="0" err="1" smtClean="0"/>
              <a:t>mvn</a:t>
            </a:r>
            <a:r>
              <a:rPr lang="en-US" baseline="0" dirty="0" smtClean="0"/>
              <a:t> dependency" line automatically generates CLASSPATH and puts it in a file titled, cp.txt</a:t>
            </a:r>
          </a:p>
          <a:p>
            <a:pPr marL="457200" lvl="1" indent="0">
              <a:buFont typeface="Arial" pitchFamily="34" charset="0"/>
              <a:buNone/>
            </a:pPr>
            <a:r>
              <a:rPr lang="en-US" baseline="0" dirty="0" smtClean="0"/>
              <a:t>We call to reference this file below, when running.</a:t>
            </a:r>
          </a:p>
          <a:p>
            <a:pPr marL="457200" lvl="1" indent="0">
              <a:buFont typeface="Arial" pitchFamily="34" charset="0"/>
              <a:buNone/>
            </a:pPr>
            <a:endParaRPr lang="en-US" baseline="0" dirty="0" smtClean="0"/>
          </a:p>
          <a:p>
            <a:pPr marL="330200" indent="-171450">
              <a:buFont typeface="Arial" pitchFamily="34" charset="0"/>
              <a:buChar char="•"/>
            </a:pPr>
            <a:r>
              <a:rPr lang="en-US" baseline="0" dirty="0" smtClean="0"/>
              <a:t>And the last Maven command calls to run our program (App.java)</a:t>
            </a:r>
          </a:p>
          <a:p>
            <a:pPr marL="330200" indent="-171450">
              <a:buFont typeface="Arial" pitchFamily="34" charset="0"/>
              <a:buChar char="•"/>
            </a:pPr>
            <a:endParaRPr lang="en-US" baseline="0" dirty="0" smtClean="0"/>
          </a:p>
          <a:p>
            <a:pPr marL="457200" lvl="1" indent="0">
              <a:buFont typeface="Arial" pitchFamily="34" charset="0"/>
              <a:buNone/>
            </a:pPr>
            <a:r>
              <a:rPr lang="en-US" baseline="0" dirty="0" smtClean="0"/>
              <a:t>Those are left single apostrophes around the ( cat cp.txt ) command.</a:t>
            </a:r>
          </a:p>
          <a:p>
            <a:pPr marL="457200" lvl="1" indent="0">
              <a:buFont typeface="Arial" pitchFamily="34" charset="0"/>
              <a:buNone/>
            </a:pPr>
            <a:endParaRPr lang="en-US" baseline="0" dirty="0" smtClean="0"/>
          </a:p>
          <a:p>
            <a:pPr marL="457200" lvl="1" indent="0">
              <a:buFont typeface="Arial" pitchFamily="34" charset="0"/>
              <a:buNone/>
            </a:pPr>
            <a:r>
              <a:rPr lang="en-US" baseline="0" dirty="0" smtClean="0"/>
              <a:t>You should see "Hello World" printed on the terminal window.</a:t>
            </a:r>
            <a:endParaRPr lang="en-US" dirty="0"/>
          </a:p>
        </p:txBody>
      </p:sp>
    </p:spTree>
    <p:extLst>
      <p:ext uri="{BB962C8B-B14F-4D97-AF65-F5344CB8AC3E}">
        <p14:creationId xmlns:p14="http://schemas.microsoft.com/office/powerpoint/2010/main" val="74341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 full working POM file is pasted below-</a:t>
            </a:r>
          </a:p>
          <a:p>
            <a:endParaRPr lang="en-US" dirty="0" smtClean="0"/>
          </a:p>
          <a:p>
            <a:r>
              <a:rPr lang="en-US" dirty="0" smtClean="0"/>
              <a:t>&lt;project </a:t>
            </a:r>
            <a:r>
              <a:rPr lang="en-US" dirty="0" err="1" smtClean="0"/>
              <a:t>xmlns</a:t>
            </a:r>
            <a:r>
              <a:rPr lang="en-US" dirty="0" smtClean="0"/>
              <a:t>="http://maven.apache.org/POM/4.0.0" </a:t>
            </a:r>
            <a:r>
              <a:rPr lang="en-US" dirty="0" err="1" smtClean="0"/>
              <a:t>xmlns:xsi</a:t>
            </a:r>
            <a:r>
              <a:rPr lang="en-US" dirty="0" smtClean="0"/>
              <a:t>="http://www.w3.org/2001/XMLSchema-instance"</a:t>
            </a:r>
          </a:p>
          <a:p>
            <a:r>
              <a:rPr lang="en-US" dirty="0" smtClean="0"/>
              <a:t>      </a:t>
            </a:r>
            <a:r>
              <a:rPr lang="en-US" dirty="0" err="1" smtClean="0"/>
              <a:t>xsi:schemaLocation</a:t>
            </a:r>
            <a:r>
              <a:rPr lang="en-US" dirty="0" smtClean="0"/>
              <a:t>="http://maven.apache.org/POM/4.0.0 http://maven.apache.org/maven-v4_0_0.xsd"&gt;</a:t>
            </a:r>
          </a:p>
          <a:p>
            <a:endParaRPr lang="en-US" dirty="0" smtClean="0"/>
          </a:p>
          <a:p>
            <a:r>
              <a:rPr lang="en-US" dirty="0" smtClean="0"/>
              <a:t>   &lt;</a:t>
            </a:r>
            <a:r>
              <a:rPr lang="en-US" dirty="0" err="1" smtClean="0"/>
              <a:t>modelVersion</a:t>
            </a:r>
            <a:r>
              <a:rPr lang="en-US" dirty="0" smtClean="0"/>
              <a:t>&gt;4.0.0&lt;/</a:t>
            </a:r>
            <a:r>
              <a:rPr lang="en-US" dirty="0" err="1" smtClean="0"/>
              <a:t>modelVersion</a:t>
            </a:r>
            <a:r>
              <a:rPr lang="en-US" dirty="0" smtClean="0"/>
              <a:t>&gt;</a:t>
            </a:r>
          </a:p>
          <a:p>
            <a:r>
              <a:rPr lang="en-US" dirty="0" smtClean="0"/>
              <a:t>   &lt;</a:t>
            </a:r>
            <a:r>
              <a:rPr lang="en-US" dirty="0" err="1" smtClean="0"/>
              <a:t>groupId</a:t>
            </a:r>
            <a:r>
              <a:rPr lang="en-US" dirty="0" smtClean="0"/>
              <a:t>&gt;</a:t>
            </a:r>
            <a:r>
              <a:rPr lang="en-US" dirty="0" err="1" smtClean="0"/>
              <a:t>com.datastax.enablement.bootcamp</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&gt;my-app&lt;/</a:t>
            </a:r>
            <a:r>
              <a:rPr lang="en-US" dirty="0" err="1" smtClean="0"/>
              <a:t>artifactId</a:t>
            </a:r>
            <a:r>
              <a:rPr lang="en-US" dirty="0" smtClean="0"/>
              <a:t>&gt;</a:t>
            </a:r>
          </a:p>
          <a:p>
            <a:r>
              <a:rPr lang="en-US" dirty="0" smtClean="0"/>
              <a:t>   &lt;packaging&gt;jar&lt;/packaging&gt;</a:t>
            </a:r>
          </a:p>
          <a:p>
            <a:r>
              <a:rPr lang="en-US" dirty="0" smtClean="0"/>
              <a:t>   &lt;version&gt;1.0-SNAPSHOT&lt;/version&gt;</a:t>
            </a:r>
          </a:p>
          <a:p>
            <a:r>
              <a:rPr lang="en-US" dirty="0" smtClean="0"/>
              <a:t>   &lt;name&gt;my-app&lt;/name&gt;</a:t>
            </a:r>
          </a:p>
          <a:p>
            <a:r>
              <a:rPr lang="en-US" dirty="0" smtClean="0"/>
              <a:t>   &lt;</a:t>
            </a:r>
            <a:r>
              <a:rPr lang="en-US" dirty="0" err="1" smtClean="0"/>
              <a:t>url</a:t>
            </a:r>
            <a:r>
              <a:rPr lang="en-US" dirty="0" smtClean="0"/>
              <a:t>&gt;http://maven.apache.org&lt;/url&gt;</a:t>
            </a:r>
          </a:p>
          <a:p>
            <a:endParaRPr lang="en-US" dirty="0" smtClean="0"/>
          </a:p>
          <a:p>
            <a:r>
              <a:rPr lang="en-US" dirty="0" smtClean="0"/>
              <a:t>   &lt;dependencies&gt;</a:t>
            </a:r>
          </a:p>
          <a:p>
            <a:endParaRPr lang="en-US" dirty="0" smtClean="0"/>
          </a:p>
          <a:p>
            <a:r>
              <a:rPr lang="en-US" dirty="0" smtClean="0"/>
              <a:t>      &lt;dependency&gt;</a:t>
            </a:r>
          </a:p>
          <a:p>
            <a:r>
              <a:rPr lang="en-US" dirty="0" smtClean="0"/>
              <a:t>         &lt;</a:t>
            </a:r>
            <a:r>
              <a:rPr lang="en-US" dirty="0" err="1" smtClean="0"/>
              <a:t>groupId</a:t>
            </a:r>
            <a:r>
              <a:rPr lang="en-US" dirty="0" smtClean="0"/>
              <a:t>&gt;</a:t>
            </a:r>
            <a:r>
              <a:rPr lang="en-US" dirty="0" err="1" smtClean="0"/>
              <a:t>com.datastax.dse</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a:t>
            </a:r>
            <a:r>
              <a:rPr lang="en-US" dirty="0" err="1" smtClean="0"/>
              <a:t>dse</a:t>
            </a:r>
            <a:r>
              <a:rPr lang="en-US" dirty="0" smtClean="0"/>
              <a:t>-java-driver-core&lt;/</a:t>
            </a:r>
            <a:r>
              <a:rPr lang="en-US" dirty="0" err="1" smtClean="0"/>
              <a:t>artifactId</a:t>
            </a:r>
            <a:r>
              <a:rPr lang="en-US" dirty="0" smtClean="0"/>
              <a:t>&gt;</a:t>
            </a:r>
          </a:p>
          <a:p>
            <a:r>
              <a:rPr lang="en-US" dirty="0" smtClean="0"/>
              <a:t>         &lt;version&gt;1.6.7&lt;/version&gt;</a:t>
            </a:r>
          </a:p>
          <a:p>
            <a:r>
              <a:rPr lang="en-US" dirty="0" smtClean="0"/>
              <a:t>      &lt;/dependency&gt;</a:t>
            </a:r>
          </a:p>
          <a:p>
            <a:r>
              <a:rPr lang="en-US" dirty="0" smtClean="0"/>
              <a:t>     </a:t>
            </a:r>
          </a:p>
          <a:p>
            <a:r>
              <a:rPr lang="en-US" dirty="0" smtClean="0"/>
              <a:t>      &lt;dependency&gt;</a:t>
            </a:r>
          </a:p>
          <a:p>
            <a:r>
              <a:rPr lang="en-US" dirty="0" smtClean="0"/>
              <a:t>            &lt;</a:t>
            </a:r>
            <a:r>
              <a:rPr lang="en-US" dirty="0" err="1" smtClean="0"/>
              <a:t>groupId</a:t>
            </a:r>
            <a:r>
              <a:rPr lang="en-US" dirty="0" smtClean="0"/>
              <a:t>&gt;</a:t>
            </a:r>
            <a:r>
              <a:rPr lang="en-US" dirty="0" err="1" smtClean="0"/>
              <a:t>junit</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a:t>
            </a:r>
            <a:r>
              <a:rPr lang="en-US" dirty="0" err="1" smtClean="0"/>
              <a:t>junit</a:t>
            </a:r>
            <a:r>
              <a:rPr lang="en-US" dirty="0" smtClean="0"/>
              <a:t>&lt;/</a:t>
            </a:r>
            <a:r>
              <a:rPr lang="en-US" dirty="0" err="1" smtClean="0"/>
              <a:t>artifactId</a:t>
            </a:r>
            <a:r>
              <a:rPr lang="en-US" dirty="0" smtClean="0"/>
              <a:t>&gt;</a:t>
            </a:r>
          </a:p>
          <a:p>
            <a:r>
              <a:rPr lang="en-US" dirty="0" smtClean="0"/>
              <a:t>         &lt;version&gt;3.8.1&lt;/version&gt;</a:t>
            </a:r>
          </a:p>
          <a:p>
            <a:r>
              <a:rPr lang="en-US" dirty="0" smtClean="0"/>
              <a:t>         &lt;scope&gt;test&lt;/scope&gt;</a:t>
            </a:r>
          </a:p>
          <a:p>
            <a:r>
              <a:rPr lang="en-US" dirty="0" smtClean="0"/>
              <a:t>      &lt;/dependency&gt;</a:t>
            </a:r>
          </a:p>
          <a:p>
            <a:endParaRPr lang="en-US" dirty="0" smtClean="0"/>
          </a:p>
          <a:p>
            <a:r>
              <a:rPr lang="en-US" dirty="0" smtClean="0"/>
              <a:t>   &lt;/dependencies&gt;</a:t>
            </a:r>
          </a:p>
          <a:p>
            <a:endParaRPr lang="en-US" dirty="0" smtClean="0"/>
          </a:p>
          <a:p>
            <a:r>
              <a:rPr lang="en-US" dirty="0" smtClean="0"/>
              <a:t>&lt;/project&gt;</a:t>
            </a:r>
          </a:p>
          <a:p>
            <a:endParaRPr lang="en-US" dirty="0" smtClean="0"/>
          </a:p>
          <a:p>
            <a:endParaRPr lang="en-US" dirty="0" smtClean="0"/>
          </a:p>
          <a:p>
            <a:endParaRPr lang="en-US" dirty="0"/>
          </a:p>
        </p:txBody>
      </p:sp>
    </p:spTree>
    <p:extLst>
      <p:ext uri="{BB962C8B-B14F-4D97-AF65-F5344CB8AC3E}">
        <p14:creationId xmlns:p14="http://schemas.microsoft.com/office/powerpoint/2010/main" val="3983414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 Title Slide">
    <p:spTree>
      <p:nvGrpSpPr>
        <p:cNvPr id="1" name="Shape 88"/>
        <p:cNvGrpSpPr/>
        <p:nvPr/>
      </p:nvGrpSpPr>
      <p:grpSpPr>
        <a:xfrm>
          <a:off x="0" y="0"/>
          <a:ext cx="0" cy="0"/>
          <a:chOff x="0" y="0"/>
          <a:chExt cx="0" cy="0"/>
        </a:xfrm>
      </p:grpSpPr>
      <p:sp>
        <p:nvSpPr>
          <p:cNvPr id="13" name="Round Single Corner Rectangle 12"/>
          <p:cNvSpPr/>
          <p:nvPr userDrawn="1"/>
        </p:nvSpPr>
        <p:spPr>
          <a:xfrm flipV="1">
            <a:off x="0" y="-2"/>
            <a:ext cx="3654128" cy="5143502"/>
          </a:xfrm>
          <a:prstGeom prst="round1Rect">
            <a:avLst>
              <a:gd name="adj" fmla="val 284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Shape 98"/>
          <p:cNvSpPr/>
          <p:nvPr userDrawn="1"/>
        </p:nvSpPr>
        <p:spPr>
          <a:xfrm>
            <a:off x="-3472" y="659747"/>
            <a:ext cx="3657600" cy="18428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r="29726"/>
          <a:stretch/>
        </p:blipFill>
        <p:spPr>
          <a:xfrm>
            <a:off x="0" y="817418"/>
            <a:ext cx="3654128" cy="4326018"/>
          </a:xfrm>
          <a:prstGeom prst="rect">
            <a:avLst/>
          </a:prstGeom>
          <a:noFill/>
          <a:ln>
            <a:noFill/>
          </a:ln>
        </p:spPr>
      </p:pic>
      <p:sp>
        <p:nvSpPr>
          <p:cNvPr id="20" name="Shape 71"/>
          <p:cNvSpPr txBox="1">
            <a:spLocks noGrp="1"/>
          </p:cNvSpPr>
          <p:nvPr>
            <p:ph type="body" idx="1"/>
          </p:nvPr>
        </p:nvSpPr>
        <p:spPr>
          <a:xfrm>
            <a:off x="457200" y="1733643"/>
            <a:ext cx="3089305" cy="680970"/>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6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21" name="Shape 64"/>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lstStyle>
            <a:lvl1pPr marL="0" marR="0" lvl="0" indent="0" algn="l" rtl="0">
              <a:lnSpc>
                <a:spcPct val="90000"/>
              </a:lnSpc>
              <a:spcBef>
                <a:spcPts val="0"/>
              </a:spcBef>
              <a:spcAft>
                <a:spcPts val="0"/>
              </a:spcAft>
              <a:buClr>
                <a:schemeClr val="lt1"/>
              </a:buClr>
              <a:buSzPts val="1400"/>
              <a:buFont typeface="Arial"/>
              <a:buNone/>
              <a:defRPr sz="28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0000-DTSE-ClientProgramming-6240-DU-60-</a:t>
            </a:r>
            <a:fld id="{5A6FB346-E907-314D-8DE1-ECD2B2B6AA1B}" type="slidenum">
              <a:rPr lang="uk-UA" smtClean="0"/>
              <a:pPr/>
              <a:t>‹#›</a:t>
            </a:fld>
            <a:endParaRPr lang="uk-UA" dirty="0"/>
          </a:p>
        </p:txBody>
      </p:sp>
      <p:pic>
        <p:nvPicPr>
          <p:cNvPr id="10"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1"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0000-DTSE-ClientProgramming-6240-DU-60-</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653575908"/>
      </p:ext>
    </p:extLst>
  </p:cSld>
  <p:clrMapOvr>
    <a:masterClrMapping/>
  </p:clrMapOvr>
  <p:extLst mod="1">
    <p:ext uri="{DCECCB84-F9BA-43D5-87BE-67443E8EF086}">
      <p15:sldGuideLst xmlns:p15="http://schemas.microsoft.com/office/powerpoint/2012/main" xmlns="">
        <p15:guide id="4"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6 - Internal Only">
    <p:spTree>
      <p:nvGrpSpPr>
        <p:cNvPr id="1" name=""/>
        <p:cNvGrpSpPr/>
        <p:nvPr/>
      </p:nvGrpSpPr>
      <p:grpSpPr>
        <a:xfrm>
          <a:off x="0" y="0"/>
          <a:ext cx="0" cy="0"/>
          <a:chOff x="0" y="0"/>
          <a:chExt cx="0" cy="0"/>
        </a:xfrm>
      </p:grpSpPr>
      <p:sp>
        <p:nvSpPr>
          <p:cNvPr id="11" name="Round Single Corner Rectangle 10"/>
          <p:cNvSpPr/>
          <p:nvPr userDrawn="1"/>
        </p:nvSpPr>
        <p:spPr>
          <a:xfrm rot="10800000" flipH="1">
            <a:off x="-1" y="-6"/>
            <a:ext cx="9144001" cy="866491"/>
          </a:xfrm>
          <a:prstGeom prst="round1Rect">
            <a:avLst>
              <a:gd name="adj" fmla="val 50000"/>
            </a:avLst>
          </a:prstGeom>
          <a:solidFill>
            <a:srgbClr val="FFD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270472"/>
            <a:ext cx="6726195"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lt1"/>
                </a:solidFill>
              </a:defRPr>
            </a:lvl1pPr>
          </a:lstStyle>
          <a:p>
            <a:pPr marL="0" lvl="0" indent="0">
              <a:lnSpc>
                <a:spcPct val="80000"/>
              </a:lnSpc>
              <a:buClr>
                <a:schemeClr val="lt1"/>
              </a:buClr>
              <a:buSzPts val="1400"/>
              <a:buFont typeface="Arial"/>
            </a:pPr>
            <a:r>
              <a:rPr lang="en-US" dirty="0"/>
              <a:t>Click to edit title text</a:t>
            </a:r>
          </a:p>
        </p:txBody>
      </p:sp>
      <p:pic>
        <p:nvPicPr>
          <p:cNvPr id="14" name="Picture 13" descr="line-dot-pattern@2x.png"/>
          <p:cNvPicPr>
            <a:picLocks noChangeAspect="1"/>
          </p:cNvPicPr>
          <p:nvPr userDrawn="1"/>
        </p:nvPicPr>
        <p:blipFill rotWithShape="1">
          <a:blip r:embed="rId2">
            <a:extLst>
              <a:ext uri="{28A0092B-C50C-407E-A947-70E740481C1C}">
                <a14:useLocalDpi xmlns:a14="http://schemas.microsoft.com/office/drawing/2010/main"/>
              </a:ext>
            </a:extLst>
          </a:blip>
          <a:srcRect l="4800" b="12647"/>
          <a:stretch/>
        </p:blipFill>
        <p:spPr>
          <a:xfrm rot="16200000">
            <a:off x="7179812" y="-1097707"/>
            <a:ext cx="866487" cy="3061892"/>
          </a:xfrm>
          <a:prstGeom prst="rect">
            <a:avLst/>
          </a:prstGeom>
        </p:spPr>
      </p:pic>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0000-DTSE-ClientProgramming-6240-DU-60-</a:t>
            </a:r>
            <a:fld id="{5A6FB346-E907-314D-8DE1-ECD2B2B6AA1B}" type="slidenum">
              <a:rPr lang="uk-UA" smtClean="0"/>
              <a:pPr/>
              <a:t>‹#›</a:t>
            </a:fld>
            <a:endParaRPr lang="uk-UA" dirty="0"/>
          </a:p>
        </p:txBody>
      </p:sp>
      <p:grpSp>
        <p:nvGrpSpPr>
          <p:cNvPr id="5" name="Group 4"/>
          <p:cNvGrpSpPr/>
          <p:nvPr userDrawn="1"/>
        </p:nvGrpSpPr>
        <p:grpSpPr>
          <a:xfrm>
            <a:off x="6991004" y="1978634"/>
            <a:ext cx="1925571" cy="1271847"/>
            <a:chOff x="6991004" y="1978634"/>
            <a:chExt cx="1925571" cy="1271847"/>
          </a:xfrm>
        </p:grpSpPr>
        <p:sp>
          <p:nvSpPr>
            <p:cNvPr id="2" name="Rectangle 1"/>
            <p:cNvSpPr/>
            <p:nvPr userDrawn="1"/>
          </p:nvSpPr>
          <p:spPr>
            <a:xfrm>
              <a:off x="6991004" y="1978634"/>
              <a:ext cx="1925571" cy="1271847"/>
            </a:xfrm>
            <a:prstGeom prst="rect">
              <a:avLst/>
            </a:prstGeom>
            <a:noFill/>
            <a:ln w="136525">
              <a:solidFill>
                <a:srgbClr val="FFDE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7090756" y="2152892"/>
              <a:ext cx="1704109" cy="923330"/>
            </a:xfrm>
            <a:prstGeom prst="rect">
              <a:avLst/>
            </a:prstGeom>
            <a:noFill/>
          </p:spPr>
          <p:txBody>
            <a:bodyPr wrap="square" rtlCol="0">
              <a:spAutoFit/>
            </a:bodyPr>
            <a:lstStyle/>
            <a:p>
              <a:pPr algn="ctr"/>
              <a:r>
                <a:rPr lang="en-US" sz="1800" b="1" dirty="0" err="1" smtClean="0">
                  <a:solidFill>
                    <a:srgbClr val="FFC72C"/>
                  </a:solidFill>
                </a:rPr>
                <a:t>DataStax</a:t>
              </a:r>
              <a:r>
                <a:rPr lang="en-US" sz="1800" b="1" dirty="0" smtClean="0">
                  <a:solidFill>
                    <a:srgbClr val="FFC72C"/>
                  </a:solidFill>
                </a:rPr>
                <a:t> Internal Use Only</a:t>
              </a:r>
            </a:p>
          </p:txBody>
        </p:sp>
      </p:grpSp>
      <p:pic>
        <p:nvPicPr>
          <p:cNvPr id="13"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6"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287096619"/>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7 - Sub-section Break (Exercise, other)">
    <p:spTree>
      <p:nvGrpSpPr>
        <p:cNvPr id="1" name=""/>
        <p:cNvGrpSpPr/>
        <p:nvPr/>
      </p:nvGrpSpPr>
      <p:grpSpPr>
        <a:xfrm>
          <a:off x="0" y="0"/>
          <a:ext cx="0" cy="0"/>
          <a:chOff x="0" y="0"/>
          <a:chExt cx="0" cy="0"/>
        </a:xfrm>
      </p:grpSpPr>
      <p:sp>
        <p:nvSpPr>
          <p:cNvPr id="5" name="Round Single Corner Rectangle 4"/>
          <p:cNvSpPr/>
          <p:nvPr userDrawn="1"/>
        </p:nvSpPr>
        <p:spPr>
          <a:xfrm flipH="1">
            <a:off x="0" y="1"/>
            <a:ext cx="4267200" cy="4286249"/>
          </a:xfrm>
          <a:prstGeom prst="round1Rect">
            <a:avLst>
              <a:gd name="adj" fmla="val 3481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a:stretch/>
        </p:blipFill>
        <p:spPr>
          <a:xfrm flipV="1">
            <a:off x="-1274" y="0"/>
            <a:ext cx="5199810" cy="4326018"/>
          </a:xfrm>
          <a:prstGeom prst="rect">
            <a:avLst/>
          </a:prstGeom>
          <a:noFill/>
          <a:ln>
            <a:noFill/>
          </a:ln>
        </p:spPr>
      </p:pic>
      <p:sp>
        <p:nvSpPr>
          <p:cNvPr id="12" name="Shape 71"/>
          <p:cNvSpPr txBox="1">
            <a:spLocks noGrp="1"/>
          </p:cNvSpPr>
          <p:nvPr>
            <p:ph type="body" idx="1"/>
          </p:nvPr>
        </p:nvSpPr>
        <p:spPr>
          <a:xfrm>
            <a:off x="457200" y="3015512"/>
            <a:ext cx="3409406" cy="1189095"/>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8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3" name="Shape 64"/>
          <p:cNvSpPr txBox="1">
            <a:spLocks noGrp="1"/>
          </p:cNvSpPr>
          <p:nvPr>
            <p:ph type="title"/>
          </p:nvPr>
        </p:nvSpPr>
        <p:spPr>
          <a:xfrm>
            <a:off x="457200" y="1702021"/>
            <a:ext cx="3409406" cy="1299000"/>
          </a:xfrm>
          <a:prstGeom prst="rect">
            <a:avLst/>
          </a:prstGeom>
          <a:noFill/>
          <a:ln>
            <a:noFill/>
          </a:ln>
        </p:spPr>
        <p:txBody>
          <a:bodyPr spcFirstLastPara="1" wrap="square" lIns="0" tIns="91425" rIns="91425" bIns="91425" anchor="b" anchorCtr="0"/>
          <a:lstStyle>
            <a:lvl1pPr marL="0" marR="0" lvl="0" indent="0" algn="l" rtl="0">
              <a:lnSpc>
                <a:spcPct val="80000"/>
              </a:lnSpc>
              <a:spcBef>
                <a:spcPts val="0"/>
              </a:spcBef>
              <a:spcAft>
                <a:spcPts val="0"/>
              </a:spcAft>
              <a:buClr>
                <a:schemeClr val="lt1"/>
              </a:buClr>
              <a:buSzPts val="1400"/>
              <a:buFont typeface="Arial"/>
              <a:buNone/>
              <a:defRPr sz="32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0000-DTSE-ClientProgramming-6240-DU-60-</a:t>
            </a:r>
            <a:fld id="{5A6FB346-E907-314D-8DE1-ECD2B2B6AA1B}" type="slidenum">
              <a:rPr lang="uk-UA" smtClean="0"/>
              <a:pPr/>
              <a:t>‹#›</a:t>
            </a:fld>
            <a:endParaRPr lang="uk-UA" dirty="0"/>
          </a:p>
        </p:txBody>
      </p:sp>
      <p:pic>
        <p:nvPicPr>
          <p:cNvPr id="9"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752276708"/>
      </p:ext>
    </p:extLst>
  </p:cSld>
  <p:clrMapOvr>
    <a:masterClrMapping/>
  </p:clrMapOvr>
  <p:extLst mod="1">
    <p:ext uri="{DCECCB84-F9BA-43D5-87BE-67443E8EF086}">
      <p15:sldGuideLst xmlns:p15="http://schemas.microsoft.com/office/powerpoint/2012/main" xmlns="">
        <p15:guide id="1" pos="2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8 - Section 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0000-DTSE-ClientProgramming-6240-DU-60-</a:t>
            </a:r>
            <a:fld id="{5A6FB346-E907-314D-8DE1-ECD2B2B6AA1B}" type="slidenum">
              <a:rPr lang="uk-UA" smtClean="0"/>
              <a:pPr/>
              <a:t>‹#›</a:t>
            </a:fld>
            <a:endParaRPr lang="uk-UA" dirty="0"/>
          </a:p>
        </p:txBody>
      </p:sp>
      <p:sp>
        <p:nvSpPr>
          <p:cNvPr id="10"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End of Module:</a:t>
            </a:r>
            <a:endParaRPr lang="en-US" dirty="0"/>
          </a:p>
        </p:txBody>
      </p:sp>
      <p:pic>
        <p:nvPicPr>
          <p:cNvPr id="9"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9 - Additional Detail:">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baseline="0">
                <a:solidFill>
                  <a:schemeClr val="bg1"/>
                </a:solidFill>
                <a:latin typeface="Arial" charset="0"/>
                <a:ea typeface="Arial" charset="0"/>
                <a:cs typeface="Arial" charset="0"/>
              </a:defRPr>
            </a:lvl1pPr>
          </a:lstStyle>
          <a:p>
            <a:r>
              <a:rPr lang="en-US" dirty="0" smtClean="0"/>
              <a:t>Additional Detail:</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5693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Prerequisites: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9428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Solutions: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20170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6" r:id="rId1"/>
    <p:sldLayoutId id="2147483713" r:id="rId2"/>
    <p:sldLayoutId id="2147483714" r:id="rId3"/>
    <p:sldLayoutId id="2147483717" r:id="rId4"/>
    <p:sldLayoutId id="2147483710" r:id="rId5"/>
    <p:sldLayoutId id="2147483716" r:id="rId6"/>
    <p:sldLayoutId id="2147483715" r:id="rId7"/>
    <p:sldLayoutId id="2147483718" r:id="rId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xmlns="">
        <p15:guide id="1" orient="horz" pos="3151" userDrawn="1">
          <p15:clr>
            <a:srgbClr val="F26B43"/>
          </p15:clr>
        </p15:guide>
        <p15:guide id="2"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ven.apache.org/download.cg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maven.apache.org/install.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000" dirty="0" smtClean="0"/>
              <a:t>Install, configure and use Maven</a:t>
            </a:r>
            <a:endParaRPr lang="en-US" sz="2000" dirty="0"/>
          </a:p>
        </p:txBody>
      </p:sp>
      <p:sp>
        <p:nvSpPr>
          <p:cNvPr id="3" name="Title 2"/>
          <p:cNvSpPr>
            <a:spLocks noGrp="1"/>
          </p:cNvSpPr>
          <p:nvPr>
            <p:ph type="title"/>
          </p:nvPr>
        </p:nvSpPr>
        <p:spPr/>
        <p:txBody>
          <a:bodyPr/>
          <a:lstStyle/>
          <a:p>
            <a:r>
              <a:rPr lang="en-US" dirty="0" smtClean="0"/>
              <a:t>Practice Lab:</a:t>
            </a:r>
            <a:endParaRPr lang="en-US" dirty="0"/>
          </a:p>
        </p:txBody>
      </p:sp>
      <p:sp>
        <p:nvSpPr>
          <p:cNvPr id="4" name="Slide Number Placeholder 3"/>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1</a:t>
            </a:fld>
            <a:endParaRPr lang="uk-UA" dirty="0"/>
          </a:p>
        </p:txBody>
      </p:sp>
      <p:sp>
        <p:nvSpPr>
          <p:cNvPr id="7" name="TextBox 6"/>
          <p:cNvSpPr txBox="1"/>
          <p:nvPr/>
        </p:nvSpPr>
        <p:spPr>
          <a:xfrm>
            <a:off x="3882043" y="183628"/>
            <a:ext cx="5062451" cy="4524315"/>
          </a:xfrm>
          <a:prstGeom prst="rect">
            <a:avLst/>
          </a:prstGeom>
          <a:noFill/>
        </p:spPr>
        <p:txBody>
          <a:bodyPr wrap="square" rtlCol="0">
            <a:spAutoFit/>
          </a:bodyPr>
          <a:lstStyle/>
          <a:p>
            <a:pPr marL="233363" indent="-233363">
              <a:buFont typeface="Arial" pitchFamily="34" charset="0"/>
              <a:buChar char="•"/>
            </a:pPr>
            <a:r>
              <a:rPr lang="en-US" sz="1800" dirty="0" smtClean="0"/>
              <a:t>This Practice Lab has no specific preceding Discussion Unit. </a:t>
            </a:r>
          </a:p>
          <a:p>
            <a:pPr marL="233363" indent="-233363">
              <a:buFont typeface="Arial" pitchFamily="34" charset="0"/>
              <a:buChar char="•"/>
            </a:pPr>
            <a:endParaRPr lang="en-US" sz="1800" dirty="0" smtClean="0"/>
          </a:p>
          <a:p>
            <a:pPr marL="233363" indent="-233363">
              <a:buFont typeface="Arial" pitchFamily="34" charset="0"/>
              <a:buChar char="•"/>
            </a:pPr>
            <a:r>
              <a:rPr lang="en-US" sz="1800" dirty="0" smtClean="0"/>
              <a:t>In this Practice Lab we install, configure and use Maven, so that you can edit, compile and run Java client programs that target the DSE database server. As such, this lab expects an operating DSE cluster be accessible.</a:t>
            </a:r>
          </a:p>
          <a:p>
            <a:pPr marL="233363" indent="-233363">
              <a:buFont typeface="Arial" pitchFamily="34" charset="0"/>
              <a:buChar char="•"/>
            </a:pPr>
            <a:endParaRPr lang="en-US" sz="1800" dirty="0" smtClean="0"/>
          </a:p>
          <a:p>
            <a:pPr marL="233363" indent="-233363">
              <a:buFont typeface="Arial" pitchFamily="34" charset="0"/>
              <a:buChar char="•"/>
            </a:pPr>
            <a:r>
              <a:rPr lang="en-US" sz="1800" dirty="0" smtClean="0"/>
              <a:t>Instructions in this practice lab are written for </a:t>
            </a:r>
            <a:r>
              <a:rPr lang="en-US" sz="1800" dirty="0" err="1" smtClean="0"/>
              <a:t>CentOS</a:t>
            </a:r>
            <a:r>
              <a:rPr lang="en-US" sz="1800" dirty="0" smtClean="0"/>
              <a:t> 7 using the command line, but should function for most Linux </a:t>
            </a:r>
            <a:r>
              <a:rPr lang="en-US" sz="1800" dirty="0" err="1" smtClean="0"/>
              <a:t>distro</a:t>
            </a:r>
            <a:r>
              <a:rPr lang="en-US" sz="1800" dirty="0" err="1"/>
              <a:t>s</a:t>
            </a:r>
            <a:r>
              <a:rPr lang="en-US" sz="1800" dirty="0" smtClean="0"/>
              <a:t>.</a:t>
            </a:r>
          </a:p>
          <a:p>
            <a:pPr marL="233363" indent="-233363">
              <a:buFont typeface="Arial" pitchFamily="34" charset="0"/>
              <a:buChar char="•"/>
            </a:pPr>
            <a:endParaRPr lang="en-US" sz="1800" dirty="0"/>
          </a:p>
          <a:p>
            <a:pPr marL="233363" indent="-233363">
              <a:buFont typeface="Arial" pitchFamily="34" charset="0"/>
              <a:buChar char="•"/>
            </a:pPr>
            <a:r>
              <a:rPr lang="en-US" sz="1800" dirty="0" smtClean="0"/>
              <a:t>Maven is an 8MB download, but any Java program compiles you perform will require reasonable Internet access. </a:t>
            </a:r>
          </a:p>
        </p:txBody>
      </p:sp>
    </p:spTree>
    <p:extLst>
      <p:ext uri="{BB962C8B-B14F-4D97-AF65-F5344CB8AC3E}">
        <p14:creationId xmlns:p14="http://schemas.microsoft.com/office/powerpoint/2010/main" val="153097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6474" y="544496"/>
            <a:ext cx="2733675" cy="548048"/>
          </a:xfrm>
        </p:spPr>
        <p:txBody>
          <a:bodyPr/>
          <a:lstStyle/>
          <a:p>
            <a:r>
              <a:rPr lang="en-US" dirty="0" smtClean="0"/>
              <a:t>An App.java that accesses DSE</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10</a:t>
            </a:fld>
            <a:endParaRPr lang="uk-UA" dirty="0"/>
          </a:p>
        </p:txBody>
      </p:sp>
      <p:sp>
        <p:nvSpPr>
          <p:cNvPr id="4" name="TextBox 3"/>
          <p:cNvSpPr txBox="1"/>
          <p:nvPr/>
        </p:nvSpPr>
        <p:spPr>
          <a:xfrm>
            <a:off x="209550" y="17759"/>
            <a:ext cx="8763000" cy="4832092"/>
          </a:xfrm>
          <a:prstGeom prst="rect">
            <a:avLst/>
          </a:prstGeom>
          <a:noFill/>
        </p:spPr>
        <p:txBody>
          <a:bodyPr wrap="square" rtlCol="0">
            <a:spAutoFit/>
          </a:bodyPr>
          <a:lstStyle/>
          <a:p>
            <a:r>
              <a:rPr lang="en-US" dirty="0">
                <a:latin typeface="Courier" pitchFamily="49" charset="0"/>
              </a:rPr>
              <a:t>package </a:t>
            </a:r>
            <a:r>
              <a:rPr lang="en-US" dirty="0" err="1">
                <a:latin typeface="Courier" pitchFamily="49" charset="0"/>
              </a:rPr>
              <a:t>com.datastax.enablement.bootcamp</a:t>
            </a:r>
            <a:r>
              <a:rPr lang="en-US" dirty="0" smtClean="0">
                <a:latin typeface="Courier" pitchFamily="49" charset="0"/>
              </a:rPr>
              <a:t>;</a:t>
            </a:r>
          </a:p>
          <a:p>
            <a:r>
              <a:rPr lang="en-US" dirty="0" smtClean="0">
                <a:solidFill>
                  <a:srgbClr val="00B0F0"/>
                </a:solidFill>
                <a:latin typeface="Courier" pitchFamily="49" charset="0"/>
              </a:rPr>
              <a:t>import </a:t>
            </a:r>
            <a:r>
              <a:rPr lang="en-US" dirty="0" err="1">
                <a:solidFill>
                  <a:srgbClr val="00B0F0"/>
                </a:solidFill>
                <a:latin typeface="Courier" pitchFamily="49" charset="0"/>
              </a:rPr>
              <a:t>com.datastax.driver.dse.DseCluster</a:t>
            </a:r>
            <a:r>
              <a:rPr lang="en-US" dirty="0">
                <a:solidFill>
                  <a:srgbClr val="00B0F0"/>
                </a:solidFill>
                <a:latin typeface="Courier" pitchFamily="49" charset="0"/>
              </a:rPr>
              <a:t>;</a:t>
            </a:r>
          </a:p>
          <a:p>
            <a:r>
              <a:rPr lang="en-US" dirty="0">
                <a:solidFill>
                  <a:srgbClr val="00B0F0"/>
                </a:solidFill>
                <a:latin typeface="Courier" pitchFamily="49" charset="0"/>
              </a:rPr>
              <a:t>import </a:t>
            </a:r>
            <a:r>
              <a:rPr lang="en-US" dirty="0" err="1">
                <a:solidFill>
                  <a:srgbClr val="00B0F0"/>
                </a:solidFill>
                <a:latin typeface="Courier" pitchFamily="49" charset="0"/>
              </a:rPr>
              <a:t>com.datastax.driver.dse.DseSession</a:t>
            </a:r>
            <a:r>
              <a:rPr lang="en-US" dirty="0" smtClean="0">
                <a:solidFill>
                  <a:srgbClr val="00B0F0"/>
                </a:solidFill>
                <a:latin typeface="Courier" pitchFamily="49" charset="0"/>
              </a:rPr>
              <a:t>;</a:t>
            </a:r>
            <a:endParaRPr lang="en-US" dirty="0">
              <a:solidFill>
                <a:srgbClr val="00B0F0"/>
              </a:solidFill>
              <a:latin typeface="Courier" pitchFamily="49" charset="0"/>
            </a:endParaRPr>
          </a:p>
          <a:p>
            <a:r>
              <a:rPr lang="en-US" dirty="0">
                <a:solidFill>
                  <a:srgbClr val="00B0F0"/>
                </a:solidFill>
                <a:latin typeface="Courier" pitchFamily="49" charset="0"/>
              </a:rPr>
              <a:t>import </a:t>
            </a:r>
            <a:r>
              <a:rPr lang="en-US" dirty="0" err="1">
                <a:solidFill>
                  <a:srgbClr val="00B0F0"/>
                </a:solidFill>
                <a:latin typeface="Courier" pitchFamily="49" charset="0"/>
              </a:rPr>
              <a:t>com.datastax.driver.core.Row</a:t>
            </a:r>
            <a:r>
              <a:rPr lang="en-US" dirty="0" smtClean="0">
                <a:solidFill>
                  <a:srgbClr val="00B0F0"/>
                </a:solidFill>
                <a:latin typeface="Courier" pitchFamily="49" charset="0"/>
              </a:rPr>
              <a:t>;</a:t>
            </a:r>
            <a:endParaRPr lang="en-US" dirty="0">
              <a:solidFill>
                <a:srgbClr val="00B0F0"/>
              </a:solidFill>
              <a:latin typeface="Courier" pitchFamily="49" charset="0"/>
            </a:endParaRPr>
          </a:p>
          <a:p>
            <a:r>
              <a:rPr lang="en-US" dirty="0">
                <a:latin typeface="Courier" pitchFamily="49" charset="0"/>
              </a:rPr>
              <a:t>public class App</a:t>
            </a:r>
          </a:p>
          <a:p>
            <a:r>
              <a:rPr lang="en-US" dirty="0">
                <a:latin typeface="Courier" pitchFamily="49" charset="0"/>
              </a:rPr>
              <a:t>{</a:t>
            </a:r>
          </a:p>
          <a:p>
            <a:r>
              <a:rPr lang="en-US" dirty="0">
                <a:latin typeface="Courier" pitchFamily="49" charset="0"/>
              </a:rPr>
              <a:t>   public static void main( String[] </a:t>
            </a:r>
            <a:r>
              <a:rPr lang="en-US" dirty="0" err="1">
                <a:latin typeface="Courier" pitchFamily="49" charset="0"/>
              </a:rPr>
              <a:t>args</a:t>
            </a:r>
            <a:r>
              <a:rPr lang="en-US" dirty="0">
                <a:latin typeface="Courier" pitchFamily="49" charset="0"/>
              </a:rPr>
              <a:t> )</a:t>
            </a:r>
          </a:p>
          <a:p>
            <a:r>
              <a:rPr lang="en-US" dirty="0">
                <a:latin typeface="Courier" pitchFamily="49" charset="0"/>
              </a:rPr>
              <a:t>   </a:t>
            </a:r>
            <a:r>
              <a:rPr lang="en-US" dirty="0" smtClean="0">
                <a:latin typeface="Courier" pitchFamily="49" charset="0"/>
              </a:rPr>
              <a:t>{</a:t>
            </a:r>
            <a:endParaRPr lang="en-US" dirty="0">
              <a:latin typeface="Courier" pitchFamily="49" charset="0"/>
            </a:endParaRPr>
          </a:p>
          <a:p>
            <a:r>
              <a:rPr lang="en-US" dirty="0">
                <a:latin typeface="Courier" pitchFamily="49" charset="0"/>
              </a:rPr>
              <a:t>      </a:t>
            </a:r>
            <a:r>
              <a:rPr lang="en-US" dirty="0" err="1">
                <a:latin typeface="Courier" pitchFamily="49" charset="0"/>
              </a:rPr>
              <a:t>DseCluster</a:t>
            </a:r>
            <a:r>
              <a:rPr lang="en-US" dirty="0">
                <a:latin typeface="Courier" pitchFamily="49" charset="0"/>
              </a:rPr>
              <a:t> </a:t>
            </a:r>
            <a:r>
              <a:rPr lang="en-US" dirty="0" err="1">
                <a:latin typeface="Courier" pitchFamily="49" charset="0"/>
              </a:rPr>
              <a:t>my_cluster</a:t>
            </a:r>
            <a:r>
              <a:rPr lang="en-US" dirty="0">
                <a:latin typeface="Courier" pitchFamily="49" charset="0"/>
              </a:rPr>
              <a:t> = null</a:t>
            </a:r>
            <a:r>
              <a:rPr lang="en-US" dirty="0" smtClean="0">
                <a:latin typeface="Courier" pitchFamily="49" charset="0"/>
              </a:rPr>
              <a:t>;</a:t>
            </a:r>
            <a:endParaRPr lang="en-US" dirty="0">
              <a:latin typeface="Courier" pitchFamily="49" charset="0"/>
            </a:endParaRPr>
          </a:p>
          <a:p>
            <a:r>
              <a:rPr lang="en-US" dirty="0">
                <a:latin typeface="Courier" pitchFamily="49" charset="0"/>
              </a:rPr>
              <a:t>      try {</a:t>
            </a:r>
          </a:p>
          <a:p>
            <a:r>
              <a:rPr lang="en-US" dirty="0">
                <a:latin typeface="Courier" pitchFamily="49" charset="0"/>
              </a:rPr>
              <a:t>         </a:t>
            </a:r>
            <a:r>
              <a:rPr lang="en-US" dirty="0" err="1">
                <a:solidFill>
                  <a:srgbClr val="00B0F0"/>
                </a:solidFill>
                <a:latin typeface="Courier" pitchFamily="49" charset="0"/>
              </a:rPr>
              <a:t>my_cluster</a:t>
            </a:r>
            <a:r>
              <a:rPr lang="en-US" dirty="0">
                <a:solidFill>
                  <a:srgbClr val="00B0F0"/>
                </a:solidFill>
                <a:latin typeface="Courier" pitchFamily="49" charset="0"/>
              </a:rPr>
              <a:t> = </a:t>
            </a:r>
            <a:r>
              <a:rPr lang="en-US" dirty="0" err="1">
                <a:solidFill>
                  <a:srgbClr val="00B0F0"/>
                </a:solidFill>
                <a:latin typeface="Courier" pitchFamily="49" charset="0"/>
              </a:rPr>
              <a:t>DseCluster.builder</a:t>
            </a:r>
            <a:r>
              <a:rPr lang="en-US" dirty="0">
                <a:solidFill>
                  <a:srgbClr val="00B0F0"/>
                </a:solidFill>
                <a:latin typeface="Courier" pitchFamily="49" charset="0"/>
              </a:rPr>
              <a:t>()</a:t>
            </a:r>
          </a:p>
          <a:p>
            <a:r>
              <a:rPr lang="en-US" dirty="0">
                <a:solidFill>
                  <a:srgbClr val="00B0F0"/>
                </a:solidFill>
                <a:latin typeface="Courier" pitchFamily="49" charset="0"/>
              </a:rPr>
              <a:t>            .</a:t>
            </a:r>
            <a:r>
              <a:rPr lang="en-US" dirty="0" err="1">
                <a:solidFill>
                  <a:srgbClr val="00B0F0"/>
                </a:solidFill>
                <a:latin typeface="Courier" pitchFamily="49" charset="0"/>
              </a:rPr>
              <a:t>addContactPoint</a:t>
            </a:r>
            <a:r>
              <a:rPr lang="en-US" dirty="0">
                <a:solidFill>
                  <a:srgbClr val="00B0F0"/>
                </a:solidFill>
                <a:latin typeface="Courier" pitchFamily="49" charset="0"/>
              </a:rPr>
              <a:t>("127.0.0.1")</a:t>
            </a:r>
          </a:p>
          <a:p>
            <a:r>
              <a:rPr lang="en-US" dirty="0">
                <a:solidFill>
                  <a:srgbClr val="00B0F0"/>
                </a:solidFill>
                <a:latin typeface="Courier" pitchFamily="49" charset="0"/>
              </a:rPr>
              <a:t>            .build</a:t>
            </a:r>
            <a:r>
              <a:rPr lang="en-US" dirty="0" smtClean="0">
                <a:solidFill>
                  <a:srgbClr val="00B0F0"/>
                </a:solidFill>
                <a:latin typeface="Courier" pitchFamily="49" charset="0"/>
              </a:rPr>
              <a:t>();</a:t>
            </a:r>
            <a:endParaRPr lang="en-US" dirty="0">
              <a:solidFill>
                <a:srgbClr val="00B0F0"/>
              </a:solidFill>
              <a:latin typeface="Courier" pitchFamily="49" charset="0"/>
            </a:endParaRPr>
          </a:p>
          <a:p>
            <a:r>
              <a:rPr lang="en-US" dirty="0">
                <a:solidFill>
                  <a:srgbClr val="00B0F0"/>
                </a:solidFill>
                <a:latin typeface="Courier" pitchFamily="49" charset="0"/>
              </a:rPr>
              <a:t>         </a:t>
            </a:r>
            <a:r>
              <a:rPr lang="en-US" dirty="0" err="1">
                <a:solidFill>
                  <a:srgbClr val="00B0F0"/>
                </a:solidFill>
                <a:latin typeface="Courier" pitchFamily="49" charset="0"/>
              </a:rPr>
              <a:t>DseSession</a:t>
            </a:r>
            <a:r>
              <a:rPr lang="en-US" dirty="0">
                <a:solidFill>
                  <a:srgbClr val="00B0F0"/>
                </a:solidFill>
                <a:latin typeface="Courier" pitchFamily="49" charset="0"/>
              </a:rPr>
              <a:t> </a:t>
            </a:r>
            <a:r>
              <a:rPr lang="en-US" dirty="0" err="1">
                <a:solidFill>
                  <a:srgbClr val="00B0F0"/>
                </a:solidFill>
                <a:latin typeface="Courier" pitchFamily="49" charset="0"/>
              </a:rPr>
              <a:t>my_session</a:t>
            </a:r>
            <a:r>
              <a:rPr lang="en-US" dirty="0">
                <a:solidFill>
                  <a:srgbClr val="00B0F0"/>
                </a:solidFill>
                <a:latin typeface="Courier" pitchFamily="49" charset="0"/>
              </a:rPr>
              <a:t> = </a:t>
            </a:r>
            <a:r>
              <a:rPr lang="en-US" dirty="0" err="1">
                <a:solidFill>
                  <a:srgbClr val="00B0F0"/>
                </a:solidFill>
                <a:latin typeface="Courier" pitchFamily="49" charset="0"/>
              </a:rPr>
              <a:t>my_cluster.connect</a:t>
            </a:r>
            <a:r>
              <a:rPr lang="en-US" dirty="0" smtClean="0">
                <a:solidFill>
                  <a:srgbClr val="00B0F0"/>
                </a:solidFill>
                <a:latin typeface="Courier" pitchFamily="49" charset="0"/>
              </a:rPr>
              <a:t>();</a:t>
            </a:r>
            <a:endParaRPr lang="en-US" dirty="0">
              <a:solidFill>
                <a:srgbClr val="00B0F0"/>
              </a:solidFill>
              <a:latin typeface="Courier" pitchFamily="49" charset="0"/>
            </a:endParaRPr>
          </a:p>
          <a:p>
            <a:r>
              <a:rPr lang="en-US" dirty="0">
                <a:solidFill>
                  <a:srgbClr val="00B0F0"/>
                </a:solidFill>
                <a:latin typeface="Courier" pitchFamily="49" charset="0"/>
              </a:rPr>
              <a:t>         </a:t>
            </a:r>
            <a:r>
              <a:rPr lang="en-US" dirty="0" smtClean="0">
                <a:solidFill>
                  <a:srgbClr val="00B0F0"/>
                </a:solidFill>
                <a:latin typeface="Courier" pitchFamily="49" charset="0"/>
              </a:rPr>
              <a:t>Row </a:t>
            </a:r>
            <a:r>
              <a:rPr lang="en-US" dirty="0" err="1">
                <a:solidFill>
                  <a:srgbClr val="00B0F0"/>
                </a:solidFill>
                <a:latin typeface="Courier" pitchFamily="49" charset="0"/>
              </a:rPr>
              <a:t>my_row</a:t>
            </a:r>
            <a:r>
              <a:rPr lang="en-US" dirty="0">
                <a:solidFill>
                  <a:srgbClr val="00B0F0"/>
                </a:solidFill>
                <a:latin typeface="Courier" pitchFamily="49" charset="0"/>
              </a:rPr>
              <a:t> = </a:t>
            </a:r>
            <a:r>
              <a:rPr lang="en-US" dirty="0" err="1">
                <a:solidFill>
                  <a:srgbClr val="00B0F0"/>
                </a:solidFill>
                <a:latin typeface="Courier" pitchFamily="49" charset="0"/>
              </a:rPr>
              <a:t>my_session.execute</a:t>
            </a:r>
            <a:r>
              <a:rPr lang="en-US" dirty="0">
                <a:solidFill>
                  <a:srgbClr val="00B0F0"/>
                </a:solidFill>
                <a:latin typeface="Courier" pitchFamily="49" charset="0"/>
              </a:rPr>
              <a:t>("select * from </a:t>
            </a:r>
            <a:r>
              <a:rPr lang="en-US" dirty="0" err="1">
                <a:solidFill>
                  <a:srgbClr val="00B0F0"/>
                </a:solidFill>
                <a:latin typeface="Courier" pitchFamily="49" charset="0"/>
              </a:rPr>
              <a:t>system.local</a:t>
            </a:r>
            <a:r>
              <a:rPr lang="en-US" dirty="0">
                <a:solidFill>
                  <a:srgbClr val="00B0F0"/>
                </a:solidFill>
                <a:latin typeface="Courier" pitchFamily="49" charset="0"/>
              </a:rPr>
              <a:t>").one();</a:t>
            </a:r>
          </a:p>
          <a:p>
            <a:r>
              <a:rPr lang="en-US" dirty="0" smtClean="0">
                <a:latin typeface="Courier" pitchFamily="49" charset="0"/>
              </a:rPr>
              <a:t>         </a:t>
            </a:r>
            <a:r>
              <a:rPr lang="en-US" dirty="0" err="1" smtClean="0">
                <a:latin typeface="Courier" pitchFamily="49" charset="0"/>
              </a:rPr>
              <a:t>System.out.println</a:t>
            </a:r>
            <a:r>
              <a:rPr lang="en-US" dirty="0">
                <a:latin typeface="Courier" pitchFamily="49" charset="0"/>
              </a:rPr>
              <a:t>("DSE release version: " +  </a:t>
            </a:r>
            <a:r>
              <a:rPr lang="en-US" dirty="0" smtClean="0">
                <a:latin typeface="Courier" pitchFamily="49" charset="0"/>
              </a:rPr>
              <a:t>     </a:t>
            </a:r>
          </a:p>
          <a:p>
            <a:pPr defTabSz="228600"/>
            <a:r>
              <a:rPr lang="en-US" dirty="0">
                <a:latin typeface="Courier" pitchFamily="49" charset="0"/>
              </a:rPr>
              <a:t>	</a:t>
            </a:r>
            <a:r>
              <a:rPr lang="en-US" dirty="0" smtClean="0">
                <a:latin typeface="Courier" pitchFamily="49" charset="0"/>
              </a:rPr>
              <a:t>					</a:t>
            </a:r>
            <a:r>
              <a:rPr lang="en-US" dirty="0" err="1" smtClean="0">
                <a:latin typeface="Courier" pitchFamily="49" charset="0"/>
              </a:rPr>
              <a:t>my_row.getString</a:t>
            </a:r>
            <a:r>
              <a:rPr lang="en-US" dirty="0">
                <a:latin typeface="Courier" pitchFamily="49" charset="0"/>
              </a:rPr>
              <a:t>("</a:t>
            </a:r>
            <a:r>
              <a:rPr lang="en-US" dirty="0" err="1">
                <a:latin typeface="Courier" pitchFamily="49" charset="0"/>
              </a:rPr>
              <a:t>dse_version</a:t>
            </a:r>
            <a:r>
              <a:rPr lang="en-US" dirty="0">
                <a:latin typeface="Courier" pitchFamily="49" charset="0"/>
              </a:rPr>
              <a:t>") </a:t>
            </a:r>
            <a:r>
              <a:rPr lang="en-US" dirty="0" smtClean="0">
                <a:latin typeface="Courier" pitchFamily="49" charset="0"/>
              </a:rPr>
              <a:t>);</a:t>
            </a:r>
            <a:endParaRPr lang="en-US" dirty="0">
              <a:latin typeface="Courier" pitchFamily="49" charset="0"/>
            </a:endParaRPr>
          </a:p>
          <a:p>
            <a:r>
              <a:rPr lang="en-US" dirty="0">
                <a:latin typeface="Courier" pitchFamily="49" charset="0"/>
              </a:rPr>
              <a:t>      } finally </a:t>
            </a:r>
            <a:r>
              <a:rPr lang="en-US" dirty="0" smtClean="0">
                <a:latin typeface="Courier" pitchFamily="49" charset="0"/>
              </a:rPr>
              <a:t>{</a:t>
            </a:r>
            <a:endParaRPr lang="en-US" dirty="0">
              <a:latin typeface="Courier" pitchFamily="49" charset="0"/>
            </a:endParaRPr>
          </a:p>
          <a:p>
            <a:r>
              <a:rPr lang="en-US" dirty="0">
                <a:latin typeface="Courier" pitchFamily="49" charset="0"/>
              </a:rPr>
              <a:t>         if (</a:t>
            </a:r>
            <a:r>
              <a:rPr lang="en-US" dirty="0" err="1">
                <a:latin typeface="Courier" pitchFamily="49" charset="0"/>
              </a:rPr>
              <a:t>my_cluster</a:t>
            </a:r>
            <a:r>
              <a:rPr lang="en-US" dirty="0">
                <a:latin typeface="Courier" pitchFamily="49" charset="0"/>
              </a:rPr>
              <a:t> != null) </a:t>
            </a:r>
            <a:r>
              <a:rPr lang="en-US" dirty="0" err="1">
                <a:latin typeface="Courier" pitchFamily="49" charset="0"/>
              </a:rPr>
              <a:t>my_cluster.close</a:t>
            </a:r>
            <a:r>
              <a:rPr lang="en-US" dirty="0" smtClean="0">
                <a:latin typeface="Courier" pitchFamily="49" charset="0"/>
              </a:rPr>
              <a:t>();</a:t>
            </a:r>
            <a:endParaRPr lang="en-US" dirty="0">
              <a:latin typeface="Courier" pitchFamily="49" charset="0"/>
            </a:endParaRPr>
          </a:p>
          <a:p>
            <a:r>
              <a:rPr lang="en-US" dirty="0">
                <a:latin typeface="Courier" pitchFamily="49" charset="0"/>
              </a:rPr>
              <a:t>      </a:t>
            </a:r>
            <a:r>
              <a:rPr lang="en-US" dirty="0" smtClean="0">
                <a:latin typeface="Courier" pitchFamily="49" charset="0"/>
              </a:rPr>
              <a:t>}</a:t>
            </a:r>
            <a:endParaRPr lang="en-US" dirty="0">
              <a:latin typeface="Courier" pitchFamily="49" charset="0"/>
            </a:endParaRPr>
          </a:p>
          <a:p>
            <a:r>
              <a:rPr lang="en-US" dirty="0">
                <a:latin typeface="Courier" pitchFamily="49" charset="0"/>
              </a:rPr>
              <a:t>   </a:t>
            </a:r>
            <a:r>
              <a:rPr lang="en-US" dirty="0" smtClean="0">
                <a:latin typeface="Courier" pitchFamily="49" charset="0"/>
              </a:rPr>
              <a:t>}</a:t>
            </a:r>
            <a:endParaRPr lang="en-US" dirty="0">
              <a:latin typeface="Courier" pitchFamily="49" charset="0"/>
            </a:endParaRPr>
          </a:p>
          <a:p>
            <a:r>
              <a:rPr lang="en-US" dirty="0">
                <a:latin typeface="Courier" pitchFamily="49" charset="0"/>
              </a:rPr>
              <a:t>}</a:t>
            </a:r>
          </a:p>
        </p:txBody>
      </p:sp>
    </p:spTree>
    <p:extLst>
      <p:ext uri="{BB962C8B-B14F-4D97-AF65-F5344CB8AC3E}">
        <p14:creationId xmlns:p14="http://schemas.microsoft.com/office/powerpoint/2010/main" val="215126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11</a:t>
            </a:fld>
            <a:endParaRPr lang="uk-UA" dirty="0"/>
          </a:p>
        </p:txBody>
      </p:sp>
      <p:sp>
        <p:nvSpPr>
          <p:cNvPr id="4" name="TextBox 3"/>
          <p:cNvSpPr txBox="1"/>
          <p:nvPr/>
        </p:nvSpPr>
        <p:spPr>
          <a:xfrm>
            <a:off x="222884" y="1155389"/>
            <a:ext cx="8206741" cy="2585323"/>
          </a:xfrm>
          <a:prstGeom prst="rect">
            <a:avLst/>
          </a:prstGeom>
          <a:noFill/>
        </p:spPr>
        <p:txBody>
          <a:bodyPr wrap="square" rtlCol="0">
            <a:spAutoFit/>
          </a:bodyPr>
          <a:lstStyle/>
          <a:p>
            <a:pPr marL="228600" indent="-228600">
              <a:buFont typeface="Arial" pitchFamily="34" charset="0"/>
              <a:buChar char="•"/>
            </a:pPr>
            <a:r>
              <a:rPr lang="en-US" sz="1800" dirty="0"/>
              <a:t>E</a:t>
            </a:r>
            <a:r>
              <a:rPr lang="en-US" sz="1800" dirty="0" smtClean="0"/>
              <a:t>dit, compile,  test,  (repeat)</a:t>
            </a:r>
          </a:p>
          <a:p>
            <a:pPr marL="228600" indent="-228600">
              <a:buFont typeface="Arial" pitchFamily="34" charset="0"/>
              <a:buChar char="•"/>
            </a:pPr>
            <a:endParaRPr lang="en-US" sz="1800" dirty="0"/>
          </a:p>
          <a:p>
            <a:pPr lvl="2" defTabSz="228600"/>
            <a:r>
              <a:rPr lang="en-US" sz="1800" dirty="0" smtClean="0"/>
              <a:t>		</a:t>
            </a:r>
            <a:r>
              <a:rPr lang="en-US" sz="1800" dirty="0" err="1" smtClean="0"/>
              <a:t>mvn</a:t>
            </a:r>
            <a:r>
              <a:rPr lang="en-US" sz="1800" dirty="0" smtClean="0"/>
              <a:t> </a:t>
            </a:r>
            <a:r>
              <a:rPr lang="en-US" sz="1800" dirty="0"/>
              <a:t>package</a:t>
            </a:r>
          </a:p>
          <a:p>
            <a:pPr lvl="2" defTabSz="228600"/>
            <a:endParaRPr lang="en-US" sz="1800" dirty="0" smtClean="0"/>
          </a:p>
          <a:p>
            <a:pPr lvl="2" defTabSz="228600"/>
            <a:r>
              <a:rPr lang="en-US" sz="1800" dirty="0"/>
              <a:t>		</a:t>
            </a:r>
            <a:r>
              <a:rPr lang="en-US" sz="1800" dirty="0" err="1"/>
              <a:t>mvn</a:t>
            </a:r>
            <a:r>
              <a:rPr lang="en-US" sz="1800" dirty="0"/>
              <a:t> </a:t>
            </a:r>
            <a:r>
              <a:rPr lang="en-US" sz="1800" dirty="0" err="1"/>
              <a:t>dependency:build-classpath</a:t>
            </a:r>
            <a:r>
              <a:rPr lang="en-US" sz="1800" dirty="0"/>
              <a:t> -Dmdep.outputFile=cp.txt</a:t>
            </a:r>
          </a:p>
          <a:p>
            <a:pPr lvl="2" defTabSz="228600"/>
            <a:endParaRPr lang="en-US" sz="1800" dirty="0" smtClean="0"/>
          </a:p>
          <a:p>
            <a:pPr lvl="2" defTabSz="228600"/>
            <a:r>
              <a:rPr lang="en-US" sz="1800" dirty="0"/>
              <a:t>		java -</a:t>
            </a:r>
            <a:r>
              <a:rPr lang="en-US" sz="1800" dirty="0" err="1"/>
              <a:t>cp</a:t>
            </a:r>
            <a:r>
              <a:rPr lang="en-US" sz="1800" dirty="0"/>
              <a:t> target/my-app-1.0-SNAPSHOT.jar:`cat cp.txt`  </a:t>
            </a:r>
          </a:p>
          <a:p>
            <a:pPr lvl="2" defTabSz="228600"/>
            <a:r>
              <a:rPr lang="en-US" sz="1800" dirty="0"/>
              <a:t>			</a:t>
            </a:r>
            <a:r>
              <a:rPr lang="en-US" sz="1800" dirty="0" err="1"/>
              <a:t>com.datastax.enablement.bootcamp.App</a:t>
            </a:r>
            <a:endParaRPr lang="en-US" sz="1800" dirty="0"/>
          </a:p>
          <a:p>
            <a:endParaRPr lang="en-US" sz="1800" dirty="0" smtClean="0"/>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5" y="1740670"/>
            <a:ext cx="1295400" cy="1414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47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Lessons Learned</a:t>
            </a:r>
            <a:endParaRPr lang="en-US" dirty="0"/>
          </a:p>
        </p:txBody>
      </p:sp>
      <p:sp>
        <p:nvSpPr>
          <p:cNvPr id="4" name="Title 3"/>
          <p:cNvSpPr>
            <a:spLocks noGrp="1"/>
          </p:cNvSpPr>
          <p:nvPr>
            <p:ph type="title"/>
          </p:nvPr>
        </p:nvSpPr>
        <p:spPr/>
        <p:txBody>
          <a:bodyPr/>
          <a:lstStyle/>
          <a:p>
            <a:r>
              <a:rPr lang="en-US" dirty="0" smtClean="0"/>
              <a:t>Practice Lab:</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12</a:t>
            </a:fld>
            <a:endParaRPr lang="uk-UA"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11" y="1093076"/>
            <a:ext cx="3478441" cy="204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10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13</a:t>
            </a:fld>
            <a:endParaRPr lang="uk-UA"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5902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Maven: What is it ? </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2</a:t>
            </a:fld>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1998" y="1620116"/>
            <a:ext cx="3084802"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818520"/>
            <a:ext cx="4815148" cy="3970318"/>
          </a:xfrm>
          <a:prstGeom prst="rect">
            <a:avLst/>
          </a:prstGeom>
          <a:noFill/>
        </p:spPr>
        <p:txBody>
          <a:bodyPr wrap="square" rtlCol="0">
            <a:spAutoFit/>
          </a:bodyPr>
          <a:lstStyle/>
          <a:p>
            <a:r>
              <a:rPr lang="en-US" sz="1800" dirty="0" smtClean="0"/>
              <a:t>Apache Maven is "build automation software". Think yum(C), or apt-get(C), (iTunes), but for Java programs.</a:t>
            </a:r>
          </a:p>
          <a:p>
            <a:pPr marL="233363" indent="-233363">
              <a:buFont typeface="Arial" pitchFamily="34" charset="0"/>
              <a:buChar char="•"/>
            </a:pPr>
            <a:endParaRPr lang="en-US" sz="1800" dirty="0"/>
          </a:p>
          <a:p>
            <a:pPr defTabSz="228600"/>
            <a:r>
              <a:rPr lang="en-US" sz="1800" dirty="0" smtClean="0"/>
              <a:t>	-- Will create </a:t>
            </a:r>
            <a:r>
              <a:rPr lang="en-US" sz="1800" dirty="0"/>
              <a:t>your </a:t>
            </a:r>
            <a:r>
              <a:rPr lang="en-US" sz="1800" dirty="0" smtClean="0"/>
              <a:t>project </a:t>
            </a:r>
            <a:r>
              <a:rPr lang="en-US" sz="1800" dirty="0" err="1" smtClean="0"/>
              <a:t>filesystem</a:t>
            </a:r>
            <a:r>
              <a:rPr lang="en-US" sz="1800" dirty="0" smtClean="0"/>
              <a:t> </a:t>
            </a:r>
          </a:p>
          <a:p>
            <a:pPr defTabSz="228600"/>
            <a:r>
              <a:rPr lang="en-US" sz="1800" dirty="0"/>
              <a:t>	</a:t>
            </a:r>
            <a:r>
              <a:rPr lang="en-US" sz="1800" dirty="0" smtClean="0"/>
              <a:t>	structure</a:t>
            </a:r>
            <a:r>
              <a:rPr lang="en-US" sz="1800" dirty="0"/>
              <a:t>, </a:t>
            </a:r>
            <a:r>
              <a:rPr lang="en-US" sz="1800" dirty="0" smtClean="0"/>
              <a:t>compile</a:t>
            </a:r>
            <a:r>
              <a:rPr lang="en-US" sz="1800" dirty="0"/>
              <a:t>, deploy, other</a:t>
            </a:r>
            <a:r>
              <a:rPr lang="en-US" sz="1800" dirty="0" smtClean="0"/>
              <a:t>.</a:t>
            </a:r>
          </a:p>
          <a:p>
            <a:pPr defTabSz="228600"/>
            <a:r>
              <a:rPr lang="en-US" sz="1800" dirty="0"/>
              <a:t>	</a:t>
            </a:r>
            <a:r>
              <a:rPr lang="en-US" sz="1800" dirty="0" smtClean="0"/>
              <a:t>-- Will find, download, version, and </a:t>
            </a:r>
          </a:p>
          <a:p>
            <a:pPr defTabSz="228600"/>
            <a:r>
              <a:rPr lang="en-US" sz="1800" dirty="0"/>
              <a:t>	</a:t>
            </a:r>
            <a:r>
              <a:rPr lang="en-US" sz="1800" dirty="0" smtClean="0"/>
              <a:t>	manage all of your Java </a:t>
            </a:r>
          </a:p>
          <a:p>
            <a:pPr defTabSz="228600"/>
            <a:r>
              <a:rPr lang="en-US" sz="1800" dirty="0"/>
              <a:t>	</a:t>
            </a:r>
            <a:r>
              <a:rPr lang="en-US" sz="1800" dirty="0" smtClean="0"/>
              <a:t>	dependencies.</a:t>
            </a:r>
          </a:p>
          <a:p>
            <a:pPr defTabSz="228600"/>
            <a:r>
              <a:rPr lang="en-US" sz="1800" dirty="0"/>
              <a:t>	</a:t>
            </a:r>
            <a:r>
              <a:rPr lang="en-US" sz="1800" dirty="0" smtClean="0"/>
              <a:t>-- And, do all of this in about 4</a:t>
            </a:r>
          </a:p>
          <a:p>
            <a:pPr defTabSz="228600"/>
            <a:r>
              <a:rPr lang="en-US" sz="1800" dirty="0"/>
              <a:t>	</a:t>
            </a:r>
            <a:r>
              <a:rPr lang="en-US" sz="1800" dirty="0" smtClean="0"/>
              <a:t>	total commands.</a:t>
            </a:r>
          </a:p>
          <a:p>
            <a:pPr defTabSz="228600"/>
            <a:endParaRPr lang="en-US" sz="1800" dirty="0"/>
          </a:p>
          <a:p>
            <a:pPr defTabSz="228600"/>
            <a:r>
              <a:rPr lang="en-US" sz="1800" dirty="0" smtClean="0"/>
              <a:t>	-- Supports Java, </a:t>
            </a:r>
            <a:r>
              <a:rPr lang="en-US" sz="1800" dirty="0" err="1" smtClean="0"/>
              <a:t>Scala</a:t>
            </a:r>
            <a:r>
              <a:rPr lang="en-US" sz="1800" dirty="0" smtClean="0"/>
              <a:t>, Ruby, C/C++ </a:t>
            </a:r>
          </a:p>
          <a:p>
            <a:pPr defTabSz="228600"/>
            <a:r>
              <a:rPr lang="en-US" sz="1800" dirty="0"/>
              <a:t>	</a:t>
            </a:r>
            <a:r>
              <a:rPr lang="en-US" sz="1800" dirty="0" smtClean="0"/>
              <a:t>	others</a:t>
            </a:r>
          </a:p>
        </p:txBody>
      </p:sp>
    </p:spTree>
    <p:extLst>
      <p:ext uri="{BB962C8B-B14F-4D97-AF65-F5344CB8AC3E}">
        <p14:creationId xmlns:p14="http://schemas.microsoft.com/office/powerpoint/2010/main" val="378866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Maven: How to install</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3</a:t>
            </a:fld>
            <a:endParaRPr lang="uk-UA" dirty="0"/>
          </a:p>
        </p:txBody>
      </p:sp>
      <p:sp>
        <p:nvSpPr>
          <p:cNvPr id="4" name="TextBox 3"/>
          <p:cNvSpPr txBox="1"/>
          <p:nvPr/>
        </p:nvSpPr>
        <p:spPr>
          <a:xfrm>
            <a:off x="3667991" y="977398"/>
            <a:ext cx="5320145" cy="2862322"/>
          </a:xfrm>
          <a:prstGeom prst="rect">
            <a:avLst/>
          </a:prstGeom>
          <a:noFill/>
        </p:spPr>
        <p:txBody>
          <a:bodyPr wrap="square" rtlCol="0">
            <a:spAutoFit/>
          </a:bodyPr>
          <a:lstStyle/>
          <a:p>
            <a:pPr marL="285750" indent="-285750">
              <a:buFont typeface="Arial" pitchFamily="34" charset="0"/>
              <a:buChar char="•"/>
            </a:pPr>
            <a:r>
              <a:rPr lang="en-US" sz="1800" dirty="0" smtClean="0"/>
              <a:t>Already installed ?  "</a:t>
            </a:r>
            <a:r>
              <a:rPr lang="en-US" sz="1800" dirty="0" err="1" smtClean="0"/>
              <a:t>mvn</a:t>
            </a:r>
            <a:r>
              <a:rPr lang="en-US" sz="1800" dirty="0" smtClean="0"/>
              <a:t>  --version"</a:t>
            </a:r>
          </a:p>
          <a:p>
            <a:pPr marL="285750" indent="-285750">
              <a:buFont typeface="Arial" pitchFamily="34" charset="0"/>
              <a:buChar char="•"/>
            </a:pPr>
            <a:endParaRPr lang="en-US" sz="1800" dirty="0"/>
          </a:p>
          <a:p>
            <a:pPr marL="285750" indent="-285750">
              <a:buFont typeface="Arial" pitchFamily="34" charset="0"/>
              <a:buChar char="•"/>
            </a:pPr>
            <a:r>
              <a:rPr lang="en-US" sz="1800" dirty="0" smtClean="0"/>
              <a:t>If not, Tar ball; unzip, place in PATH</a:t>
            </a:r>
          </a:p>
          <a:p>
            <a:pPr defTabSz="228600"/>
            <a:r>
              <a:rPr lang="en-US" sz="1800" dirty="0"/>
              <a:t>		-- </a:t>
            </a:r>
            <a:r>
              <a:rPr lang="en-US" sz="1800" dirty="0">
                <a:hlinkClick r:id="rId3"/>
              </a:rPr>
              <a:t>https://</a:t>
            </a:r>
            <a:r>
              <a:rPr lang="en-US" sz="1800" dirty="0" smtClean="0">
                <a:hlinkClick r:id="rId3"/>
              </a:rPr>
              <a:t>maven.apache.org/download.cgi</a:t>
            </a:r>
            <a:endParaRPr lang="en-US" sz="1800" dirty="0" smtClean="0"/>
          </a:p>
          <a:p>
            <a:pPr defTabSz="228600"/>
            <a:r>
              <a:rPr lang="en-US" sz="1800" dirty="0"/>
              <a:t>		-- </a:t>
            </a:r>
            <a:r>
              <a:rPr lang="en-US" sz="1800" dirty="0">
                <a:hlinkClick r:id="rId4"/>
              </a:rPr>
              <a:t>https://</a:t>
            </a:r>
            <a:r>
              <a:rPr lang="en-US" sz="1800" dirty="0" smtClean="0">
                <a:hlinkClick r:id="rId4"/>
              </a:rPr>
              <a:t>maven.apache.org/install.html</a:t>
            </a:r>
            <a:endParaRPr lang="en-US" sz="1800" dirty="0" smtClean="0"/>
          </a:p>
          <a:p>
            <a:pPr defTabSz="228600"/>
            <a:endParaRPr lang="en-US" sz="1800" dirty="0"/>
          </a:p>
          <a:p>
            <a:pPr defTabSz="228600"/>
            <a:r>
              <a:rPr lang="en-US" sz="1800" dirty="0" smtClean="0"/>
              <a:t>		-- Version 3.5.4, 8MB in size</a:t>
            </a:r>
          </a:p>
          <a:p>
            <a:pPr defTabSz="228600"/>
            <a:r>
              <a:rPr lang="en-US" sz="1800" dirty="0"/>
              <a:t>	</a:t>
            </a:r>
            <a:r>
              <a:rPr lang="en-US" sz="1800" dirty="0" smtClean="0"/>
              <a:t>	-- Is a Java app, requires Java 8 (v 3.5.4)</a:t>
            </a:r>
          </a:p>
          <a:p>
            <a:pPr defTabSz="228600"/>
            <a:endParaRPr lang="en-US" sz="1800" dirty="0"/>
          </a:p>
          <a:p>
            <a:pPr defTabSz="228600"/>
            <a:r>
              <a:rPr lang="en-US" sz="1800" dirty="0" smtClean="0"/>
              <a:t>		-- </a:t>
            </a:r>
            <a:r>
              <a:rPr lang="en-US" sz="1800" dirty="0" err="1" smtClean="0"/>
              <a:t>mvn</a:t>
            </a:r>
            <a:r>
              <a:rPr lang="en-US" sz="1800" dirty="0" smtClean="0"/>
              <a:t> --version</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846" y="1615732"/>
            <a:ext cx="2551436" cy="1428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95747" y="3367111"/>
            <a:ext cx="2227634" cy="738664"/>
          </a:xfrm>
          <a:prstGeom prst="rect">
            <a:avLst/>
          </a:prstGeom>
          <a:noFill/>
        </p:spPr>
        <p:txBody>
          <a:bodyPr wrap="square" rtlCol="0">
            <a:spAutoFit/>
          </a:bodyPr>
          <a:lstStyle/>
          <a:p>
            <a:r>
              <a:rPr lang="en-US" b="1" dirty="0" smtClean="0"/>
              <a:t>Run all commands in this unit inside a Linux terminal window.</a:t>
            </a:r>
          </a:p>
        </p:txBody>
      </p:sp>
    </p:spTree>
    <p:extLst>
      <p:ext uri="{BB962C8B-B14F-4D97-AF65-F5344CB8AC3E}">
        <p14:creationId xmlns:p14="http://schemas.microsoft.com/office/powerpoint/2010/main" val="363637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472"/>
            <a:ext cx="8551718" cy="548048"/>
          </a:xfrm>
        </p:spPr>
        <p:txBody>
          <a:bodyPr/>
          <a:lstStyle/>
          <a:p>
            <a:r>
              <a:rPr lang="en-US" dirty="0" smtClean="0"/>
              <a:t>Command 1: Initialize a new Java/DSE client project</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4</a:t>
            </a:fld>
            <a:endParaRPr lang="uk-UA" dirty="0"/>
          </a:p>
        </p:txBody>
      </p:sp>
      <p:sp>
        <p:nvSpPr>
          <p:cNvPr id="4" name="TextBox 3"/>
          <p:cNvSpPr txBox="1"/>
          <p:nvPr/>
        </p:nvSpPr>
        <p:spPr>
          <a:xfrm>
            <a:off x="457200" y="1102089"/>
            <a:ext cx="8364682" cy="2031325"/>
          </a:xfrm>
          <a:prstGeom prst="rect">
            <a:avLst/>
          </a:prstGeom>
          <a:noFill/>
        </p:spPr>
        <p:txBody>
          <a:bodyPr wrap="square" rtlCol="0">
            <a:spAutoFit/>
          </a:bodyPr>
          <a:lstStyle/>
          <a:p>
            <a:pPr marL="228600" indent="-228600">
              <a:buFont typeface="Arial" pitchFamily="34" charset="0"/>
              <a:buChar char="•"/>
            </a:pPr>
            <a:r>
              <a:rPr lang="en-US" sz="1800" dirty="0" smtClean="0"/>
              <a:t>cd /opt    (cd anywhere)</a:t>
            </a:r>
          </a:p>
          <a:p>
            <a:pPr marL="228600" indent="-228600">
              <a:buFont typeface="Arial" pitchFamily="34" charset="0"/>
              <a:buChar char="•"/>
            </a:pPr>
            <a:endParaRPr lang="en-US" sz="1800" dirty="0"/>
          </a:p>
          <a:p>
            <a:pPr marL="228600" indent="-228600">
              <a:buFont typeface="Arial" pitchFamily="34" charset="0"/>
              <a:buChar char="•"/>
            </a:pPr>
            <a:r>
              <a:rPr lang="en-US" sz="1800" dirty="0"/>
              <a:t> </a:t>
            </a:r>
            <a:r>
              <a:rPr lang="en-US" sz="1800" dirty="0" err="1"/>
              <a:t>mvn</a:t>
            </a:r>
            <a:r>
              <a:rPr lang="en-US" sz="1800" dirty="0"/>
              <a:t> </a:t>
            </a:r>
            <a:r>
              <a:rPr lang="en-US" sz="1800" dirty="0" err="1"/>
              <a:t>archetype:generate</a:t>
            </a:r>
            <a:r>
              <a:rPr lang="en-US" sz="1800" dirty="0"/>
              <a:t> </a:t>
            </a:r>
            <a:endParaRPr lang="en-US" sz="1800" dirty="0" smtClean="0"/>
          </a:p>
          <a:p>
            <a:pPr defTabSz="228600"/>
            <a:r>
              <a:rPr lang="en-US" sz="1800" dirty="0"/>
              <a:t>	</a:t>
            </a:r>
            <a:r>
              <a:rPr lang="en-US" sz="1800" dirty="0" smtClean="0"/>
              <a:t>	-</a:t>
            </a:r>
            <a:r>
              <a:rPr lang="en-US" sz="1800" dirty="0" err="1"/>
              <a:t>DgroupId</a:t>
            </a:r>
            <a:r>
              <a:rPr lang="en-US" sz="1800" dirty="0"/>
              <a:t>=</a:t>
            </a:r>
            <a:r>
              <a:rPr lang="en-US" sz="1800" dirty="0" err="1">
                <a:solidFill>
                  <a:srgbClr val="00B0F0"/>
                </a:solidFill>
              </a:rPr>
              <a:t>com.datastax.enablement.bootcamp</a:t>
            </a:r>
            <a:r>
              <a:rPr lang="en-US" sz="1800" dirty="0"/>
              <a:t> </a:t>
            </a:r>
            <a:endParaRPr lang="en-US" sz="1800" dirty="0" smtClean="0"/>
          </a:p>
          <a:p>
            <a:pPr defTabSz="228600"/>
            <a:r>
              <a:rPr lang="en-US" sz="1800" dirty="0"/>
              <a:t>	</a:t>
            </a:r>
            <a:r>
              <a:rPr lang="en-US" sz="1800" dirty="0" smtClean="0"/>
              <a:t>	-</a:t>
            </a:r>
            <a:r>
              <a:rPr lang="en-US" sz="1800" dirty="0" err="1"/>
              <a:t>DarchetypeArtifactId</a:t>
            </a:r>
            <a:r>
              <a:rPr lang="en-US" sz="1800" dirty="0"/>
              <a:t>=maven-archetype-</a:t>
            </a:r>
            <a:r>
              <a:rPr lang="en-US" sz="1800" dirty="0" err="1"/>
              <a:t>quickstart</a:t>
            </a:r>
            <a:r>
              <a:rPr lang="en-US" sz="1800" dirty="0"/>
              <a:t> </a:t>
            </a:r>
            <a:endParaRPr lang="en-US" sz="1800" dirty="0" smtClean="0"/>
          </a:p>
          <a:p>
            <a:pPr defTabSz="228600"/>
            <a:r>
              <a:rPr lang="en-US" sz="1800" dirty="0"/>
              <a:t>	</a:t>
            </a:r>
            <a:r>
              <a:rPr lang="en-US" sz="1800" dirty="0" smtClean="0"/>
              <a:t>	-</a:t>
            </a:r>
            <a:r>
              <a:rPr lang="en-US" sz="1800" dirty="0" err="1" smtClean="0"/>
              <a:t>DinteractiveMode</a:t>
            </a:r>
            <a:r>
              <a:rPr lang="en-US" sz="1800" dirty="0" smtClean="0"/>
              <a:t>=false</a:t>
            </a:r>
          </a:p>
          <a:p>
            <a:pPr defTabSz="228600"/>
            <a:r>
              <a:rPr lang="en-US" sz="1800" dirty="0"/>
              <a:t>		</a:t>
            </a:r>
            <a:r>
              <a:rPr lang="en-US" sz="1800" dirty="0" smtClean="0"/>
              <a:t>-</a:t>
            </a:r>
            <a:r>
              <a:rPr lang="en-US" sz="1800" dirty="0" err="1"/>
              <a:t>DartifactId</a:t>
            </a:r>
            <a:r>
              <a:rPr lang="en-US" sz="1800" dirty="0"/>
              <a:t>=</a:t>
            </a:r>
            <a:r>
              <a:rPr lang="en-US" sz="1800" dirty="0">
                <a:solidFill>
                  <a:srgbClr val="00B0F0"/>
                </a:solidFill>
              </a:rPr>
              <a:t>my-app</a:t>
            </a:r>
            <a:r>
              <a:rPr lang="en-US" sz="1800" dirty="0"/>
              <a:t> </a:t>
            </a:r>
            <a:endParaRPr lang="en-US" sz="1800"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6027553" y="1506221"/>
            <a:ext cx="700264" cy="64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718937" y="909661"/>
            <a:ext cx="2227634" cy="738664"/>
          </a:xfrm>
          <a:prstGeom prst="rect">
            <a:avLst/>
          </a:prstGeom>
          <a:noFill/>
        </p:spPr>
        <p:txBody>
          <a:bodyPr wrap="square" rtlCol="0">
            <a:spAutoFit/>
          </a:bodyPr>
          <a:lstStyle/>
          <a:p>
            <a:r>
              <a:rPr lang="en-US" b="1" dirty="0" smtClean="0"/>
              <a:t>Will be the Java Package name (as generated)</a:t>
            </a: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3280889" y="2926310"/>
            <a:ext cx="700264" cy="64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055400" y="3252813"/>
            <a:ext cx="2761035" cy="307777"/>
          </a:xfrm>
          <a:prstGeom prst="rect">
            <a:avLst/>
          </a:prstGeom>
          <a:noFill/>
        </p:spPr>
        <p:txBody>
          <a:bodyPr wrap="square" rtlCol="0">
            <a:spAutoFit/>
          </a:bodyPr>
          <a:lstStyle/>
          <a:p>
            <a:r>
              <a:rPr lang="en-US" b="1" dirty="0" smtClean="0"/>
              <a:t>Project name (logical only)</a:t>
            </a:r>
          </a:p>
        </p:txBody>
      </p:sp>
    </p:spTree>
    <p:extLst>
      <p:ext uri="{BB962C8B-B14F-4D97-AF65-F5344CB8AC3E}">
        <p14:creationId xmlns:p14="http://schemas.microsoft.com/office/powerpoint/2010/main" val="97938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1: What just happened ?</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5</a:t>
            </a:fld>
            <a:endParaRPr lang="uk-UA"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47" y="1735282"/>
            <a:ext cx="71056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0002" y="2321935"/>
            <a:ext cx="7810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153391" y="2502477"/>
            <a:ext cx="50915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72936" y="2321935"/>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4657" y="2348995"/>
            <a:ext cx="8286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2895596" y="2321935"/>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713" y="2348995"/>
            <a:ext cx="7905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Connector 14"/>
          <p:cNvCxnSpPr/>
          <p:nvPr/>
        </p:nvCxnSpPr>
        <p:spPr>
          <a:xfrm>
            <a:off x="4073259" y="2318470"/>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21538" y="2499012"/>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33820" y="2505938"/>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64759" y="2325396"/>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25320" y="2512864"/>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212" y="2340119"/>
            <a:ext cx="10096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778380" y="2332322"/>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18159" y="2519790"/>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9647" y="2363282"/>
            <a:ext cx="1181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Arrow Connector 28"/>
          <p:cNvCxnSpPr/>
          <p:nvPr/>
        </p:nvCxnSpPr>
        <p:spPr>
          <a:xfrm>
            <a:off x="8098036" y="2526716"/>
            <a:ext cx="356744" cy="0"/>
          </a:xfrm>
          <a:prstGeom prst="straightConnector1">
            <a:avLst/>
          </a:prstGeom>
          <a:ln w="317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89563" y="3617331"/>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329342" y="3804799"/>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5582" y="3634866"/>
            <a:ext cx="10477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 name="Straight Connector 32"/>
          <p:cNvCxnSpPr/>
          <p:nvPr/>
        </p:nvCxnSpPr>
        <p:spPr>
          <a:xfrm>
            <a:off x="4234357" y="3634648"/>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874136" y="3822116"/>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8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7562" y="3642658"/>
            <a:ext cx="10096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43332" y="1037595"/>
            <a:ext cx="5044971" cy="338554"/>
          </a:xfrm>
          <a:prstGeom prst="rect">
            <a:avLst/>
          </a:prstGeom>
          <a:noFill/>
        </p:spPr>
        <p:txBody>
          <a:bodyPr wrap="none" rtlCol="0">
            <a:spAutoFit/>
          </a:bodyPr>
          <a:lstStyle/>
          <a:p>
            <a:pPr defTabSz="228600"/>
            <a:r>
              <a:rPr lang="en-US" sz="1600" dirty="0"/>
              <a:t>		-</a:t>
            </a:r>
            <a:r>
              <a:rPr lang="en-US" sz="1600" dirty="0" err="1"/>
              <a:t>DgroupId</a:t>
            </a:r>
            <a:r>
              <a:rPr lang="en-US" sz="1600" dirty="0"/>
              <a:t>=</a:t>
            </a:r>
            <a:r>
              <a:rPr lang="en-US" sz="1600" dirty="0" err="1">
                <a:solidFill>
                  <a:srgbClr val="00B0F0"/>
                </a:solidFill>
              </a:rPr>
              <a:t>com.datastax.enablement.bootcamp</a:t>
            </a:r>
            <a:r>
              <a:rPr lang="en-US" sz="1600" dirty="0"/>
              <a:t> </a:t>
            </a:r>
          </a:p>
        </p:txBody>
      </p:sp>
      <p:sp>
        <p:nvSpPr>
          <p:cNvPr id="28" name="Rectangle 27"/>
          <p:cNvSpPr/>
          <p:nvPr/>
        </p:nvSpPr>
        <p:spPr>
          <a:xfrm>
            <a:off x="364547" y="2998210"/>
            <a:ext cx="1043421" cy="375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96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pom.xml ?</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6</a:t>
            </a:fld>
            <a:endParaRPr lang="uk-UA" dirty="0"/>
          </a:p>
        </p:txBody>
      </p:sp>
      <p:sp>
        <p:nvSpPr>
          <p:cNvPr id="4" name="TextBox 3"/>
          <p:cNvSpPr txBox="1"/>
          <p:nvPr/>
        </p:nvSpPr>
        <p:spPr>
          <a:xfrm>
            <a:off x="4229101" y="281515"/>
            <a:ext cx="4707082" cy="4401205"/>
          </a:xfrm>
          <a:prstGeom prst="rect">
            <a:avLst/>
          </a:prstGeom>
          <a:noFill/>
        </p:spPr>
        <p:txBody>
          <a:bodyPr wrap="square" rtlCol="0">
            <a:spAutoFit/>
          </a:bodyPr>
          <a:lstStyle/>
          <a:p>
            <a:r>
              <a:rPr lang="en-US" dirty="0">
                <a:latin typeface="Courier" pitchFamily="49" charset="0"/>
              </a:rPr>
              <a:t>&lt;project </a:t>
            </a:r>
            <a:r>
              <a:rPr lang="en-US" dirty="0" err="1">
                <a:latin typeface="Courier" pitchFamily="49" charset="0"/>
              </a:rPr>
              <a:t>xmlns</a:t>
            </a:r>
            <a:r>
              <a:rPr lang="en-US" dirty="0">
                <a:latin typeface="Courier" pitchFamily="49" charset="0"/>
              </a:rPr>
              <a:t>="http</a:t>
            </a:r>
            <a:r>
              <a:rPr lang="en-US" dirty="0" smtClean="0">
                <a:latin typeface="Courier" pitchFamily="49" charset="0"/>
              </a:rPr>
              <a:t>://maven.apache.or ...</a:t>
            </a:r>
            <a:endParaRPr lang="en-US" dirty="0">
              <a:latin typeface="Courier" pitchFamily="49" charset="0"/>
            </a:endParaRPr>
          </a:p>
          <a:p>
            <a:r>
              <a:rPr lang="en-US" dirty="0">
                <a:latin typeface="Courier" pitchFamily="49" charset="0"/>
              </a:rPr>
              <a:t>  </a:t>
            </a:r>
            <a:r>
              <a:rPr lang="en-US" dirty="0" err="1">
                <a:latin typeface="Courier" pitchFamily="49" charset="0"/>
              </a:rPr>
              <a:t>xsi:schemaLocation</a:t>
            </a:r>
            <a:r>
              <a:rPr lang="en-US" dirty="0">
                <a:latin typeface="Courier" pitchFamily="49" charset="0"/>
              </a:rPr>
              <a:t>="http://</a:t>
            </a:r>
            <a:r>
              <a:rPr lang="en-US" dirty="0" smtClean="0">
                <a:latin typeface="Courier" pitchFamily="49" charset="0"/>
              </a:rPr>
              <a:t>mav ...</a:t>
            </a:r>
            <a:endParaRPr lang="en-US" dirty="0">
              <a:latin typeface="Courier" pitchFamily="49" charset="0"/>
            </a:endParaRPr>
          </a:p>
          <a:p>
            <a:r>
              <a:rPr lang="en-US" dirty="0">
                <a:latin typeface="Courier" pitchFamily="49" charset="0"/>
              </a:rPr>
              <a:t>  &lt;</a:t>
            </a:r>
            <a:r>
              <a:rPr lang="en-US" dirty="0" err="1">
                <a:latin typeface="Courier" pitchFamily="49" charset="0"/>
              </a:rPr>
              <a:t>modelVersion</a:t>
            </a:r>
            <a:r>
              <a:rPr lang="en-US" dirty="0">
                <a:latin typeface="Courier" pitchFamily="49" charset="0"/>
              </a:rPr>
              <a:t>&gt;4.0.0&lt;/</a:t>
            </a:r>
            <a:r>
              <a:rPr lang="en-US" dirty="0" err="1">
                <a:latin typeface="Courier" pitchFamily="49" charset="0"/>
              </a:rPr>
              <a:t>modelVersion</a:t>
            </a:r>
            <a:r>
              <a:rPr lang="en-US" dirty="0">
                <a:latin typeface="Courier" pitchFamily="49" charset="0"/>
              </a:rPr>
              <a:t>&gt;</a:t>
            </a:r>
          </a:p>
          <a:p>
            <a:r>
              <a:rPr lang="en-US" dirty="0">
                <a:latin typeface="Courier" pitchFamily="49" charset="0"/>
              </a:rPr>
              <a:t>  &lt;</a:t>
            </a:r>
            <a:r>
              <a:rPr lang="en-US" dirty="0" err="1">
                <a:latin typeface="Courier" pitchFamily="49" charset="0"/>
              </a:rPr>
              <a:t>groupId</a:t>
            </a:r>
            <a:r>
              <a:rPr lang="en-US" dirty="0">
                <a:latin typeface="Courier" pitchFamily="49" charset="0"/>
              </a:rPr>
              <a:t>&gt;</a:t>
            </a:r>
            <a:r>
              <a:rPr lang="en-US" dirty="0" err="1">
                <a:latin typeface="Courier" pitchFamily="49" charset="0"/>
              </a:rPr>
              <a:t>com.datastax.enablement.bootcamp</a:t>
            </a:r>
            <a:r>
              <a:rPr lang="en-US" dirty="0">
                <a:latin typeface="Courier" pitchFamily="49" charset="0"/>
              </a:rPr>
              <a:t>&lt;/</a:t>
            </a:r>
            <a:r>
              <a:rPr lang="en-US" dirty="0" err="1">
                <a:latin typeface="Courier" pitchFamily="49" charset="0"/>
              </a:rPr>
              <a:t>groupId</a:t>
            </a:r>
            <a:r>
              <a:rPr lang="en-US" dirty="0">
                <a:latin typeface="Courier" pitchFamily="49" charset="0"/>
              </a:rPr>
              <a:t>&gt;</a:t>
            </a:r>
          </a:p>
          <a:p>
            <a:r>
              <a:rPr lang="en-US" dirty="0">
                <a:latin typeface="Courier" pitchFamily="49" charset="0"/>
              </a:rPr>
              <a:t>  &lt;</a:t>
            </a:r>
            <a:r>
              <a:rPr lang="en-US" dirty="0" err="1">
                <a:latin typeface="Courier" pitchFamily="49" charset="0"/>
              </a:rPr>
              <a:t>artifactId</a:t>
            </a:r>
            <a:r>
              <a:rPr lang="en-US" dirty="0">
                <a:latin typeface="Courier" pitchFamily="49" charset="0"/>
              </a:rPr>
              <a:t>&gt;my-app&lt;/</a:t>
            </a:r>
            <a:r>
              <a:rPr lang="en-US" dirty="0" err="1">
                <a:latin typeface="Courier" pitchFamily="49" charset="0"/>
              </a:rPr>
              <a:t>artifactId</a:t>
            </a:r>
            <a:r>
              <a:rPr lang="en-US" dirty="0">
                <a:latin typeface="Courier" pitchFamily="49" charset="0"/>
              </a:rPr>
              <a:t>&gt;</a:t>
            </a:r>
          </a:p>
          <a:p>
            <a:r>
              <a:rPr lang="en-US" dirty="0">
                <a:latin typeface="Courier" pitchFamily="49" charset="0"/>
              </a:rPr>
              <a:t>  &lt;packaging&gt;jar&lt;/packaging&gt;</a:t>
            </a:r>
          </a:p>
          <a:p>
            <a:r>
              <a:rPr lang="en-US" dirty="0">
                <a:latin typeface="Courier" pitchFamily="49" charset="0"/>
              </a:rPr>
              <a:t>  &lt;version&gt;1.0-SNAPSHOT&lt;/version&gt;</a:t>
            </a:r>
          </a:p>
          <a:p>
            <a:r>
              <a:rPr lang="en-US" dirty="0">
                <a:latin typeface="Courier" pitchFamily="49" charset="0"/>
              </a:rPr>
              <a:t>  &lt;name&gt;my-app&lt;/name&gt;</a:t>
            </a:r>
          </a:p>
          <a:p>
            <a:r>
              <a:rPr lang="en-US" dirty="0">
                <a:latin typeface="Courier" pitchFamily="49" charset="0"/>
              </a:rPr>
              <a:t>  &lt;</a:t>
            </a:r>
            <a:r>
              <a:rPr lang="en-US" dirty="0" err="1">
                <a:latin typeface="Courier" pitchFamily="49" charset="0"/>
              </a:rPr>
              <a:t>url</a:t>
            </a:r>
            <a:r>
              <a:rPr lang="en-US" dirty="0">
                <a:latin typeface="Courier" pitchFamily="49" charset="0"/>
              </a:rPr>
              <a:t>&gt;http://maven.apache.org&lt;/url&gt;</a:t>
            </a:r>
          </a:p>
          <a:p>
            <a:r>
              <a:rPr lang="en-US" dirty="0">
                <a:latin typeface="Courier" pitchFamily="49" charset="0"/>
              </a:rPr>
              <a:t>  &lt;dependencies&gt;</a:t>
            </a:r>
          </a:p>
          <a:p>
            <a:r>
              <a:rPr lang="en-US" dirty="0">
                <a:latin typeface="Courier" pitchFamily="49" charset="0"/>
              </a:rPr>
              <a:t>    &lt;dependency&gt;</a:t>
            </a:r>
          </a:p>
          <a:p>
            <a:r>
              <a:rPr lang="en-US" dirty="0">
                <a:latin typeface="Courier" pitchFamily="49" charset="0"/>
              </a:rPr>
              <a:t>      &lt;</a:t>
            </a:r>
            <a:r>
              <a:rPr lang="en-US" dirty="0" err="1">
                <a:latin typeface="Courier" pitchFamily="49" charset="0"/>
              </a:rPr>
              <a:t>groupId</a:t>
            </a:r>
            <a:r>
              <a:rPr lang="en-US" dirty="0">
                <a:latin typeface="Courier" pitchFamily="49" charset="0"/>
              </a:rPr>
              <a:t>&gt;</a:t>
            </a:r>
            <a:r>
              <a:rPr lang="en-US" dirty="0" err="1">
                <a:latin typeface="Courier" pitchFamily="49" charset="0"/>
              </a:rPr>
              <a:t>junit</a:t>
            </a:r>
            <a:r>
              <a:rPr lang="en-US" dirty="0">
                <a:latin typeface="Courier" pitchFamily="49" charset="0"/>
              </a:rPr>
              <a:t>&lt;/</a:t>
            </a:r>
            <a:r>
              <a:rPr lang="en-US" dirty="0" err="1">
                <a:latin typeface="Courier" pitchFamily="49" charset="0"/>
              </a:rPr>
              <a:t>groupId</a:t>
            </a:r>
            <a:r>
              <a:rPr lang="en-US" dirty="0">
                <a:latin typeface="Courier" pitchFamily="49" charset="0"/>
              </a:rPr>
              <a:t>&gt;</a:t>
            </a:r>
          </a:p>
          <a:p>
            <a:r>
              <a:rPr lang="en-US" dirty="0">
                <a:latin typeface="Courier" pitchFamily="49" charset="0"/>
              </a:rPr>
              <a:t>      &lt;</a:t>
            </a:r>
            <a:r>
              <a:rPr lang="en-US" dirty="0" err="1">
                <a:latin typeface="Courier" pitchFamily="49" charset="0"/>
              </a:rPr>
              <a:t>artifactId</a:t>
            </a:r>
            <a:r>
              <a:rPr lang="en-US" dirty="0">
                <a:latin typeface="Courier" pitchFamily="49" charset="0"/>
              </a:rPr>
              <a:t>&gt;</a:t>
            </a:r>
            <a:r>
              <a:rPr lang="en-US" dirty="0" err="1">
                <a:latin typeface="Courier" pitchFamily="49" charset="0"/>
              </a:rPr>
              <a:t>junit</a:t>
            </a:r>
            <a:r>
              <a:rPr lang="en-US" dirty="0">
                <a:latin typeface="Courier" pitchFamily="49" charset="0"/>
              </a:rPr>
              <a:t>&lt;/</a:t>
            </a:r>
            <a:r>
              <a:rPr lang="en-US" dirty="0" err="1">
                <a:latin typeface="Courier" pitchFamily="49" charset="0"/>
              </a:rPr>
              <a:t>artifactId</a:t>
            </a:r>
            <a:r>
              <a:rPr lang="en-US" dirty="0">
                <a:latin typeface="Courier" pitchFamily="49" charset="0"/>
              </a:rPr>
              <a:t>&gt;</a:t>
            </a:r>
          </a:p>
          <a:p>
            <a:r>
              <a:rPr lang="en-US" dirty="0">
                <a:latin typeface="Courier" pitchFamily="49" charset="0"/>
              </a:rPr>
              <a:t>      &lt;version&gt;3.8.1&lt;/version&gt;</a:t>
            </a:r>
          </a:p>
          <a:p>
            <a:r>
              <a:rPr lang="en-US" dirty="0">
                <a:latin typeface="Courier" pitchFamily="49" charset="0"/>
              </a:rPr>
              <a:t>      &lt;scope&gt;test&lt;/scope&gt;</a:t>
            </a:r>
          </a:p>
          <a:p>
            <a:r>
              <a:rPr lang="en-US" dirty="0">
                <a:latin typeface="Courier" pitchFamily="49" charset="0"/>
              </a:rPr>
              <a:t>    &lt;/dependency&gt;</a:t>
            </a:r>
          </a:p>
          <a:p>
            <a:r>
              <a:rPr lang="en-US" dirty="0">
                <a:latin typeface="Courier" pitchFamily="49" charset="0"/>
              </a:rPr>
              <a:t>  &lt;/dependencies&gt;</a:t>
            </a:r>
          </a:p>
          <a:p>
            <a:r>
              <a:rPr lang="en-US" dirty="0">
                <a:latin typeface="Courier" pitchFamily="49" charset="0"/>
              </a:rPr>
              <a:t>&lt;/project&gt;</a:t>
            </a:r>
            <a:endParaRPr lang="en-US" dirty="0" smtClean="0">
              <a:latin typeface="Courier" pitchFamily="49" charset="0"/>
            </a:endParaRPr>
          </a:p>
        </p:txBody>
      </p:sp>
      <p:sp>
        <p:nvSpPr>
          <p:cNvPr id="5" name="TextBox 4"/>
          <p:cNvSpPr txBox="1"/>
          <p:nvPr/>
        </p:nvSpPr>
        <p:spPr>
          <a:xfrm>
            <a:off x="457200" y="1226779"/>
            <a:ext cx="3543300" cy="2308324"/>
          </a:xfrm>
          <a:prstGeom prst="rect">
            <a:avLst/>
          </a:prstGeom>
          <a:noFill/>
        </p:spPr>
        <p:txBody>
          <a:bodyPr wrap="square" rtlCol="0">
            <a:spAutoFit/>
          </a:bodyPr>
          <a:lstStyle/>
          <a:p>
            <a:pPr marL="228600" indent="-228600">
              <a:buFont typeface="Arial" pitchFamily="34" charset="0"/>
              <a:buChar char="•"/>
            </a:pPr>
            <a:r>
              <a:rPr lang="en-US" sz="1800" dirty="0" smtClean="0"/>
              <a:t>xml</a:t>
            </a:r>
          </a:p>
          <a:p>
            <a:pPr marL="228600" indent="-228600">
              <a:buFont typeface="Arial" pitchFamily="34" charset="0"/>
              <a:buChar char="•"/>
            </a:pPr>
            <a:r>
              <a:rPr lang="en-US" sz="1800" dirty="0" smtClean="0"/>
              <a:t>"project object model"</a:t>
            </a:r>
          </a:p>
          <a:p>
            <a:pPr marL="228600" indent="-228600">
              <a:buFont typeface="Arial" pitchFamily="34" charset="0"/>
              <a:buChar char="•"/>
            </a:pPr>
            <a:r>
              <a:rPr lang="en-US" sz="1800" dirty="0" smtClean="0"/>
              <a:t>Each project has one</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Tells Maven how to compile, </a:t>
            </a:r>
            <a:r>
              <a:rPr lang="en-US" sz="1800" dirty="0" err="1" smtClean="0"/>
              <a:t>etc</a:t>
            </a:r>
            <a:r>
              <a:rPr lang="en-US" sz="1800" dirty="0" smtClean="0"/>
              <a:t>, your project</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Edit once and done ?</a:t>
            </a:r>
          </a:p>
        </p:txBody>
      </p:sp>
    </p:spTree>
    <p:extLst>
      <p:ext uri="{BB962C8B-B14F-4D97-AF65-F5344CB8AC3E}">
        <p14:creationId xmlns:p14="http://schemas.microsoft.com/office/powerpoint/2010/main" val="374572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847" y="291219"/>
            <a:ext cx="3813464" cy="548048"/>
          </a:xfrm>
        </p:spPr>
        <p:txBody>
          <a:bodyPr/>
          <a:lstStyle/>
          <a:p>
            <a:r>
              <a:rPr lang="en-US" dirty="0" smtClean="0"/>
              <a:t>What's in App.java ?</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7</a:t>
            </a:fld>
            <a:endParaRPr lang="uk-UA" dirty="0"/>
          </a:p>
        </p:txBody>
      </p:sp>
      <p:sp>
        <p:nvSpPr>
          <p:cNvPr id="4" name="TextBox 3"/>
          <p:cNvSpPr txBox="1"/>
          <p:nvPr/>
        </p:nvSpPr>
        <p:spPr>
          <a:xfrm>
            <a:off x="166601" y="832233"/>
            <a:ext cx="5164283" cy="2893100"/>
          </a:xfrm>
          <a:prstGeom prst="rect">
            <a:avLst/>
          </a:prstGeom>
          <a:noFill/>
        </p:spPr>
        <p:txBody>
          <a:bodyPr wrap="square" rtlCol="0">
            <a:spAutoFit/>
          </a:bodyPr>
          <a:lstStyle/>
          <a:p>
            <a:r>
              <a:rPr lang="en-US" dirty="0">
                <a:latin typeface="Courier" pitchFamily="49" charset="0"/>
              </a:rPr>
              <a:t>package </a:t>
            </a:r>
            <a:r>
              <a:rPr lang="en-US" dirty="0" err="1">
                <a:latin typeface="Courier" pitchFamily="49" charset="0"/>
              </a:rPr>
              <a:t>com.datastax.enablement.bootcamp</a:t>
            </a:r>
            <a:r>
              <a:rPr lang="en-US" dirty="0">
                <a:latin typeface="Courier" pitchFamily="49" charset="0"/>
              </a:rPr>
              <a:t>;</a:t>
            </a:r>
          </a:p>
          <a:p>
            <a:endParaRPr lang="en-US" dirty="0">
              <a:latin typeface="Courier" pitchFamily="49" charset="0"/>
            </a:endParaRPr>
          </a:p>
          <a:p>
            <a:r>
              <a:rPr lang="en-US" dirty="0">
                <a:latin typeface="Courier" pitchFamily="49" charset="0"/>
              </a:rPr>
              <a:t>/**</a:t>
            </a:r>
          </a:p>
          <a:p>
            <a:r>
              <a:rPr lang="en-US" dirty="0">
                <a:latin typeface="Courier" pitchFamily="49" charset="0"/>
              </a:rPr>
              <a:t> * Hello world!</a:t>
            </a:r>
          </a:p>
          <a:p>
            <a:r>
              <a:rPr lang="en-US" dirty="0">
                <a:latin typeface="Courier" pitchFamily="49" charset="0"/>
              </a:rPr>
              <a:t> *</a:t>
            </a:r>
          </a:p>
          <a:p>
            <a:r>
              <a:rPr lang="en-US" dirty="0">
                <a:latin typeface="Courier" pitchFamily="49" charset="0"/>
              </a:rPr>
              <a:t> */</a:t>
            </a:r>
          </a:p>
          <a:p>
            <a:r>
              <a:rPr lang="en-US" dirty="0">
                <a:latin typeface="Courier" pitchFamily="49" charset="0"/>
              </a:rPr>
              <a:t>public class App </a:t>
            </a:r>
          </a:p>
          <a:p>
            <a:r>
              <a:rPr lang="en-US" dirty="0">
                <a:latin typeface="Courier" pitchFamily="49" charset="0"/>
              </a:rPr>
              <a:t>{</a:t>
            </a:r>
          </a:p>
          <a:p>
            <a:r>
              <a:rPr lang="en-US" dirty="0">
                <a:latin typeface="Courier" pitchFamily="49" charset="0"/>
              </a:rPr>
              <a:t>    public static void main( String[] </a:t>
            </a:r>
            <a:r>
              <a:rPr lang="en-US" dirty="0" err="1">
                <a:latin typeface="Courier" pitchFamily="49" charset="0"/>
              </a:rPr>
              <a:t>args</a:t>
            </a:r>
            <a:r>
              <a:rPr lang="en-US" dirty="0">
                <a:latin typeface="Courier" pitchFamily="49" charset="0"/>
              </a:rPr>
              <a:t> )</a:t>
            </a:r>
          </a:p>
          <a:p>
            <a:r>
              <a:rPr lang="en-US" dirty="0">
                <a:latin typeface="Courier" pitchFamily="49" charset="0"/>
              </a:rPr>
              <a:t>    {</a:t>
            </a:r>
          </a:p>
          <a:p>
            <a:r>
              <a:rPr lang="en-US" dirty="0">
                <a:latin typeface="Courier" pitchFamily="49" charset="0"/>
              </a:rPr>
              <a:t>        </a:t>
            </a:r>
            <a:r>
              <a:rPr lang="en-US" dirty="0" err="1">
                <a:latin typeface="Courier" pitchFamily="49" charset="0"/>
              </a:rPr>
              <a:t>System.out.println</a:t>
            </a:r>
            <a:r>
              <a:rPr lang="en-US" dirty="0">
                <a:latin typeface="Courier" pitchFamily="49" charset="0"/>
              </a:rPr>
              <a:t>( "Hello World!" );</a:t>
            </a:r>
          </a:p>
          <a:p>
            <a:r>
              <a:rPr lang="en-US" dirty="0">
                <a:latin typeface="Courier" pitchFamily="49" charset="0"/>
              </a:rPr>
              <a:t>    }</a:t>
            </a:r>
          </a:p>
          <a:p>
            <a:r>
              <a:rPr lang="en-US" dirty="0">
                <a:latin typeface="Courier" pitchFamily="49" charset="0"/>
              </a:rPr>
              <a:t>}</a:t>
            </a:r>
            <a:endParaRPr lang="en-US" dirty="0" smtClean="0">
              <a:latin typeface="Courier" pitchFamily="49" charset="0"/>
            </a:endParaRPr>
          </a:p>
        </p:txBody>
      </p:sp>
      <p:sp>
        <p:nvSpPr>
          <p:cNvPr id="5" name="TextBox 4"/>
          <p:cNvSpPr txBox="1"/>
          <p:nvPr/>
        </p:nvSpPr>
        <p:spPr>
          <a:xfrm>
            <a:off x="5704609" y="1540119"/>
            <a:ext cx="3314702" cy="1477328"/>
          </a:xfrm>
          <a:prstGeom prst="rect">
            <a:avLst/>
          </a:prstGeom>
          <a:noFill/>
        </p:spPr>
        <p:txBody>
          <a:bodyPr wrap="square" rtlCol="0">
            <a:spAutoFit/>
          </a:bodyPr>
          <a:lstStyle/>
          <a:p>
            <a:pPr marL="228600" indent="-228600">
              <a:buFont typeface="Arial" pitchFamily="34" charset="0"/>
              <a:buChar char="•"/>
            </a:pPr>
            <a:r>
              <a:rPr lang="en-US" sz="1800" dirty="0" smtClean="0"/>
              <a:t>Stub</a:t>
            </a:r>
          </a:p>
          <a:p>
            <a:pPr marL="228600" indent="-228600">
              <a:buFont typeface="Arial" pitchFamily="34" charset="0"/>
              <a:buChar char="•"/>
            </a:pPr>
            <a:r>
              <a:rPr lang="en-US" sz="1800" dirty="0" smtClean="0"/>
              <a:t>It runs   (it's Hello World)</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Add DSE client code; structure</a:t>
            </a:r>
          </a:p>
        </p:txBody>
      </p:sp>
    </p:spTree>
    <p:extLst>
      <p:ext uri="{BB962C8B-B14F-4D97-AF65-F5344CB8AC3E}">
        <p14:creationId xmlns:p14="http://schemas.microsoft.com/office/powerpoint/2010/main" val="12859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compile and run the program-</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8</a:t>
            </a:fld>
            <a:endParaRPr lang="uk-UA" dirty="0"/>
          </a:p>
        </p:txBody>
      </p:sp>
      <p:sp>
        <p:nvSpPr>
          <p:cNvPr id="4" name="TextBox 3"/>
          <p:cNvSpPr txBox="1"/>
          <p:nvPr/>
        </p:nvSpPr>
        <p:spPr>
          <a:xfrm>
            <a:off x="457200" y="935835"/>
            <a:ext cx="8364682" cy="3416320"/>
          </a:xfrm>
          <a:prstGeom prst="rect">
            <a:avLst/>
          </a:prstGeom>
          <a:noFill/>
        </p:spPr>
        <p:txBody>
          <a:bodyPr wrap="square" rtlCol="0">
            <a:spAutoFit/>
          </a:bodyPr>
          <a:lstStyle/>
          <a:p>
            <a:pPr marL="228600" indent="-228600">
              <a:buFont typeface="Arial" pitchFamily="34" charset="0"/>
              <a:buChar char="•"/>
            </a:pPr>
            <a:r>
              <a:rPr lang="en-US" sz="1800" dirty="0" smtClean="0"/>
              <a:t>From the "project directory"</a:t>
            </a:r>
          </a:p>
          <a:p>
            <a:pPr defTabSz="228600"/>
            <a:r>
              <a:rPr lang="en-US" sz="1800" dirty="0"/>
              <a:t>	</a:t>
            </a:r>
            <a:r>
              <a:rPr lang="en-US" sz="1800" dirty="0" smtClean="0"/>
              <a:t>	cd /opt/my-app</a:t>
            </a:r>
          </a:p>
          <a:p>
            <a:pPr defTabSz="228600"/>
            <a:endParaRPr lang="en-US" sz="1800" dirty="0" smtClean="0"/>
          </a:p>
          <a:p>
            <a:pPr marL="228600" indent="-228600">
              <a:buFont typeface="Arial" pitchFamily="34" charset="0"/>
              <a:buChar char="•"/>
            </a:pPr>
            <a:r>
              <a:rPr lang="en-US" sz="1800" dirty="0" smtClean="0"/>
              <a:t># compiles</a:t>
            </a:r>
          </a:p>
          <a:p>
            <a:pPr defTabSz="228600"/>
            <a:r>
              <a:rPr lang="en-US" sz="1800" dirty="0" smtClean="0"/>
              <a:t>		</a:t>
            </a:r>
            <a:r>
              <a:rPr lang="en-US" sz="1800" dirty="0" err="1" smtClean="0"/>
              <a:t>mvn</a:t>
            </a:r>
            <a:r>
              <a:rPr lang="en-US" sz="1800" dirty="0" smtClean="0"/>
              <a:t> package</a:t>
            </a:r>
            <a:endParaRPr lang="en-US" sz="1800" dirty="0"/>
          </a:p>
          <a:p>
            <a:pPr marL="228600" indent="-228600">
              <a:buFont typeface="Arial" pitchFamily="34" charset="0"/>
              <a:buChar char="•"/>
            </a:pPr>
            <a:endParaRPr lang="en-US" sz="1800" dirty="0"/>
          </a:p>
          <a:p>
            <a:pPr marL="228600" indent="-228600">
              <a:buFont typeface="Arial" pitchFamily="34" charset="0"/>
              <a:buChar char="•"/>
            </a:pPr>
            <a:r>
              <a:rPr lang="en-US" sz="1800" dirty="0" smtClean="0"/>
              <a:t># generates the Java CLASSPATH</a:t>
            </a:r>
          </a:p>
          <a:p>
            <a:pPr defTabSz="228600"/>
            <a:r>
              <a:rPr lang="en-US" sz="1800" dirty="0"/>
              <a:t>	</a:t>
            </a:r>
            <a:r>
              <a:rPr lang="en-US" sz="1800" dirty="0" smtClean="0"/>
              <a:t>	</a:t>
            </a:r>
            <a:r>
              <a:rPr lang="en-US" sz="1800" dirty="0" err="1" smtClean="0"/>
              <a:t>mvn</a:t>
            </a:r>
            <a:r>
              <a:rPr lang="en-US" sz="1800" dirty="0" smtClean="0"/>
              <a:t> </a:t>
            </a:r>
            <a:r>
              <a:rPr lang="en-US" sz="1800" dirty="0" err="1"/>
              <a:t>dependency:build-classpath</a:t>
            </a:r>
            <a:r>
              <a:rPr lang="en-US" sz="1800" dirty="0"/>
              <a:t> -Dmdep.outputFile=cp.txt</a:t>
            </a:r>
          </a:p>
          <a:p>
            <a:endParaRPr lang="en-US" sz="1800" dirty="0"/>
          </a:p>
          <a:p>
            <a:pPr marL="285750" indent="-285750">
              <a:buFont typeface="Arial" pitchFamily="34" charset="0"/>
              <a:buChar char="•"/>
            </a:pPr>
            <a:r>
              <a:rPr lang="en-US" sz="1800" dirty="0" smtClean="0"/>
              <a:t># call to run the program  (one line below)</a:t>
            </a:r>
          </a:p>
          <a:p>
            <a:pPr defTabSz="228600"/>
            <a:r>
              <a:rPr lang="en-US" sz="1800" dirty="0" smtClean="0"/>
              <a:t>		java </a:t>
            </a:r>
            <a:r>
              <a:rPr lang="en-US" sz="1800" dirty="0"/>
              <a:t>-</a:t>
            </a:r>
            <a:r>
              <a:rPr lang="en-US" sz="1800" dirty="0" err="1"/>
              <a:t>cp</a:t>
            </a:r>
            <a:r>
              <a:rPr lang="en-US" sz="1800" dirty="0"/>
              <a:t> </a:t>
            </a:r>
            <a:r>
              <a:rPr lang="en-US" sz="1800" dirty="0">
                <a:solidFill>
                  <a:srgbClr val="00B0F0"/>
                </a:solidFill>
              </a:rPr>
              <a:t>target/my-app-1.0-SNAPSHOT.jar</a:t>
            </a:r>
            <a:r>
              <a:rPr lang="en-US" sz="1800" dirty="0"/>
              <a:t>:`cat cp.txt`  </a:t>
            </a:r>
            <a:endParaRPr lang="en-US" sz="1800" dirty="0" smtClean="0"/>
          </a:p>
          <a:p>
            <a:pPr defTabSz="228600"/>
            <a:r>
              <a:rPr lang="en-US" sz="1800" dirty="0">
                <a:solidFill>
                  <a:srgbClr val="00B0F0"/>
                </a:solidFill>
              </a:rPr>
              <a:t>	</a:t>
            </a:r>
            <a:r>
              <a:rPr lang="en-US" sz="1800" dirty="0" smtClean="0">
                <a:solidFill>
                  <a:srgbClr val="00B0F0"/>
                </a:solidFill>
              </a:rPr>
              <a:t>		</a:t>
            </a:r>
            <a:r>
              <a:rPr lang="en-US" sz="1800" dirty="0" err="1" smtClean="0">
                <a:solidFill>
                  <a:srgbClr val="00B0F0"/>
                </a:solidFill>
              </a:rPr>
              <a:t>com.datastax.enablement.bootcamp.App</a:t>
            </a:r>
            <a:endParaRPr lang="en-US" sz="1800" dirty="0">
              <a:solidFill>
                <a:srgbClr val="00B0F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6580003" y="3174705"/>
            <a:ext cx="700264" cy="64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71387" y="2578145"/>
            <a:ext cx="1701163" cy="523220"/>
          </a:xfrm>
          <a:prstGeom prst="rect">
            <a:avLst/>
          </a:prstGeom>
          <a:noFill/>
        </p:spPr>
        <p:txBody>
          <a:bodyPr wrap="square" rtlCol="0">
            <a:spAutoFit/>
          </a:bodyPr>
          <a:lstStyle/>
          <a:p>
            <a:r>
              <a:rPr lang="en-US" b="1" dirty="0" smtClean="0"/>
              <a:t>Left single apostrophes</a:t>
            </a:r>
          </a:p>
        </p:txBody>
      </p:sp>
      <p:sp>
        <p:nvSpPr>
          <p:cNvPr id="7" name="TextBox 6"/>
          <p:cNvSpPr txBox="1"/>
          <p:nvPr/>
        </p:nvSpPr>
        <p:spPr>
          <a:xfrm>
            <a:off x="4389120" y="1285245"/>
            <a:ext cx="4525598" cy="584775"/>
          </a:xfrm>
          <a:prstGeom prst="rect">
            <a:avLst/>
          </a:prstGeom>
          <a:noFill/>
        </p:spPr>
        <p:txBody>
          <a:bodyPr wrap="none" rtlCol="0">
            <a:spAutoFit/>
          </a:bodyPr>
          <a:lstStyle/>
          <a:p>
            <a:pPr defTabSz="228600"/>
            <a:r>
              <a:rPr lang="en-US" sz="1600" dirty="0" smtClean="0"/>
              <a:t>-</a:t>
            </a:r>
            <a:r>
              <a:rPr lang="en-US" sz="1600" dirty="0" err="1" smtClean="0"/>
              <a:t>DgroupId</a:t>
            </a:r>
            <a:r>
              <a:rPr lang="en-US" sz="1600" dirty="0" smtClean="0"/>
              <a:t>=</a:t>
            </a:r>
            <a:r>
              <a:rPr lang="en-US" sz="1600" dirty="0" err="1" smtClean="0">
                <a:solidFill>
                  <a:srgbClr val="00B0F0"/>
                </a:solidFill>
              </a:rPr>
              <a:t>com.datastax.enablement.bootcamp</a:t>
            </a:r>
            <a:endParaRPr lang="en-US" sz="1600" dirty="0" smtClean="0">
              <a:solidFill>
                <a:srgbClr val="00B0F0"/>
              </a:solidFill>
            </a:endParaRPr>
          </a:p>
          <a:p>
            <a:pPr defTabSz="228600"/>
            <a:r>
              <a:rPr lang="en-US" sz="1600" dirty="0" smtClean="0"/>
              <a:t>-</a:t>
            </a:r>
            <a:r>
              <a:rPr lang="en-US" sz="1600" dirty="0" err="1"/>
              <a:t>DartifactId</a:t>
            </a:r>
            <a:r>
              <a:rPr lang="en-US" sz="1600" dirty="0"/>
              <a:t>=</a:t>
            </a:r>
            <a:r>
              <a:rPr lang="en-US" sz="1600" dirty="0">
                <a:solidFill>
                  <a:srgbClr val="00B0F0"/>
                </a:solidFill>
              </a:rPr>
              <a:t>my-app</a:t>
            </a:r>
            <a:endParaRPr lang="en-US" sz="1600" dirty="0"/>
          </a:p>
        </p:txBody>
      </p:sp>
    </p:spTree>
    <p:extLst>
      <p:ext uri="{BB962C8B-B14F-4D97-AF65-F5344CB8AC3E}">
        <p14:creationId xmlns:p14="http://schemas.microsoft.com/office/powerpoint/2010/main" val="337144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25" y="632422"/>
            <a:ext cx="4886325" cy="548048"/>
          </a:xfrm>
        </p:spPr>
        <p:txBody>
          <a:bodyPr/>
          <a:lstStyle/>
          <a:p>
            <a:r>
              <a:rPr lang="en-US" dirty="0" smtClean="0"/>
              <a:t>A POM that supports DSE/Java-</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0000-DTSE-ClientProgramming-6240-DU-60-</a:t>
            </a:r>
            <a:fld id="{5A6FB346-E907-314D-8DE1-ECD2B2B6AA1B}" type="slidenum">
              <a:rPr lang="uk-UA" smtClean="0"/>
              <a:pPr/>
              <a:t>9</a:t>
            </a:fld>
            <a:endParaRPr lang="uk-UA" dirty="0"/>
          </a:p>
        </p:txBody>
      </p:sp>
      <p:sp>
        <p:nvSpPr>
          <p:cNvPr id="4" name="TextBox 3"/>
          <p:cNvSpPr txBox="1"/>
          <p:nvPr/>
        </p:nvSpPr>
        <p:spPr>
          <a:xfrm>
            <a:off x="3219450" y="1515530"/>
            <a:ext cx="5715000" cy="1600438"/>
          </a:xfrm>
          <a:prstGeom prst="rect">
            <a:avLst/>
          </a:prstGeom>
          <a:noFill/>
        </p:spPr>
        <p:txBody>
          <a:bodyPr wrap="square" rtlCol="0">
            <a:spAutoFit/>
          </a:bodyPr>
          <a:lstStyle/>
          <a:p>
            <a:r>
              <a:rPr lang="en-US" dirty="0" smtClean="0">
                <a:latin typeface="Courier" pitchFamily="49" charset="0"/>
              </a:rPr>
              <a:t>&lt;</a:t>
            </a:r>
            <a:r>
              <a:rPr lang="en-US" dirty="0">
                <a:latin typeface="Courier" pitchFamily="49" charset="0"/>
              </a:rPr>
              <a:t>dependencies</a:t>
            </a:r>
            <a:r>
              <a:rPr lang="en-US" dirty="0" smtClean="0">
                <a:latin typeface="Courier" pitchFamily="49" charset="0"/>
              </a:rPr>
              <a:t>&gt;</a:t>
            </a:r>
            <a:endParaRPr lang="en-US" dirty="0">
              <a:latin typeface="Courier" pitchFamily="49" charset="0"/>
            </a:endParaRPr>
          </a:p>
          <a:p>
            <a:r>
              <a:rPr lang="en-US" dirty="0" smtClean="0">
                <a:latin typeface="Courier" pitchFamily="49" charset="0"/>
              </a:rPr>
              <a:t>   &lt;</a:t>
            </a:r>
            <a:r>
              <a:rPr lang="en-US" dirty="0">
                <a:latin typeface="Courier" pitchFamily="49" charset="0"/>
              </a:rPr>
              <a:t>dependency&gt;</a:t>
            </a:r>
          </a:p>
          <a:p>
            <a:r>
              <a:rPr lang="en-US" dirty="0">
                <a:latin typeface="Courier" pitchFamily="49" charset="0"/>
              </a:rPr>
              <a:t>   </a:t>
            </a:r>
            <a:r>
              <a:rPr lang="en-US" dirty="0" smtClean="0">
                <a:latin typeface="Courier" pitchFamily="49" charset="0"/>
              </a:rPr>
              <a:t>   &lt;</a:t>
            </a:r>
            <a:r>
              <a:rPr lang="en-US" dirty="0" err="1">
                <a:latin typeface="Courier" pitchFamily="49" charset="0"/>
              </a:rPr>
              <a:t>groupId</a:t>
            </a:r>
            <a:r>
              <a:rPr lang="en-US" dirty="0">
                <a:latin typeface="Courier" pitchFamily="49" charset="0"/>
              </a:rPr>
              <a:t>&gt;</a:t>
            </a:r>
            <a:r>
              <a:rPr lang="en-US" dirty="0" err="1">
                <a:solidFill>
                  <a:srgbClr val="00B0F0"/>
                </a:solidFill>
                <a:latin typeface="Courier" pitchFamily="49" charset="0"/>
              </a:rPr>
              <a:t>com.datastax.dse</a:t>
            </a:r>
            <a:r>
              <a:rPr lang="en-US" dirty="0">
                <a:latin typeface="Courier" pitchFamily="49" charset="0"/>
              </a:rPr>
              <a:t>&lt;/</a:t>
            </a:r>
            <a:r>
              <a:rPr lang="en-US" dirty="0" err="1">
                <a:latin typeface="Courier" pitchFamily="49" charset="0"/>
              </a:rPr>
              <a:t>groupId</a:t>
            </a:r>
            <a:r>
              <a:rPr lang="en-US" dirty="0">
                <a:latin typeface="Courier" pitchFamily="49" charset="0"/>
              </a:rPr>
              <a:t>&gt;</a:t>
            </a:r>
          </a:p>
          <a:p>
            <a:r>
              <a:rPr lang="en-US" dirty="0">
                <a:latin typeface="Courier" pitchFamily="49" charset="0"/>
              </a:rPr>
              <a:t>      </a:t>
            </a:r>
            <a:r>
              <a:rPr lang="en-US" dirty="0" smtClean="0">
                <a:latin typeface="Courier" pitchFamily="49" charset="0"/>
              </a:rPr>
              <a:t>&lt;</a:t>
            </a:r>
            <a:r>
              <a:rPr lang="en-US" dirty="0" err="1">
                <a:latin typeface="Courier" pitchFamily="49" charset="0"/>
              </a:rPr>
              <a:t>artifactId</a:t>
            </a:r>
            <a:r>
              <a:rPr lang="en-US" dirty="0">
                <a:latin typeface="Courier" pitchFamily="49" charset="0"/>
              </a:rPr>
              <a:t>&gt;</a:t>
            </a:r>
            <a:r>
              <a:rPr lang="en-US" dirty="0" err="1">
                <a:solidFill>
                  <a:srgbClr val="00B0F0"/>
                </a:solidFill>
                <a:latin typeface="Courier" pitchFamily="49" charset="0"/>
              </a:rPr>
              <a:t>dse</a:t>
            </a:r>
            <a:r>
              <a:rPr lang="en-US" dirty="0">
                <a:solidFill>
                  <a:srgbClr val="00B0F0"/>
                </a:solidFill>
                <a:latin typeface="Courier" pitchFamily="49" charset="0"/>
              </a:rPr>
              <a:t>-java-driver-core</a:t>
            </a:r>
            <a:r>
              <a:rPr lang="en-US" dirty="0">
                <a:latin typeface="Courier" pitchFamily="49" charset="0"/>
              </a:rPr>
              <a:t>&lt;/</a:t>
            </a:r>
            <a:r>
              <a:rPr lang="en-US" dirty="0" err="1">
                <a:latin typeface="Courier" pitchFamily="49" charset="0"/>
              </a:rPr>
              <a:t>artifactId</a:t>
            </a:r>
            <a:r>
              <a:rPr lang="en-US" dirty="0">
                <a:latin typeface="Courier" pitchFamily="49" charset="0"/>
              </a:rPr>
              <a:t>&gt;</a:t>
            </a:r>
          </a:p>
          <a:p>
            <a:r>
              <a:rPr lang="en-US" dirty="0">
                <a:latin typeface="Courier" pitchFamily="49" charset="0"/>
              </a:rPr>
              <a:t>      </a:t>
            </a:r>
            <a:r>
              <a:rPr lang="en-US" dirty="0" smtClean="0">
                <a:latin typeface="Courier" pitchFamily="49" charset="0"/>
              </a:rPr>
              <a:t>&lt;</a:t>
            </a:r>
            <a:r>
              <a:rPr lang="en-US" dirty="0">
                <a:latin typeface="Courier" pitchFamily="49" charset="0"/>
              </a:rPr>
              <a:t>version&gt;1.6.7&lt;/version&gt;</a:t>
            </a:r>
          </a:p>
          <a:p>
            <a:r>
              <a:rPr lang="en-US" dirty="0">
                <a:latin typeface="Courier" pitchFamily="49" charset="0"/>
              </a:rPr>
              <a:t>   </a:t>
            </a:r>
            <a:r>
              <a:rPr lang="en-US" dirty="0" smtClean="0">
                <a:latin typeface="Courier" pitchFamily="49" charset="0"/>
              </a:rPr>
              <a:t>&lt;/</a:t>
            </a:r>
            <a:r>
              <a:rPr lang="en-US" dirty="0">
                <a:latin typeface="Courier" pitchFamily="49" charset="0"/>
              </a:rPr>
              <a:t>dependency&gt;</a:t>
            </a:r>
          </a:p>
          <a:p>
            <a:r>
              <a:rPr lang="en-US" dirty="0" smtClean="0">
                <a:latin typeface="Courier" pitchFamily="49" charset="0"/>
              </a:rPr>
              <a:t>&lt;/dependencies?     </a:t>
            </a:r>
            <a:endParaRPr lang="en-US" dirty="0">
              <a:latin typeface="Courier" pitchFamily="49" charset="0"/>
            </a:endParaRPr>
          </a:p>
        </p:txBody>
      </p:sp>
      <p:sp>
        <p:nvSpPr>
          <p:cNvPr id="5" name="TextBox 4"/>
          <p:cNvSpPr txBox="1"/>
          <p:nvPr/>
        </p:nvSpPr>
        <p:spPr>
          <a:xfrm>
            <a:off x="222885" y="167891"/>
            <a:ext cx="2910840" cy="4524315"/>
          </a:xfrm>
          <a:prstGeom prst="rect">
            <a:avLst/>
          </a:prstGeom>
          <a:noFill/>
        </p:spPr>
        <p:txBody>
          <a:bodyPr wrap="square" rtlCol="0">
            <a:spAutoFit/>
          </a:bodyPr>
          <a:lstStyle/>
          <a:p>
            <a:pPr marL="228600" indent="-228600">
              <a:buFont typeface="Arial" pitchFamily="34" charset="0"/>
              <a:buChar char="•"/>
            </a:pPr>
            <a:r>
              <a:rPr lang="en-US" sz="1800" dirty="0" smtClean="0"/>
              <a:t>Full/complete POM pasted below on Notes page</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But in effect, only need this/additional "dependency" block</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Jar files pulled, by default, from an online Maven repository</a:t>
            </a:r>
          </a:p>
          <a:p>
            <a:pPr marL="228600" indent="-228600">
              <a:buFont typeface="Arial" pitchFamily="34" charset="0"/>
              <a:buChar char="•"/>
            </a:pPr>
            <a:r>
              <a:rPr lang="en-US" sz="1800" dirty="0" smtClean="0"/>
              <a:t>Also pulls whatever Jars these Jars need, </a:t>
            </a:r>
            <a:r>
              <a:rPr lang="en-US" sz="1800" dirty="0" err="1" smtClean="0"/>
              <a:t>etc</a:t>
            </a:r>
            <a:endParaRPr lang="en-US" sz="1800" dirty="0" smtClean="0"/>
          </a:p>
          <a:p>
            <a:pPr marL="228600" indent="-228600">
              <a:buFont typeface="Arial" pitchFamily="34" charset="0"/>
              <a:buChar char="•"/>
            </a:pPr>
            <a:r>
              <a:rPr lang="en-US" sz="1800" dirty="0" smtClean="0"/>
              <a:t>This repository can be (should be) internal for real/production apps</a:t>
            </a:r>
          </a:p>
        </p:txBody>
      </p:sp>
    </p:spTree>
    <p:extLst>
      <p:ext uri="{BB962C8B-B14F-4D97-AF65-F5344CB8AC3E}">
        <p14:creationId xmlns:p14="http://schemas.microsoft.com/office/powerpoint/2010/main" val="745349562"/>
      </p:ext>
    </p:extLst>
  </p:cSld>
  <p:clrMapOvr>
    <a:masterClrMapping/>
  </p:clrMapOvr>
</p:sld>
</file>

<file path=ppt/theme/theme1.xml><?xml version="1.0" encoding="utf-8"?>
<a:theme xmlns:a="http://schemas.openxmlformats.org/drawingml/2006/main" name="DataStax_Template_Widescreen">
  <a:themeElements>
    <a:clrScheme name="DataStax 2018">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007997"/>
      </a:hlink>
      <a:folHlink>
        <a:srgbClr val="374C5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defPPr>
      </a:lstStyle>
    </a:txDef>
  </a:objectDefaults>
  <a:extraClrSchemeLst/>
  <a:extLst>
    <a:ext uri="{05A4C25C-085E-4340-85A3-A5531E510DB2}">
      <thm15:themeFamily xmlns:thm15="http://schemas.microsoft.com/office/thememl/2012/main" xmlns="" name="DataStax 2018" id="{D3827187-BCD1-524E-827E-1B9956023528}" vid="{205F31E9-C290-354E-9C88-283432D4769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DataStax 2018_FINAL PPT Template</Template>
  <TotalTime>693</TotalTime>
  <Words>1602</Words>
  <Application>Microsoft Office PowerPoint</Application>
  <PresentationFormat>On-screen Show (16:9)</PresentationFormat>
  <Paragraphs>327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DataStax_Template_Widescreen</vt:lpstr>
      <vt:lpstr>Practice Lab:</vt:lpstr>
      <vt:lpstr>Apache Maven: What is it ? </vt:lpstr>
      <vt:lpstr>Apache Maven: How to install</vt:lpstr>
      <vt:lpstr>Command 1: Initialize a new Java/DSE client project</vt:lpstr>
      <vt:lpstr>Command 1: What just happened ?</vt:lpstr>
      <vt:lpstr>What is a pom.xml ?</vt:lpstr>
      <vt:lpstr>What's in App.java ?</vt:lpstr>
      <vt:lpstr>To compile and run the program-</vt:lpstr>
      <vt:lpstr>A POM that supports DSE/Java-</vt:lpstr>
      <vt:lpstr>An App.java that accesses DSE</vt:lpstr>
      <vt:lpstr>Next steps-</vt:lpstr>
      <vt:lpstr>Practice Lab:</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Yen Wolf</dc:creator>
  <cp:keywords/>
  <dc:description/>
  <cp:lastModifiedBy>default</cp:lastModifiedBy>
  <cp:revision>52</cp:revision>
  <dcterms:created xsi:type="dcterms:W3CDTF">2018-03-30T00:33:11Z</dcterms:created>
  <dcterms:modified xsi:type="dcterms:W3CDTF">2018-07-26T22:44:33Z</dcterms:modified>
  <cp:category/>
</cp:coreProperties>
</file>