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30"/>
  </p:notesMasterIdLst>
  <p:handoutMasterIdLst>
    <p:handoutMasterId r:id="rId31"/>
  </p:handoutMasterIdLst>
  <p:sldIdLst>
    <p:sldId id="256" r:id="rId2"/>
    <p:sldId id="265" r:id="rId3"/>
    <p:sldId id="266" r:id="rId4"/>
    <p:sldId id="267" r:id="rId5"/>
    <p:sldId id="268" r:id="rId6"/>
    <p:sldId id="269" r:id="rId7"/>
    <p:sldId id="271" r:id="rId8"/>
    <p:sldId id="272" r:id="rId9"/>
    <p:sldId id="275" r:id="rId10"/>
    <p:sldId id="276" r:id="rId11"/>
    <p:sldId id="277" r:id="rId12"/>
    <p:sldId id="278" r:id="rId13"/>
    <p:sldId id="279" r:id="rId14"/>
    <p:sldId id="287" r:id="rId15"/>
    <p:sldId id="280" r:id="rId16"/>
    <p:sldId id="273" r:id="rId17"/>
    <p:sldId id="274" r:id="rId18"/>
    <p:sldId id="270" r:id="rId19"/>
    <p:sldId id="281" r:id="rId20"/>
    <p:sldId id="282" r:id="rId21"/>
    <p:sldId id="288" r:id="rId22"/>
    <p:sldId id="283" r:id="rId23"/>
    <p:sldId id="284" r:id="rId24"/>
    <p:sldId id="285" r:id="rId25"/>
    <p:sldId id="289" r:id="rId26"/>
    <p:sldId id="290" r:id="rId27"/>
    <p:sldId id="263" r:id="rId28"/>
    <p:sldId id="264"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pos="4196" userDrawn="1">
          <p15:clr>
            <a:srgbClr val="A4A3A4"/>
          </p15:clr>
        </p15:guide>
        <p15:guide id="2" pos="120" userDrawn="1">
          <p15:clr>
            <a:srgbClr val="A4A3A4"/>
          </p15:clr>
        </p15:guide>
        <p15:guide id="3" pos="192" userDrawn="1">
          <p15:clr>
            <a:srgbClr val="A4A3A4"/>
          </p15:clr>
        </p15:guide>
        <p15:guide id="4" orient="horz" pos="2918" userDrawn="1">
          <p15:clr>
            <a:srgbClr val="A4A3A4"/>
          </p15:clr>
        </p15:guide>
        <p15:guide id="5" orient="horz" pos="2397" userDrawn="1">
          <p15:clr>
            <a:srgbClr val="A4A3A4"/>
          </p15:clr>
        </p15:guide>
        <p15:guide id="6" orient="horz" pos="1491" userDrawn="1">
          <p15:clr>
            <a:srgbClr val="A4A3A4"/>
          </p15:clr>
        </p15:guide>
        <p15:guide id="7" pos="288" userDrawn="1">
          <p15:clr>
            <a:srgbClr val="A4A3A4"/>
          </p15:clr>
        </p15:guide>
        <p15:guide id="8" pos="1176" userDrawn="1">
          <p15:clr>
            <a:srgbClr val="A4A3A4"/>
          </p15:clr>
        </p15:guide>
        <p15:guide id="9" pos="2880" userDrawn="1">
          <p15:clr>
            <a:srgbClr val="A4A3A4"/>
          </p15:clr>
        </p15:guide>
        <p15:guide id="10" pos="2077" userDrawn="1">
          <p15:clr>
            <a:srgbClr val="A4A3A4"/>
          </p15:clr>
        </p15:guide>
        <p15:guide id="11" orient="horz" pos="890" userDrawn="1">
          <p15:clr>
            <a:srgbClr val="A4A3A4"/>
          </p15:clr>
        </p15:guide>
        <p15:guide id="12" orient="horz" pos="1201"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72C"/>
    <a:srgbClr val="FFDE81"/>
    <a:srgbClr val="FFD358"/>
    <a:srgbClr val="8031A7"/>
    <a:srgbClr val="BFBFBF"/>
    <a:srgbClr val="007A97"/>
    <a:srgbClr val="FAB200"/>
    <a:srgbClr val="7D5900"/>
    <a:srgbClr val="FFE29E"/>
    <a:srgbClr val="FFF4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6690"/>
    <p:restoredTop sz="62019" autoAdjust="0"/>
  </p:normalViewPr>
  <p:slideViewPr>
    <p:cSldViewPr snapToGrid="0" snapToObjects="1">
      <p:cViewPr varScale="1">
        <p:scale>
          <a:sx n="100" d="100"/>
          <a:sy n="100" d="100"/>
        </p:scale>
        <p:origin x="-2436" y="-84"/>
      </p:cViewPr>
      <p:guideLst>
        <p:guide orient="horz" pos="2918"/>
        <p:guide orient="horz" pos="2397"/>
        <p:guide orient="horz" pos="1491"/>
        <p:guide orient="horz" pos="890"/>
        <p:guide orient="horz" pos="1201"/>
        <p:guide pos="4196"/>
        <p:guide pos="120"/>
        <p:guide pos="192"/>
        <p:guide pos="288"/>
        <p:guide pos="1176"/>
        <p:guide pos="2880"/>
        <p:guide pos="2077"/>
      </p:guideLst>
    </p:cSldViewPr>
  </p:slideViewPr>
  <p:notesTextViewPr>
    <p:cViewPr>
      <p:scale>
        <a:sx n="135" d="100"/>
        <a:sy n="135" d="100"/>
      </p:scale>
      <p:origin x="0" y="0"/>
    </p:cViewPr>
  </p:notesTextViewPr>
  <p:sorterViewPr>
    <p:cViewPr>
      <p:scale>
        <a:sx n="200" d="100"/>
        <a:sy n="200" d="100"/>
      </p:scale>
      <p:origin x="0" y="1608"/>
    </p:cViewPr>
  </p:sorterViewPr>
  <p:notesViewPr>
    <p:cSldViewPr snapToGrid="0" snapToObjects="1">
      <p:cViewPr varScale="1">
        <p:scale>
          <a:sx n="94" d="100"/>
          <a:sy n="94" d="100"/>
        </p:scale>
        <p:origin x="-3750"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E2D00C-46DC-0F47-B2AC-989F5DFB1A7F}" type="datetimeFigureOut">
              <a:rPr lang="en-US" smtClean="0"/>
              <a:t>7/26/2018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E6F642-BC8A-F24D-81C7-A1734C779D91}" type="slidenum">
              <a:rPr lang="en-US" smtClean="0"/>
              <a:t>‹#›</a:t>
            </a:fld>
            <a:endParaRPr lang="en-US"/>
          </a:p>
        </p:txBody>
      </p:sp>
    </p:spTree>
    <p:extLst>
      <p:ext uri="{BB962C8B-B14F-4D97-AF65-F5344CB8AC3E}">
        <p14:creationId xmlns:p14="http://schemas.microsoft.com/office/powerpoint/2010/main" val="197281963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553683" y="199103"/>
            <a:ext cx="5887757" cy="3311823"/>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 name="Notes Placeholder 10"/>
          <p:cNvSpPr>
            <a:spLocks noGrp="1"/>
          </p:cNvSpPr>
          <p:nvPr>
            <p:ph type="body" sz="quarter" idx="3"/>
          </p:nvPr>
        </p:nvSpPr>
        <p:spPr>
          <a:xfrm>
            <a:off x="563842" y="3612198"/>
            <a:ext cx="5877597" cy="5285995"/>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31312107"/>
      </p:ext>
    </p:extLst>
  </p:cSld>
  <p:clrMap bg1="lt1" tx1="dk1" bg2="dk2" tx2="lt2" accent1="accent1" accent2="accent2" accent3="accent3" accent4="accent4" accent5="accent5" accent6="accent6" hlink="hlink" folHlink="folHlink"/>
  <p:hf hdr="0" dt="0"/>
  <p:notesStyle>
    <a:lvl1pPr marL="158750" indent="0" algn="l" defTabSz="914400" rtl="0" eaLnBrk="1" latinLnBrk="0" hangingPunct="1">
      <a:buNone/>
      <a:tabLst/>
      <a:defRPr sz="8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 goal of this Practice Lab is to get Eclipse installed and configured.</a:t>
            </a:r>
          </a:p>
          <a:p>
            <a:endParaRPr lang="en-US" dirty="0" smtClean="0"/>
          </a:p>
          <a:p>
            <a:r>
              <a:rPr lang="en-US" dirty="0" smtClean="0"/>
              <a:t>As an</a:t>
            </a:r>
            <a:r>
              <a:rPr lang="en-US" baseline="0" dirty="0" smtClean="0"/>
              <a:t> install verification, we create, compile, and execute a very small Java client that accesses the DSE database server.</a:t>
            </a:r>
            <a:endParaRPr lang="en-US" dirty="0"/>
          </a:p>
        </p:txBody>
      </p:sp>
    </p:spTree>
    <p:extLst>
      <p:ext uri="{BB962C8B-B14F-4D97-AF65-F5344CB8AC3E}">
        <p14:creationId xmlns:p14="http://schemas.microsoft.com/office/powerpoint/2010/main" val="3786710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Complete the following:</a:t>
            </a:r>
          </a:p>
          <a:p>
            <a:endParaRPr lang="en-US" dirty="0" smtClean="0"/>
          </a:p>
          <a:p>
            <a:pPr marL="330200" indent="-171450">
              <a:buFont typeface="Arial" pitchFamily="34" charset="0"/>
              <a:buChar char="•"/>
            </a:pPr>
            <a:r>
              <a:rPr lang="en-US" dirty="0" smtClean="0"/>
              <a:t>Close</a:t>
            </a:r>
            <a:r>
              <a:rPr lang="en-US" baseline="0" dirty="0" smtClean="0"/>
              <a:t> the Welcome View</a:t>
            </a:r>
          </a:p>
          <a:p>
            <a:pPr marL="330200" indent="-171450">
              <a:buFont typeface="Arial" pitchFamily="34" charset="0"/>
              <a:buChar char="•"/>
            </a:pPr>
            <a:r>
              <a:rPr lang="en-US" baseline="0" dirty="0" smtClean="0"/>
              <a:t>In the upper left portion of the display is a TAB (Eclipse View) titled, Project Explorer. If Project Explorer is not in the foreground, Click its title TAB to make it so.</a:t>
            </a:r>
          </a:p>
          <a:p>
            <a:pPr marL="330200" indent="-171450">
              <a:buFont typeface="Arial" pitchFamily="34" charset="0"/>
              <a:buChar char="•"/>
            </a:pPr>
            <a:r>
              <a:rPr lang="en-US" baseline="0" dirty="0" smtClean="0"/>
              <a:t>On an area of whitespace in the Project Explorer view, Right-Click, and select, New –&gt; Other</a:t>
            </a:r>
          </a:p>
          <a:p>
            <a:pPr marL="330200" indent="-171450">
              <a:buFont typeface="Arial" pitchFamily="34" charset="0"/>
              <a:buChar char="•"/>
            </a:pPr>
            <a:r>
              <a:rPr lang="en-US" baseline="0" dirty="0" smtClean="0"/>
              <a:t>This action produces the "Select a Wizard" modal dialog box as shown</a:t>
            </a:r>
          </a:p>
          <a:p>
            <a:pPr marL="330200" indent="-171450">
              <a:buFont typeface="Arial" pitchFamily="34" charset="0"/>
              <a:buChar char="•"/>
            </a:pPr>
            <a:r>
              <a:rPr lang="en-US" baseline="0" dirty="0" smtClean="0"/>
              <a:t>Select, Maven -&gt; </a:t>
            </a:r>
            <a:r>
              <a:rPr lang="en-US" baseline="0" smtClean="0"/>
              <a:t>Maven Project</a:t>
            </a:r>
          </a:p>
          <a:p>
            <a:pPr marL="330200" indent="-171450">
              <a:buFont typeface="Arial" pitchFamily="34" charset="0"/>
              <a:buChar char="•"/>
            </a:pPr>
            <a:endParaRPr lang="en-US" dirty="0"/>
          </a:p>
        </p:txBody>
      </p:sp>
    </p:spTree>
    <p:extLst>
      <p:ext uri="{BB962C8B-B14F-4D97-AF65-F5344CB8AC3E}">
        <p14:creationId xmlns:p14="http://schemas.microsoft.com/office/powerpoint/2010/main" val="270829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Complete the following:</a:t>
            </a:r>
          </a:p>
          <a:p>
            <a:endParaRPr lang="en-US" dirty="0" smtClean="0"/>
          </a:p>
          <a:p>
            <a:pPr marL="330200" indent="-171450">
              <a:buFont typeface="Arial" pitchFamily="34" charset="0"/>
              <a:buChar char="•"/>
            </a:pPr>
            <a:r>
              <a:rPr lang="en-US" dirty="0" smtClean="0"/>
              <a:t>On the "New</a:t>
            </a:r>
            <a:r>
              <a:rPr lang="en-US" baseline="0" dirty="0" smtClean="0"/>
              <a:t> Maven project" modal dialog box, not changes are required; just click through-</a:t>
            </a:r>
            <a:endParaRPr lang="en-US" dirty="0"/>
          </a:p>
        </p:txBody>
      </p:sp>
    </p:spTree>
    <p:extLst>
      <p:ext uri="{BB962C8B-B14F-4D97-AF65-F5344CB8AC3E}">
        <p14:creationId xmlns:p14="http://schemas.microsoft.com/office/powerpoint/2010/main" val="2164633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dirty="0" smtClean="0"/>
              <a:t>Complete the following:</a:t>
            </a:r>
            <a:endParaRPr lang="en-US" sz="800" dirty="0" smtClean="0"/>
          </a:p>
          <a:p>
            <a:pPr marL="0" indent="0">
              <a:buFont typeface="Arial" pitchFamily="34" charset="0"/>
              <a:buNone/>
            </a:pPr>
            <a:endParaRPr lang="en-US" sz="800" dirty="0" smtClean="0"/>
          </a:p>
          <a:p>
            <a:pPr marL="171450" indent="-171450">
              <a:buFont typeface="Arial" pitchFamily="34" charset="0"/>
              <a:buChar char="•"/>
            </a:pPr>
            <a:r>
              <a:rPr lang="en-US" sz="800" dirty="0" smtClean="0"/>
              <a:t>Maven archetypes are essentially (project templates).</a:t>
            </a:r>
            <a:r>
              <a:rPr lang="en-US" sz="800" baseline="0" dirty="0" smtClean="0"/>
              <a:t> </a:t>
            </a:r>
            <a:r>
              <a:rPr lang="en-US" sz="800" dirty="0" smtClean="0"/>
              <a:t>Select " .. </a:t>
            </a:r>
            <a:r>
              <a:rPr lang="en-US" sz="800" dirty="0" err="1" smtClean="0"/>
              <a:t>QuickStart</a:t>
            </a:r>
            <a:r>
              <a:rPr lang="en-US" sz="800" dirty="0" smtClean="0"/>
              <a:t>", and Click, Next.</a:t>
            </a:r>
          </a:p>
          <a:p>
            <a:pPr marL="0" indent="0">
              <a:buFont typeface="Arial" pitchFamily="34" charset="0"/>
              <a:buNone/>
            </a:pPr>
            <a:endParaRPr lang="en-US" sz="800" dirty="0" smtClean="0"/>
          </a:p>
          <a:p>
            <a:pPr marL="0" indent="0">
              <a:buFont typeface="Arial" pitchFamily="34" charset="0"/>
              <a:buNone/>
            </a:pPr>
            <a:r>
              <a:rPr lang="en-US" dirty="0" smtClean="0"/>
              <a:t>Reference </a:t>
            </a:r>
            <a:r>
              <a:rPr lang="en-US" dirty="0" err="1" smtClean="0"/>
              <a:t>Urls</a:t>
            </a:r>
            <a:r>
              <a:rPr lang="en-US" dirty="0" smtClean="0"/>
              <a:t>,</a:t>
            </a:r>
          </a:p>
          <a:p>
            <a:pPr lvl="1"/>
            <a:r>
              <a:rPr lang="en-US" dirty="0" smtClean="0"/>
              <a:t>https://maven.apache.org/guides/introduction/introduction-to-archetypes.html</a:t>
            </a:r>
            <a:endParaRPr lang="en-US" dirty="0"/>
          </a:p>
        </p:txBody>
      </p:sp>
    </p:spTree>
    <p:extLst>
      <p:ext uri="{BB962C8B-B14F-4D97-AF65-F5344CB8AC3E}">
        <p14:creationId xmlns:p14="http://schemas.microsoft.com/office/powerpoint/2010/main" val="341495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Complete the following:</a:t>
            </a:r>
          </a:p>
          <a:p>
            <a:endParaRPr lang="en-US" dirty="0" smtClean="0"/>
          </a:p>
          <a:p>
            <a:pPr marL="330200" indent="-171450">
              <a:buFont typeface="Arial" pitchFamily="34" charset="0"/>
              <a:buChar char="•"/>
            </a:pPr>
            <a:r>
              <a:rPr lang="en-US" dirty="0" smtClean="0"/>
              <a:t>The "Group</a:t>
            </a:r>
            <a:r>
              <a:rPr lang="en-US" baseline="0" dirty="0" smtClean="0"/>
              <a:t> id" will become the Java package name in our Java </a:t>
            </a:r>
            <a:r>
              <a:rPr lang="en-US" baseline="0" dirty="0" err="1" smtClean="0"/>
              <a:t>sourcxe</a:t>
            </a:r>
            <a:r>
              <a:rPr lang="en-US" baseline="0" dirty="0" smtClean="0"/>
              <a:t> code file. We entered, "</a:t>
            </a:r>
            <a:r>
              <a:rPr lang="en-US" baseline="0" dirty="0" err="1" smtClean="0"/>
              <a:t>com.datastax.enablment.bootcamp</a:t>
            </a:r>
            <a:r>
              <a:rPr lang="en-US" baseline="0" dirty="0" smtClean="0"/>
              <a:t>".</a:t>
            </a:r>
          </a:p>
          <a:p>
            <a:pPr marL="330200" indent="-171450">
              <a:buFont typeface="Arial" pitchFamily="34" charset="0"/>
              <a:buChar char="•"/>
            </a:pPr>
            <a:r>
              <a:rPr lang="en-US" baseline="0" dirty="0" smtClean="0"/>
              <a:t>The "Artifact id" will become our Java project name, and is a value we will use to run our source code. </a:t>
            </a:r>
            <a:r>
              <a:rPr lang="en-US" dirty="0" smtClean="0"/>
              <a:t> </a:t>
            </a:r>
          </a:p>
          <a:p>
            <a:pPr marL="330200" indent="-171450">
              <a:buFont typeface="Arial" pitchFamily="34" charset="0"/>
              <a:buChar char="•"/>
            </a:pPr>
            <a:r>
              <a:rPr lang="en-US" dirty="0" smtClean="0"/>
              <a:t>And Click, Finish</a:t>
            </a:r>
            <a:endParaRPr lang="en-US" dirty="0"/>
          </a:p>
        </p:txBody>
      </p:sp>
    </p:spTree>
    <p:extLst>
      <p:ext uri="{BB962C8B-B14F-4D97-AF65-F5344CB8AC3E}">
        <p14:creationId xmlns:p14="http://schemas.microsoft.com/office/powerpoint/2010/main" val="1489516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Eclipse just generated an entire project</a:t>
            </a:r>
            <a:r>
              <a:rPr lang="en-US" baseline="0" dirty="0" smtClean="0"/>
              <a:t> </a:t>
            </a:r>
            <a:r>
              <a:rPr lang="en-US" baseline="0" dirty="0" err="1" smtClean="0"/>
              <a:t>filesystem</a:t>
            </a:r>
            <a:r>
              <a:rPr lang="en-US" baseline="0" dirty="0" smtClean="0"/>
              <a:t> structure, from the current working directory (the workspace), including stubs/other for unit testing, etcetera. Eclipse also generated two specific artifacts of greater interest:</a:t>
            </a:r>
          </a:p>
          <a:p>
            <a:endParaRPr lang="en-US" baseline="0" dirty="0" smtClean="0"/>
          </a:p>
          <a:p>
            <a:pPr marL="330200" indent="-171450">
              <a:buFont typeface="Arial" pitchFamily="34" charset="0"/>
              <a:buChar char="•"/>
            </a:pPr>
            <a:r>
              <a:rPr lang="en-US" baseline="0" dirty="0" smtClean="0"/>
              <a:t>A pom.xml, see pages that follow</a:t>
            </a:r>
          </a:p>
          <a:p>
            <a:pPr marL="330200" indent="-171450">
              <a:buFont typeface="Arial" pitchFamily="34" charset="0"/>
              <a:buChar char="•"/>
            </a:pPr>
            <a:r>
              <a:rPr lang="en-US" baseline="0" dirty="0" smtClean="0"/>
              <a:t>An App.java, see pages that follow</a:t>
            </a:r>
          </a:p>
          <a:p>
            <a:pPr marL="330200" indent="-171450">
              <a:buFont typeface="Arial" pitchFamily="34" charset="0"/>
              <a:buChar char="•"/>
            </a:pPr>
            <a:endParaRPr lang="en-US" baseline="0" dirty="0" smtClean="0"/>
          </a:p>
          <a:p>
            <a:pPr marL="330200" indent="-171450">
              <a:buFont typeface="Arial" pitchFamily="34" charset="0"/>
              <a:buChar char="•"/>
            </a:pPr>
            <a:r>
              <a:rPr lang="en-US" baseline="0" dirty="0" smtClean="0"/>
              <a:t>The full pathname to our (App.java) was generated from the "</a:t>
            </a:r>
            <a:r>
              <a:rPr lang="en-US" baseline="0" dirty="0" err="1" smtClean="0"/>
              <a:t>groupId</a:t>
            </a:r>
            <a:r>
              <a:rPr lang="en-US" baseline="0" dirty="0" smtClean="0"/>
              <a:t>" on a prior page</a:t>
            </a:r>
            <a:endParaRPr lang="en-US" dirty="0"/>
          </a:p>
        </p:txBody>
      </p:sp>
    </p:spTree>
    <p:extLst>
      <p:ext uri="{BB962C8B-B14F-4D97-AF65-F5344CB8AC3E}">
        <p14:creationId xmlns:p14="http://schemas.microsoft.com/office/powerpoint/2010/main" val="1766476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Complete the following:</a:t>
            </a:r>
          </a:p>
          <a:p>
            <a:endParaRPr lang="en-US" dirty="0" smtClean="0"/>
          </a:p>
          <a:p>
            <a:pPr marL="330200" indent="-171450">
              <a:buFont typeface="Arial" pitchFamily="34" charset="0"/>
              <a:buChar char="•"/>
            </a:pPr>
            <a:r>
              <a:rPr lang="en-US" dirty="0" smtClean="0"/>
              <a:t>By</a:t>
            </a:r>
            <a:r>
              <a:rPr lang="en-US" baseline="0" dirty="0" smtClean="0"/>
              <a:t> default (with this version of Eclipse), the Java compiler version is 1.5. DSE client programs require JCK version 1.8, and we need to make that change.</a:t>
            </a:r>
            <a:endParaRPr lang="en-US" dirty="0"/>
          </a:p>
        </p:txBody>
      </p:sp>
    </p:spTree>
    <p:extLst>
      <p:ext uri="{BB962C8B-B14F-4D97-AF65-F5344CB8AC3E}">
        <p14:creationId xmlns:p14="http://schemas.microsoft.com/office/powerpoint/2010/main" val="2042488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Complete the following:</a:t>
            </a:r>
          </a:p>
          <a:p>
            <a:endParaRPr lang="en-US" dirty="0" smtClean="0"/>
          </a:p>
          <a:p>
            <a:pPr marL="228600" indent="-228600">
              <a:buFont typeface="Arial" pitchFamily="34" charset="0"/>
              <a:buChar char="•"/>
            </a:pPr>
            <a:r>
              <a:rPr lang="en-US" sz="800" dirty="0" smtClean="0"/>
              <a:t>In the Project Explorer view, Right-Click the project name (my-app)</a:t>
            </a:r>
          </a:p>
          <a:p>
            <a:pPr marL="228600" indent="-228600">
              <a:buFont typeface="Arial" pitchFamily="34" charset="0"/>
              <a:buChar char="•"/>
            </a:pPr>
            <a:r>
              <a:rPr lang="en-US" sz="800" dirty="0" smtClean="0"/>
              <a:t>And select, Properties</a:t>
            </a:r>
          </a:p>
        </p:txBody>
      </p:sp>
    </p:spTree>
    <p:extLst>
      <p:ext uri="{BB962C8B-B14F-4D97-AF65-F5344CB8AC3E}">
        <p14:creationId xmlns:p14="http://schemas.microsoft.com/office/powerpoint/2010/main" val="3246072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Complete the following:</a:t>
            </a:r>
          </a:p>
          <a:p>
            <a:endParaRPr lang="en-US" dirty="0" smtClean="0"/>
          </a:p>
          <a:p>
            <a:pPr marL="330200" indent="-171450">
              <a:buFont typeface="Arial" pitchFamily="34" charset="0"/>
              <a:buChar char="•"/>
            </a:pPr>
            <a:r>
              <a:rPr lang="en-US" dirty="0" smtClean="0"/>
              <a:t>In</a:t>
            </a:r>
            <a:r>
              <a:rPr lang="en-US" baseline="0" dirty="0" smtClean="0"/>
              <a:t> the Properties modal dialog box, navigate to, Java Compiler</a:t>
            </a:r>
          </a:p>
          <a:p>
            <a:pPr marL="330200" indent="-171450">
              <a:buFont typeface="Arial" pitchFamily="34" charset="0"/>
              <a:buChar char="•"/>
            </a:pPr>
            <a:r>
              <a:rPr lang="en-US" baseline="0" dirty="0" smtClean="0"/>
              <a:t>Uncheck "Use compliance form execution environment ..."</a:t>
            </a:r>
          </a:p>
          <a:p>
            <a:pPr marL="330200" indent="-171450">
              <a:buFont typeface="Arial" pitchFamily="34" charset="0"/>
              <a:buChar char="•"/>
            </a:pPr>
            <a:r>
              <a:rPr lang="en-US" baseline="0" dirty="0" smtClean="0"/>
              <a:t>And uncheck, "Use default compliance settings"</a:t>
            </a:r>
          </a:p>
          <a:p>
            <a:pPr marL="330200" indent="-171450">
              <a:buFont typeface="Arial" pitchFamily="34" charset="0"/>
              <a:buChar char="•"/>
            </a:pPr>
            <a:r>
              <a:rPr lang="en-US" baseline="0" dirty="0" smtClean="0"/>
              <a:t>Three drop down list box values are set to "1.5", change those to "1.8".</a:t>
            </a:r>
          </a:p>
          <a:p>
            <a:pPr marL="330200" indent="-171450">
              <a:buFont typeface="Arial" pitchFamily="34" charset="0"/>
              <a:buChar char="•"/>
            </a:pPr>
            <a:r>
              <a:rPr lang="en-US" baseline="0" dirty="0" smtClean="0"/>
              <a:t>Click, Apply and Close, and then Click, Yes.</a:t>
            </a:r>
            <a:endParaRPr lang="en-US" dirty="0"/>
          </a:p>
        </p:txBody>
      </p:sp>
    </p:spTree>
    <p:extLst>
      <p:ext uri="{BB962C8B-B14F-4D97-AF65-F5344CB8AC3E}">
        <p14:creationId xmlns:p14="http://schemas.microsoft.com/office/powerpoint/2010/main" val="3764668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Complete the following:</a:t>
            </a:r>
          </a:p>
          <a:p>
            <a:endParaRPr lang="en-US" dirty="0" smtClean="0"/>
          </a:p>
          <a:p>
            <a:pPr marL="330200" indent="-171450">
              <a:buFont typeface="Arial" pitchFamily="34" charset="0"/>
              <a:buChar char="•"/>
            </a:pPr>
            <a:r>
              <a:rPr lang="en-US" dirty="0" smtClean="0"/>
              <a:t>Changing</a:t>
            </a:r>
            <a:r>
              <a:rPr lang="en-US" baseline="0" dirty="0" smtClean="0"/>
              <a:t> the Java compiler version is a pretty big deal, since it greatly impacts a number of generated artifacts.</a:t>
            </a:r>
          </a:p>
          <a:p>
            <a:pPr marL="330200" indent="-171450">
              <a:buFont typeface="Arial" pitchFamily="34" charset="0"/>
              <a:buChar char="•"/>
            </a:pPr>
            <a:r>
              <a:rPr lang="en-US" baseline="0" dirty="0" smtClean="0"/>
              <a:t>From the Eclipse Menu Bar, select, Project -&gt; Clean, and follow prompts to clean all projects</a:t>
            </a:r>
          </a:p>
          <a:p>
            <a:pPr marL="330200" indent="-171450">
              <a:buFont typeface="Arial" pitchFamily="34" charset="0"/>
              <a:buChar char="•"/>
            </a:pPr>
            <a:r>
              <a:rPr lang="en-US" baseline="0" dirty="0" smtClean="0"/>
              <a:t>Also, in the Markers view, Right-Click and Delete any (now old, spurious) error messages.</a:t>
            </a:r>
            <a:endParaRPr lang="en-US" dirty="0"/>
          </a:p>
        </p:txBody>
      </p:sp>
    </p:spTree>
    <p:extLst>
      <p:ext uri="{BB962C8B-B14F-4D97-AF65-F5344CB8AC3E}">
        <p14:creationId xmlns:p14="http://schemas.microsoft.com/office/powerpoint/2010/main" val="16976049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At this point, Eclipse is installed,</a:t>
            </a:r>
            <a:r>
              <a:rPr lang="en-US" baseline="0" dirty="0" smtClean="0"/>
              <a:t> configured, and ready for use.</a:t>
            </a:r>
            <a:endParaRPr lang="en-US" dirty="0"/>
          </a:p>
        </p:txBody>
      </p:sp>
    </p:spTree>
    <p:extLst>
      <p:ext uri="{BB962C8B-B14F-4D97-AF65-F5344CB8AC3E}">
        <p14:creationId xmlns:p14="http://schemas.microsoft.com/office/powerpoint/2010/main" val="169760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What is Eclipse-</a:t>
            </a:r>
          </a:p>
          <a:p>
            <a:endParaRPr lang="en-US" dirty="0" smtClean="0"/>
          </a:p>
          <a:p>
            <a:r>
              <a:rPr lang="en-US" dirty="0" smtClean="0"/>
              <a:t>Reference </a:t>
            </a:r>
            <a:r>
              <a:rPr lang="en-US" dirty="0" err="1" smtClean="0"/>
              <a:t>Urls</a:t>
            </a:r>
            <a:r>
              <a:rPr lang="en-US" dirty="0" smtClean="0"/>
              <a:t>,</a:t>
            </a:r>
          </a:p>
          <a:p>
            <a:pPr lvl="1"/>
            <a:r>
              <a:rPr lang="en-US" dirty="0" smtClean="0"/>
              <a:t>https://en.wikipedia.org/wiki/Eclipse_(software)</a:t>
            </a:r>
          </a:p>
          <a:p>
            <a:pPr lvl="1"/>
            <a:r>
              <a:rPr lang="en-US" dirty="0" smtClean="0"/>
              <a:t>https://en.wikipedia.org/wiki/IBM_VisualAge</a:t>
            </a:r>
          </a:p>
        </p:txBody>
      </p:sp>
    </p:spTree>
    <p:extLst>
      <p:ext uri="{BB962C8B-B14F-4D97-AF65-F5344CB8AC3E}">
        <p14:creationId xmlns:p14="http://schemas.microsoft.com/office/powerpoint/2010/main" val="2992944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Complete the following:</a:t>
            </a:r>
          </a:p>
          <a:p>
            <a:endParaRPr lang="en-US" dirty="0" smtClean="0"/>
          </a:p>
          <a:p>
            <a:pPr marL="330200" indent="-171450">
              <a:buFont typeface="Arial" pitchFamily="34" charset="0"/>
              <a:buChar char="•"/>
            </a:pPr>
            <a:r>
              <a:rPr lang="en-US" dirty="0" smtClean="0"/>
              <a:t>In</a:t>
            </a:r>
            <a:r>
              <a:rPr lang="en-US" baseline="0" dirty="0" smtClean="0"/>
              <a:t> the Project Explorer view, Double-Click the pom.xml file to open it in the Editor view.</a:t>
            </a:r>
            <a:endParaRPr lang="en-US" dirty="0"/>
          </a:p>
        </p:txBody>
      </p:sp>
    </p:spTree>
    <p:extLst>
      <p:ext uri="{BB962C8B-B14F-4D97-AF65-F5344CB8AC3E}">
        <p14:creationId xmlns:p14="http://schemas.microsoft.com/office/powerpoint/2010/main" val="1697604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The contents of pom.xml are displayed.</a:t>
            </a:r>
            <a:r>
              <a:rPr lang="en-US" baseline="0" dirty="0" smtClean="0"/>
              <a:t> Comments:</a:t>
            </a:r>
          </a:p>
          <a:p>
            <a:endParaRPr lang="en-US" baseline="0" dirty="0" smtClean="0"/>
          </a:p>
          <a:p>
            <a:pPr marL="330200" indent="-171450">
              <a:buFont typeface="Arial" pitchFamily="34" charset="0"/>
              <a:buChar char="•"/>
            </a:pPr>
            <a:r>
              <a:rPr lang="en-US" baseline="0" dirty="0" smtClean="0"/>
              <a:t>While XML formatted, the (syntax of a POM) is far reaching, and can become complex for true enterprise projects. </a:t>
            </a:r>
          </a:p>
          <a:p>
            <a:pPr marL="330200" indent="-171450">
              <a:buFont typeface="Arial" pitchFamily="34" charset="0"/>
              <a:buChar char="•"/>
            </a:pPr>
            <a:r>
              <a:rPr lang="en-US" baseline="0" dirty="0" smtClean="0"/>
              <a:t>We will, in this unit, cover most aspects of a POM relative to compiling DSE Java client programs.</a:t>
            </a:r>
            <a:endParaRPr lang="en-US" dirty="0"/>
          </a:p>
        </p:txBody>
      </p:sp>
    </p:spTree>
    <p:extLst>
      <p:ext uri="{BB962C8B-B14F-4D97-AF65-F5344CB8AC3E}">
        <p14:creationId xmlns:p14="http://schemas.microsoft.com/office/powerpoint/2010/main" val="16099717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A full working POM file is pasted below-</a:t>
            </a:r>
          </a:p>
          <a:p>
            <a:endParaRPr lang="en-US" dirty="0" smtClean="0"/>
          </a:p>
          <a:p>
            <a:r>
              <a:rPr lang="en-US" dirty="0" smtClean="0"/>
              <a:t>&lt;project </a:t>
            </a:r>
            <a:r>
              <a:rPr lang="en-US" dirty="0" err="1" smtClean="0"/>
              <a:t>xmlns</a:t>
            </a:r>
            <a:r>
              <a:rPr lang="en-US" dirty="0" smtClean="0"/>
              <a:t>="http://maven.apache.org/POM/4.0.0" </a:t>
            </a:r>
            <a:r>
              <a:rPr lang="en-US" dirty="0" err="1" smtClean="0"/>
              <a:t>xmlns:xsi</a:t>
            </a:r>
            <a:r>
              <a:rPr lang="en-US" dirty="0" smtClean="0"/>
              <a:t>="http://www.w3.org/2001/XMLSchema-instance"</a:t>
            </a:r>
          </a:p>
          <a:p>
            <a:r>
              <a:rPr lang="en-US" dirty="0" smtClean="0"/>
              <a:t>      </a:t>
            </a:r>
            <a:r>
              <a:rPr lang="en-US" dirty="0" err="1" smtClean="0"/>
              <a:t>xsi:schemaLocation</a:t>
            </a:r>
            <a:r>
              <a:rPr lang="en-US" dirty="0" smtClean="0"/>
              <a:t>="http://maven.apache.org/POM/4.0.0 http://maven.apache.org/maven-v4_0_0.xsd"&gt;</a:t>
            </a:r>
          </a:p>
          <a:p>
            <a:endParaRPr lang="en-US" dirty="0" smtClean="0"/>
          </a:p>
          <a:p>
            <a:r>
              <a:rPr lang="en-US" dirty="0" smtClean="0"/>
              <a:t>   &lt;</a:t>
            </a:r>
            <a:r>
              <a:rPr lang="en-US" dirty="0" err="1" smtClean="0"/>
              <a:t>modelVersion</a:t>
            </a:r>
            <a:r>
              <a:rPr lang="en-US" dirty="0" smtClean="0"/>
              <a:t>&gt;4.0.0&lt;/</a:t>
            </a:r>
            <a:r>
              <a:rPr lang="en-US" dirty="0" err="1" smtClean="0"/>
              <a:t>modelVersion</a:t>
            </a:r>
            <a:r>
              <a:rPr lang="en-US" dirty="0" smtClean="0"/>
              <a:t>&gt;</a:t>
            </a:r>
          </a:p>
          <a:p>
            <a:r>
              <a:rPr lang="en-US" dirty="0" smtClean="0"/>
              <a:t>   &lt;</a:t>
            </a:r>
            <a:r>
              <a:rPr lang="en-US" dirty="0" err="1" smtClean="0"/>
              <a:t>groupId</a:t>
            </a:r>
            <a:r>
              <a:rPr lang="en-US" dirty="0" smtClean="0"/>
              <a:t>&gt;</a:t>
            </a:r>
            <a:r>
              <a:rPr lang="en-US" dirty="0" err="1" smtClean="0"/>
              <a:t>com.datastax.enablement.bootcamp</a:t>
            </a:r>
            <a:r>
              <a:rPr lang="en-US" dirty="0" smtClean="0"/>
              <a:t>&lt;/</a:t>
            </a:r>
            <a:r>
              <a:rPr lang="en-US" dirty="0" err="1" smtClean="0"/>
              <a:t>groupId</a:t>
            </a:r>
            <a:r>
              <a:rPr lang="en-US" dirty="0" smtClean="0"/>
              <a:t>&gt;</a:t>
            </a:r>
          </a:p>
          <a:p>
            <a:r>
              <a:rPr lang="en-US" dirty="0" smtClean="0"/>
              <a:t>   &lt;</a:t>
            </a:r>
            <a:r>
              <a:rPr lang="en-US" dirty="0" err="1" smtClean="0"/>
              <a:t>artifactId</a:t>
            </a:r>
            <a:r>
              <a:rPr lang="en-US" dirty="0" smtClean="0"/>
              <a:t>&gt;my-app&lt;/</a:t>
            </a:r>
            <a:r>
              <a:rPr lang="en-US" dirty="0" err="1" smtClean="0"/>
              <a:t>artifactId</a:t>
            </a:r>
            <a:r>
              <a:rPr lang="en-US" dirty="0" smtClean="0"/>
              <a:t>&gt;</a:t>
            </a:r>
          </a:p>
          <a:p>
            <a:r>
              <a:rPr lang="en-US" dirty="0" smtClean="0"/>
              <a:t>   &lt;packaging&gt;jar&lt;/packaging&gt;</a:t>
            </a:r>
          </a:p>
          <a:p>
            <a:r>
              <a:rPr lang="en-US" dirty="0" smtClean="0"/>
              <a:t>   &lt;version&gt;1.0-SNAPSHOT&lt;/version&gt;</a:t>
            </a:r>
          </a:p>
          <a:p>
            <a:r>
              <a:rPr lang="en-US" dirty="0" smtClean="0"/>
              <a:t>   &lt;name&gt;my-app&lt;/name&gt;</a:t>
            </a:r>
          </a:p>
          <a:p>
            <a:r>
              <a:rPr lang="en-US" dirty="0" smtClean="0"/>
              <a:t>   &lt;</a:t>
            </a:r>
            <a:r>
              <a:rPr lang="en-US" dirty="0" err="1" smtClean="0"/>
              <a:t>url</a:t>
            </a:r>
            <a:r>
              <a:rPr lang="en-US" dirty="0" smtClean="0"/>
              <a:t>&gt;http://maven.apache.org&lt;/url&gt;</a:t>
            </a:r>
          </a:p>
          <a:p>
            <a:endParaRPr lang="en-US" dirty="0" smtClean="0"/>
          </a:p>
          <a:p>
            <a:r>
              <a:rPr lang="en-US" dirty="0" smtClean="0"/>
              <a:t>   &lt;dependencies&gt;</a:t>
            </a:r>
          </a:p>
          <a:p>
            <a:endParaRPr lang="en-US" dirty="0" smtClean="0"/>
          </a:p>
          <a:p>
            <a:r>
              <a:rPr lang="en-US" dirty="0" smtClean="0"/>
              <a:t>      &lt;dependency&gt;</a:t>
            </a:r>
          </a:p>
          <a:p>
            <a:r>
              <a:rPr lang="en-US" dirty="0" smtClean="0"/>
              <a:t>         &lt;</a:t>
            </a:r>
            <a:r>
              <a:rPr lang="en-US" dirty="0" err="1" smtClean="0"/>
              <a:t>groupId</a:t>
            </a:r>
            <a:r>
              <a:rPr lang="en-US" dirty="0" smtClean="0"/>
              <a:t>&gt;</a:t>
            </a:r>
            <a:r>
              <a:rPr lang="en-US" dirty="0" err="1" smtClean="0"/>
              <a:t>com.datastax.dse</a:t>
            </a:r>
            <a:r>
              <a:rPr lang="en-US" dirty="0" smtClean="0"/>
              <a:t>&lt;/</a:t>
            </a:r>
            <a:r>
              <a:rPr lang="en-US" dirty="0" err="1" smtClean="0"/>
              <a:t>groupId</a:t>
            </a:r>
            <a:r>
              <a:rPr lang="en-US" dirty="0" smtClean="0"/>
              <a:t>&gt;</a:t>
            </a:r>
          </a:p>
          <a:p>
            <a:r>
              <a:rPr lang="en-US" dirty="0" smtClean="0"/>
              <a:t>         &lt;</a:t>
            </a:r>
            <a:r>
              <a:rPr lang="en-US" dirty="0" err="1" smtClean="0"/>
              <a:t>artifactId</a:t>
            </a:r>
            <a:r>
              <a:rPr lang="en-US" dirty="0" smtClean="0"/>
              <a:t>&gt;</a:t>
            </a:r>
            <a:r>
              <a:rPr lang="en-US" dirty="0" err="1" smtClean="0"/>
              <a:t>dse</a:t>
            </a:r>
            <a:r>
              <a:rPr lang="en-US" dirty="0" smtClean="0"/>
              <a:t>-java-driver-core&lt;/</a:t>
            </a:r>
            <a:r>
              <a:rPr lang="en-US" dirty="0" err="1" smtClean="0"/>
              <a:t>artifactId</a:t>
            </a:r>
            <a:r>
              <a:rPr lang="en-US" dirty="0" smtClean="0"/>
              <a:t>&gt;</a:t>
            </a:r>
          </a:p>
          <a:p>
            <a:r>
              <a:rPr lang="en-US" dirty="0" smtClean="0"/>
              <a:t>         &lt;version&gt;1.6.7&lt;/version&gt;</a:t>
            </a:r>
          </a:p>
          <a:p>
            <a:r>
              <a:rPr lang="en-US" dirty="0" smtClean="0"/>
              <a:t>      &lt;/dependency&gt;</a:t>
            </a:r>
          </a:p>
          <a:p>
            <a:r>
              <a:rPr lang="en-US" dirty="0" smtClean="0"/>
              <a:t>     </a:t>
            </a:r>
          </a:p>
          <a:p>
            <a:r>
              <a:rPr lang="en-US" dirty="0" smtClean="0"/>
              <a:t>      &lt;dependency&gt;</a:t>
            </a:r>
          </a:p>
          <a:p>
            <a:r>
              <a:rPr lang="en-US" dirty="0" smtClean="0"/>
              <a:t>            &lt;</a:t>
            </a:r>
            <a:r>
              <a:rPr lang="en-US" dirty="0" err="1" smtClean="0"/>
              <a:t>groupId</a:t>
            </a:r>
            <a:r>
              <a:rPr lang="en-US" dirty="0" smtClean="0"/>
              <a:t>&gt;</a:t>
            </a:r>
            <a:r>
              <a:rPr lang="en-US" dirty="0" err="1" smtClean="0"/>
              <a:t>junit</a:t>
            </a:r>
            <a:r>
              <a:rPr lang="en-US" dirty="0" smtClean="0"/>
              <a:t>&lt;/</a:t>
            </a:r>
            <a:r>
              <a:rPr lang="en-US" dirty="0" err="1" smtClean="0"/>
              <a:t>groupId</a:t>
            </a:r>
            <a:r>
              <a:rPr lang="en-US" dirty="0" smtClean="0"/>
              <a:t>&gt;</a:t>
            </a:r>
          </a:p>
          <a:p>
            <a:r>
              <a:rPr lang="en-US" dirty="0" smtClean="0"/>
              <a:t>         &lt;</a:t>
            </a:r>
            <a:r>
              <a:rPr lang="en-US" dirty="0" err="1" smtClean="0"/>
              <a:t>artifactId</a:t>
            </a:r>
            <a:r>
              <a:rPr lang="en-US" dirty="0" smtClean="0"/>
              <a:t>&gt;</a:t>
            </a:r>
            <a:r>
              <a:rPr lang="en-US" dirty="0" err="1" smtClean="0"/>
              <a:t>junit</a:t>
            </a:r>
            <a:r>
              <a:rPr lang="en-US" dirty="0" smtClean="0"/>
              <a:t>&lt;/</a:t>
            </a:r>
            <a:r>
              <a:rPr lang="en-US" dirty="0" err="1" smtClean="0"/>
              <a:t>artifactId</a:t>
            </a:r>
            <a:r>
              <a:rPr lang="en-US" dirty="0" smtClean="0"/>
              <a:t>&gt;</a:t>
            </a:r>
          </a:p>
          <a:p>
            <a:r>
              <a:rPr lang="en-US" dirty="0" smtClean="0"/>
              <a:t>         &lt;version&gt;3.8.1&lt;/version&gt;</a:t>
            </a:r>
          </a:p>
          <a:p>
            <a:r>
              <a:rPr lang="en-US" dirty="0" smtClean="0"/>
              <a:t>         &lt;scope&gt;test&lt;/scope&gt;</a:t>
            </a:r>
          </a:p>
          <a:p>
            <a:r>
              <a:rPr lang="en-US" dirty="0" smtClean="0"/>
              <a:t>      &lt;/dependency&gt;</a:t>
            </a:r>
          </a:p>
          <a:p>
            <a:endParaRPr lang="en-US" dirty="0" smtClean="0"/>
          </a:p>
          <a:p>
            <a:r>
              <a:rPr lang="en-US" dirty="0" smtClean="0"/>
              <a:t>   &lt;/dependencies&gt;</a:t>
            </a:r>
          </a:p>
          <a:p>
            <a:endParaRPr lang="en-US" dirty="0" smtClean="0"/>
          </a:p>
          <a:p>
            <a:r>
              <a:rPr lang="en-US" dirty="0" smtClean="0"/>
              <a:t>&lt;/project&gt;</a:t>
            </a:r>
          </a:p>
          <a:p>
            <a:endParaRPr lang="en-US" dirty="0" smtClean="0"/>
          </a:p>
          <a:p>
            <a:endParaRPr lang="en-US" dirty="0" smtClean="0"/>
          </a:p>
          <a:p>
            <a:endParaRPr lang="en-US" dirty="0"/>
          </a:p>
        </p:txBody>
      </p:sp>
    </p:spTree>
    <p:extLst>
      <p:ext uri="{BB962C8B-B14F-4D97-AF65-F5344CB8AC3E}">
        <p14:creationId xmlns:p14="http://schemas.microsoft.com/office/powerpoint/2010/main" val="1697604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Complete the following:</a:t>
            </a:r>
          </a:p>
          <a:p>
            <a:endParaRPr lang="en-US" dirty="0" smtClean="0"/>
          </a:p>
          <a:p>
            <a:pPr marL="33020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800" dirty="0" smtClean="0"/>
              <a:t>In the Project Explorer view, navigate to App.java, and Double-Click to open this file in the Editor view</a:t>
            </a:r>
          </a:p>
          <a:p>
            <a:pPr marL="158750" indent="0">
              <a:buFont typeface="Arial" pitchFamily="34" charset="0"/>
              <a:buNone/>
            </a:pPr>
            <a:r>
              <a:rPr lang="en-US" dirty="0" smtClean="0"/>
              <a:t> </a:t>
            </a:r>
            <a:endParaRPr lang="en-US" dirty="0"/>
          </a:p>
        </p:txBody>
      </p:sp>
    </p:spTree>
    <p:extLst>
      <p:ext uri="{BB962C8B-B14F-4D97-AF65-F5344CB8AC3E}">
        <p14:creationId xmlns:p14="http://schemas.microsoft.com/office/powerpoint/2010/main" val="1697604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package </a:t>
            </a:r>
            <a:r>
              <a:rPr lang="en-US" sz="800" kern="1200" dirty="0" err="1" smtClean="0">
                <a:solidFill>
                  <a:schemeClr val="tx1"/>
                </a:solidFill>
                <a:latin typeface="+mn-lt"/>
                <a:ea typeface="+mn-ea"/>
                <a:cs typeface="+mn-cs"/>
              </a:rPr>
              <a:t>com.datastax.enablement.bootcamp</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import </a:t>
            </a:r>
            <a:r>
              <a:rPr lang="en-US" sz="800" kern="1200" dirty="0" err="1" smtClean="0">
                <a:solidFill>
                  <a:schemeClr val="tx1"/>
                </a:solidFill>
                <a:latin typeface="+mn-lt"/>
                <a:ea typeface="+mn-ea"/>
                <a:cs typeface="+mn-cs"/>
              </a:rPr>
              <a:t>com.datastax.driver.dse.DseCluster</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import </a:t>
            </a:r>
            <a:r>
              <a:rPr lang="en-US" sz="800" kern="1200" dirty="0" err="1" smtClean="0">
                <a:solidFill>
                  <a:schemeClr val="tx1"/>
                </a:solidFill>
                <a:latin typeface="+mn-lt"/>
                <a:ea typeface="+mn-ea"/>
                <a:cs typeface="+mn-cs"/>
              </a:rPr>
              <a:t>com.datastax.driver.dse.DseSession</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import </a:t>
            </a:r>
            <a:r>
              <a:rPr lang="en-US" sz="800" kern="1200" dirty="0" err="1" smtClean="0">
                <a:solidFill>
                  <a:schemeClr val="tx1"/>
                </a:solidFill>
                <a:latin typeface="+mn-lt"/>
                <a:ea typeface="+mn-ea"/>
                <a:cs typeface="+mn-cs"/>
              </a:rPr>
              <a:t>com.datastax.driver.core.Row</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import </a:t>
            </a:r>
            <a:r>
              <a:rPr lang="en-US" sz="800" kern="1200" dirty="0" err="1" smtClean="0">
                <a:solidFill>
                  <a:schemeClr val="tx1"/>
                </a:solidFill>
                <a:latin typeface="+mn-lt"/>
                <a:ea typeface="+mn-ea"/>
                <a:cs typeface="+mn-cs"/>
              </a:rPr>
              <a:t>com.datastax.driver.core.Cluster</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import </a:t>
            </a:r>
            <a:r>
              <a:rPr lang="en-US" sz="800" kern="1200" dirty="0" err="1" smtClean="0">
                <a:solidFill>
                  <a:schemeClr val="tx1"/>
                </a:solidFill>
                <a:latin typeface="+mn-lt"/>
                <a:ea typeface="+mn-ea"/>
                <a:cs typeface="+mn-cs"/>
              </a:rPr>
              <a:t>com.datastax.driver.core.Host</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import </a:t>
            </a:r>
            <a:r>
              <a:rPr lang="en-US" sz="800" kern="1200" dirty="0" err="1" smtClean="0">
                <a:solidFill>
                  <a:schemeClr val="tx1"/>
                </a:solidFill>
                <a:latin typeface="+mn-lt"/>
                <a:ea typeface="+mn-ea"/>
                <a:cs typeface="+mn-cs"/>
              </a:rPr>
              <a:t>com.datastax.driver.core.Metadata</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import </a:t>
            </a:r>
            <a:r>
              <a:rPr lang="en-US" sz="800" kern="1200" dirty="0" err="1" smtClean="0">
                <a:solidFill>
                  <a:schemeClr val="tx1"/>
                </a:solidFill>
                <a:latin typeface="+mn-lt"/>
                <a:ea typeface="+mn-ea"/>
                <a:cs typeface="+mn-cs"/>
              </a:rPr>
              <a:t>com.datastax.driver.core.Session</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import </a:t>
            </a:r>
            <a:r>
              <a:rPr lang="en-US" sz="800" kern="1200" dirty="0" err="1" smtClean="0">
                <a:solidFill>
                  <a:schemeClr val="tx1"/>
                </a:solidFill>
                <a:latin typeface="+mn-lt"/>
                <a:ea typeface="+mn-ea"/>
                <a:cs typeface="+mn-cs"/>
              </a:rPr>
              <a:t>com.datastax.driver.core.QueryTrace</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import </a:t>
            </a:r>
            <a:r>
              <a:rPr lang="en-US" sz="800" kern="1200" dirty="0" err="1" smtClean="0">
                <a:solidFill>
                  <a:schemeClr val="tx1"/>
                </a:solidFill>
                <a:latin typeface="+mn-lt"/>
                <a:ea typeface="+mn-ea"/>
                <a:cs typeface="+mn-cs"/>
              </a:rPr>
              <a:t>com.datastax.driver.core.ResultSet</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import </a:t>
            </a:r>
            <a:r>
              <a:rPr lang="en-US" sz="800" kern="1200" dirty="0" err="1" smtClean="0">
                <a:solidFill>
                  <a:schemeClr val="tx1"/>
                </a:solidFill>
                <a:latin typeface="+mn-lt"/>
                <a:ea typeface="+mn-ea"/>
                <a:cs typeface="+mn-cs"/>
              </a:rPr>
              <a:t>com.datastax.driver.core.Row</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import </a:t>
            </a:r>
            <a:r>
              <a:rPr lang="en-US" sz="800" kern="1200" dirty="0" err="1" smtClean="0">
                <a:solidFill>
                  <a:schemeClr val="tx1"/>
                </a:solidFill>
                <a:latin typeface="+mn-lt"/>
                <a:ea typeface="+mn-ea"/>
                <a:cs typeface="+mn-cs"/>
              </a:rPr>
              <a:t>com.datastax.driver.core.SimpleStatement</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import </a:t>
            </a:r>
            <a:r>
              <a:rPr lang="en-US" sz="800" kern="1200" dirty="0" err="1" smtClean="0">
                <a:solidFill>
                  <a:schemeClr val="tx1"/>
                </a:solidFill>
                <a:latin typeface="+mn-lt"/>
                <a:ea typeface="+mn-ea"/>
                <a:cs typeface="+mn-cs"/>
              </a:rPr>
              <a:t>java.text.SimpleDateFormat</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import </a:t>
            </a:r>
            <a:r>
              <a:rPr lang="en-US" sz="800" kern="1200" dirty="0" err="1" smtClean="0">
                <a:solidFill>
                  <a:schemeClr val="tx1"/>
                </a:solidFill>
                <a:latin typeface="+mn-lt"/>
                <a:ea typeface="+mn-ea"/>
                <a:cs typeface="+mn-cs"/>
              </a:rPr>
              <a:t>com.datastax.driver.core.BoundStatement</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import </a:t>
            </a:r>
            <a:r>
              <a:rPr lang="en-US" sz="800" kern="1200" dirty="0" err="1" smtClean="0">
                <a:solidFill>
                  <a:schemeClr val="tx1"/>
                </a:solidFill>
                <a:latin typeface="+mn-lt"/>
                <a:ea typeface="+mn-ea"/>
                <a:cs typeface="+mn-cs"/>
              </a:rPr>
              <a:t>com.datastax.driver.core.PreparedStatement</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import </a:t>
            </a:r>
            <a:r>
              <a:rPr lang="en-US" sz="800" kern="1200" dirty="0" err="1" smtClean="0">
                <a:solidFill>
                  <a:schemeClr val="tx1"/>
                </a:solidFill>
                <a:latin typeface="+mn-lt"/>
                <a:ea typeface="+mn-ea"/>
                <a:cs typeface="+mn-cs"/>
              </a:rPr>
              <a:t>com.datastax.driver.core.BatchStatement</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import </a:t>
            </a:r>
            <a:r>
              <a:rPr lang="en-US" sz="800" kern="1200" dirty="0" err="1" smtClean="0">
                <a:solidFill>
                  <a:schemeClr val="tx1"/>
                </a:solidFill>
                <a:latin typeface="+mn-lt"/>
                <a:ea typeface="+mn-ea"/>
                <a:cs typeface="+mn-cs"/>
              </a:rPr>
              <a:t>com.datastax.driver.core.querybuilder.BuiltStatement</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import </a:t>
            </a:r>
            <a:r>
              <a:rPr lang="en-US" sz="800" kern="1200" dirty="0" err="1" smtClean="0">
                <a:solidFill>
                  <a:schemeClr val="tx1"/>
                </a:solidFill>
                <a:latin typeface="+mn-lt"/>
                <a:ea typeface="+mn-ea"/>
                <a:cs typeface="+mn-cs"/>
              </a:rPr>
              <a:t>com.datastax.driver.core.querybuilder.QueryBuilder</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import static </a:t>
            </a:r>
            <a:r>
              <a:rPr lang="en-US" sz="800" kern="1200" dirty="0" err="1" smtClean="0">
                <a:solidFill>
                  <a:schemeClr val="tx1"/>
                </a:solidFill>
                <a:latin typeface="+mn-lt"/>
                <a:ea typeface="+mn-ea"/>
                <a:cs typeface="+mn-cs"/>
              </a:rPr>
              <a:t>com.datastax.driver.core.querybuilder.QueryBuilder.eq</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import </a:t>
            </a:r>
            <a:r>
              <a:rPr lang="en-US" sz="800" kern="1200" dirty="0" err="1" smtClean="0">
                <a:solidFill>
                  <a:schemeClr val="tx1"/>
                </a:solidFill>
                <a:latin typeface="+mn-lt"/>
                <a:ea typeface="+mn-ea"/>
                <a:cs typeface="+mn-cs"/>
              </a:rPr>
              <a:t>java.util.Arrays</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import </a:t>
            </a:r>
            <a:r>
              <a:rPr lang="en-US" sz="800" kern="1200" dirty="0" err="1" smtClean="0">
                <a:solidFill>
                  <a:schemeClr val="tx1"/>
                </a:solidFill>
                <a:latin typeface="+mn-lt"/>
                <a:ea typeface="+mn-ea"/>
                <a:cs typeface="+mn-cs"/>
              </a:rPr>
              <a:t>java.util.List</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public class App</a:t>
            </a:r>
          </a:p>
          <a:p>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public static void main( String[] </a:t>
            </a:r>
            <a:r>
              <a:rPr lang="en-US" sz="800" kern="1200" dirty="0" err="1" smtClean="0">
                <a:solidFill>
                  <a:schemeClr val="tx1"/>
                </a:solidFill>
                <a:latin typeface="+mn-lt"/>
                <a:ea typeface="+mn-ea"/>
                <a:cs typeface="+mn-cs"/>
              </a:rPr>
              <a:t>args</a:t>
            </a:r>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 "Hello World!" );</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DseCluster</a:t>
            </a:r>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my_cluster</a:t>
            </a:r>
            <a:r>
              <a:rPr lang="en-US" sz="800" kern="1200" dirty="0" smtClean="0">
                <a:solidFill>
                  <a:schemeClr val="tx1"/>
                </a:solidFill>
                <a:latin typeface="+mn-lt"/>
                <a:ea typeface="+mn-ea"/>
                <a:cs typeface="+mn-cs"/>
              </a:rPr>
              <a:t> = null;</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try {</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 ------------------------------------------</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my_cluster</a:t>
            </a:r>
            <a:r>
              <a:rPr lang="en-US" sz="800" kern="1200" dirty="0" smtClean="0">
                <a:solidFill>
                  <a:schemeClr val="tx1"/>
                </a:solidFill>
                <a:latin typeface="+mn-lt"/>
                <a:ea typeface="+mn-ea"/>
                <a:cs typeface="+mn-cs"/>
              </a:rPr>
              <a:t> = </a:t>
            </a:r>
            <a:r>
              <a:rPr lang="en-US" sz="800" kern="1200" dirty="0" err="1" smtClean="0">
                <a:solidFill>
                  <a:schemeClr val="tx1"/>
                </a:solidFill>
                <a:latin typeface="+mn-lt"/>
                <a:ea typeface="+mn-ea"/>
                <a:cs typeface="+mn-cs"/>
              </a:rPr>
              <a:t>DseCluster.builder</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addContactPoint</a:t>
            </a:r>
            <a:r>
              <a:rPr lang="en-US" sz="800" kern="1200" dirty="0" smtClean="0">
                <a:solidFill>
                  <a:schemeClr val="tx1"/>
                </a:solidFill>
                <a:latin typeface="+mn-lt"/>
                <a:ea typeface="+mn-ea"/>
                <a:cs typeface="+mn-cs"/>
              </a:rPr>
              <a:t>("127.0.0.1")</a:t>
            </a:r>
          </a:p>
          <a:p>
            <a:r>
              <a:rPr lang="en-US" sz="800" kern="1200" dirty="0" smtClean="0">
                <a:solidFill>
                  <a:schemeClr val="tx1"/>
                </a:solidFill>
                <a:latin typeface="+mn-lt"/>
                <a:ea typeface="+mn-ea"/>
                <a:cs typeface="+mn-cs"/>
              </a:rPr>
              <a:t>            // .</a:t>
            </a:r>
            <a:r>
              <a:rPr lang="en-US" sz="800" kern="1200" dirty="0" err="1" smtClean="0">
                <a:solidFill>
                  <a:schemeClr val="tx1"/>
                </a:solidFill>
                <a:latin typeface="+mn-lt"/>
                <a:ea typeface="+mn-ea"/>
                <a:cs typeface="+mn-cs"/>
              </a:rPr>
              <a:t>withCredentials</a:t>
            </a:r>
            <a:r>
              <a:rPr lang="en-US" sz="800" kern="1200" dirty="0" smtClean="0">
                <a:solidFill>
                  <a:schemeClr val="tx1"/>
                </a:solidFill>
                <a:latin typeface="+mn-lt"/>
                <a:ea typeface="+mn-ea"/>
                <a:cs typeface="+mn-cs"/>
              </a:rPr>
              <a:t>("guest", "password")</a:t>
            </a:r>
          </a:p>
          <a:p>
            <a:r>
              <a:rPr lang="en-US" sz="800" kern="1200" dirty="0" smtClean="0">
                <a:solidFill>
                  <a:schemeClr val="tx1"/>
                </a:solidFill>
                <a:latin typeface="+mn-lt"/>
                <a:ea typeface="+mn-ea"/>
                <a:cs typeface="+mn-cs"/>
              </a:rPr>
              <a:t>            .build();</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DseSession</a:t>
            </a:r>
            <a:r>
              <a:rPr lang="en-US" sz="800" kern="1200" dirty="0" smtClean="0">
                <a:solidFill>
                  <a:schemeClr val="tx1"/>
                </a:solidFill>
                <a:latin typeface="+mn-lt"/>
                <a:ea typeface="+mn-ea"/>
                <a:cs typeface="+mn-cs"/>
              </a:rPr>
              <a:t> my_session1 = </a:t>
            </a:r>
            <a:r>
              <a:rPr lang="en-US" sz="800" kern="1200" dirty="0" err="1" smtClean="0">
                <a:solidFill>
                  <a:schemeClr val="tx1"/>
                </a:solidFill>
                <a:latin typeface="+mn-lt"/>
                <a:ea typeface="+mn-ea"/>
                <a:cs typeface="+mn-cs"/>
              </a:rPr>
              <a:t>my_cluster.connect</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Row my_row1 = my_session1.execute("select * from </a:t>
            </a:r>
            <a:r>
              <a:rPr lang="en-US" sz="800" kern="1200" dirty="0" err="1" smtClean="0">
                <a:solidFill>
                  <a:schemeClr val="tx1"/>
                </a:solidFill>
                <a:latin typeface="+mn-lt"/>
                <a:ea typeface="+mn-ea"/>
                <a:cs typeface="+mn-cs"/>
              </a:rPr>
              <a:t>system.local</a:t>
            </a:r>
            <a:r>
              <a:rPr lang="en-US" sz="800" kern="1200" dirty="0" smtClean="0">
                <a:solidFill>
                  <a:schemeClr val="tx1"/>
                </a:solidFill>
                <a:latin typeface="+mn-lt"/>
                <a:ea typeface="+mn-ea"/>
                <a:cs typeface="+mn-cs"/>
              </a:rPr>
              <a:t>").one();</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("DSE release version: " + my_row1.getString("</a:t>
            </a:r>
            <a:r>
              <a:rPr lang="en-US" sz="800" kern="1200" dirty="0" err="1" smtClean="0">
                <a:solidFill>
                  <a:schemeClr val="tx1"/>
                </a:solidFill>
                <a:latin typeface="+mn-lt"/>
                <a:ea typeface="+mn-ea"/>
                <a:cs typeface="+mn-cs"/>
              </a:rPr>
              <a:t>dse_version</a:t>
            </a:r>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 ------------------------------------------</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Metadata my_metadata1 = </a:t>
            </a:r>
            <a:r>
              <a:rPr lang="en-US" sz="800" kern="1200" dirty="0" err="1" smtClean="0">
                <a:solidFill>
                  <a:schemeClr val="tx1"/>
                </a:solidFill>
                <a:latin typeface="+mn-lt"/>
                <a:ea typeface="+mn-ea"/>
                <a:cs typeface="+mn-cs"/>
              </a:rPr>
              <a:t>my_cluster.getMetadata</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System.out.printf</a:t>
            </a:r>
            <a:r>
              <a:rPr lang="en-US" sz="800" kern="1200" dirty="0" smtClean="0">
                <a:solidFill>
                  <a:schemeClr val="tx1"/>
                </a:solidFill>
                <a:latin typeface="+mn-lt"/>
                <a:ea typeface="+mn-ea"/>
                <a:cs typeface="+mn-cs"/>
              </a:rPr>
              <a:t>("Connected to cluster: %s %s\n",</a:t>
            </a:r>
          </a:p>
          <a:p>
            <a:r>
              <a:rPr lang="en-US" sz="800" kern="1200" dirty="0" smtClean="0">
                <a:solidFill>
                  <a:schemeClr val="tx1"/>
                </a:solidFill>
                <a:latin typeface="+mn-lt"/>
                <a:ea typeface="+mn-ea"/>
                <a:cs typeface="+mn-cs"/>
              </a:rPr>
              <a:t>            my_metadata1.getClusterName(), </a:t>
            </a:r>
            <a:r>
              <a:rPr lang="en-US" sz="800" kern="1200" dirty="0" err="1" smtClean="0">
                <a:solidFill>
                  <a:schemeClr val="tx1"/>
                </a:solidFill>
                <a:latin typeface="+mn-lt"/>
                <a:ea typeface="+mn-ea"/>
                <a:cs typeface="+mn-cs"/>
              </a:rPr>
              <a:t>my_cluster.getClusterName</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for (Host </a:t>
            </a:r>
            <a:r>
              <a:rPr lang="en-US" sz="800" kern="1200" dirty="0" err="1" smtClean="0">
                <a:solidFill>
                  <a:schemeClr val="tx1"/>
                </a:solidFill>
                <a:latin typeface="+mn-lt"/>
                <a:ea typeface="+mn-ea"/>
                <a:cs typeface="+mn-cs"/>
              </a:rPr>
              <a:t>host</a:t>
            </a:r>
            <a:r>
              <a:rPr lang="en-US" sz="800" kern="1200" dirty="0" smtClean="0">
                <a:solidFill>
                  <a:schemeClr val="tx1"/>
                </a:solidFill>
                <a:latin typeface="+mn-lt"/>
                <a:ea typeface="+mn-ea"/>
                <a:cs typeface="+mn-cs"/>
              </a:rPr>
              <a:t> : my_metadata1.getAllHosts()) {</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System.out.printf</a:t>
            </a:r>
            <a:r>
              <a:rPr lang="en-US" sz="800" kern="1200" dirty="0" smtClean="0">
                <a:solidFill>
                  <a:schemeClr val="tx1"/>
                </a:solidFill>
                <a:latin typeface="+mn-lt"/>
                <a:ea typeface="+mn-ea"/>
                <a:cs typeface="+mn-cs"/>
              </a:rPr>
              <a:t>("Data Center: %s; Rack: %s; Host: %s\n",</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host.getDatacenter</a:t>
            </a:r>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host.getRack</a:t>
            </a:r>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host.getAddress</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System.out.printf</a:t>
            </a:r>
            <a:r>
              <a:rPr lang="en-US" sz="800" kern="1200" dirty="0" smtClean="0">
                <a:solidFill>
                  <a:schemeClr val="tx1"/>
                </a:solidFill>
                <a:latin typeface="+mn-lt"/>
                <a:ea typeface="+mn-ea"/>
                <a:cs typeface="+mn-cs"/>
              </a:rPr>
              <a:t>("Protocol Version: %s\n",</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my_cluster.getConfiguration</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getProtocolOptions</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getProtocolVersion</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 ------------------------------------------</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Session.State</a:t>
            </a:r>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my_state</a:t>
            </a:r>
            <a:r>
              <a:rPr lang="en-US" sz="800" kern="1200" dirty="0" smtClean="0">
                <a:solidFill>
                  <a:schemeClr val="tx1"/>
                </a:solidFill>
                <a:latin typeface="+mn-lt"/>
                <a:ea typeface="+mn-ea"/>
                <a:cs typeface="+mn-cs"/>
              </a:rPr>
              <a:t> = my_session1.getState();</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System.out.printf</a:t>
            </a:r>
            <a:r>
              <a:rPr lang="en-US" sz="800" kern="1200" dirty="0" smtClean="0">
                <a:solidFill>
                  <a:schemeClr val="tx1"/>
                </a:solidFill>
                <a:latin typeface="+mn-lt"/>
                <a:ea typeface="+mn-ea"/>
                <a:cs typeface="+mn-cs"/>
              </a:rPr>
              <a:t>("New session created for </a:t>
            </a:r>
            <a:r>
              <a:rPr lang="en-US" sz="800" kern="1200" dirty="0" err="1" smtClean="0">
                <a:solidFill>
                  <a:schemeClr val="tx1"/>
                </a:solidFill>
                <a:latin typeface="+mn-lt"/>
                <a:ea typeface="+mn-ea"/>
                <a:cs typeface="+mn-cs"/>
              </a:rPr>
              <a:t>keyspace</a:t>
            </a:r>
            <a:r>
              <a:rPr lang="en-US" sz="800" kern="1200" dirty="0" smtClean="0">
                <a:solidFill>
                  <a:schemeClr val="tx1"/>
                </a:solidFill>
                <a:latin typeface="+mn-lt"/>
                <a:ea typeface="+mn-ea"/>
                <a:cs typeface="+mn-cs"/>
              </a:rPr>
              <a:t>: %s\n",</a:t>
            </a:r>
          </a:p>
          <a:p>
            <a:r>
              <a:rPr lang="en-US" sz="800" kern="1200" dirty="0" smtClean="0">
                <a:solidFill>
                  <a:schemeClr val="tx1"/>
                </a:solidFill>
                <a:latin typeface="+mn-lt"/>
                <a:ea typeface="+mn-ea"/>
                <a:cs typeface="+mn-cs"/>
              </a:rPr>
              <a:t>            my_session1.getLoggedKeyspace());</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for (Host </a:t>
            </a:r>
            <a:r>
              <a:rPr lang="en-US" sz="800" kern="1200" dirty="0" err="1" smtClean="0">
                <a:solidFill>
                  <a:schemeClr val="tx1"/>
                </a:solidFill>
                <a:latin typeface="+mn-lt"/>
                <a:ea typeface="+mn-ea"/>
                <a:cs typeface="+mn-cs"/>
              </a:rPr>
              <a:t>host</a:t>
            </a:r>
            <a:r>
              <a:rPr lang="en-US" sz="800" kern="1200" dirty="0" smtClean="0">
                <a:solidFill>
                  <a:schemeClr val="tx1"/>
                </a:solidFill>
                <a:latin typeface="+mn-lt"/>
                <a:ea typeface="+mn-ea"/>
                <a:cs typeface="+mn-cs"/>
              </a:rPr>
              <a:t> : </a:t>
            </a:r>
            <a:r>
              <a:rPr lang="en-US" sz="800" kern="1200" dirty="0" err="1" smtClean="0">
                <a:solidFill>
                  <a:schemeClr val="tx1"/>
                </a:solidFill>
                <a:latin typeface="+mn-lt"/>
                <a:ea typeface="+mn-ea"/>
                <a:cs typeface="+mn-cs"/>
              </a:rPr>
              <a:t>my_state.getConnectedHosts</a:t>
            </a:r>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System.out.printf</a:t>
            </a:r>
            <a:r>
              <a:rPr lang="en-US" sz="800" kern="1200" dirty="0" smtClean="0">
                <a:solidFill>
                  <a:schemeClr val="tx1"/>
                </a:solidFill>
                <a:latin typeface="+mn-lt"/>
                <a:ea typeface="+mn-ea"/>
                <a:cs typeface="+mn-cs"/>
              </a:rPr>
              <a:t>("Data Center: %s; Rack: %s; Host: %s; Open Connections: %s\n",</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host.getDatacenter</a:t>
            </a:r>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host.getRack</a:t>
            </a:r>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host.getAddress</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my_state.getOpenConnections</a:t>
            </a:r>
            <a:r>
              <a:rPr lang="en-US" sz="800" kern="1200" dirty="0" smtClean="0">
                <a:solidFill>
                  <a:schemeClr val="tx1"/>
                </a:solidFill>
                <a:latin typeface="+mn-lt"/>
                <a:ea typeface="+mn-ea"/>
                <a:cs typeface="+mn-cs"/>
              </a:rPr>
              <a:t>(host));</a:t>
            </a:r>
          </a:p>
          <a:p>
            <a:r>
              <a:rPr lang="en-US" sz="800" kern="1200" dirty="0" smtClean="0">
                <a:solidFill>
                  <a:schemeClr val="tx1"/>
                </a:solidFill>
                <a:latin typeface="+mn-lt"/>
                <a:ea typeface="+mn-ea"/>
                <a:cs typeface="+mn-cs"/>
              </a:rPr>
              <a:t>            }</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 ------------------------------------------</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 Table made via CQLSH previously,</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         // CREATE TABLE ks_6240.cust_orders</a:t>
            </a:r>
          </a:p>
          <a:p>
            <a:r>
              <a:rPr lang="en-US" sz="800" kern="1200" dirty="0" smtClean="0">
                <a:solidFill>
                  <a:schemeClr val="tx1"/>
                </a:solidFill>
                <a:latin typeface="+mn-lt"/>
                <a:ea typeface="+mn-ea"/>
                <a:cs typeface="+mn-cs"/>
              </a:rPr>
              <a:t>         //    (</a:t>
            </a:r>
          </a:p>
          <a:p>
            <a:r>
              <a:rPr lang="en-US" sz="800" kern="1200" dirty="0" smtClean="0">
                <a:solidFill>
                  <a:schemeClr val="tx1"/>
                </a:solidFill>
                <a:latin typeface="+mn-lt"/>
                <a:ea typeface="+mn-ea"/>
                <a:cs typeface="+mn-cs"/>
              </a:rPr>
              <a:t>         //    region            TEXT,</a:t>
            </a:r>
          </a:p>
          <a:p>
            <a:r>
              <a:rPr lang="en-US" sz="800" kern="1200" dirty="0" smtClean="0">
                <a:solidFill>
                  <a:schemeClr val="tx1"/>
                </a:solidFill>
                <a:latin typeface="+mn-lt"/>
                <a:ea typeface="+mn-ea"/>
                <a:cs typeface="+mn-cs"/>
              </a:rPr>
              <a:t>         //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TEXT,</a:t>
            </a:r>
          </a:p>
          <a:p>
            <a:r>
              <a:rPr lang="en-US" sz="800" kern="1200" dirty="0" smtClean="0">
                <a:solidFill>
                  <a:schemeClr val="tx1"/>
                </a:solidFill>
                <a:latin typeface="+mn-lt"/>
                <a:ea typeface="+mn-ea"/>
                <a:cs typeface="+mn-cs"/>
              </a:rPr>
              <a:t>         //    </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           INT,</a:t>
            </a:r>
          </a:p>
          <a:p>
            <a:r>
              <a:rPr lang="en-US" sz="800" kern="1200" dirty="0" smtClean="0">
                <a:solidFill>
                  <a:schemeClr val="tx1"/>
                </a:solidFill>
                <a:latin typeface="+mn-lt"/>
                <a:ea typeface="+mn-ea"/>
                <a:cs typeface="+mn-cs"/>
              </a:rPr>
              <a:t>         //    other             TEXT,</a:t>
            </a:r>
          </a:p>
          <a:p>
            <a:r>
              <a:rPr lang="en-US" sz="800" kern="1200" dirty="0" smtClean="0">
                <a:solidFill>
                  <a:schemeClr val="tx1"/>
                </a:solidFill>
                <a:latin typeface="+mn-lt"/>
                <a:ea typeface="+mn-ea"/>
                <a:cs typeface="+mn-cs"/>
              </a:rPr>
              <a:t>         //    PRIMARY KEY ((region,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    );</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Session my_session2 = </a:t>
            </a:r>
            <a:r>
              <a:rPr lang="en-US" sz="800" kern="1200" dirty="0" err="1" smtClean="0">
                <a:solidFill>
                  <a:schemeClr val="tx1"/>
                </a:solidFill>
                <a:latin typeface="+mn-lt"/>
                <a:ea typeface="+mn-ea"/>
                <a:cs typeface="+mn-cs"/>
              </a:rPr>
              <a:t>my_cluster.connect</a:t>
            </a:r>
            <a:r>
              <a:rPr lang="en-US" sz="800" kern="1200" dirty="0" smtClean="0">
                <a:solidFill>
                  <a:schemeClr val="tx1"/>
                </a:solidFill>
                <a:latin typeface="+mn-lt"/>
                <a:ea typeface="+mn-ea"/>
                <a:cs typeface="+mn-cs"/>
              </a:rPr>
              <a:t>("ks_6240");</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String my_str1 = "JC Penney";</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SimpleStatement</a:t>
            </a:r>
            <a:r>
              <a:rPr lang="en-US" sz="800" kern="1200" dirty="0" smtClean="0">
                <a:solidFill>
                  <a:schemeClr val="tx1"/>
                </a:solidFill>
                <a:latin typeface="+mn-lt"/>
                <a:ea typeface="+mn-ea"/>
                <a:cs typeface="+mn-cs"/>
              </a:rPr>
              <a:t> my_insert1 = new </a:t>
            </a:r>
            <a:r>
              <a:rPr lang="en-US" sz="800" kern="1200" dirty="0" err="1" smtClean="0">
                <a:solidFill>
                  <a:schemeClr val="tx1"/>
                </a:solidFill>
                <a:latin typeface="+mn-lt"/>
                <a:ea typeface="+mn-ea"/>
                <a:cs typeface="+mn-cs"/>
              </a:rPr>
              <a:t>SimpleStatement</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"INSERT INTO </a:t>
            </a:r>
            <a:r>
              <a:rPr lang="en-US" sz="800" kern="1200" dirty="0" err="1" smtClean="0">
                <a:solidFill>
                  <a:schemeClr val="tx1"/>
                </a:solidFill>
                <a:latin typeface="+mn-lt"/>
                <a:ea typeface="+mn-ea"/>
                <a:cs typeface="+mn-cs"/>
              </a:rPr>
              <a:t>cust_orders</a:t>
            </a:r>
            <a:r>
              <a:rPr lang="en-US" sz="800" kern="1200" dirty="0" smtClean="0">
                <a:solidFill>
                  <a:schemeClr val="tx1"/>
                </a:solidFill>
                <a:latin typeface="+mn-lt"/>
                <a:ea typeface="+mn-ea"/>
                <a:cs typeface="+mn-cs"/>
              </a:rPr>
              <a:t> (region,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 other) VALUES (?, ?, ?, ?)",</a:t>
            </a:r>
          </a:p>
          <a:p>
            <a:r>
              <a:rPr lang="pl-PL" sz="800" kern="1200" dirty="0" smtClean="0">
                <a:solidFill>
                  <a:schemeClr val="tx1"/>
                </a:solidFill>
                <a:latin typeface="+mn-lt"/>
                <a:ea typeface="+mn-ea"/>
                <a:cs typeface="+mn-cs"/>
              </a:rPr>
              <a:t>            "NA", my_str1, 109, "Ball, Mitt");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ResultSet</a:t>
            </a:r>
            <a:r>
              <a:rPr lang="en-US" sz="800" kern="1200" dirty="0" smtClean="0">
                <a:solidFill>
                  <a:schemeClr val="tx1"/>
                </a:solidFill>
                <a:latin typeface="+mn-lt"/>
                <a:ea typeface="+mn-ea"/>
                <a:cs typeface="+mn-cs"/>
              </a:rPr>
              <a:t> my_result1 = my_session2.execute(my_insert1);</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(my_result1);</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(my_result1.wasApplied());</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(my_result1.getExecutionInfo());</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(my_result1.getExecutionInfo().</a:t>
            </a:r>
            <a:r>
              <a:rPr lang="en-US" sz="800" kern="1200" dirty="0" err="1" smtClean="0">
                <a:solidFill>
                  <a:schemeClr val="tx1"/>
                </a:solidFill>
                <a:latin typeface="+mn-lt"/>
                <a:ea typeface="+mn-ea"/>
                <a:cs typeface="+mn-cs"/>
              </a:rPr>
              <a:t>getIncomingPayload</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SimpleStatement</a:t>
            </a:r>
            <a:r>
              <a:rPr lang="en-US" sz="800" kern="1200" dirty="0" smtClean="0">
                <a:solidFill>
                  <a:schemeClr val="tx1"/>
                </a:solidFill>
                <a:latin typeface="+mn-lt"/>
                <a:ea typeface="+mn-ea"/>
                <a:cs typeface="+mn-cs"/>
              </a:rPr>
              <a:t> my_select1 = new </a:t>
            </a:r>
            <a:r>
              <a:rPr lang="en-US" sz="800" kern="1200" dirty="0" err="1" smtClean="0">
                <a:solidFill>
                  <a:schemeClr val="tx1"/>
                </a:solidFill>
                <a:latin typeface="+mn-lt"/>
                <a:ea typeface="+mn-ea"/>
                <a:cs typeface="+mn-cs"/>
              </a:rPr>
              <a:t>SimpleStatement</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"SELECT * FROM </a:t>
            </a:r>
            <a:r>
              <a:rPr lang="en-US" sz="800" kern="1200" dirty="0" err="1" smtClean="0">
                <a:solidFill>
                  <a:schemeClr val="tx1"/>
                </a:solidFill>
                <a:latin typeface="+mn-lt"/>
                <a:ea typeface="+mn-ea"/>
                <a:cs typeface="+mn-cs"/>
              </a:rPr>
              <a:t>cust_orders</a:t>
            </a:r>
            <a:r>
              <a:rPr lang="en-US" sz="800" kern="1200" dirty="0" smtClean="0">
                <a:solidFill>
                  <a:schemeClr val="tx1"/>
                </a:solidFill>
                <a:latin typeface="+mn-lt"/>
                <a:ea typeface="+mn-ea"/>
                <a:cs typeface="+mn-cs"/>
              </a:rPr>
              <a:t> WHERE region = ? AND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 ?",</a:t>
            </a:r>
          </a:p>
          <a:p>
            <a:r>
              <a:rPr lang="en-US" sz="800" kern="1200" dirty="0" smtClean="0">
                <a:solidFill>
                  <a:schemeClr val="tx1"/>
                </a:solidFill>
                <a:latin typeface="+mn-lt"/>
                <a:ea typeface="+mn-ea"/>
                <a:cs typeface="+mn-cs"/>
              </a:rPr>
              <a:t>            "NA", my_str1);</a:t>
            </a:r>
          </a:p>
          <a:p>
            <a:r>
              <a:rPr lang="en-US" sz="800" kern="1200" dirty="0" smtClean="0">
                <a:solidFill>
                  <a:schemeClr val="tx1"/>
                </a:solidFill>
                <a:latin typeface="+mn-lt"/>
                <a:ea typeface="+mn-ea"/>
                <a:cs typeface="+mn-cs"/>
              </a:rPr>
              <a:t>         my_select1.enableTracing();</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ResultSet</a:t>
            </a:r>
            <a:r>
              <a:rPr lang="en-US" sz="800" kern="1200" dirty="0" smtClean="0">
                <a:solidFill>
                  <a:schemeClr val="tx1"/>
                </a:solidFill>
                <a:latin typeface="+mn-lt"/>
                <a:ea typeface="+mn-ea"/>
                <a:cs typeface="+mn-cs"/>
              </a:rPr>
              <a:t> my_result2 = my_session2.execute(my_select1);</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(my_result2);</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(my_result2.wasApplied());</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(my_result2.getExecutionInfo());</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(my_result2.getExecutionInfo().</a:t>
            </a:r>
            <a:r>
              <a:rPr lang="en-US" sz="800" kern="1200" dirty="0" err="1" smtClean="0">
                <a:solidFill>
                  <a:schemeClr val="tx1"/>
                </a:solidFill>
                <a:latin typeface="+mn-lt"/>
                <a:ea typeface="+mn-ea"/>
                <a:cs typeface="+mn-cs"/>
              </a:rPr>
              <a:t>getIncomingPayload</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(my_result2.getExecutionInfo().</a:t>
            </a:r>
            <a:r>
              <a:rPr lang="en-US" sz="800" kern="1200" dirty="0" err="1" smtClean="0">
                <a:solidFill>
                  <a:schemeClr val="tx1"/>
                </a:solidFill>
                <a:latin typeface="+mn-lt"/>
                <a:ea typeface="+mn-ea"/>
                <a:cs typeface="+mn-cs"/>
              </a:rPr>
              <a:t>getQueryTrace</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         for (Row </a:t>
            </a:r>
            <a:r>
              <a:rPr lang="en-US" sz="800" kern="1200" dirty="0" err="1" smtClean="0">
                <a:solidFill>
                  <a:schemeClr val="tx1"/>
                </a:solidFill>
                <a:latin typeface="+mn-lt"/>
                <a:ea typeface="+mn-ea"/>
                <a:cs typeface="+mn-cs"/>
              </a:rPr>
              <a:t>row</a:t>
            </a:r>
            <a:r>
              <a:rPr lang="en-US" sz="800" kern="1200" dirty="0" smtClean="0">
                <a:solidFill>
                  <a:schemeClr val="tx1"/>
                </a:solidFill>
                <a:latin typeface="+mn-lt"/>
                <a:ea typeface="+mn-ea"/>
                <a:cs typeface="+mn-cs"/>
              </a:rPr>
              <a:t> : my_result2) {</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System.out.format</a:t>
            </a:r>
            <a:r>
              <a:rPr lang="en-US" sz="800" kern="1200" dirty="0" smtClean="0">
                <a:solidFill>
                  <a:schemeClr val="tx1"/>
                </a:solidFill>
                <a:latin typeface="+mn-lt"/>
                <a:ea typeface="+mn-ea"/>
                <a:cs typeface="+mn-cs"/>
              </a:rPr>
              <a:t>("region: %s,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%s, </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 %s, other: %s\n\n",</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row.getString</a:t>
            </a:r>
            <a:r>
              <a:rPr lang="en-US" sz="800" kern="1200" dirty="0" smtClean="0">
                <a:solidFill>
                  <a:schemeClr val="tx1"/>
                </a:solidFill>
                <a:latin typeface="+mn-lt"/>
                <a:ea typeface="+mn-ea"/>
                <a:cs typeface="+mn-cs"/>
              </a:rPr>
              <a:t>("region"), </a:t>
            </a:r>
            <a:r>
              <a:rPr lang="en-US" sz="800" kern="1200" dirty="0" err="1" smtClean="0">
                <a:solidFill>
                  <a:schemeClr val="tx1"/>
                </a:solidFill>
                <a:latin typeface="+mn-lt"/>
                <a:ea typeface="+mn-ea"/>
                <a:cs typeface="+mn-cs"/>
              </a:rPr>
              <a:t>row.getString</a:t>
            </a:r>
            <a:r>
              <a:rPr lang="en-US" sz="800" kern="1200" dirty="0" smtClean="0">
                <a:solidFill>
                  <a:schemeClr val="tx1"/>
                </a:solidFill>
                <a:latin typeface="+mn-lt"/>
                <a:ea typeface="+mn-ea"/>
                <a:cs typeface="+mn-cs"/>
              </a:rPr>
              <a:t>("</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row.getInt</a:t>
            </a:r>
            <a:r>
              <a:rPr lang="en-US" sz="800" kern="1200" dirty="0" smtClean="0">
                <a:solidFill>
                  <a:schemeClr val="tx1"/>
                </a:solidFill>
                <a:latin typeface="+mn-lt"/>
                <a:ea typeface="+mn-ea"/>
                <a:cs typeface="+mn-cs"/>
              </a:rPr>
              <a:t>("</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row.getString</a:t>
            </a:r>
            <a:r>
              <a:rPr lang="en-US" sz="800" kern="1200" dirty="0" smtClean="0">
                <a:solidFill>
                  <a:schemeClr val="tx1"/>
                </a:solidFill>
                <a:latin typeface="+mn-lt"/>
                <a:ea typeface="+mn-ea"/>
                <a:cs typeface="+mn-cs"/>
              </a:rPr>
              <a:t>("other") );</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SimpleDateFormat</a:t>
            </a:r>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my_dateFormat</a:t>
            </a:r>
            <a:r>
              <a:rPr lang="en-US" sz="800" kern="1200" dirty="0" smtClean="0">
                <a:solidFill>
                  <a:schemeClr val="tx1"/>
                </a:solidFill>
                <a:latin typeface="+mn-lt"/>
                <a:ea typeface="+mn-ea"/>
                <a:cs typeface="+mn-cs"/>
              </a:rPr>
              <a:t> = new </a:t>
            </a:r>
            <a:r>
              <a:rPr lang="en-US" sz="800" kern="1200" dirty="0" err="1" smtClean="0">
                <a:solidFill>
                  <a:schemeClr val="tx1"/>
                </a:solidFill>
                <a:latin typeface="+mn-lt"/>
                <a:ea typeface="+mn-ea"/>
                <a:cs typeface="+mn-cs"/>
              </a:rPr>
              <a:t>SimpleDateFormat</a:t>
            </a:r>
            <a:r>
              <a:rPr lang="en-US" sz="800" kern="1200" dirty="0" smtClean="0">
                <a:solidFill>
                  <a:schemeClr val="tx1"/>
                </a:solidFill>
                <a:latin typeface="+mn-lt"/>
                <a:ea typeface="+mn-ea"/>
                <a:cs typeface="+mn-cs"/>
              </a:rPr>
              <a:t>("</a:t>
            </a:r>
            <a:r>
              <a:rPr lang="en-US" sz="800" kern="1200" dirty="0" err="1" smtClean="0">
                <a:solidFill>
                  <a:schemeClr val="tx1"/>
                </a:solidFill>
                <a:latin typeface="+mn-lt"/>
                <a:ea typeface="+mn-ea"/>
                <a:cs typeface="+mn-cs"/>
              </a:rPr>
              <a:t>HH:mm:ss.SSS</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QueryTrace</a:t>
            </a:r>
            <a:r>
              <a:rPr lang="en-US" sz="800" kern="1200" dirty="0" smtClean="0">
                <a:solidFill>
                  <a:schemeClr val="tx1"/>
                </a:solidFill>
                <a:latin typeface="+mn-lt"/>
                <a:ea typeface="+mn-ea"/>
                <a:cs typeface="+mn-cs"/>
              </a:rPr>
              <a:t> my_queryTrace1 = my_result2.getExecutionInfo().</a:t>
            </a:r>
            <a:r>
              <a:rPr lang="en-US" sz="800" kern="1200" dirty="0" err="1" smtClean="0">
                <a:solidFill>
                  <a:schemeClr val="tx1"/>
                </a:solidFill>
                <a:latin typeface="+mn-lt"/>
                <a:ea typeface="+mn-ea"/>
                <a:cs typeface="+mn-cs"/>
              </a:rPr>
              <a:t>getQueryTrace</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System.out.printf</a:t>
            </a:r>
            <a:r>
              <a:rPr lang="en-US" sz="800" kern="1200" dirty="0" smtClean="0">
                <a:solidFill>
                  <a:schemeClr val="tx1"/>
                </a:solidFill>
                <a:latin typeface="+mn-lt"/>
                <a:ea typeface="+mn-ea"/>
                <a:cs typeface="+mn-cs"/>
              </a:rPr>
              <a:t>("Trace id: %s\n\n", my_queryTrace1.getTraceId());</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System.out.printf</a:t>
            </a:r>
            <a:r>
              <a:rPr lang="en-US" sz="800" kern="1200" dirty="0" smtClean="0">
                <a:solidFill>
                  <a:schemeClr val="tx1"/>
                </a:solidFill>
                <a:latin typeface="+mn-lt"/>
                <a:ea typeface="+mn-ea"/>
                <a:cs typeface="+mn-cs"/>
              </a:rPr>
              <a:t>("%-42s | %-12s | %-10s \n", "activity", </a:t>
            </a:r>
          </a:p>
          <a:p>
            <a:r>
              <a:rPr lang="en-US" sz="800" kern="1200" dirty="0" smtClean="0">
                <a:solidFill>
                  <a:schemeClr val="tx1"/>
                </a:solidFill>
                <a:latin typeface="+mn-lt"/>
                <a:ea typeface="+mn-ea"/>
                <a:cs typeface="+mn-cs"/>
              </a:rPr>
              <a:t>            "timestamp", "source");</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         for (</a:t>
            </a:r>
            <a:r>
              <a:rPr lang="en-US" sz="800" kern="1200" dirty="0" err="1" smtClean="0">
                <a:solidFill>
                  <a:schemeClr val="tx1"/>
                </a:solidFill>
                <a:latin typeface="+mn-lt"/>
                <a:ea typeface="+mn-ea"/>
                <a:cs typeface="+mn-cs"/>
              </a:rPr>
              <a:t>QueryTrace.Event</a:t>
            </a:r>
            <a:r>
              <a:rPr lang="en-US" sz="800" kern="1200" dirty="0" smtClean="0">
                <a:solidFill>
                  <a:schemeClr val="tx1"/>
                </a:solidFill>
                <a:latin typeface="+mn-lt"/>
                <a:ea typeface="+mn-ea"/>
                <a:cs typeface="+mn-cs"/>
              </a:rPr>
              <a:t> event : my_queryTrace1.getEvents()) {</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System.out.printf</a:t>
            </a:r>
            <a:r>
              <a:rPr lang="en-US" sz="800" kern="1200" dirty="0" smtClean="0">
                <a:solidFill>
                  <a:schemeClr val="tx1"/>
                </a:solidFill>
                <a:latin typeface="+mn-lt"/>
                <a:ea typeface="+mn-ea"/>
                <a:cs typeface="+mn-cs"/>
              </a:rPr>
              <a:t>("%42s | %12s | %10s\n",</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event.getDescription</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my_dateFormat.format</a:t>
            </a:r>
            <a:r>
              <a:rPr lang="en-US" sz="800" kern="1200" dirty="0" smtClean="0">
                <a:solidFill>
                  <a:schemeClr val="tx1"/>
                </a:solidFill>
                <a:latin typeface="+mn-lt"/>
                <a:ea typeface="+mn-ea"/>
                <a:cs typeface="+mn-cs"/>
              </a:rPr>
              <a:t>((</a:t>
            </a:r>
            <a:r>
              <a:rPr lang="en-US" sz="800" kern="1200" dirty="0" err="1" smtClean="0">
                <a:solidFill>
                  <a:schemeClr val="tx1"/>
                </a:solidFill>
                <a:latin typeface="+mn-lt"/>
                <a:ea typeface="+mn-ea"/>
                <a:cs typeface="+mn-cs"/>
              </a:rPr>
              <a:t>event.getTimestamp</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event.getSource</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         // ------------------------------------------</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 Table made via CQLSH previously,</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         // CREATE TABLE ks_6240.cust_orders</a:t>
            </a:r>
          </a:p>
          <a:p>
            <a:r>
              <a:rPr lang="en-US" sz="800" kern="1200" dirty="0" smtClean="0">
                <a:solidFill>
                  <a:schemeClr val="tx1"/>
                </a:solidFill>
                <a:latin typeface="+mn-lt"/>
                <a:ea typeface="+mn-ea"/>
                <a:cs typeface="+mn-cs"/>
              </a:rPr>
              <a:t>         //    (</a:t>
            </a:r>
          </a:p>
          <a:p>
            <a:r>
              <a:rPr lang="en-US" sz="800" kern="1200" dirty="0" smtClean="0">
                <a:solidFill>
                  <a:schemeClr val="tx1"/>
                </a:solidFill>
                <a:latin typeface="+mn-lt"/>
                <a:ea typeface="+mn-ea"/>
                <a:cs typeface="+mn-cs"/>
              </a:rPr>
              <a:t>         //    region            TEXT,</a:t>
            </a:r>
          </a:p>
          <a:p>
            <a:r>
              <a:rPr lang="en-US" sz="800" kern="1200" dirty="0" smtClean="0">
                <a:solidFill>
                  <a:schemeClr val="tx1"/>
                </a:solidFill>
                <a:latin typeface="+mn-lt"/>
                <a:ea typeface="+mn-ea"/>
                <a:cs typeface="+mn-cs"/>
              </a:rPr>
              <a:t>         //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TEXT,</a:t>
            </a:r>
          </a:p>
          <a:p>
            <a:r>
              <a:rPr lang="en-US" sz="800" kern="1200" dirty="0" smtClean="0">
                <a:solidFill>
                  <a:schemeClr val="tx1"/>
                </a:solidFill>
                <a:latin typeface="+mn-lt"/>
                <a:ea typeface="+mn-ea"/>
                <a:cs typeface="+mn-cs"/>
              </a:rPr>
              <a:t>         //    </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           INT,</a:t>
            </a:r>
          </a:p>
          <a:p>
            <a:r>
              <a:rPr lang="en-US" sz="800" kern="1200" dirty="0" smtClean="0">
                <a:solidFill>
                  <a:schemeClr val="tx1"/>
                </a:solidFill>
                <a:latin typeface="+mn-lt"/>
                <a:ea typeface="+mn-ea"/>
                <a:cs typeface="+mn-cs"/>
              </a:rPr>
              <a:t>         //    other             TEXT,</a:t>
            </a:r>
          </a:p>
          <a:p>
            <a:r>
              <a:rPr lang="en-US" sz="800" kern="1200" dirty="0" smtClean="0">
                <a:solidFill>
                  <a:schemeClr val="tx1"/>
                </a:solidFill>
                <a:latin typeface="+mn-lt"/>
                <a:ea typeface="+mn-ea"/>
                <a:cs typeface="+mn-cs"/>
              </a:rPr>
              <a:t>         //    PRIMARY KEY ((region,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    );</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String my_str2 ="Woolworth's";</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PreparedStatement</a:t>
            </a:r>
            <a:r>
              <a:rPr lang="en-US" sz="800" kern="1200" dirty="0" smtClean="0">
                <a:solidFill>
                  <a:schemeClr val="tx1"/>
                </a:solidFill>
                <a:latin typeface="+mn-lt"/>
                <a:ea typeface="+mn-ea"/>
                <a:cs typeface="+mn-cs"/>
              </a:rPr>
              <a:t> my_prepared1 = my_session2.prepare(</a:t>
            </a:r>
          </a:p>
          <a:p>
            <a:r>
              <a:rPr lang="en-US" sz="800" kern="1200" dirty="0" smtClean="0">
                <a:solidFill>
                  <a:schemeClr val="tx1"/>
                </a:solidFill>
                <a:latin typeface="+mn-lt"/>
                <a:ea typeface="+mn-ea"/>
                <a:cs typeface="+mn-cs"/>
              </a:rPr>
              <a:t>            "INSERT INTO </a:t>
            </a:r>
            <a:r>
              <a:rPr lang="en-US" sz="800" kern="1200" dirty="0" err="1" smtClean="0">
                <a:solidFill>
                  <a:schemeClr val="tx1"/>
                </a:solidFill>
                <a:latin typeface="+mn-lt"/>
                <a:ea typeface="+mn-ea"/>
                <a:cs typeface="+mn-cs"/>
              </a:rPr>
              <a:t>cust_orders</a:t>
            </a:r>
            <a:r>
              <a:rPr lang="en-US" sz="800" kern="1200" dirty="0" smtClean="0">
                <a:solidFill>
                  <a:schemeClr val="tx1"/>
                </a:solidFill>
                <a:latin typeface="+mn-lt"/>
                <a:ea typeface="+mn-ea"/>
                <a:cs typeface="+mn-cs"/>
              </a:rPr>
              <a:t> (region,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 other) VALUES (?, ?, ?, ?)");</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BoundStatement</a:t>
            </a:r>
            <a:r>
              <a:rPr lang="en-US" sz="800" kern="1200" dirty="0" smtClean="0">
                <a:solidFill>
                  <a:schemeClr val="tx1"/>
                </a:solidFill>
                <a:latin typeface="+mn-lt"/>
                <a:ea typeface="+mn-ea"/>
                <a:cs typeface="+mn-cs"/>
              </a:rPr>
              <a:t> my_bound1 = my_prepared1.bind(</a:t>
            </a:r>
          </a:p>
          <a:p>
            <a:r>
              <a:rPr lang="pl-PL" sz="800" kern="1200" dirty="0" smtClean="0">
                <a:solidFill>
                  <a:schemeClr val="tx1"/>
                </a:solidFill>
                <a:latin typeface="+mn-lt"/>
                <a:ea typeface="+mn-ea"/>
                <a:cs typeface="+mn-cs"/>
              </a:rPr>
              <a:t>            "NA", my_str2, 110, "Robot, Car");</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ResultSet</a:t>
            </a:r>
            <a:r>
              <a:rPr lang="en-US" sz="800" kern="1200" dirty="0" smtClean="0">
                <a:solidFill>
                  <a:schemeClr val="tx1"/>
                </a:solidFill>
                <a:latin typeface="+mn-lt"/>
                <a:ea typeface="+mn-ea"/>
                <a:cs typeface="+mn-cs"/>
              </a:rPr>
              <a:t> my_result3 = my_session2.execute(my_bound1);</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(my_result3);</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(my_result3.wasApplied());</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(my_result3.getExecutionInfo());</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(my_result3.getExecutionInfo().</a:t>
            </a:r>
            <a:r>
              <a:rPr lang="en-US" sz="800" kern="1200" dirty="0" err="1" smtClean="0">
                <a:solidFill>
                  <a:schemeClr val="tx1"/>
                </a:solidFill>
                <a:latin typeface="+mn-lt"/>
                <a:ea typeface="+mn-ea"/>
                <a:cs typeface="+mn-cs"/>
              </a:rPr>
              <a:t>getIncomingPayload</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PreparedStatement</a:t>
            </a:r>
            <a:r>
              <a:rPr lang="en-US" sz="800" kern="1200" dirty="0" smtClean="0">
                <a:solidFill>
                  <a:schemeClr val="tx1"/>
                </a:solidFill>
                <a:latin typeface="+mn-lt"/>
                <a:ea typeface="+mn-ea"/>
                <a:cs typeface="+mn-cs"/>
              </a:rPr>
              <a:t> my_prepared2 = my_session2.prepare(</a:t>
            </a:r>
          </a:p>
          <a:p>
            <a:r>
              <a:rPr lang="en-US" sz="800" kern="1200" dirty="0" smtClean="0">
                <a:solidFill>
                  <a:schemeClr val="tx1"/>
                </a:solidFill>
                <a:latin typeface="+mn-lt"/>
                <a:ea typeface="+mn-ea"/>
                <a:cs typeface="+mn-cs"/>
              </a:rPr>
              <a:t>            "SELECT * FROM </a:t>
            </a:r>
            <a:r>
              <a:rPr lang="en-US" sz="800" kern="1200" dirty="0" err="1" smtClean="0">
                <a:solidFill>
                  <a:schemeClr val="tx1"/>
                </a:solidFill>
                <a:latin typeface="+mn-lt"/>
                <a:ea typeface="+mn-ea"/>
                <a:cs typeface="+mn-cs"/>
              </a:rPr>
              <a:t>cust_orders</a:t>
            </a:r>
            <a:r>
              <a:rPr lang="en-US" sz="800" kern="1200" dirty="0" smtClean="0">
                <a:solidFill>
                  <a:schemeClr val="tx1"/>
                </a:solidFill>
                <a:latin typeface="+mn-lt"/>
                <a:ea typeface="+mn-ea"/>
                <a:cs typeface="+mn-cs"/>
              </a:rPr>
              <a:t> WHERE region = ? AND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 ?");</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BoundStatement</a:t>
            </a:r>
            <a:r>
              <a:rPr lang="en-US" sz="800" kern="1200" dirty="0" smtClean="0">
                <a:solidFill>
                  <a:schemeClr val="tx1"/>
                </a:solidFill>
                <a:latin typeface="+mn-lt"/>
                <a:ea typeface="+mn-ea"/>
                <a:cs typeface="+mn-cs"/>
              </a:rPr>
              <a:t> my_bound2 = my_prepared2.bind("NA", "SEARS");</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ResultSet</a:t>
            </a:r>
            <a:r>
              <a:rPr lang="en-US" sz="800" kern="1200" dirty="0" smtClean="0">
                <a:solidFill>
                  <a:schemeClr val="tx1"/>
                </a:solidFill>
                <a:latin typeface="+mn-lt"/>
                <a:ea typeface="+mn-ea"/>
                <a:cs typeface="+mn-cs"/>
              </a:rPr>
              <a:t> my_result4 = my_session2.execute(my_bound2);</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(my_result4);</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(my_result4.wasApplied());</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(my_result4.getExecutionInfo());</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(my_result4.getExecutionInfo().</a:t>
            </a:r>
            <a:r>
              <a:rPr lang="en-US" sz="800" kern="1200" dirty="0" err="1" smtClean="0">
                <a:solidFill>
                  <a:schemeClr val="tx1"/>
                </a:solidFill>
                <a:latin typeface="+mn-lt"/>
                <a:ea typeface="+mn-ea"/>
                <a:cs typeface="+mn-cs"/>
              </a:rPr>
              <a:t>getIncomingPayload</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         for (Row </a:t>
            </a:r>
            <a:r>
              <a:rPr lang="en-US" sz="800" kern="1200" dirty="0" err="1" smtClean="0">
                <a:solidFill>
                  <a:schemeClr val="tx1"/>
                </a:solidFill>
                <a:latin typeface="+mn-lt"/>
                <a:ea typeface="+mn-ea"/>
                <a:cs typeface="+mn-cs"/>
              </a:rPr>
              <a:t>row</a:t>
            </a:r>
            <a:r>
              <a:rPr lang="en-US" sz="800" kern="1200" dirty="0" smtClean="0">
                <a:solidFill>
                  <a:schemeClr val="tx1"/>
                </a:solidFill>
                <a:latin typeface="+mn-lt"/>
                <a:ea typeface="+mn-ea"/>
                <a:cs typeface="+mn-cs"/>
              </a:rPr>
              <a:t> : my_result4) {</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System.out.format</a:t>
            </a:r>
            <a:r>
              <a:rPr lang="en-US" sz="800" kern="1200" dirty="0" smtClean="0">
                <a:solidFill>
                  <a:schemeClr val="tx1"/>
                </a:solidFill>
                <a:latin typeface="+mn-lt"/>
                <a:ea typeface="+mn-ea"/>
                <a:cs typeface="+mn-cs"/>
              </a:rPr>
              <a:t>("region: %s,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%s, </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 %s, other: %s\n",</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row.getString</a:t>
            </a:r>
            <a:r>
              <a:rPr lang="en-US" sz="800" kern="1200" dirty="0" smtClean="0">
                <a:solidFill>
                  <a:schemeClr val="tx1"/>
                </a:solidFill>
                <a:latin typeface="+mn-lt"/>
                <a:ea typeface="+mn-ea"/>
                <a:cs typeface="+mn-cs"/>
              </a:rPr>
              <a:t>("region"), </a:t>
            </a:r>
            <a:r>
              <a:rPr lang="en-US" sz="800" kern="1200" dirty="0" err="1" smtClean="0">
                <a:solidFill>
                  <a:schemeClr val="tx1"/>
                </a:solidFill>
                <a:latin typeface="+mn-lt"/>
                <a:ea typeface="+mn-ea"/>
                <a:cs typeface="+mn-cs"/>
              </a:rPr>
              <a:t>row.getString</a:t>
            </a:r>
            <a:r>
              <a:rPr lang="en-US" sz="800" kern="1200" dirty="0" smtClean="0">
                <a:solidFill>
                  <a:schemeClr val="tx1"/>
                </a:solidFill>
                <a:latin typeface="+mn-lt"/>
                <a:ea typeface="+mn-ea"/>
                <a:cs typeface="+mn-cs"/>
              </a:rPr>
              <a:t>("</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row.getInt</a:t>
            </a:r>
            <a:r>
              <a:rPr lang="en-US" sz="800" kern="1200" dirty="0" smtClean="0">
                <a:solidFill>
                  <a:schemeClr val="tx1"/>
                </a:solidFill>
                <a:latin typeface="+mn-lt"/>
                <a:ea typeface="+mn-ea"/>
                <a:cs typeface="+mn-cs"/>
              </a:rPr>
              <a:t>("</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row.getString</a:t>
            </a:r>
            <a:r>
              <a:rPr lang="en-US" sz="800" kern="1200" dirty="0" smtClean="0">
                <a:solidFill>
                  <a:schemeClr val="tx1"/>
                </a:solidFill>
                <a:latin typeface="+mn-lt"/>
                <a:ea typeface="+mn-ea"/>
                <a:cs typeface="+mn-cs"/>
              </a:rPr>
              <a:t>("other"));</a:t>
            </a:r>
          </a:p>
          <a:p>
            <a:r>
              <a:rPr lang="en-US" sz="800" kern="1200" dirty="0" smtClean="0">
                <a:solidFill>
                  <a:schemeClr val="tx1"/>
                </a:solidFill>
                <a:latin typeface="+mn-lt"/>
                <a:ea typeface="+mn-ea"/>
                <a:cs typeface="+mn-cs"/>
              </a:rPr>
              <a:t>            }</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 ------------------------------------------</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 Table made via CQLSH previously,</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         // CREATE TABLE ks_6240.cust_orders</a:t>
            </a:r>
          </a:p>
          <a:p>
            <a:r>
              <a:rPr lang="en-US" sz="800" kern="1200" dirty="0" smtClean="0">
                <a:solidFill>
                  <a:schemeClr val="tx1"/>
                </a:solidFill>
                <a:latin typeface="+mn-lt"/>
                <a:ea typeface="+mn-ea"/>
                <a:cs typeface="+mn-cs"/>
              </a:rPr>
              <a:t>         //    (</a:t>
            </a:r>
          </a:p>
          <a:p>
            <a:r>
              <a:rPr lang="en-US" sz="800" kern="1200" dirty="0" smtClean="0">
                <a:solidFill>
                  <a:schemeClr val="tx1"/>
                </a:solidFill>
                <a:latin typeface="+mn-lt"/>
                <a:ea typeface="+mn-ea"/>
                <a:cs typeface="+mn-cs"/>
              </a:rPr>
              <a:t>         //    region            TEXT,</a:t>
            </a:r>
          </a:p>
          <a:p>
            <a:r>
              <a:rPr lang="en-US" sz="800" kern="1200" dirty="0" smtClean="0">
                <a:solidFill>
                  <a:schemeClr val="tx1"/>
                </a:solidFill>
                <a:latin typeface="+mn-lt"/>
                <a:ea typeface="+mn-ea"/>
                <a:cs typeface="+mn-cs"/>
              </a:rPr>
              <a:t>         //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TEXT,</a:t>
            </a:r>
          </a:p>
          <a:p>
            <a:r>
              <a:rPr lang="en-US" sz="800" kern="1200" dirty="0" smtClean="0">
                <a:solidFill>
                  <a:schemeClr val="tx1"/>
                </a:solidFill>
                <a:latin typeface="+mn-lt"/>
                <a:ea typeface="+mn-ea"/>
                <a:cs typeface="+mn-cs"/>
              </a:rPr>
              <a:t>         //    </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           INT,</a:t>
            </a:r>
          </a:p>
          <a:p>
            <a:r>
              <a:rPr lang="en-US" sz="800" kern="1200" dirty="0" smtClean="0">
                <a:solidFill>
                  <a:schemeClr val="tx1"/>
                </a:solidFill>
                <a:latin typeface="+mn-lt"/>
                <a:ea typeface="+mn-ea"/>
                <a:cs typeface="+mn-cs"/>
              </a:rPr>
              <a:t>         //    other             TEXT,</a:t>
            </a:r>
          </a:p>
          <a:p>
            <a:r>
              <a:rPr lang="en-US" sz="800" kern="1200" dirty="0" smtClean="0">
                <a:solidFill>
                  <a:schemeClr val="tx1"/>
                </a:solidFill>
                <a:latin typeface="+mn-lt"/>
                <a:ea typeface="+mn-ea"/>
                <a:cs typeface="+mn-cs"/>
              </a:rPr>
              <a:t>         //    PRIMARY KEY ((region,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    );</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SimpleStatement</a:t>
            </a:r>
            <a:r>
              <a:rPr lang="en-US" sz="800" kern="1200" dirty="0" smtClean="0">
                <a:solidFill>
                  <a:schemeClr val="tx1"/>
                </a:solidFill>
                <a:latin typeface="+mn-lt"/>
                <a:ea typeface="+mn-ea"/>
                <a:cs typeface="+mn-cs"/>
              </a:rPr>
              <a:t> my_delete1 = new </a:t>
            </a:r>
            <a:r>
              <a:rPr lang="en-US" sz="800" kern="1200" dirty="0" err="1" smtClean="0">
                <a:solidFill>
                  <a:schemeClr val="tx1"/>
                </a:solidFill>
                <a:latin typeface="+mn-lt"/>
                <a:ea typeface="+mn-ea"/>
                <a:cs typeface="+mn-cs"/>
              </a:rPr>
              <a:t>SimpleStatement</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"DELETE FROM </a:t>
            </a:r>
            <a:r>
              <a:rPr lang="en-US" sz="800" kern="1200" dirty="0" err="1" smtClean="0">
                <a:solidFill>
                  <a:schemeClr val="tx1"/>
                </a:solidFill>
                <a:latin typeface="+mn-lt"/>
                <a:ea typeface="+mn-ea"/>
                <a:cs typeface="+mn-cs"/>
              </a:rPr>
              <a:t>cust_orders</a:t>
            </a:r>
            <a:r>
              <a:rPr lang="en-US" sz="800" kern="1200" dirty="0" smtClean="0">
                <a:solidFill>
                  <a:schemeClr val="tx1"/>
                </a:solidFill>
                <a:latin typeface="+mn-lt"/>
                <a:ea typeface="+mn-ea"/>
                <a:cs typeface="+mn-cs"/>
              </a:rPr>
              <a:t> WHERE region = ? AND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 "NA", my_str2);</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ResultSet</a:t>
            </a:r>
            <a:r>
              <a:rPr lang="en-US" sz="800" kern="1200" dirty="0" smtClean="0">
                <a:solidFill>
                  <a:schemeClr val="tx1"/>
                </a:solidFill>
                <a:latin typeface="+mn-lt"/>
                <a:ea typeface="+mn-ea"/>
                <a:cs typeface="+mn-cs"/>
              </a:rPr>
              <a:t> my_result5 = my_session2.execute(my_delete1);</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(my_result5);</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(my_result5.wasApplied());</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(my_result5.getExecutionInfo());</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a:t>
            </a:r>
            <a:r>
              <a:rPr lang="en-US" sz="800" kern="1200" dirty="0" err="1" smtClean="0">
                <a:solidFill>
                  <a:schemeClr val="tx1"/>
                </a:solidFill>
                <a:latin typeface="+mn-lt"/>
                <a:ea typeface="+mn-ea"/>
                <a:cs typeface="+mn-cs"/>
              </a:rPr>
              <a:t>num</a:t>
            </a:r>
            <a:r>
              <a:rPr lang="en-US" sz="800" kern="1200" dirty="0" smtClean="0">
                <a:solidFill>
                  <a:schemeClr val="tx1"/>
                </a:solidFill>
                <a:latin typeface="+mn-lt"/>
                <a:ea typeface="+mn-ea"/>
                <a:cs typeface="+mn-cs"/>
              </a:rPr>
              <a:t> results: " + my_result5.all().size());</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for (Row </a:t>
            </a:r>
            <a:r>
              <a:rPr lang="en-US" sz="800" kern="1200" dirty="0" err="1" smtClean="0">
                <a:solidFill>
                  <a:schemeClr val="tx1"/>
                </a:solidFill>
                <a:latin typeface="+mn-lt"/>
                <a:ea typeface="+mn-ea"/>
                <a:cs typeface="+mn-cs"/>
              </a:rPr>
              <a:t>row</a:t>
            </a:r>
            <a:r>
              <a:rPr lang="en-US" sz="800" kern="1200" dirty="0" smtClean="0">
                <a:solidFill>
                  <a:schemeClr val="tx1"/>
                </a:solidFill>
                <a:latin typeface="+mn-lt"/>
                <a:ea typeface="+mn-ea"/>
                <a:cs typeface="+mn-cs"/>
              </a:rPr>
              <a:t> : my_result5) {</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System.out.format</a:t>
            </a:r>
            <a:r>
              <a:rPr lang="en-US" sz="800" kern="1200" dirty="0" smtClean="0">
                <a:solidFill>
                  <a:schemeClr val="tx1"/>
                </a:solidFill>
                <a:latin typeface="+mn-lt"/>
                <a:ea typeface="+mn-ea"/>
                <a:cs typeface="+mn-cs"/>
              </a:rPr>
              <a:t>("region: %s,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%s, </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 %s, other: %s\n",</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row.getString</a:t>
            </a:r>
            <a:r>
              <a:rPr lang="en-US" sz="800" kern="1200" dirty="0" smtClean="0">
                <a:solidFill>
                  <a:schemeClr val="tx1"/>
                </a:solidFill>
                <a:latin typeface="+mn-lt"/>
                <a:ea typeface="+mn-ea"/>
                <a:cs typeface="+mn-cs"/>
              </a:rPr>
              <a:t>("region"), </a:t>
            </a:r>
            <a:r>
              <a:rPr lang="en-US" sz="800" kern="1200" dirty="0" err="1" smtClean="0">
                <a:solidFill>
                  <a:schemeClr val="tx1"/>
                </a:solidFill>
                <a:latin typeface="+mn-lt"/>
                <a:ea typeface="+mn-ea"/>
                <a:cs typeface="+mn-cs"/>
              </a:rPr>
              <a:t>row.getString</a:t>
            </a:r>
            <a:r>
              <a:rPr lang="en-US" sz="800" kern="1200" dirty="0" smtClean="0">
                <a:solidFill>
                  <a:schemeClr val="tx1"/>
                </a:solidFill>
                <a:latin typeface="+mn-lt"/>
                <a:ea typeface="+mn-ea"/>
                <a:cs typeface="+mn-cs"/>
              </a:rPr>
              <a:t>("</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row.getInt</a:t>
            </a:r>
            <a:r>
              <a:rPr lang="en-US" sz="800" kern="1200" dirty="0" smtClean="0">
                <a:solidFill>
                  <a:schemeClr val="tx1"/>
                </a:solidFill>
                <a:latin typeface="+mn-lt"/>
                <a:ea typeface="+mn-ea"/>
                <a:cs typeface="+mn-cs"/>
              </a:rPr>
              <a:t>("</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row.getString</a:t>
            </a:r>
            <a:r>
              <a:rPr lang="en-US" sz="800" kern="1200" dirty="0" smtClean="0">
                <a:solidFill>
                  <a:schemeClr val="tx1"/>
                </a:solidFill>
                <a:latin typeface="+mn-lt"/>
                <a:ea typeface="+mn-ea"/>
                <a:cs typeface="+mn-cs"/>
              </a:rPr>
              <a:t>("other"));</a:t>
            </a:r>
          </a:p>
          <a:p>
            <a:r>
              <a:rPr lang="en-US" sz="800" kern="1200" dirty="0" smtClean="0">
                <a:solidFill>
                  <a:schemeClr val="tx1"/>
                </a:solidFill>
                <a:latin typeface="+mn-lt"/>
                <a:ea typeface="+mn-ea"/>
                <a:cs typeface="+mn-cs"/>
              </a:rPr>
              <a:t>            }</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 ------------------------------------------</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 Table made via CQLSH previously,</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         // CREATE TABLE ks_6240.cust_orders</a:t>
            </a:r>
          </a:p>
          <a:p>
            <a:r>
              <a:rPr lang="en-US" sz="800" kern="1200" dirty="0" smtClean="0">
                <a:solidFill>
                  <a:schemeClr val="tx1"/>
                </a:solidFill>
                <a:latin typeface="+mn-lt"/>
                <a:ea typeface="+mn-ea"/>
                <a:cs typeface="+mn-cs"/>
              </a:rPr>
              <a:t>         //    (</a:t>
            </a:r>
          </a:p>
          <a:p>
            <a:r>
              <a:rPr lang="en-US" sz="800" kern="1200" dirty="0" smtClean="0">
                <a:solidFill>
                  <a:schemeClr val="tx1"/>
                </a:solidFill>
                <a:latin typeface="+mn-lt"/>
                <a:ea typeface="+mn-ea"/>
                <a:cs typeface="+mn-cs"/>
              </a:rPr>
              <a:t>         //    region            TEXT,</a:t>
            </a:r>
          </a:p>
          <a:p>
            <a:r>
              <a:rPr lang="en-US" sz="800" kern="1200" dirty="0" smtClean="0">
                <a:solidFill>
                  <a:schemeClr val="tx1"/>
                </a:solidFill>
                <a:latin typeface="+mn-lt"/>
                <a:ea typeface="+mn-ea"/>
                <a:cs typeface="+mn-cs"/>
              </a:rPr>
              <a:t>         //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TEXT,</a:t>
            </a:r>
          </a:p>
          <a:p>
            <a:r>
              <a:rPr lang="en-US" sz="800" kern="1200" dirty="0" smtClean="0">
                <a:solidFill>
                  <a:schemeClr val="tx1"/>
                </a:solidFill>
                <a:latin typeface="+mn-lt"/>
                <a:ea typeface="+mn-ea"/>
                <a:cs typeface="+mn-cs"/>
              </a:rPr>
              <a:t>         //    </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           INT,</a:t>
            </a:r>
          </a:p>
          <a:p>
            <a:r>
              <a:rPr lang="en-US" sz="800" kern="1200" dirty="0" smtClean="0">
                <a:solidFill>
                  <a:schemeClr val="tx1"/>
                </a:solidFill>
                <a:latin typeface="+mn-lt"/>
                <a:ea typeface="+mn-ea"/>
                <a:cs typeface="+mn-cs"/>
              </a:rPr>
              <a:t>         //    other             TEXT,</a:t>
            </a:r>
          </a:p>
          <a:p>
            <a:r>
              <a:rPr lang="en-US" sz="800" kern="1200" dirty="0" smtClean="0">
                <a:solidFill>
                  <a:schemeClr val="tx1"/>
                </a:solidFill>
                <a:latin typeface="+mn-lt"/>
                <a:ea typeface="+mn-ea"/>
                <a:cs typeface="+mn-cs"/>
              </a:rPr>
              <a:t>         //    PRIMARY KEY ((region,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    );</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SimpleStatement</a:t>
            </a:r>
            <a:r>
              <a:rPr lang="en-US" sz="800" kern="1200" dirty="0" smtClean="0">
                <a:solidFill>
                  <a:schemeClr val="tx1"/>
                </a:solidFill>
                <a:latin typeface="+mn-lt"/>
                <a:ea typeface="+mn-ea"/>
                <a:cs typeface="+mn-cs"/>
              </a:rPr>
              <a:t> my_insert2 = new </a:t>
            </a:r>
            <a:r>
              <a:rPr lang="en-US" sz="800" kern="1200" dirty="0" err="1" smtClean="0">
                <a:solidFill>
                  <a:schemeClr val="tx1"/>
                </a:solidFill>
                <a:latin typeface="+mn-lt"/>
                <a:ea typeface="+mn-ea"/>
                <a:cs typeface="+mn-cs"/>
              </a:rPr>
              <a:t>SimpleStatement</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"INSERT INTO </a:t>
            </a:r>
            <a:r>
              <a:rPr lang="en-US" sz="800" kern="1200" dirty="0" err="1" smtClean="0">
                <a:solidFill>
                  <a:schemeClr val="tx1"/>
                </a:solidFill>
                <a:latin typeface="+mn-lt"/>
                <a:ea typeface="+mn-ea"/>
                <a:cs typeface="+mn-cs"/>
              </a:rPr>
              <a:t>cust_orders</a:t>
            </a:r>
            <a:r>
              <a:rPr lang="en-US" sz="800" kern="1200" dirty="0" smtClean="0">
                <a:solidFill>
                  <a:schemeClr val="tx1"/>
                </a:solidFill>
                <a:latin typeface="+mn-lt"/>
                <a:ea typeface="+mn-ea"/>
                <a:cs typeface="+mn-cs"/>
              </a:rPr>
              <a:t> (region,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 other) VALUES (?, ?, ?, ?)",</a:t>
            </a:r>
          </a:p>
          <a:p>
            <a:r>
              <a:rPr lang="en-US" sz="800" kern="1200" dirty="0" smtClean="0">
                <a:solidFill>
                  <a:schemeClr val="tx1"/>
                </a:solidFill>
                <a:latin typeface="+mn-lt"/>
                <a:ea typeface="+mn-ea"/>
                <a:cs typeface="+mn-cs"/>
              </a:rPr>
              <a:t>                "SA", "X-Store", 101, "Water, Juice");</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SimpleStatement</a:t>
            </a:r>
            <a:r>
              <a:rPr lang="en-US" sz="800" kern="1200" dirty="0" smtClean="0">
                <a:solidFill>
                  <a:schemeClr val="tx1"/>
                </a:solidFill>
                <a:latin typeface="+mn-lt"/>
                <a:ea typeface="+mn-ea"/>
                <a:cs typeface="+mn-cs"/>
              </a:rPr>
              <a:t> my_insert3 = new </a:t>
            </a:r>
            <a:r>
              <a:rPr lang="en-US" sz="800" kern="1200" dirty="0" err="1" smtClean="0">
                <a:solidFill>
                  <a:schemeClr val="tx1"/>
                </a:solidFill>
                <a:latin typeface="+mn-lt"/>
                <a:ea typeface="+mn-ea"/>
                <a:cs typeface="+mn-cs"/>
              </a:rPr>
              <a:t>SimpleStatement</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"INSERT INTO </a:t>
            </a:r>
            <a:r>
              <a:rPr lang="en-US" sz="800" kern="1200" dirty="0" err="1" smtClean="0">
                <a:solidFill>
                  <a:schemeClr val="tx1"/>
                </a:solidFill>
                <a:latin typeface="+mn-lt"/>
                <a:ea typeface="+mn-ea"/>
                <a:cs typeface="+mn-cs"/>
              </a:rPr>
              <a:t>cust_orders</a:t>
            </a:r>
            <a:r>
              <a:rPr lang="en-US" sz="800" kern="1200" dirty="0" smtClean="0">
                <a:solidFill>
                  <a:schemeClr val="tx1"/>
                </a:solidFill>
                <a:latin typeface="+mn-lt"/>
                <a:ea typeface="+mn-ea"/>
                <a:cs typeface="+mn-cs"/>
              </a:rPr>
              <a:t> (region,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 other) VALUES (?, ?, ?, ?)",</a:t>
            </a:r>
          </a:p>
          <a:p>
            <a:r>
              <a:rPr lang="en-US" sz="800" kern="1200" dirty="0" smtClean="0">
                <a:solidFill>
                  <a:schemeClr val="tx1"/>
                </a:solidFill>
                <a:latin typeface="+mn-lt"/>
                <a:ea typeface="+mn-ea"/>
                <a:cs typeface="+mn-cs"/>
              </a:rPr>
              <a:t>                "SA", "X-Store", 102, "Water, Juice, Lemons");</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BatchStatement</a:t>
            </a:r>
            <a:r>
              <a:rPr lang="en-US" sz="800" kern="1200" dirty="0" smtClean="0">
                <a:solidFill>
                  <a:schemeClr val="tx1"/>
                </a:solidFill>
                <a:latin typeface="+mn-lt"/>
                <a:ea typeface="+mn-ea"/>
                <a:cs typeface="+mn-cs"/>
              </a:rPr>
              <a:t> my_batch1 = new </a:t>
            </a:r>
            <a:r>
              <a:rPr lang="en-US" sz="800" kern="1200" dirty="0" err="1" smtClean="0">
                <a:solidFill>
                  <a:schemeClr val="tx1"/>
                </a:solidFill>
                <a:latin typeface="+mn-lt"/>
                <a:ea typeface="+mn-ea"/>
                <a:cs typeface="+mn-cs"/>
              </a:rPr>
              <a:t>BatchStatement</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my_batch1.add(my_insert2);</a:t>
            </a:r>
          </a:p>
          <a:p>
            <a:r>
              <a:rPr lang="en-US" sz="800" kern="1200" dirty="0" smtClean="0">
                <a:solidFill>
                  <a:schemeClr val="tx1"/>
                </a:solidFill>
                <a:latin typeface="+mn-lt"/>
                <a:ea typeface="+mn-ea"/>
                <a:cs typeface="+mn-cs"/>
              </a:rPr>
              <a:t>         my_batch1.add(my_insert3);</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ResultSet</a:t>
            </a:r>
            <a:r>
              <a:rPr lang="en-US" sz="800" kern="1200" dirty="0" smtClean="0">
                <a:solidFill>
                  <a:schemeClr val="tx1"/>
                </a:solidFill>
                <a:latin typeface="+mn-lt"/>
                <a:ea typeface="+mn-ea"/>
                <a:cs typeface="+mn-cs"/>
              </a:rPr>
              <a:t> my_result6 = my_session2.execute(my_batch1);</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(my_result6);</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(my_result6.wasApplied());</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(my_result6.getExecutionInfo());</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(my_result6.getExecutionInfo().</a:t>
            </a:r>
            <a:r>
              <a:rPr lang="en-US" sz="800" kern="1200" dirty="0" err="1" smtClean="0">
                <a:solidFill>
                  <a:schemeClr val="tx1"/>
                </a:solidFill>
                <a:latin typeface="+mn-lt"/>
                <a:ea typeface="+mn-ea"/>
                <a:cs typeface="+mn-cs"/>
              </a:rPr>
              <a:t>getIncomingPayload</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 ------------------------------------------</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 Table made via CQLSH previously,</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         // CREATE TABLE ks_6240.cust_orders</a:t>
            </a:r>
          </a:p>
          <a:p>
            <a:r>
              <a:rPr lang="en-US" sz="800" kern="1200" dirty="0" smtClean="0">
                <a:solidFill>
                  <a:schemeClr val="tx1"/>
                </a:solidFill>
                <a:latin typeface="+mn-lt"/>
                <a:ea typeface="+mn-ea"/>
                <a:cs typeface="+mn-cs"/>
              </a:rPr>
              <a:t>         //    (</a:t>
            </a:r>
          </a:p>
          <a:p>
            <a:r>
              <a:rPr lang="en-US" sz="800" kern="1200" dirty="0" smtClean="0">
                <a:solidFill>
                  <a:schemeClr val="tx1"/>
                </a:solidFill>
                <a:latin typeface="+mn-lt"/>
                <a:ea typeface="+mn-ea"/>
                <a:cs typeface="+mn-cs"/>
              </a:rPr>
              <a:t>         //    region            TEXT,</a:t>
            </a:r>
          </a:p>
          <a:p>
            <a:r>
              <a:rPr lang="en-US" sz="800" kern="1200" dirty="0" smtClean="0">
                <a:solidFill>
                  <a:schemeClr val="tx1"/>
                </a:solidFill>
                <a:latin typeface="+mn-lt"/>
                <a:ea typeface="+mn-ea"/>
                <a:cs typeface="+mn-cs"/>
              </a:rPr>
              <a:t>         //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TEXT,</a:t>
            </a:r>
          </a:p>
          <a:p>
            <a:r>
              <a:rPr lang="en-US" sz="800" kern="1200" dirty="0" smtClean="0">
                <a:solidFill>
                  <a:schemeClr val="tx1"/>
                </a:solidFill>
                <a:latin typeface="+mn-lt"/>
                <a:ea typeface="+mn-ea"/>
                <a:cs typeface="+mn-cs"/>
              </a:rPr>
              <a:t>         //    </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           INT,</a:t>
            </a:r>
          </a:p>
          <a:p>
            <a:r>
              <a:rPr lang="en-US" sz="800" kern="1200" dirty="0" smtClean="0">
                <a:solidFill>
                  <a:schemeClr val="tx1"/>
                </a:solidFill>
                <a:latin typeface="+mn-lt"/>
                <a:ea typeface="+mn-ea"/>
                <a:cs typeface="+mn-cs"/>
              </a:rPr>
              <a:t>         //    other             TEXT,</a:t>
            </a:r>
          </a:p>
          <a:p>
            <a:r>
              <a:rPr lang="en-US" sz="800" kern="1200" dirty="0" smtClean="0">
                <a:solidFill>
                  <a:schemeClr val="tx1"/>
                </a:solidFill>
                <a:latin typeface="+mn-lt"/>
                <a:ea typeface="+mn-ea"/>
                <a:cs typeface="+mn-cs"/>
              </a:rPr>
              <a:t>         //    PRIMARY KEY ((region,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    );</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SimpleStatement</a:t>
            </a:r>
            <a:r>
              <a:rPr lang="en-US" sz="800" kern="1200" dirty="0" smtClean="0">
                <a:solidFill>
                  <a:schemeClr val="tx1"/>
                </a:solidFill>
                <a:latin typeface="+mn-lt"/>
                <a:ea typeface="+mn-ea"/>
                <a:cs typeface="+mn-cs"/>
              </a:rPr>
              <a:t> my_insert4 = new </a:t>
            </a:r>
            <a:r>
              <a:rPr lang="en-US" sz="800" kern="1200" dirty="0" err="1" smtClean="0">
                <a:solidFill>
                  <a:schemeClr val="tx1"/>
                </a:solidFill>
                <a:latin typeface="+mn-lt"/>
                <a:ea typeface="+mn-ea"/>
                <a:cs typeface="+mn-cs"/>
              </a:rPr>
              <a:t>SimpleStatement</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"INSERT INTO </a:t>
            </a:r>
            <a:r>
              <a:rPr lang="en-US" sz="800" kern="1200" dirty="0" err="1" smtClean="0">
                <a:solidFill>
                  <a:schemeClr val="tx1"/>
                </a:solidFill>
                <a:latin typeface="+mn-lt"/>
                <a:ea typeface="+mn-ea"/>
                <a:cs typeface="+mn-cs"/>
              </a:rPr>
              <a:t>cust_orders</a:t>
            </a:r>
            <a:r>
              <a:rPr lang="en-US" sz="800" kern="1200" dirty="0" smtClean="0">
                <a:solidFill>
                  <a:schemeClr val="tx1"/>
                </a:solidFill>
                <a:latin typeface="+mn-lt"/>
                <a:ea typeface="+mn-ea"/>
                <a:cs typeface="+mn-cs"/>
              </a:rPr>
              <a:t> (region,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 other) VALUES (?, ?, ?, ?) IF NOT EXISTS",</a:t>
            </a:r>
          </a:p>
          <a:p>
            <a:r>
              <a:rPr lang="en-US" sz="800" kern="1200" dirty="0" smtClean="0">
                <a:solidFill>
                  <a:schemeClr val="tx1"/>
                </a:solidFill>
                <a:latin typeface="+mn-lt"/>
                <a:ea typeface="+mn-ea"/>
                <a:cs typeface="+mn-cs"/>
              </a:rPr>
              <a:t>                "SA", "X-Store", 103, "Water, Juice, Pie");</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ResultSet</a:t>
            </a:r>
            <a:r>
              <a:rPr lang="en-US" sz="800" kern="1200" dirty="0" smtClean="0">
                <a:solidFill>
                  <a:schemeClr val="tx1"/>
                </a:solidFill>
                <a:latin typeface="+mn-lt"/>
                <a:ea typeface="+mn-ea"/>
                <a:cs typeface="+mn-cs"/>
              </a:rPr>
              <a:t> my_result7 = my_session2.execute(my_insert4);</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(my_result7);</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(my_result7.wasApplied());</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(my_result7.getExecutionInfo());</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(my_result7.getExecutionInfo().</a:t>
            </a:r>
            <a:r>
              <a:rPr lang="en-US" sz="800" kern="1200" dirty="0" err="1" smtClean="0">
                <a:solidFill>
                  <a:schemeClr val="tx1"/>
                </a:solidFill>
                <a:latin typeface="+mn-lt"/>
                <a:ea typeface="+mn-ea"/>
                <a:cs typeface="+mn-cs"/>
              </a:rPr>
              <a:t>getQueryTrace</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for (Row </a:t>
            </a:r>
            <a:r>
              <a:rPr lang="en-US" sz="800" kern="1200" dirty="0" err="1" smtClean="0">
                <a:solidFill>
                  <a:schemeClr val="tx1"/>
                </a:solidFill>
                <a:latin typeface="+mn-lt"/>
                <a:ea typeface="+mn-ea"/>
                <a:cs typeface="+mn-cs"/>
              </a:rPr>
              <a:t>row</a:t>
            </a:r>
            <a:r>
              <a:rPr lang="en-US" sz="800" kern="1200" dirty="0" smtClean="0">
                <a:solidFill>
                  <a:schemeClr val="tx1"/>
                </a:solidFill>
                <a:latin typeface="+mn-lt"/>
                <a:ea typeface="+mn-ea"/>
                <a:cs typeface="+mn-cs"/>
              </a:rPr>
              <a:t> : my_result7) {</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System.out.format</a:t>
            </a:r>
            <a:r>
              <a:rPr lang="en-US" sz="800" kern="1200" dirty="0" smtClean="0">
                <a:solidFill>
                  <a:schemeClr val="tx1"/>
                </a:solidFill>
                <a:latin typeface="+mn-lt"/>
                <a:ea typeface="+mn-ea"/>
                <a:cs typeface="+mn-cs"/>
              </a:rPr>
              <a:t>("region: %s,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%s, </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 %s, other: %s\n",</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row.getString</a:t>
            </a:r>
            <a:r>
              <a:rPr lang="en-US" sz="800" kern="1200" dirty="0" smtClean="0">
                <a:solidFill>
                  <a:schemeClr val="tx1"/>
                </a:solidFill>
                <a:latin typeface="+mn-lt"/>
                <a:ea typeface="+mn-ea"/>
                <a:cs typeface="+mn-cs"/>
              </a:rPr>
              <a:t>("region"), </a:t>
            </a:r>
            <a:r>
              <a:rPr lang="en-US" sz="800" kern="1200" dirty="0" err="1" smtClean="0">
                <a:solidFill>
                  <a:schemeClr val="tx1"/>
                </a:solidFill>
                <a:latin typeface="+mn-lt"/>
                <a:ea typeface="+mn-ea"/>
                <a:cs typeface="+mn-cs"/>
              </a:rPr>
              <a:t>row.getString</a:t>
            </a:r>
            <a:r>
              <a:rPr lang="en-US" sz="800" kern="1200" dirty="0" smtClean="0">
                <a:solidFill>
                  <a:schemeClr val="tx1"/>
                </a:solidFill>
                <a:latin typeface="+mn-lt"/>
                <a:ea typeface="+mn-ea"/>
                <a:cs typeface="+mn-cs"/>
              </a:rPr>
              <a:t>("</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row.getInt</a:t>
            </a:r>
            <a:r>
              <a:rPr lang="en-US" sz="800" kern="1200" dirty="0" smtClean="0">
                <a:solidFill>
                  <a:schemeClr val="tx1"/>
                </a:solidFill>
                <a:latin typeface="+mn-lt"/>
                <a:ea typeface="+mn-ea"/>
                <a:cs typeface="+mn-cs"/>
              </a:rPr>
              <a:t>("</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row.getString</a:t>
            </a:r>
            <a:r>
              <a:rPr lang="en-US" sz="800" kern="1200" dirty="0" smtClean="0">
                <a:solidFill>
                  <a:schemeClr val="tx1"/>
                </a:solidFill>
                <a:latin typeface="+mn-lt"/>
                <a:ea typeface="+mn-ea"/>
                <a:cs typeface="+mn-cs"/>
              </a:rPr>
              <a:t>("other") );</a:t>
            </a:r>
          </a:p>
          <a:p>
            <a:r>
              <a:rPr lang="en-US" sz="800" kern="1200" dirty="0" smtClean="0">
                <a:solidFill>
                  <a:schemeClr val="tx1"/>
                </a:solidFill>
                <a:latin typeface="+mn-lt"/>
                <a:ea typeface="+mn-ea"/>
                <a:cs typeface="+mn-cs"/>
              </a:rPr>
              <a:t>            }</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 ------------------------------------------</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Metadata my_metadata2 = </a:t>
            </a:r>
            <a:r>
              <a:rPr lang="en-US" sz="800" kern="1200" dirty="0" err="1" smtClean="0">
                <a:solidFill>
                  <a:schemeClr val="tx1"/>
                </a:solidFill>
                <a:latin typeface="+mn-lt"/>
                <a:ea typeface="+mn-ea"/>
                <a:cs typeface="+mn-cs"/>
              </a:rPr>
              <a:t>my_cluster.getMetadata</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System.out.printf</a:t>
            </a:r>
            <a:r>
              <a:rPr lang="en-US" sz="800" kern="1200" dirty="0" smtClean="0">
                <a:solidFill>
                  <a:schemeClr val="tx1"/>
                </a:solidFill>
                <a:latin typeface="+mn-lt"/>
                <a:ea typeface="+mn-ea"/>
                <a:cs typeface="+mn-cs"/>
              </a:rPr>
              <a:t>("Connected to cluster: %s %s\n",</a:t>
            </a:r>
          </a:p>
          <a:p>
            <a:r>
              <a:rPr lang="en-US" sz="800" kern="1200" dirty="0" smtClean="0">
                <a:solidFill>
                  <a:schemeClr val="tx1"/>
                </a:solidFill>
                <a:latin typeface="+mn-lt"/>
                <a:ea typeface="+mn-ea"/>
                <a:cs typeface="+mn-cs"/>
              </a:rPr>
              <a:t>            my_metadata2.getClusterName(), </a:t>
            </a:r>
            <a:r>
              <a:rPr lang="en-US" sz="800" kern="1200" dirty="0" err="1" smtClean="0">
                <a:solidFill>
                  <a:schemeClr val="tx1"/>
                </a:solidFill>
                <a:latin typeface="+mn-lt"/>
                <a:ea typeface="+mn-ea"/>
                <a:cs typeface="+mn-cs"/>
              </a:rPr>
              <a:t>my_cluster.getClusterName</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("Schema:");</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(my_metadata2.exportSchemaAsString());</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System.out.printf</a:t>
            </a:r>
            <a:r>
              <a:rPr lang="en-US" sz="800" kern="1200" dirty="0" smtClean="0">
                <a:solidFill>
                  <a:schemeClr val="tx1"/>
                </a:solidFill>
                <a:latin typeface="+mn-lt"/>
                <a:ea typeface="+mn-ea"/>
                <a:cs typeface="+mn-cs"/>
              </a:rPr>
              <a:t>("Schema agreement : %s\n",</a:t>
            </a:r>
          </a:p>
          <a:p>
            <a:r>
              <a:rPr lang="en-US" sz="800" kern="1200" dirty="0" smtClean="0">
                <a:solidFill>
                  <a:schemeClr val="tx1"/>
                </a:solidFill>
                <a:latin typeface="+mn-lt"/>
                <a:ea typeface="+mn-ea"/>
                <a:cs typeface="+mn-cs"/>
              </a:rPr>
              <a:t>            my_metadata2.checkSchemaAgreement());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 ------------------------------------------</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 Table made via CQLSH previously,</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         // CREATE TABLE ks_6240.cust_orders</a:t>
            </a:r>
          </a:p>
          <a:p>
            <a:r>
              <a:rPr lang="en-US" sz="800" kern="1200" dirty="0" smtClean="0">
                <a:solidFill>
                  <a:schemeClr val="tx1"/>
                </a:solidFill>
                <a:latin typeface="+mn-lt"/>
                <a:ea typeface="+mn-ea"/>
                <a:cs typeface="+mn-cs"/>
              </a:rPr>
              <a:t>         //    (</a:t>
            </a:r>
          </a:p>
          <a:p>
            <a:r>
              <a:rPr lang="en-US" sz="800" kern="1200" dirty="0" smtClean="0">
                <a:solidFill>
                  <a:schemeClr val="tx1"/>
                </a:solidFill>
                <a:latin typeface="+mn-lt"/>
                <a:ea typeface="+mn-ea"/>
                <a:cs typeface="+mn-cs"/>
              </a:rPr>
              <a:t>         //    region            TEXT,</a:t>
            </a:r>
          </a:p>
          <a:p>
            <a:r>
              <a:rPr lang="en-US" sz="800" kern="1200" dirty="0" smtClean="0">
                <a:solidFill>
                  <a:schemeClr val="tx1"/>
                </a:solidFill>
                <a:latin typeface="+mn-lt"/>
                <a:ea typeface="+mn-ea"/>
                <a:cs typeface="+mn-cs"/>
              </a:rPr>
              <a:t>         //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TEXT,</a:t>
            </a:r>
          </a:p>
          <a:p>
            <a:r>
              <a:rPr lang="en-US" sz="800" kern="1200" dirty="0" smtClean="0">
                <a:solidFill>
                  <a:schemeClr val="tx1"/>
                </a:solidFill>
                <a:latin typeface="+mn-lt"/>
                <a:ea typeface="+mn-ea"/>
                <a:cs typeface="+mn-cs"/>
              </a:rPr>
              <a:t>         //    </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           INT,</a:t>
            </a:r>
          </a:p>
          <a:p>
            <a:r>
              <a:rPr lang="en-US" sz="800" kern="1200" dirty="0" smtClean="0">
                <a:solidFill>
                  <a:schemeClr val="tx1"/>
                </a:solidFill>
                <a:latin typeface="+mn-lt"/>
                <a:ea typeface="+mn-ea"/>
                <a:cs typeface="+mn-cs"/>
              </a:rPr>
              <a:t>         //    other             TEXT,</a:t>
            </a:r>
          </a:p>
          <a:p>
            <a:r>
              <a:rPr lang="en-US" sz="800" kern="1200" dirty="0" smtClean="0">
                <a:solidFill>
                  <a:schemeClr val="tx1"/>
                </a:solidFill>
                <a:latin typeface="+mn-lt"/>
                <a:ea typeface="+mn-ea"/>
                <a:cs typeface="+mn-cs"/>
              </a:rPr>
              <a:t>         //    PRIMARY KEY ((region,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    );</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BuiltStatement</a:t>
            </a:r>
            <a:r>
              <a:rPr lang="en-US" sz="800" kern="1200" dirty="0" smtClean="0">
                <a:solidFill>
                  <a:schemeClr val="tx1"/>
                </a:solidFill>
                <a:latin typeface="+mn-lt"/>
                <a:ea typeface="+mn-ea"/>
                <a:cs typeface="+mn-cs"/>
              </a:rPr>
              <a:t> my_built1 = </a:t>
            </a:r>
            <a:r>
              <a:rPr lang="en-US" sz="800" kern="1200" dirty="0" err="1" smtClean="0">
                <a:solidFill>
                  <a:schemeClr val="tx1"/>
                </a:solidFill>
                <a:latin typeface="+mn-lt"/>
                <a:ea typeface="+mn-ea"/>
                <a:cs typeface="+mn-cs"/>
              </a:rPr>
              <a:t>QueryBuilder.insertInto</a:t>
            </a:r>
            <a:r>
              <a:rPr lang="en-US" sz="800" kern="1200" dirty="0" smtClean="0">
                <a:solidFill>
                  <a:schemeClr val="tx1"/>
                </a:solidFill>
                <a:latin typeface="+mn-lt"/>
                <a:ea typeface="+mn-ea"/>
                <a:cs typeface="+mn-cs"/>
              </a:rPr>
              <a:t>("</a:t>
            </a:r>
            <a:r>
              <a:rPr lang="en-US" sz="800" kern="1200" dirty="0" err="1" smtClean="0">
                <a:solidFill>
                  <a:schemeClr val="tx1"/>
                </a:solidFill>
                <a:latin typeface="+mn-lt"/>
                <a:ea typeface="+mn-ea"/>
                <a:cs typeface="+mn-cs"/>
              </a:rPr>
              <a:t>cust_orders</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value("region", "EMEA").</a:t>
            </a:r>
          </a:p>
          <a:p>
            <a:r>
              <a:rPr lang="en-US" sz="800" kern="1200" dirty="0" smtClean="0">
                <a:solidFill>
                  <a:schemeClr val="tx1"/>
                </a:solidFill>
                <a:latin typeface="+mn-lt"/>
                <a:ea typeface="+mn-ea"/>
                <a:cs typeface="+mn-cs"/>
              </a:rPr>
              <a:t>            value("</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"Apple").</a:t>
            </a:r>
          </a:p>
          <a:p>
            <a:r>
              <a:rPr lang="en-US" sz="800" kern="1200" dirty="0" smtClean="0">
                <a:solidFill>
                  <a:schemeClr val="tx1"/>
                </a:solidFill>
                <a:latin typeface="+mn-lt"/>
                <a:ea typeface="+mn-ea"/>
                <a:cs typeface="+mn-cs"/>
              </a:rPr>
              <a:t>            value("</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 200).</a:t>
            </a:r>
          </a:p>
          <a:p>
            <a:r>
              <a:rPr lang="en-US" sz="800" kern="1200" dirty="0" smtClean="0">
                <a:solidFill>
                  <a:schemeClr val="tx1"/>
                </a:solidFill>
                <a:latin typeface="+mn-lt"/>
                <a:ea typeface="+mn-ea"/>
                <a:cs typeface="+mn-cs"/>
              </a:rPr>
              <a:t>            value("other", "mouse");</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ResultSet</a:t>
            </a:r>
            <a:r>
              <a:rPr lang="en-US" sz="800" kern="1200" dirty="0" smtClean="0">
                <a:solidFill>
                  <a:schemeClr val="tx1"/>
                </a:solidFill>
                <a:latin typeface="+mn-lt"/>
                <a:ea typeface="+mn-ea"/>
                <a:cs typeface="+mn-cs"/>
              </a:rPr>
              <a:t> my_result8 = my_session2.execute(my_built1);</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(my_result8);</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(my_result8.wasApplied());</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(my_result8.getExecutionInfo());</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(my_result8.getExecutionInfo().</a:t>
            </a:r>
            <a:r>
              <a:rPr lang="en-US" sz="800" kern="1200" dirty="0" err="1" smtClean="0">
                <a:solidFill>
                  <a:schemeClr val="tx1"/>
                </a:solidFill>
                <a:latin typeface="+mn-lt"/>
                <a:ea typeface="+mn-ea"/>
                <a:cs typeface="+mn-cs"/>
              </a:rPr>
              <a:t>getIncomingPayload</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 </a:t>
            </a:r>
            <a:r>
              <a:rPr lang="en-US" sz="800" kern="1200" dirty="0" err="1" smtClean="0">
                <a:solidFill>
                  <a:schemeClr val="tx1"/>
                </a:solidFill>
                <a:latin typeface="+mn-lt"/>
                <a:ea typeface="+mn-ea"/>
                <a:cs typeface="+mn-cs"/>
              </a:rPr>
              <a:t>BuiltStatement</a:t>
            </a:r>
            <a:r>
              <a:rPr lang="en-US" sz="800" kern="1200" dirty="0" smtClean="0">
                <a:solidFill>
                  <a:schemeClr val="tx1"/>
                </a:solidFill>
                <a:latin typeface="+mn-lt"/>
                <a:ea typeface="+mn-ea"/>
                <a:cs typeface="+mn-cs"/>
              </a:rPr>
              <a:t> my_built2 = </a:t>
            </a:r>
            <a:r>
              <a:rPr lang="en-US" sz="800" kern="1200" dirty="0" err="1" smtClean="0">
                <a:solidFill>
                  <a:schemeClr val="tx1"/>
                </a:solidFill>
                <a:latin typeface="+mn-lt"/>
                <a:ea typeface="+mn-ea"/>
                <a:cs typeface="+mn-cs"/>
              </a:rPr>
              <a:t>QueryBuilder.select</a:t>
            </a:r>
            <a:r>
              <a:rPr lang="en-US" sz="800" kern="1200" dirty="0" smtClean="0">
                <a:solidFill>
                  <a:schemeClr val="tx1"/>
                </a:solidFill>
                <a:latin typeface="+mn-lt"/>
                <a:ea typeface="+mn-ea"/>
                <a:cs typeface="+mn-cs"/>
              </a:rPr>
              <a:t>().all().</a:t>
            </a:r>
          </a:p>
          <a:p>
            <a:r>
              <a:rPr lang="en-US" sz="800" kern="1200" dirty="0" smtClean="0">
                <a:solidFill>
                  <a:schemeClr val="tx1"/>
                </a:solidFill>
                <a:latin typeface="+mn-lt"/>
                <a:ea typeface="+mn-ea"/>
                <a:cs typeface="+mn-cs"/>
              </a:rPr>
              <a:t>         //    from("</a:t>
            </a:r>
            <a:r>
              <a:rPr lang="en-US" sz="800" kern="1200" dirty="0" err="1" smtClean="0">
                <a:solidFill>
                  <a:schemeClr val="tx1"/>
                </a:solidFill>
                <a:latin typeface="+mn-lt"/>
                <a:ea typeface="+mn-ea"/>
                <a:cs typeface="+mn-cs"/>
              </a:rPr>
              <a:t>cust_orders</a:t>
            </a:r>
            <a:r>
              <a:rPr lang="en-US" sz="800" kern="1200" dirty="0" smtClean="0">
                <a:solidFill>
                  <a:schemeClr val="tx1"/>
                </a:solidFill>
                <a:latin typeface="+mn-lt"/>
                <a:ea typeface="+mn-ea"/>
                <a:cs typeface="+mn-cs"/>
              </a:rPr>
              <a:t>").where(</a:t>
            </a:r>
            <a:r>
              <a:rPr lang="en-US" sz="800" kern="1200" dirty="0" err="1" smtClean="0">
                <a:solidFill>
                  <a:schemeClr val="tx1"/>
                </a:solidFill>
                <a:latin typeface="+mn-lt"/>
                <a:ea typeface="+mn-ea"/>
                <a:cs typeface="+mn-cs"/>
              </a:rPr>
              <a:t>eq</a:t>
            </a:r>
            <a:r>
              <a:rPr lang="en-US" sz="800" kern="1200" dirty="0" smtClean="0">
                <a:solidFill>
                  <a:schemeClr val="tx1"/>
                </a:solidFill>
                <a:latin typeface="+mn-lt"/>
                <a:ea typeface="+mn-ea"/>
                <a:cs typeface="+mn-cs"/>
              </a:rPr>
              <a:t>("region", "EMEA"));</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BuiltStatement</a:t>
            </a:r>
            <a:r>
              <a:rPr lang="en-US" sz="800" kern="1200" dirty="0" smtClean="0">
                <a:solidFill>
                  <a:schemeClr val="tx1"/>
                </a:solidFill>
                <a:latin typeface="+mn-lt"/>
                <a:ea typeface="+mn-ea"/>
                <a:cs typeface="+mn-cs"/>
              </a:rPr>
              <a:t> my_built2 = </a:t>
            </a:r>
            <a:r>
              <a:rPr lang="en-US" sz="800" kern="1200" dirty="0" err="1" smtClean="0">
                <a:solidFill>
                  <a:schemeClr val="tx1"/>
                </a:solidFill>
                <a:latin typeface="+mn-lt"/>
                <a:ea typeface="+mn-ea"/>
                <a:cs typeface="+mn-cs"/>
              </a:rPr>
              <a:t>QueryBuilder.select</a:t>
            </a:r>
            <a:r>
              <a:rPr lang="en-US" sz="800" kern="1200" dirty="0" smtClean="0">
                <a:solidFill>
                  <a:schemeClr val="tx1"/>
                </a:solidFill>
                <a:latin typeface="+mn-lt"/>
                <a:ea typeface="+mn-ea"/>
                <a:cs typeface="+mn-cs"/>
              </a:rPr>
              <a:t>().all().</a:t>
            </a:r>
          </a:p>
          <a:p>
            <a:r>
              <a:rPr lang="en-US" sz="800" kern="1200" dirty="0" smtClean="0">
                <a:solidFill>
                  <a:schemeClr val="tx1"/>
                </a:solidFill>
                <a:latin typeface="+mn-lt"/>
                <a:ea typeface="+mn-ea"/>
                <a:cs typeface="+mn-cs"/>
              </a:rPr>
              <a:t>//          from("</a:t>
            </a:r>
            <a:r>
              <a:rPr lang="en-US" sz="800" kern="1200" dirty="0" err="1" smtClean="0">
                <a:solidFill>
                  <a:schemeClr val="tx1"/>
                </a:solidFill>
                <a:latin typeface="+mn-lt"/>
                <a:ea typeface="+mn-ea"/>
                <a:cs typeface="+mn-cs"/>
              </a:rPr>
              <a:t>cust_orders</a:t>
            </a:r>
            <a:r>
              <a:rPr lang="en-US" sz="800" kern="1200" dirty="0" smtClean="0">
                <a:solidFill>
                  <a:schemeClr val="tx1"/>
                </a:solidFill>
                <a:latin typeface="+mn-lt"/>
                <a:ea typeface="+mn-ea"/>
                <a:cs typeface="+mn-cs"/>
              </a:rPr>
              <a:t>").where( </a:t>
            </a:r>
            <a:r>
              <a:rPr lang="en-US" sz="800" kern="1200" dirty="0" err="1" smtClean="0">
                <a:solidFill>
                  <a:schemeClr val="tx1"/>
                </a:solidFill>
                <a:latin typeface="+mn-lt"/>
                <a:ea typeface="+mn-ea"/>
                <a:cs typeface="+mn-cs"/>
              </a:rPr>
              <a:t>eq</a:t>
            </a:r>
            <a:r>
              <a:rPr lang="en-US" sz="800" kern="1200" dirty="0" smtClean="0">
                <a:solidFill>
                  <a:schemeClr val="tx1"/>
                </a:solidFill>
                <a:latin typeface="+mn-lt"/>
                <a:ea typeface="+mn-ea"/>
                <a:cs typeface="+mn-cs"/>
              </a:rPr>
              <a:t>(</a:t>
            </a:r>
            <a:r>
              <a:rPr lang="en-US" sz="800" kern="1200" dirty="0" err="1" smtClean="0">
                <a:solidFill>
                  <a:schemeClr val="tx1"/>
                </a:solidFill>
                <a:latin typeface="+mn-lt"/>
                <a:ea typeface="+mn-ea"/>
                <a:cs typeface="+mn-cs"/>
              </a:rPr>
              <a:t>Arrays.asList</a:t>
            </a:r>
            <a:r>
              <a:rPr lang="en-US" sz="800" kern="1200" dirty="0" smtClean="0">
                <a:solidFill>
                  <a:schemeClr val="tx1"/>
                </a:solidFill>
                <a:latin typeface="+mn-lt"/>
                <a:ea typeface="+mn-ea"/>
                <a:cs typeface="+mn-cs"/>
              </a:rPr>
              <a:t>("region",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Arrays.asList</a:t>
            </a:r>
            <a:r>
              <a:rPr lang="en-US" sz="800" kern="1200" dirty="0" smtClean="0">
                <a:solidFill>
                  <a:schemeClr val="tx1"/>
                </a:solidFill>
                <a:latin typeface="+mn-lt"/>
                <a:ea typeface="+mn-ea"/>
                <a:cs typeface="+mn-cs"/>
              </a:rPr>
              <a:t>("EMEA", "Apple")) );</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 Above currently throws at RT,</a:t>
            </a:r>
          </a:p>
          <a:p>
            <a:r>
              <a:rPr lang="en-US" sz="800" kern="1200" dirty="0" smtClean="0">
                <a:solidFill>
                  <a:schemeClr val="tx1"/>
                </a:solidFill>
                <a:latin typeface="+mn-lt"/>
                <a:ea typeface="+mn-ea"/>
                <a:cs typeface="+mn-cs"/>
              </a:rPr>
              <a:t>         // Exception in thread "main" </a:t>
            </a:r>
            <a:r>
              <a:rPr lang="en-US" sz="800" kern="1200" dirty="0" err="1" smtClean="0">
                <a:solidFill>
                  <a:schemeClr val="tx1"/>
                </a:solidFill>
                <a:latin typeface="+mn-lt"/>
                <a:ea typeface="+mn-ea"/>
                <a:cs typeface="+mn-cs"/>
              </a:rPr>
              <a:t>com.datastax.driver.core.exceptions.InvalidQueryException</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 Multi-column relations can only be applied to clustering columns but was applied to: region</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ResultSet</a:t>
            </a:r>
            <a:r>
              <a:rPr lang="en-US" sz="800" kern="1200" dirty="0" smtClean="0">
                <a:solidFill>
                  <a:schemeClr val="tx1"/>
                </a:solidFill>
                <a:latin typeface="+mn-lt"/>
                <a:ea typeface="+mn-ea"/>
                <a:cs typeface="+mn-cs"/>
              </a:rPr>
              <a:t> my_result9 = my_session2.execute(my_built2);</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(my_result9);</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(my_result9.wasApplied());</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(my_result9.getExecutionInfo());</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(my_result9.getExecutionInfo().</a:t>
            </a:r>
            <a:r>
              <a:rPr lang="en-US" sz="800" kern="1200" dirty="0" err="1" smtClean="0">
                <a:solidFill>
                  <a:schemeClr val="tx1"/>
                </a:solidFill>
                <a:latin typeface="+mn-lt"/>
                <a:ea typeface="+mn-ea"/>
                <a:cs typeface="+mn-cs"/>
              </a:rPr>
              <a:t>getIncomingPayload</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for (Row </a:t>
            </a:r>
            <a:r>
              <a:rPr lang="en-US" sz="800" kern="1200" dirty="0" err="1" smtClean="0">
                <a:solidFill>
                  <a:schemeClr val="tx1"/>
                </a:solidFill>
                <a:latin typeface="+mn-lt"/>
                <a:ea typeface="+mn-ea"/>
                <a:cs typeface="+mn-cs"/>
              </a:rPr>
              <a:t>row</a:t>
            </a:r>
            <a:r>
              <a:rPr lang="en-US" sz="800" kern="1200" dirty="0" smtClean="0">
                <a:solidFill>
                  <a:schemeClr val="tx1"/>
                </a:solidFill>
                <a:latin typeface="+mn-lt"/>
                <a:ea typeface="+mn-ea"/>
                <a:cs typeface="+mn-cs"/>
              </a:rPr>
              <a:t> : my_result9) {</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System.out.format</a:t>
            </a:r>
            <a:r>
              <a:rPr lang="en-US" sz="800" kern="1200" dirty="0" smtClean="0">
                <a:solidFill>
                  <a:schemeClr val="tx1"/>
                </a:solidFill>
                <a:latin typeface="+mn-lt"/>
                <a:ea typeface="+mn-ea"/>
                <a:cs typeface="+mn-cs"/>
              </a:rPr>
              <a:t>("region: %s,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%s, </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 %s, other: %s\n",</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row.getString</a:t>
            </a:r>
            <a:r>
              <a:rPr lang="en-US" sz="800" kern="1200" dirty="0" smtClean="0">
                <a:solidFill>
                  <a:schemeClr val="tx1"/>
                </a:solidFill>
                <a:latin typeface="+mn-lt"/>
                <a:ea typeface="+mn-ea"/>
                <a:cs typeface="+mn-cs"/>
              </a:rPr>
              <a:t>("region"), </a:t>
            </a:r>
            <a:r>
              <a:rPr lang="en-US" sz="800" kern="1200" dirty="0" err="1" smtClean="0">
                <a:solidFill>
                  <a:schemeClr val="tx1"/>
                </a:solidFill>
                <a:latin typeface="+mn-lt"/>
                <a:ea typeface="+mn-ea"/>
                <a:cs typeface="+mn-cs"/>
              </a:rPr>
              <a:t>row.getString</a:t>
            </a:r>
            <a:r>
              <a:rPr lang="en-US" sz="800" kern="1200" dirty="0" smtClean="0">
                <a:solidFill>
                  <a:schemeClr val="tx1"/>
                </a:solidFill>
                <a:latin typeface="+mn-lt"/>
                <a:ea typeface="+mn-ea"/>
                <a:cs typeface="+mn-cs"/>
              </a:rPr>
              <a:t>("</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row.getInt</a:t>
            </a:r>
            <a:r>
              <a:rPr lang="en-US" sz="800" kern="1200" dirty="0" smtClean="0">
                <a:solidFill>
                  <a:schemeClr val="tx1"/>
                </a:solidFill>
                <a:latin typeface="+mn-lt"/>
                <a:ea typeface="+mn-ea"/>
                <a:cs typeface="+mn-cs"/>
              </a:rPr>
              <a:t>("</a:t>
            </a:r>
            <a:r>
              <a:rPr lang="en-US" sz="800" kern="1200" dirty="0" err="1" smtClean="0">
                <a:solidFill>
                  <a:schemeClr val="tx1"/>
                </a:solidFill>
                <a:latin typeface="+mn-lt"/>
                <a:ea typeface="+mn-ea"/>
                <a:cs typeface="+mn-cs"/>
              </a:rPr>
              <a:t>ord_num</a:t>
            </a:r>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row.getString</a:t>
            </a:r>
            <a:r>
              <a:rPr lang="en-US" sz="800" kern="1200" dirty="0" smtClean="0">
                <a:solidFill>
                  <a:schemeClr val="tx1"/>
                </a:solidFill>
                <a:latin typeface="+mn-lt"/>
                <a:ea typeface="+mn-ea"/>
                <a:cs typeface="+mn-cs"/>
              </a:rPr>
              <a:t>("other") );</a:t>
            </a:r>
          </a:p>
          <a:p>
            <a:r>
              <a:rPr lang="en-US" sz="800" kern="1200" dirty="0" smtClean="0">
                <a:solidFill>
                  <a:schemeClr val="tx1"/>
                </a:solidFill>
                <a:latin typeface="+mn-lt"/>
                <a:ea typeface="+mn-ea"/>
                <a:cs typeface="+mn-cs"/>
              </a:rPr>
              <a:t>//          }</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BuiltStatement</a:t>
            </a:r>
            <a:r>
              <a:rPr lang="en-US" sz="800" kern="1200" dirty="0" smtClean="0">
                <a:solidFill>
                  <a:schemeClr val="tx1"/>
                </a:solidFill>
                <a:latin typeface="+mn-lt"/>
                <a:ea typeface="+mn-ea"/>
                <a:cs typeface="+mn-cs"/>
              </a:rPr>
              <a:t> my_built3 = </a:t>
            </a:r>
            <a:r>
              <a:rPr lang="en-US" sz="800" kern="1200" dirty="0" err="1" smtClean="0">
                <a:solidFill>
                  <a:schemeClr val="tx1"/>
                </a:solidFill>
                <a:latin typeface="+mn-lt"/>
                <a:ea typeface="+mn-ea"/>
                <a:cs typeface="+mn-cs"/>
              </a:rPr>
              <a:t>QueryBuilder.delete</a:t>
            </a:r>
            <a:r>
              <a:rPr lang="en-US" sz="800" kern="1200" dirty="0" smtClean="0">
                <a:solidFill>
                  <a:schemeClr val="tx1"/>
                </a:solidFill>
                <a:latin typeface="+mn-lt"/>
                <a:ea typeface="+mn-ea"/>
                <a:cs typeface="+mn-cs"/>
              </a:rPr>
              <a:t>().all().</a:t>
            </a:r>
          </a:p>
          <a:p>
            <a:r>
              <a:rPr lang="en-US" sz="800" kern="1200" dirty="0" smtClean="0">
                <a:solidFill>
                  <a:schemeClr val="tx1"/>
                </a:solidFill>
                <a:latin typeface="+mn-lt"/>
                <a:ea typeface="+mn-ea"/>
                <a:cs typeface="+mn-cs"/>
              </a:rPr>
              <a:t>//          from("</a:t>
            </a:r>
            <a:r>
              <a:rPr lang="en-US" sz="800" kern="1200" dirty="0" err="1" smtClean="0">
                <a:solidFill>
                  <a:schemeClr val="tx1"/>
                </a:solidFill>
                <a:latin typeface="+mn-lt"/>
                <a:ea typeface="+mn-ea"/>
                <a:cs typeface="+mn-cs"/>
              </a:rPr>
              <a:t>cust_orders</a:t>
            </a:r>
            <a:r>
              <a:rPr lang="en-US" sz="800" kern="1200" dirty="0" smtClean="0">
                <a:solidFill>
                  <a:schemeClr val="tx1"/>
                </a:solidFill>
                <a:latin typeface="+mn-lt"/>
                <a:ea typeface="+mn-ea"/>
                <a:cs typeface="+mn-cs"/>
              </a:rPr>
              <a:t>").where( </a:t>
            </a:r>
            <a:r>
              <a:rPr lang="en-US" sz="800" kern="1200" dirty="0" err="1" smtClean="0">
                <a:solidFill>
                  <a:schemeClr val="tx1"/>
                </a:solidFill>
                <a:latin typeface="+mn-lt"/>
                <a:ea typeface="+mn-ea"/>
                <a:cs typeface="+mn-cs"/>
              </a:rPr>
              <a:t>eq</a:t>
            </a:r>
            <a:r>
              <a:rPr lang="en-US" sz="800" kern="1200" dirty="0" smtClean="0">
                <a:solidFill>
                  <a:schemeClr val="tx1"/>
                </a:solidFill>
                <a:latin typeface="+mn-lt"/>
                <a:ea typeface="+mn-ea"/>
                <a:cs typeface="+mn-cs"/>
              </a:rPr>
              <a:t>(</a:t>
            </a:r>
            <a:r>
              <a:rPr lang="en-US" sz="800" kern="1200" dirty="0" err="1" smtClean="0">
                <a:solidFill>
                  <a:schemeClr val="tx1"/>
                </a:solidFill>
                <a:latin typeface="+mn-lt"/>
                <a:ea typeface="+mn-ea"/>
                <a:cs typeface="+mn-cs"/>
              </a:rPr>
              <a:t>Arrays.asList</a:t>
            </a:r>
            <a:r>
              <a:rPr lang="en-US" sz="800" kern="1200" dirty="0" smtClean="0">
                <a:solidFill>
                  <a:schemeClr val="tx1"/>
                </a:solidFill>
                <a:latin typeface="+mn-lt"/>
                <a:ea typeface="+mn-ea"/>
                <a:cs typeface="+mn-cs"/>
              </a:rPr>
              <a:t>("region", "</a:t>
            </a:r>
            <a:r>
              <a:rPr lang="en-US" sz="800" kern="1200" dirty="0" err="1" smtClean="0">
                <a:solidFill>
                  <a:schemeClr val="tx1"/>
                </a:solidFill>
                <a:latin typeface="+mn-lt"/>
                <a:ea typeface="+mn-ea"/>
                <a:cs typeface="+mn-cs"/>
              </a:rPr>
              <a:t>cust_name</a:t>
            </a:r>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Arrays.asList</a:t>
            </a:r>
            <a:r>
              <a:rPr lang="en-US" sz="800" kern="1200" dirty="0" smtClean="0">
                <a:solidFill>
                  <a:schemeClr val="tx1"/>
                </a:solidFill>
                <a:latin typeface="+mn-lt"/>
                <a:ea typeface="+mn-ea"/>
                <a:cs typeface="+mn-cs"/>
              </a:rPr>
              <a:t>("EMEA", "Apple")) );</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ResultSet</a:t>
            </a:r>
            <a:r>
              <a:rPr lang="en-US" sz="800" kern="1200" dirty="0" smtClean="0">
                <a:solidFill>
                  <a:schemeClr val="tx1"/>
                </a:solidFill>
                <a:latin typeface="+mn-lt"/>
                <a:ea typeface="+mn-ea"/>
                <a:cs typeface="+mn-cs"/>
              </a:rPr>
              <a:t> my_result10 = my_session2.execute(my_built3);</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(my_result10);</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(my_result10.wasApplied());</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(my_result10.getExecutionInfo());</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(my_result10.getExecutionInfo().</a:t>
            </a:r>
            <a:r>
              <a:rPr lang="en-US" sz="800" kern="1200" dirty="0" err="1" smtClean="0">
                <a:solidFill>
                  <a:schemeClr val="tx1"/>
                </a:solidFill>
                <a:latin typeface="+mn-lt"/>
                <a:ea typeface="+mn-ea"/>
                <a:cs typeface="+mn-cs"/>
              </a:rPr>
              <a:t>getIncomingPayload</a:t>
            </a:r>
            <a:r>
              <a:rPr lang="en-US" sz="800" kern="1200" dirty="0" smtClean="0">
                <a:solidFill>
                  <a:schemeClr val="tx1"/>
                </a:solidFill>
                <a:latin typeface="+mn-lt"/>
                <a:ea typeface="+mn-ea"/>
                <a:cs typeface="+mn-cs"/>
              </a:rPr>
              <a:t>());</a:t>
            </a:r>
          </a:p>
          <a:p>
            <a:r>
              <a:rPr lang="en-US" sz="800" kern="1200" dirty="0" smtClean="0">
                <a:solidFill>
                  <a:schemeClr val="tx1"/>
                </a:solidFill>
                <a:latin typeface="+mn-lt"/>
                <a:ea typeface="+mn-ea"/>
                <a:cs typeface="+mn-cs"/>
              </a:rPr>
              <a:t>  </a:t>
            </a:r>
          </a:p>
          <a:p>
            <a:r>
              <a:rPr lang="en-US" sz="800" kern="1200" dirty="0" smtClean="0">
                <a:solidFill>
                  <a:schemeClr val="tx1"/>
                </a:solidFill>
                <a:latin typeface="+mn-lt"/>
                <a:ea typeface="+mn-ea"/>
                <a:cs typeface="+mn-cs"/>
              </a:rPr>
              <a:t>//       </a:t>
            </a:r>
            <a:r>
              <a:rPr lang="en-US" sz="800" kern="1200" dirty="0" err="1" smtClean="0">
                <a:solidFill>
                  <a:schemeClr val="tx1"/>
                </a:solidFill>
                <a:latin typeface="+mn-lt"/>
                <a:ea typeface="+mn-ea"/>
                <a:cs typeface="+mn-cs"/>
              </a:rPr>
              <a:t>System.out.println</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 ------------------------------------------</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 finally {</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if (</a:t>
            </a:r>
            <a:r>
              <a:rPr lang="en-US" sz="800" kern="1200" dirty="0" err="1" smtClean="0">
                <a:solidFill>
                  <a:schemeClr val="tx1"/>
                </a:solidFill>
                <a:latin typeface="+mn-lt"/>
                <a:ea typeface="+mn-ea"/>
                <a:cs typeface="+mn-cs"/>
              </a:rPr>
              <a:t>my_cluster</a:t>
            </a:r>
            <a:r>
              <a:rPr lang="en-US" sz="800" kern="1200" dirty="0" smtClean="0">
                <a:solidFill>
                  <a:schemeClr val="tx1"/>
                </a:solidFill>
                <a:latin typeface="+mn-lt"/>
                <a:ea typeface="+mn-ea"/>
                <a:cs typeface="+mn-cs"/>
              </a:rPr>
              <a:t> != null) </a:t>
            </a:r>
            <a:r>
              <a:rPr lang="en-US" sz="800" kern="1200" dirty="0" err="1" smtClean="0">
                <a:solidFill>
                  <a:schemeClr val="tx1"/>
                </a:solidFill>
                <a:latin typeface="+mn-lt"/>
                <a:ea typeface="+mn-ea"/>
                <a:cs typeface="+mn-cs"/>
              </a:rPr>
              <a:t>my_cluster.close</a:t>
            </a:r>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   }</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r>
              <a:rPr lang="en-US" sz="800" kern="1200" dirty="0" smtClean="0">
                <a:solidFill>
                  <a:schemeClr val="tx1"/>
                </a:solidFill>
                <a:latin typeface="+mn-lt"/>
                <a:ea typeface="+mn-ea"/>
                <a:cs typeface="+mn-cs"/>
              </a:rPr>
              <a:t>}</a:t>
            </a: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endParaRPr lang="en-US" sz="800" kern="1200" dirty="0" smtClean="0">
              <a:solidFill>
                <a:schemeClr val="tx1"/>
              </a:solidFill>
              <a:latin typeface="+mn-lt"/>
              <a:ea typeface="+mn-ea"/>
              <a:cs typeface="+mn-cs"/>
            </a:endParaRPr>
          </a:p>
          <a:p>
            <a:pPr marL="15875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15875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6976049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Complete the following:</a:t>
            </a:r>
          </a:p>
          <a:p>
            <a:endParaRPr lang="en-US" dirty="0" smtClean="0"/>
          </a:p>
          <a:p>
            <a:pPr marL="330200" indent="-171450">
              <a:buFont typeface="Arial" pitchFamily="34" charset="0"/>
              <a:buChar char="•"/>
            </a:pPr>
            <a:r>
              <a:rPr lang="en-US" dirty="0" smtClean="0"/>
              <a:t>The </a:t>
            </a:r>
            <a:endParaRPr lang="en-US" dirty="0"/>
          </a:p>
        </p:txBody>
      </p:sp>
    </p:spTree>
    <p:extLst>
      <p:ext uri="{BB962C8B-B14F-4D97-AF65-F5344CB8AC3E}">
        <p14:creationId xmlns:p14="http://schemas.microsoft.com/office/powerpoint/2010/main" val="16976049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Complete the following:</a:t>
            </a:r>
          </a:p>
          <a:p>
            <a:endParaRPr lang="en-US" dirty="0" smtClean="0"/>
          </a:p>
          <a:p>
            <a:pPr marL="330200" indent="-171450">
              <a:buFont typeface="Arial" pitchFamily="34" charset="0"/>
              <a:buChar char="•"/>
            </a:pPr>
            <a:r>
              <a:rPr lang="en-US" dirty="0" smtClean="0"/>
              <a:t>A</a:t>
            </a:r>
            <a:r>
              <a:rPr lang="en-US" baseline="0" dirty="0" smtClean="0"/>
              <a:t> successful compile and run will appear in the Console view, as our Java program currently writes to </a:t>
            </a:r>
            <a:r>
              <a:rPr lang="en-US" baseline="0" dirty="0" err="1" smtClean="0"/>
              <a:t>Std</a:t>
            </a:r>
            <a:r>
              <a:rPr lang="en-US" baseline="0" dirty="0" smtClean="0"/>
              <a:t>/out. </a:t>
            </a:r>
            <a:endParaRPr lang="en-US" dirty="0"/>
          </a:p>
        </p:txBody>
      </p:sp>
    </p:spTree>
    <p:extLst>
      <p:ext uri="{BB962C8B-B14F-4D97-AF65-F5344CB8AC3E}">
        <p14:creationId xmlns:p14="http://schemas.microsoft.com/office/powerpoint/2010/main" val="16976049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Discuss what worked well, poorly, from the Practice Lab.</a:t>
            </a:r>
          </a:p>
          <a:p>
            <a:endParaRPr lang="en-US" dirty="0"/>
          </a:p>
        </p:txBody>
      </p:sp>
    </p:spTree>
    <p:extLst>
      <p:ext uri="{BB962C8B-B14F-4D97-AF65-F5344CB8AC3E}">
        <p14:creationId xmlns:p14="http://schemas.microsoft.com/office/powerpoint/2010/main" val="1590970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pPr marL="158750" marR="0" indent="0" algn="l" defTabSz="914400" rtl="0" eaLnBrk="1" fontAlgn="auto" latinLnBrk="0" hangingPunct="1">
              <a:lnSpc>
                <a:spcPct val="100000"/>
              </a:lnSpc>
              <a:spcBef>
                <a:spcPts val="0"/>
              </a:spcBef>
              <a:spcAft>
                <a:spcPts val="0"/>
              </a:spcAft>
              <a:buClrTx/>
              <a:buSzTx/>
              <a:buFontTx/>
              <a:buNone/>
              <a:tabLst/>
              <a:defRPr/>
            </a:pPr>
            <a:r>
              <a:rPr lang="en-US" dirty="0" smtClean="0"/>
              <a:t>End of Practice Lab-</a:t>
            </a:r>
          </a:p>
          <a:p>
            <a:endParaRPr lang="en-US" dirty="0"/>
          </a:p>
        </p:txBody>
      </p:sp>
    </p:spTree>
    <p:extLst>
      <p:ext uri="{BB962C8B-B14F-4D97-AF65-F5344CB8AC3E}">
        <p14:creationId xmlns:p14="http://schemas.microsoft.com/office/powerpoint/2010/main" val="1860089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Download Eclipse</a:t>
            </a:r>
            <a:r>
              <a:rPr lang="en-US" baseline="0" dirty="0" smtClean="0"/>
              <a:t> from the </a:t>
            </a:r>
            <a:r>
              <a:rPr lang="en-US" baseline="0" dirty="0" err="1" smtClean="0"/>
              <a:t>Url</a:t>
            </a:r>
            <a:r>
              <a:rPr lang="en-US" baseline="0" dirty="0" smtClean="0"/>
              <a:t> listed. The instructions that follow are written for the Photon release of Eclipse.</a:t>
            </a:r>
            <a:endParaRPr lang="en-US" dirty="0"/>
          </a:p>
        </p:txBody>
      </p:sp>
    </p:spTree>
    <p:extLst>
      <p:ext uri="{BB962C8B-B14F-4D97-AF65-F5344CB8AC3E}">
        <p14:creationId xmlns:p14="http://schemas.microsoft.com/office/powerpoint/2010/main" val="2797005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You may receive spurious download errors; either click through, or on complete failure, restart.</a:t>
            </a:r>
            <a:endParaRPr lang="en-US" dirty="0"/>
          </a:p>
        </p:txBody>
      </p:sp>
    </p:spTree>
    <p:extLst>
      <p:ext uri="{BB962C8B-B14F-4D97-AF65-F5344CB8AC3E}">
        <p14:creationId xmlns:p14="http://schemas.microsoft.com/office/powerpoint/2010/main" val="2966927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Accept any licenses or similar as they appear.</a:t>
            </a:r>
            <a:endParaRPr lang="en-US" dirty="0"/>
          </a:p>
        </p:txBody>
      </p:sp>
    </p:spTree>
    <p:extLst>
      <p:ext uri="{BB962C8B-B14F-4D97-AF65-F5344CB8AC3E}">
        <p14:creationId xmlns:p14="http://schemas.microsoft.com/office/powerpoint/2010/main" val="62455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Post install, Eclipse will automatically open the "Launch"</a:t>
            </a:r>
            <a:r>
              <a:rPr lang="en-US" baseline="0" dirty="0" smtClean="0"/>
              <a:t> dialog box. Click, "Install".</a:t>
            </a:r>
          </a:p>
          <a:p>
            <a:endParaRPr lang="en-US" baseline="0" dirty="0" smtClean="0"/>
          </a:p>
          <a:p>
            <a:r>
              <a:rPr lang="en-US" baseline="0" dirty="0" smtClean="0"/>
              <a:t>On launch, you are prompted to select a workspace</a:t>
            </a:r>
          </a:p>
          <a:p>
            <a:endParaRPr lang="en-US" baseline="0" dirty="0" smtClean="0"/>
          </a:p>
          <a:p>
            <a:pPr marL="330200" indent="-171450">
              <a:buFont typeface="Arial" pitchFamily="34" charset="0"/>
              <a:buChar char="•"/>
            </a:pPr>
            <a:r>
              <a:rPr lang="en-US" baseline="0" dirty="0" smtClean="0"/>
              <a:t>In simplest contents, a workspace is a parent directory on disk where source code and other related project assets are kept.</a:t>
            </a:r>
          </a:p>
          <a:p>
            <a:pPr marL="330200" indent="-171450">
              <a:buFont typeface="Arial" pitchFamily="34" charset="0"/>
              <a:buChar char="•"/>
            </a:pPr>
            <a:r>
              <a:rPr lang="en-US" baseline="0" dirty="0" smtClean="0"/>
              <a:t>In advanced configurations, a workspace will pull from an online, versioned repository like </a:t>
            </a:r>
            <a:r>
              <a:rPr lang="en-US" baseline="0" dirty="0" err="1" smtClean="0"/>
              <a:t>GitHub</a:t>
            </a:r>
            <a:r>
              <a:rPr lang="en-US" baseline="0" dirty="0" smtClean="0"/>
              <a:t>, or similar.</a:t>
            </a:r>
          </a:p>
          <a:p>
            <a:endParaRPr lang="en-US" baseline="0" dirty="0" smtClean="0"/>
          </a:p>
          <a:p>
            <a:endParaRPr lang="en-US" dirty="0"/>
          </a:p>
        </p:txBody>
      </p:sp>
    </p:spTree>
    <p:extLst>
      <p:ext uri="{BB962C8B-B14F-4D97-AF65-F5344CB8AC3E}">
        <p14:creationId xmlns:p14="http://schemas.microsoft.com/office/powerpoint/2010/main" val="2411723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Complete the following:</a:t>
            </a:r>
          </a:p>
          <a:p>
            <a:endParaRPr lang="en-US" dirty="0" smtClean="0"/>
          </a:p>
          <a:p>
            <a:pPr marL="330200" indent="-171450">
              <a:buFont typeface="Arial" pitchFamily="34" charset="0"/>
              <a:buChar char="•"/>
            </a:pPr>
            <a:r>
              <a:rPr lang="en-US" dirty="0" smtClean="0"/>
              <a:t>When</a:t>
            </a:r>
            <a:r>
              <a:rPr lang="en-US" baseline="0" dirty="0" smtClean="0"/>
              <a:t> using DSE Analytics (Apache Spark), we may write in </a:t>
            </a:r>
            <a:r>
              <a:rPr lang="en-US" baseline="0" dirty="0" err="1" smtClean="0"/>
              <a:t>Scala</a:t>
            </a:r>
            <a:r>
              <a:rPr lang="en-US" baseline="0" dirty="0" smtClean="0"/>
              <a:t>, and need to add to Eclipse in order to support same.</a:t>
            </a:r>
          </a:p>
          <a:p>
            <a:pPr marL="330200" indent="-171450">
              <a:buFont typeface="Arial" pitchFamily="34" charset="0"/>
              <a:buChar char="•"/>
            </a:pPr>
            <a:r>
              <a:rPr lang="en-US" baseline="0" dirty="0" smtClean="0"/>
              <a:t>From the Eclipse menu bar select, Help -&gt; Eclipse Marketplace</a:t>
            </a:r>
            <a:endParaRPr lang="en-US" dirty="0"/>
          </a:p>
        </p:txBody>
      </p:sp>
    </p:spTree>
    <p:extLst>
      <p:ext uri="{BB962C8B-B14F-4D97-AF65-F5344CB8AC3E}">
        <p14:creationId xmlns:p14="http://schemas.microsoft.com/office/powerpoint/2010/main" val="2567516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Complete the following:</a:t>
            </a:r>
          </a:p>
          <a:p>
            <a:endParaRPr lang="en-US" dirty="0" smtClean="0"/>
          </a:p>
          <a:p>
            <a:pPr marL="330200" indent="-171450">
              <a:buFont typeface="Arial" pitchFamily="34" charset="0"/>
              <a:buChar char="•"/>
            </a:pPr>
            <a:r>
              <a:rPr lang="en-US" dirty="0" smtClean="0"/>
              <a:t>In</a:t>
            </a:r>
            <a:r>
              <a:rPr lang="en-US" baseline="0" dirty="0" smtClean="0"/>
              <a:t> the Eclipse Marketplace modal dialog box, enter "</a:t>
            </a:r>
            <a:r>
              <a:rPr lang="en-US" baseline="0" dirty="0" err="1" smtClean="0"/>
              <a:t>scala</a:t>
            </a:r>
            <a:r>
              <a:rPr lang="en-US" baseline="0" dirty="0" smtClean="0"/>
              <a:t>" in the "Find" text entry field, and Click, Go.</a:t>
            </a:r>
          </a:p>
          <a:p>
            <a:pPr marL="330200" indent="-171450">
              <a:buFont typeface="Arial" pitchFamily="34" charset="0"/>
              <a:buChar char="•"/>
            </a:pPr>
            <a:r>
              <a:rPr lang="en-US" baseline="0" dirty="0" smtClean="0"/>
              <a:t>From the listings that are produced, select the "</a:t>
            </a:r>
            <a:r>
              <a:rPr lang="en-US" baseline="0" dirty="0" err="1" smtClean="0"/>
              <a:t>Scala</a:t>
            </a:r>
            <a:r>
              <a:rPr lang="en-US" baseline="0" dirty="0" smtClean="0"/>
              <a:t> IDE 4.7.x" Eclipse plugin. This plugin supports </a:t>
            </a:r>
            <a:r>
              <a:rPr lang="en-US" baseline="0" dirty="0" err="1" smtClean="0"/>
              <a:t>Scala</a:t>
            </a:r>
            <a:r>
              <a:rPr lang="en-US" baseline="0" dirty="0" smtClean="0"/>
              <a:t> 2.11 and 2.12, as is our intent.</a:t>
            </a:r>
          </a:p>
          <a:p>
            <a:pPr marL="330200" indent="-171450">
              <a:buFont typeface="Arial" pitchFamily="34" charset="0"/>
              <a:buChar char="•"/>
            </a:pPr>
            <a:r>
              <a:rPr lang="en-US" baseline="0" dirty="0" smtClean="0"/>
              <a:t>Click, Install.</a:t>
            </a:r>
            <a:endParaRPr lang="en-US" dirty="0"/>
          </a:p>
        </p:txBody>
      </p:sp>
    </p:spTree>
    <p:extLst>
      <p:ext uri="{BB962C8B-B14F-4D97-AF65-F5344CB8AC3E}">
        <p14:creationId xmlns:p14="http://schemas.microsoft.com/office/powerpoint/2010/main" val="4252070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4038" y="198438"/>
            <a:ext cx="5888037" cy="3313112"/>
          </a:xfrm>
        </p:spPr>
      </p:sp>
      <p:sp>
        <p:nvSpPr>
          <p:cNvPr id="3" name="Notes Placeholder 2"/>
          <p:cNvSpPr>
            <a:spLocks noGrp="1"/>
          </p:cNvSpPr>
          <p:nvPr>
            <p:ph type="body" idx="1"/>
          </p:nvPr>
        </p:nvSpPr>
        <p:spPr/>
        <p:txBody>
          <a:bodyPr/>
          <a:lstStyle/>
          <a:p>
            <a:r>
              <a:rPr lang="en-US" dirty="0" smtClean="0"/>
              <a:t>Complete the following:</a:t>
            </a:r>
          </a:p>
          <a:p>
            <a:endParaRPr lang="en-US" dirty="0" smtClean="0"/>
          </a:p>
          <a:p>
            <a:pPr marL="330200" indent="-171450">
              <a:buFont typeface="Arial" pitchFamily="34" charset="0"/>
              <a:buChar char="•"/>
            </a:pPr>
            <a:r>
              <a:rPr lang="en-US" dirty="0" smtClean="0"/>
              <a:t>Click,</a:t>
            </a:r>
            <a:r>
              <a:rPr lang="en-US" baseline="0" dirty="0" smtClean="0"/>
              <a:t> Confirm, "I accept", and Finish, and Restart Now.</a:t>
            </a:r>
            <a:endParaRPr lang="en-US" dirty="0"/>
          </a:p>
        </p:txBody>
      </p:sp>
    </p:spTree>
    <p:extLst>
      <p:ext uri="{BB962C8B-B14F-4D97-AF65-F5344CB8AC3E}">
        <p14:creationId xmlns:p14="http://schemas.microsoft.com/office/powerpoint/2010/main" val="34237009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 - Title Slide">
    <p:spTree>
      <p:nvGrpSpPr>
        <p:cNvPr id="1" name="Shape 88"/>
        <p:cNvGrpSpPr/>
        <p:nvPr/>
      </p:nvGrpSpPr>
      <p:grpSpPr>
        <a:xfrm>
          <a:off x="0" y="0"/>
          <a:ext cx="0" cy="0"/>
          <a:chOff x="0" y="0"/>
          <a:chExt cx="0" cy="0"/>
        </a:xfrm>
      </p:grpSpPr>
      <p:sp>
        <p:nvSpPr>
          <p:cNvPr id="13" name="Round Single Corner Rectangle 12"/>
          <p:cNvSpPr/>
          <p:nvPr userDrawn="1"/>
        </p:nvSpPr>
        <p:spPr>
          <a:xfrm flipV="1">
            <a:off x="0" y="-2"/>
            <a:ext cx="3654128" cy="5143502"/>
          </a:xfrm>
          <a:prstGeom prst="round1Rect">
            <a:avLst>
              <a:gd name="adj" fmla="val 2846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 name="Shape 98"/>
          <p:cNvSpPr/>
          <p:nvPr userDrawn="1"/>
        </p:nvSpPr>
        <p:spPr>
          <a:xfrm>
            <a:off x="-3472" y="659747"/>
            <a:ext cx="3657600" cy="184280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 name="Shape 74" descr="line-dot-pattern@2x.png"/>
          <p:cNvPicPr preferRelativeResize="0"/>
          <p:nvPr userDrawn="1"/>
        </p:nvPicPr>
        <p:blipFill rotWithShape="1">
          <a:blip r:embed="rId2" cstate="screen">
            <a:alphaModFix amt="25000"/>
            <a:extLst>
              <a:ext uri="{28A0092B-C50C-407E-A947-70E740481C1C}">
                <a14:useLocalDpi xmlns:a14="http://schemas.microsoft.com/office/drawing/2010/main"/>
              </a:ext>
            </a:extLst>
          </a:blip>
          <a:srcRect r="29726"/>
          <a:stretch/>
        </p:blipFill>
        <p:spPr>
          <a:xfrm>
            <a:off x="0" y="817418"/>
            <a:ext cx="3654128" cy="4326018"/>
          </a:xfrm>
          <a:prstGeom prst="rect">
            <a:avLst/>
          </a:prstGeom>
          <a:noFill/>
          <a:ln>
            <a:noFill/>
          </a:ln>
        </p:spPr>
      </p:pic>
      <p:sp>
        <p:nvSpPr>
          <p:cNvPr id="20" name="Shape 71"/>
          <p:cNvSpPr txBox="1">
            <a:spLocks noGrp="1"/>
          </p:cNvSpPr>
          <p:nvPr>
            <p:ph type="body" idx="1"/>
          </p:nvPr>
        </p:nvSpPr>
        <p:spPr>
          <a:xfrm>
            <a:off x="457200" y="1733643"/>
            <a:ext cx="3089305" cy="680970"/>
          </a:xfrm>
          <a:prstGeom prst="rect">
            <a:avLst/>
          </a:prstGeom>
          <a:noFill/>
          <a:ln>
            <a:noFill/>
          </a:ln>
        </p:spPr>
        <p:txBody>
          <a:bodyPr spcFirstLastPara="1" wrap="square" lIns="0" tIns="91425" rIns="91425" bIns="91425" anchor="t" anchorCtr="0"/>
          <a:lstStyle>
            <a:lvl1pPr marL="6350" marR="0" lvl="0" indent="-6350" algn="l" rtl="0">
              <a:spcBef>
                <a:spcPts val="400"/>
              </a:spcBef>
              <a:spcAft>
                <a:spcPts val="0"/>
              </a:spcAft>
              <a:buClr>
                <a:schemeClr val="lt1"/>
              </a:buClr>
              <a:buSzPts val="1400"/>
              <a:buFont typeface="Arial"/>
              <a:buNone/>
              <a:tabLst/>
              <a:defRPr sz="1600" b="0" i="0" u="none" strike="noStrike" cap="none">
                <a:solidFill>
                  <a:schemeClr val="bg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Helvetica Neue"/>
                <a:ea typeface="Helvetica Neue"/>
                <a:cs typeface="Helvetica Neue"/>
                <a:sym typeface="Helvetica Neue"/>
              </a:defRPr>
            </a:lvl2pPr>
            <a:lvl3pPr marL="1371600" marR="0" lvl="2" indent="-381000" algn="l" rtl="0">
              <a:spcBef>
                <a:spcPts val="480"/>
              </a:spcBef>
              <a:spcAft>
                <a:spcPts val="0"/>
              </a:spcAft>
              <a:buClr>
                <a:schemeClr val="lt1"/>
              </a:buClr>
              <a:buSzPts val="2400"/>
              <a:buFont typeface="Arial"/>
              <a:buChar char="•"/>
              <a:defRPr sz="2400" b="0" i="0" u="none" strike="noStrike" cap="none">
                <a:solidFill>
                  <a:schemeClr val="lt1"/>
                </a:solidFill>
                <a:latin typeface="Helvetica Neue"/>
                <a:ea typeface="Helvetica Neue"/>
                <a:cs typeface="Helvetica Neue"/>
                <a:sym typeface="Helvetica Neue"/>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4pPr>
            <a:lvl5pPr marL="2286000" marR="0" lvl="4"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21" name="Shape 64"/>
          <p:cNvSpPr txBox="1">
            <a:spLocks noGrp="1"/>
          </p:cNvSpPr>
          <p:nvPr>
            <p:ph type="title"/>
          </p:nvPr>
        </p:nvSpPr>
        <p:spPr>
          <a:xfrm>
            <a:off x="457200" y="890791"/>
            <a:ext cx="3089305" cy="828360"/>
          </a:xfrm>
          <a:prstGeom prst="rect">
            <a:avLst/>
          </a:prstGeom>
          <a:noFill/>
          <a:ln>
            <a:noFill/>
          </a:ln>
        </p:spPr>
        <p:txBody>
          <a:bodyPr spcFirstLastPara="1" wrap="square" lIns="0" tIns="91425" rIns="91425" bIns="91425" anchor="b" anchorCtr="0"/>
          <a:lstStyle>
            <a:lvl1pPr marL="0" marR="0" lvl="0" indent="0" algn="l" rtl="0">
              <a:lnSpc>
                <a:spcPct val="90000"/>
              </a:lnSpc>
              <a:spcBef>
                <a:spcPts val="0"/>
              </a:spcBef>
              <a:spcAft>
                <a:spcPts val="0"/>
              </a:spcAft>
              <a:buClr>
                <a:schemeClr val="lt1"/>
              </a:buClr>
              <a:buSzPts val="1400"/>
              <a:buFont typeface="Arial"/>
              <a:buNone/>
              <a:defRPr sz="2800" b="1" i="0" u="none" strike="noStrike" cap="none">
                <a:solidFill>
                  <a:schemeClr val="bg1"/>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r>
              <a:rPr lang="en-US" smtClean="0"/>
              <a:t>Click to edit Master title style</a:t>
            </a:r>
            <a:endParaRPr lang="en-US" dirty="0"/>
          </a:p>
        </p:txBody>
      </p:sp>
      <p:sp>
        <p:nvSpPr>
          <p:cNvPr id="18"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0000-DTSE-ClientProgramming-6241-PL-60-</a:t>
            </a:r>
            <a:fld id="{5A6FB346-E907-314D-8DE1-ECD2B2B6AA1B}" type="slidenum">
              <a:rPr lang="uk-UA" smtClean="0"/>
              <a:pPr/>
              <a:t>‹#›</a:t>
            </a:fld>
            <a:endParaRPr lang="uk-UA" dirty="0"/>
          </a:p>
        </p:txBody>
      </p:sp>
      <p:pic>
        <p:nvPicPr>
          <p:cNvPr id="10"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1"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cSld>
  <p:clrMapOvr>
    <a:masterClrMapping/>
  </p:clrMapOvr>
  <p:extLst mod="1">
    <p:ext uri="{DCECCB84-F9BA-43D5-87BE-67443E8EF086}">
      <p15:sldGuideLst xmlns:p15="http://schemas.microsoft.com/office/powerpoint/2012/main" xmlns=""/>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 - Light banner, 1 column text">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alphaModFix amt="3000"/>
            <a:extLst>
              <a:ext uri="{28A0092B-C50C-407E-A947-70E740481C1C}">
                <a14:useLocalDpi xmlns:a14="http://schemas.microsoft.com/office/drawing/2010/main"/>
              </a:ext>
            </a:extLst>
          </a:blip>
          <a:srcRect r="11266"/>
          <a:stretch/>
        </p:blipFill>
        <p:spPr>
          <a:xfrm rot="5400000">
            <a:off x="227748" y="2081119"/>
            <a:ext cx="2860272" cy="3264494"/>
          </a:xfrm>
          <a:prstGeom prst="rect">
            <a:avLst/>
          </a:prstGeom>
        </p:spPr>
      </p:pic>
      <p:sp>
        <p:nvSpPr>
          <p:cNvPr id="9" name="Title 1"/>
          <p:cNvSpPr>
            <a:spLocks noGrp="1"/>
          </p:cNvSpPr>
          <p:nvPr>
            <p:ph type="title" hasCustomPrompt="1"/>
          </p:nvPr>
        </p:nvSpPr>
        <p:spPr>
          <a:xfrm>
            <a:off x="457200" y="270472"/>
            <a:ext cx="8229600" cy="548048"/>
          </a:xfrm>
          <a:prstGeom prst="rect">
            <a:avLst/>
          </a:prstGeom>
          <a:noFill/>
          <a:ln>
            <a:noFill/>
          </a:ln>
        </p:spPr>
        <p:txBody>
          <a:bodyPr spcFirstLastPara="1" wrap="square" lIns="0" tIns="91425" rIns="91425" bIns="91425" anchor="b" anchorCtr="0">
            <a:noAutofit/>
          </a:bodyPr>
          <a:lstStyle>
            <a:lvl1pPr>
              <a:lnSpc>
                <a:spcPct val="90000"/>
              </a:lnSpc>
              <a:defRPr lang="en-US" sz="2800" baseline="0" dirty="0">
                <a:solidFill>
                  <a:schemeClr val="accent5"/>
                </a:solidFill>
              </a:defRPr>
            </a:lvl1pPr>
          </a:lstStyle>
          <a:p>
            <a:pPr marL="0" lvl="0" indent="0">
              <a:lnSpc>
                <a:spcPct val="80000"/>
              </a:lnSpc>
              <a:buClr>
                <a:schemeClr val="lt1"/>
              </a:buClr>
              <a:buSzPts val="1400"/>
              <a:buFont typeface="Arial"/>
            </a:pPr>
            <a:r>
              <a:rPr lang="en-US" dirty="0"/>
              <a:t>Click to edit title text</a:t>
            </a:r>
          </a:p>
        </p:txBody>
      </p:sp>
      <p:sp>
        <p:nvSpPr>
          <p:cNvPr id="15" name="Rectangle 14"/>
          <p:cNvSpPr/>
          <p:nvPr userDrawn="1"/>
        </p:nvSpPr>
        <p:spPr>
          <a:xfrm>
            <a:off x="0" y="0"/>
            <a:ext cx="9144000" cy="659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0000-DTSE-ClientProgramming-6241-PL-60-</a:t>
            </a:r>
            <a:fld id="{5A6FB346-E907-314D-8DE1-ECD2B2B6AA1B}" type="slidenum">
              <a:rPr lang="uk-UA" smtClean="0"/>
              <a:pPr/>
              <a:t>‹#›</a:t>
            </a:fld>
            <a:endParaRPr lang="uk-UA" dirty="0"/>
          </a:p>
        </p:txBody>
      </p:sp>
      <p:pic>
        <p:nvPicPr>
          <p:cNvPr id="8"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0"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653575908"/>
      </p:ext>
    </p:extLst>
  </p:cSld>
  <p:clrMapOvr>
    <a:masterClrMapping/>
  </p:clrMapOvr>
  <p:extLst mod="1">
    <p:ext uri="{DCECCB84-F9BA-43D5-87BE-67443E8EF086}">
      <p15:sldGuideLst xmlns:p15="http://schemas.microsoft.com/office/powerpoint/2012/main" xmlns="">
        <p15:guide id="4" pos="54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6 - Internal Only">
    <p:spTree>
      <p:nvGrpSpPr>
        <p:cNvPr id="1" name=""/>
        <p:cNvGrpSpPr/>
        <p:nvPr/>
      </p:nvGrpSpPr>
      <p:grpSpPr>
        <a:xfrm>
          <a:off x="0" y="0"/>
          <a:ext cx="0" cy="0"/>
          <a:chOff x="0" y="0"/>
          <a:chExt cx="0" cy="0"/>
        </a:xfrm>
      </p:grpSpPr>
      <p:sp>
        <p:nvSpPr>
          <p:cNvPr id="11" name="Round Single Corner Rectangle 10"/>
          <p:cNvSpPr/>
          <p:nvPr userDrawn="1"/>
        </p:nvSpPr>
        <p:spPr>
          <a:xfrm rot="10800000" flipH="1">
            <a:off x="-1" y="-6"/>
            <a:ext cx="9144001" cy="866491"/>
          </a:xfrm>
          <a:prstGeom prst="round1Rect">
            <a:avLst>
              <a:gd name="adj" fmla="val 50000"/>
            </a:avLst>
          </a:prstGeom>
          <a:solidFill>
            <a:srgbClr val="FFD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270472"/>
            <a:ext cx="6726195" cy="548048"/>
          </a:xfrm>
          <a:prstGeom prst="rect">
            <a:avLst/>
          </a:prstGeom>
          <a:noFill/>
          <a:ln>
            <a:noFill/>
          </a:ln>
        </p:spPr>
        <p:txBody>
          <a:bodyPr spcFirstLastPara="1" wrap="square" lIns="0" tIns="91425" rIns="91425" bIns="91425" anchor="b" anchorCtr="0">
            <a:noAutofit/>
          </a:bodyPr>
          <a:lstStyle>
            <a:lvl1pPr>
              <a:lnSpc>
                <a:spcPct val="90000"/>
              </a:lnSpc>
              <a:defRPr lang="en-US" sz="2800" baseline="0" dirty="0">
                <a:solidFill>
                  <a:schemeClr val="lt1"/>
                </a:solidFill>
              </a:defRPr>
            </a:lvl1pPr>
          </a:lstStyle>
          <a:p>
            <a:pPr marL="0" lvl="0" indent="0">
              <a:lnSpc>
                <a:spcPct val="80000"/>
              </a:lnSpc>
              <a:buClr>
                <a:schemeClr val="lt1"/>
              </a:buClr>
              <a:buSzPts val="1400"/>
              <a:buFont typeface="Arial"/>
            </a:pPr>
            <a:r>
              <a:rPr lang="en-US" dirty="0"/>
              <a:t>Click to edit title text</a:t>
            </a:r>
          </a:p>
        </p:txBody>
      </p:sp>
      <p:pic>
        <p:nvPicPr>
          <p:cNvPr id="14" name="Picture 13" descr="line-dot-pattern@2x.png"/>
          <p:cNvPicPr>
            <a:picLocks noChangeAspect="1"/>
          </p:cNvPicPr>
          <p:nvPr userDrawn="1"/>
        </p:nvPicPr>
        <p:blipFill rotWithShape="1">
          <a:blip r:embed="rId2">
            <a:extLst>
              <a:ext uri="{28A0092B-C50C-407E-A947-70E740481C1C}">
                <a14:useLocalDpi xmlns:a14="http://schemas.microsoft.com/office/drawing/2010/main"/>
              </a:ext>
            </a:extLst>
          </a:blip>
          <a:srcRect l="4800" b="12647"/>
          <a:stretch/>
        </p:blipFill>
        <p:spPr>
          <a:xfrm rot="16200000">
            <a:off x="7179812" y="-1097707"/>
            <a:ext cx="866487" cy="3061892"/>
          </a:xfrm>
          <a:prstGeom prst="rect">
            <a:avLst/>
          </a:prstGeom>
        </p:spPr>
      </p:pic>
      <p:sp>
        <p:nvSpPr>
          <p:cNvPr id="15"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0000-DTSE-ClientProgramming-6241-PL-60-</a:t>
            </a:r>
            <a:fld id="{5A6FB346-E907-314D-8DE1-ECD2B2B6AA1B}" type="slidenum">
              <a:rPr lang="uk-UA" smtClean="0"/>
              <a:pPr/>
              <a:t>‹#›</a:t>
            </a:fld>
            <a:endParaRPr lang="uk-UA" dirty="0"/>
          </a:p>
        </p:txBody>
      </p:sp>
      <p:grpSp>
        <p:nvGrpSpPr>
          <p:cNvPr id="5" name="Group 4"/>
          <p:cNvGrpSpPr/>
          <p:nvPr userDrawn="1"/>
        </p:nvGrpSpPr>
        <p:grpSpPr>
          <a:xfrm>
            <a:off x="6991004" y="1978634"/>
            <a:ext cx="1925571" cy="1271847"/>
            <a:chOff x="6991004" y="1978634"/>
            <a:chExt cx="1925571" cy="1271847"/>
          </a:xfrm>
        </p:grpSpPr>
        <p:sp>
          <p:nvSpPr>
            <p:cNvPr id="2" name="Rectangle 1"/>
            <p:cNvSpPr/>
            <p:nvPr userDrawn="1"/>
          </p:nvSpPr>
          <p:spPr>
            <a:xfrm>
              <a:off x="6991004" y="1978634"/>
              <a:ext cx="1925571" cy="1271847"/>
            </a:xfrm>
            <a:prstGeom prst="rect">
              <a:avLst/>
            </a:prstGeom>
            <a:noFill/>
            <a:ln w="136525">
              <a:solidFill>
                <a:srgbClr val="FFDE8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userDrawn="1"/>
          </p:nvSpPr>
          <p:spPr>
            <a:xfrm>
              <a:off x="7090756" y="2152892"/>
              <a:ext cx="1704109" cy="923330"/>
            </a:xfrm>
            <a:prstGeom prst="rect">
              <a:avLst/>
            </a:prstGeom>
            <a:noFill/>
          </p:spPr>
          <p:txBody>
            <a:bodyPr wrap="square" rtlCol="0">
              <a:spAutoFit/>
            </a:bodyPr>
            <a:lstStyle/>
            <a:p>
              <a:pPr algn="ctr"/>
              <a:r>
                <a:rPr lang="en-US" sz="1800" b="1" dirty="0" err="1" smtClean="0">
                  <a:solidFill>
                    <a:srgbClr val="FFC72C"/>
                  </a:solidFill>
                </a:rPr>
                <a:t>DataStax</a:t>
              </a:r>
              <a:r>
                <a:rPr lang="en-US" sz="1800" b="1" dirty="0" smtClean="0">
                  <a:solidFill>
                    <a:srgbClr val="FFC72C"/>
                  </a:solidFill>
                </a:rPr>
                <a:t> Internal Use Only</a:t>
              </a:r>
            </a:p>
          </p:txBody>
        </p:sp>
      </p:grpSp>
      <p:pic>
        <p:nvPicPr>
          <p:cNvPr id="13"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6"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287096619"/>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7 - Sub-section Break (Exercise, other)">
    <p:spTree>
      <p:nvGrpSpPr>
        <p:cNvPr id="1" name=""/>
        <p:cNvGrpSpPr/>
        <p:nvPr/>
      </p:nvGrpSpPr>
      <p:grpSpPr>
        <a:xfrm>
          <a:off x="0" y="0"/>
          <a:ext cx="0" cy="0"/>
          <a:chOff x="0" y="0"/>
          <a:chExt cx="0" cy="0"/>
        </a:xfrm>
      </p:grpSpPr>
      <p:sp>
        <p:nvSpPr>
          <p:cNvPr id="5" name="Round Single Corner Rectangle 4"/>
          <p:cNvSpPr/>
          <p:nvPr userDrawn="1"/>
        </p:nvSpPr>
        <p:spPr>
          <a:xfrm flipH="1">
            <a:off x="0" y="1"/>
            <a:ext cx="4267200" cy="4286249"/>
          </a:xfrm>
          <a:prstGeom prst="round1Rect">
            <a:avLst>
              <a:gd name="adj" fmla="val 34814"/>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Shape 74" descr="line-dot-pattern@2x.png"/>
          <p:cNvPicPr preferRelativeResize="0"/>
          <p:nvPr userDrawn="1"/>
        </p:nvPicPr>
        <p:blipFill rotWithShape="1">
          <a:blip r:embed="rId2" cstate="screen">
            <a:alphaModFix amt="25000"/>
            <a:extLst>
              <a:ext uri="{28A0092B-C50C-407E-A947-70E740481C1C}">
                <a14:useLocalDpi xmlns:a14="http://schemas.microsoft.com/office/drawing/2010/main"/>
              </a:ext>
            </a:extLst>
          </a:blip>
          <a:srcRect/>
          <a:stretch/>
        </p:blipFill>
        <p:spPr>
          <a:xfrm flipV="1">
            <a:off x="-1274" y="0"/>
            <a:ext cx="5199810" cy="4326018"/>
          </a:xfrm>
          <a:prstGeom prst="rect">
            <a:avLst/>
          </a:prstGeom>
          <a:noFill/>
          <a:ln>
            <a:noFill/>
          </a:ln>
        </p:spPr>
      </p:pic>
      <p:sp>
        <p:nvSpPr>
          <p:cNvPr id="12" name="Shape 71"/>
          <p:cNvSpPr txBox="1">
            <a:spLocks noGrp="1"/>
          </p:cNvSpPr>
          <p:nvPr>
            <p:ph type="body" idx="1"/>
          </p:nvPr>
        </p:nvSpPr>
        <p:spPr>
          <a:xfrm>
            <a:off x="457200" y="3015512"/>
            <a:ext cx="3409406" cy="1189095"/>
          </a:xfrm>
          <a:prstGeom prst="rect">
            <a:avLst/>
          </a:prstGeom>
          <a:noFill/>
          <a:ln>
            <a:noFill/>
          </a:ln>
        </p:spPr>
        <p:txBody>
          <a:bodyPr spcFirstLastPara="1" wrap="square" lIns="0" tIns="91425" rIns="91425" bIns="91425" anchor="t" anchorCtr="0"/>
          <a:lstStyle>
            <a:lvl1pPr marL="6350" marR="0" lvl="0" indent="-6350" algn="l" rtl="0">
              <a:spcBef>
                <a:spcPts val="400"/>
              </a:spcBef>
              <a:spcAft>
                <a:spcPts val="0"/>
              </a:spcAft>
              <a:buClr>
                <a:schemeClr val="lt1"/>
              </a:buClr>
              <a:buSzPts val="1400"/>
              <a:buFont typeface="Arial"/>
              <a:buNone/>
              <a:tabLst/>
              <a:defRPr sz="1800" b="0" i="0" u="none" strike="noStrike" cap="none">
                <a:solidFill>
                  <a:schemeClr val="bg1"/>
                </a:solidFill>
                <a:latin typeface="Arial"/>
                <a:ea typeface="Arial"/>
                <a:cs typeface="Arial"/>
                <a:sym typeface="Arial"/>
              </a:defRPr>
            </a:lvl1pPr>
            <a:lvl2pPr marL="914400" marR="0" lvl="1" indent="-406400" algn="l" rtl="0">
              <a:spcBef>
                <a:spcPts val="560"/>
              </a:spcBef>
              <a:spcAft>
                <a:spcPts val="0"/>
              </a:spcAft>
              <a:buClr>
                <a:schemeClr val="lt1"/>
              </a:buClr>
              <a:buSzPts val="2800"/>
              <a:buFont typeface="Arial"/>
              <a:buChar char="–"/>
              <a:defRPr sz="2800" b="0" i="0" u="none" strike="noStrike" cap="none">
                <a:solidFill>
                  <a:schemeClr val="lt1"/>
                </a:solidFill>
                <a:latin typeface="Helvetica Neue"/>
                <a:ea typeface="Helvetica Neue"/>
                <a:cs typeface="Helvetica Neue"/>
                <a:sym typeface="Helvetica Neue"/>
              </a:defRPr>
            </a:lvl2pPr>
            <a:lvl3pPr marL="1371600" marR="0" lvl="2" indent="-381000" algn="l" rtl="0">
              <a:spcBef>
                <a:spcPts val="480"/>
              </a:spcBef>
              <a:spcAft>
                <a:spcPts val="0"/>
              </a:spcAft>
              <a:buClr>
                <a:schemeClr val="lt1"/>
              </a:buClr>
              <a:buSzPts val="2400"/>
              <a:buFont typeface="Arial"/>
              <a:buChar char="•"/>
              <a:defRPr sz="2400" b="0" i="0" u="none" strike="noStrike" cap="none">
                <a:solidFill>
                  <a:schemeClr val="lt1"/>
                </a:solidFill>
                <a:latin typeface="Helvetica Neue"/>
                <a:ea typeface="Helvetica Neue"/>
                <a:cs typeface="Helvetica Neue"/>
                <a:sym typeface="Helvetica Neue"/>
              </a:defRPr>
            </a:lvl3pPr>
            <a:lvl4pPr marL="1828800" marR="0" lvl="3"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4pPr>
            <a:lvl5pPr marL="2286000" marR="0" lvl="4" indent="-355600" algn="l" rtl="0">
              <a:spcBef>
                <a:spcPts val="400"/>
              </a:spcBef>
              <a:spcAft>
                <a:spcPts val="0"/>
              </a:spcAft>
              <a:buClr>
                <a:schemeClr val="lt1"/>
              </a:buClr>
              <a:buSzPts val="2000"/>
              <a:buFont typeface="Arial"/>
              <a:buChar char="»"/>
              <a:defRPr sz="2000" b="0" i="0" u="none" strike="noStrike" cap="none">
                <a:solidFill>
                  <a:schemeClr val="lt1"/>
                </a:solidFill>
                <a:latin typeface="Helvetica Neue"/>
                <a:ea typeface="Helvetica Neue"/>
                <a:cs typeface="Helvetica Neue"/>
                <a:sym typeface="Helvetica Neue"/>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smtClean="0"/>
              <a:t>Click to edit Master text styles</a:t>
            </a:r>
          </a:p>
        </p:txBody>
      </p:sp>
      <p:sp>
        <p:nvSpPr>
          <p:cNvPr id="13" name="Shape 64"/>
          <p:cNvSpPr txBox="1">
            <a:spLocks noGrp="1"/>
          </p:cNvSpPr>
          <p:nvPr>
            <p:ph type="title"/>
          </p:nvPr>
        </p:nvSpPr>
        <p:spPr>
          <a:xfrm>
            <a:off x="457200" y="1702021"/>
            <a:ext cx="3409406" cy="1299000"/>
          </a:xfrm>
          <a:prstGeom prst="rect">
            <a:avLst/>
          </a:prstGeom>
          <a:noFill/>
          <a:ln>
            <a:noFill/>
          </a:ln>
        </p:spPr>
        <p:txBody>
          <a:bodyPr spcFirstLastPara="1" wrap="square" lIns="0" tIns="91425" rIns="91425" bIns="91425" anchor="b" anchorCtr="0"/>
          <a:lstStyle>
            <a:lvl1pPr marL="0" marR="0" lvl="0" indent="0" algn="l" rtl="0">
              <a:lnSpc>
                <a:spcPct val="80000"/>
              </a:lnSpc>
              <a:spcBef>
                <a:spcPts val="0"/>
              </a:spcBef>
              <a:spcAft>
                <a:spcPts val="0"/>
              </a:spcAft>
              <a:buClr>
                <a:schemeClr val="lt1"/>
              </a:buClr>
              <a:buSzPts val="1400"/>
              <a:buFont typeface="Arial"/>
              <a:buNone/>
              <a:defRPr sz="3200" b="1" i="0" u="none" strike="noStrike" cap="none">
                <a:solidFill>
                  <a:schemeClr val="bg1"/>
                </a:solidFill>
                <a:latin typeface="Arial"/>
                <a:ea typeface="Arial"/>
                <a:cs typeface="Arial"/>
                <a:sym typeface="Arial"/>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r>
              <a:rPr lang="en-US" smtClean="0"/>
              <a:t>Click to edit Master title style</a:t>
            </a:r>
            <a:endParaRPr lang="en-US" dirty="0"/>
          </a:p>
        </p:txBody>
      </p:sp>
      <p:sp>
        <p:nvSpPr>
          <p:cNvPr id="15"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tx1"/>
                </a:solidFill>
              </a:defRPr>
            </a:lvl1pPr>
          </a:lstStyle>
          <a:p>
            <a:r>
              <a:rPr lang="en-US" dirty="0" smtClean="0"/>
              <a:t>0000-DTSE-ClientProgramming-6241-PL-60-</a:t>
            </a:r>
            <a:fld id="{5A6FB346-E907-314D-8DE1-ECD2B2B6AA1B}" type="slidenum">
              <a:rPr lang="uk-UA" smtClean="0"/>
              <a:pPr/>
              <a:t>‹#›</a:t>
            </a:fld>
            <a:endParaRPr lang="uk-UA" dirty="0"/>
          </a:p>
        </p:txBody>
      </p:sp>
      <p:pic>
        <p:nvPicPr>
          <p:cNvPr id="9" name="Shape 36"/>
          <p:cNvPicPr preferRelativeResize="0"/>
          <p:nvPr userDrawn="1"/>
        </p:nvPicPr>
        <p:blipFill rotWithShape="1">
          <a:blip r:embed="rId3">
            <a:alphaModFix/>
          </a:blip>
          <a:srcRect/>
          <a:stretch/>
        </p:blipFill>
        <p:spPr>
          <a:xfrm>
            <a:off x="6647699" y="4679149"/>
            <a:ext cx="2496313" cy="401737"/>
          </a:xfrm>
          <a:prstGeom prst="rect">
            <a:avLst/>
          </a:prstGeom>
          <a:noFill/>
          <a:ln>
            <a:noFill/>
          </a:ln>
        </p:spPr>
      </p:pic>
      <p:sp>
        <p:nvSpPr>
          <p:cNvPr id="10" name="Shape 38"/>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rgbClr val="666666"/>
                </a:solidFill>
              </a:rPr>
              <a:t>© DataStax, All Rights Reserved, Confidential</a:t>
            </a:r>
            <a:endParaRPr sz="800" b="0" i="0" u="none" strike="noStrike" cap="none">
              <a:solidFill>
                <a:srgbClr val="666666"/>
              </a:solidFill>
              <a:latin typeface="Arial"/>
              <a:ea typeface="Arial"/>
              <a:cs typeface="Arial"/>
              <a:sym typeface="Arial"/>
            </a:endParaRPr>
          </a:p>
        </p:txBody>
      </p:sp>
    </p:spTree>
    <p:extLst>
      <p:ext uri="{BB962C8B-B14F-4D97-AF65-F5344CB8AC3E}">
        <p14:creationId xmlns:p14="http://schemas.microsoft.com/office/powerpoint/2010/main" val="1752276708"/>
      </p:ext>
    </p:extLst>
  </p:cSld>
  <p:clrMapOvr>
    <a:masterClrMapping/>
  </p:clrMapOvr>
  <p:extLst mod="1">
    <p:ext uri="{DCECCB84-F9BA-43D5-87BE-67443E8EF086}">
      <p15:sldGuideLst xmlns:p15="http://schemas.microsoft.com/office/powerpoint/2012/main" xmlns="">
        <p15:guide id="1" pos="2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8 - Section End">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0000-DTSE-ClientProgramming-6241-PL-60-</a:t>
            </a:r>
            <a:fld id="{5A6FB346-E907-314D-8DE1-ECD2B2B6AA1B}" type="slidenum">
              <a:rPr lang="uk-UA" smtClean="0"/>
              <a:pPr/>
              <a:t>‹#›</a:t>
            </a:fld>
            <a:endParaRPr lang="uk-UA" dirty="0"/>
          </a:p>
        </p:txBody>
      </p:sp>
      <p:sp>
        <p:nvSpPr>
          <p:cNvPr id="10"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End of Module:</a:t>
            </a:r>
            <a:endParaRPr lang="en-US" dirty="0"/>
          </a:p>
        </p:txBody>
      </p:sp>
      <p:pic>
        <p:nvPicPr>
          <p:cNvPr id="9"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9 - Additional Detail:">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baseline="0">
                <a:solidFill>
                  <a:schemeClr val="bg1"/>
                </a:solidFill>
                <a:latin typeface="Arial" charset="0"/>
                <a:ea typeface="Arial" charset="0"/>
                <a:cs typeface="Arial" charset="0"/>
              </a:defRPr>
            </a:lvl1pPr>
          </a:lstStyle>
          <a:p>
            <a:r>
              <a:rPr lang="en-US" dirty="0" smtClean="0"/>
              <a:t>Additional Detail:</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0000-DTSE-ClientProgramming-6241-PL-60-</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285693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 - Prerequisites:">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Prerequisites:</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0000-DTSE-ClientProgramming-6241-PL-60-</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894285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0 - Prerequisites:">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5000"/>
                    </a14:imgEffect>
                  </a14:imgLayer>
                </a14:imgProps>
              </a:ext>
              <a:ext uri="{28A0092B-C50C-407E-A947-70E740481C1C}">
                <a14:useLocalDpi xmlns:a14="http://schemas.microsoft.com/office/drawing/2010/main"/>
              </a:ext>
            </a:extLst>
          </a:blip>
          <a:srcRect l="222" t="3440" b="13113"/>
          <a:stretch/>
        </p:blipFill>
        <p:spPr>
          <a:xfrm>
            <a:off x="0" y="0"/>
            <a:ext cx="9144000" cy="5143500"/>
          </a:xfrm>
          <a:prstGeom prst="rect">
            <a:avLst/>
          </a:prstGeom>
        </p:spPr>
      </p:pic>
      <p:sp>
        <p:nvSpPr>
          <p:cNvPr id="8" name="Rectangle 7"/>
          <p:cNvSpPr/>
          <p:nvPr userDrawn="1"/>
        </p:nvSpPr>
        <p:spPr>
          <a:xfrm>
            <a:off x="0" y="1428750"/>
            <a:ext cx="9144000" cy="1828800"/>
          </a:xfrm>
          <a:prstGeom prst="rect">
            <a:avLst/>
          </a:prstGeom>
          <a:solidFill>
            <a:schemeClr val="accent1">
              <a:alpha val="2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1"/>
          <p:cNvSpPr>
            <a:spLocks noGrp="1"/>
          </p:cNvSpPr>
          <p:nvPr>
            <p:ph type="title" hasCustomPrompt="1"/>
          </p:nvPr>
        </p:nvSpPr>
        <p:spPr>
          <a:xfrm>
            <a:off x="457200" y="1927314"/>
            <a:ext cx="8229600" cy="857250"/>
          </a:xfrm>
          <a:prstGeom prst="rect">
            <a:avLst/>
          </a:prstGeom>
        </p:spPr>
        <p:txBody>
          <a:bodyPr anchor="ctr" anchorCtr="0">
            <a:normAutofit/>
          </a:bodyPr>
          <a:lstStyle>
            <a:lvl1pPr algn="l">
              <a:defRPr sz="4800" b="0" i="0">
                <a:solidFill>
                  <a:schemeClr val="bg1"/>
                </a:solidFill>
                <a:latin typeface="Arial" charset="0"/>
                <a:ea typeface="Arial" charset="0"/>
                <a:cs typeface="Arial" charset="0"/>
              </a:defRPr>
            </a:lvl1pPr>
          </a:lstStyle>
          <a:p>
            <a:r>
              <a:rPr lang="en-US" dirty="0" smtClean="0"/>
              <a:t>Solutions:</a:t>
            </a:r>
            <a:endParaRPr lang="en-US" dirty="0"/>
          </a:p>
        </p:txBody>
      </p:sp>
      <p:sp>
        <p:nvSpPr>
          <p:cNvPr id="13" name="Slide Number Placeholder 3"/>
          <p:cNvSpPr>
            <a:spLocks noGrp="1"/>
          </p:cNvSpPr>
          <p:nvPr>
            <p:ph type="sldNum" sz="quarter" idx="11"/>
          </p:nvPr>
        </p:nvSpPr>
        <p:spPr>
          <a:xfrm>
            <a:off x="99060" y="4789170"/>
            <a:ext cx="4290060" cy="274637"/>
          </a:xfrm>
          <a:prstGeom prst="rect">
            <a:avLst/>
          </a:prstGeom>
        </p:spPr>
        <p:txBody>
          <a:bodyPr/>
          <a:lstStyle>
            <a:lvl1pPr algn="l">
              <a:defRPr sz="1200">
                <a:solidFill>
                  <a:schemeClr val="bg1"/>
                </a:solidFill>
              </a:defRPr>
            </a:lvl1pPr>
          </a:lstStyle>
          <a:p>
            <a:r>
              <a:rPr lang="en-US" dirty="0" smtClean="0"/>
              <a:t>0000-DTSE-ClientProgramming-6241-PL-60-</a:t>
            </a:r>
            <a:fld id="{5A6FB346-E907-314D-8DE1-ECD2B2B6AA1B}" type="slidenum">
              <a:rPr lang="uk-UA" smtClean="0"/>
              <a:pPr/>
              <a:t>‹#›</a:t>
            </a:fld>
            <a:endParaRPr lang="uk-UA" dirty="0"/>
          </a:p>
        </p:txBody>
      </p:sp>
      <p:pic>
        <p:nvPicPr>
          <p:cNvPr id="10" name="Shape 50"/>
          <p:cNvPicPr preferRelativeResize="0"/>
          <p:nvPr userDrawn="1"/>
        </p:nvPicPr>
        <p:blipFill rotWithShape="1">
          <a:blip r:embed="rId4">
            <a:alphaModFix/>
          </a:blip>
          <a:srcRect/>
          <a:stretch/>
        </p:blipFill>
        <p:spPr>
          <a:xfrm>
            <a:off x="6859665" y="4833302"/>
            <a:ext cx="2284328" cy="220639"/>
          </a:xfrm>
          <a:prstGeom prst="rect">
            <a:avLst/>
          </a:prstGeom>
          <a:noFill/>
          <a:ln>
            <a:noFill/>
          </a:ln>
        </p:spPr>
      </p:pic>
      <p:sp>
        <p:nvSpPr>
          <p:cNvPr id="11" name="Shape 52"/>
          <p:cNvSpPr txBox="1"/>
          <p:nvPr userDrawn="1"/>
        </p:nvSpPr>
        <p:spPr>
          <a:xfrm>
            <a:off x="2689350" y="4806375"/>
            <a:ext cx="3765300" cy="2745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None/>
            </a:pPr>
            <a:r>
              <a:rPr lang="en-US" sz="800">
                <a:solidFill>
                  <a:schemeClr val="lt2"/>
                </a:solidFill>
              </a:rPr>
              <a:t>© DataStax, All Rights Reserved, Confidential</a:t>
            </a:r>
            <a:endParaRPr sz="8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201703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96" r:id="rId1"/>
    <p:sldLayoutId id="2147483713" r:id="rId2"/>
    <p:sldLayoutId id="2147483714" r:id="rId3"/>
    <p:sldLayoutId id="2147483717" r:id="rId4"/>
    <p:sldLayoutId id="2147483710" r:id="rId5"/>
    <p:sldLayoutId id="2147483716" r:id="rId6"/>
    <p:sldLayoutId id="2147483715" r:id="rId7"/>
    <p:sldLayoutId id="2147483718" r:id="rId8"/>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xmlns="">
        <p15:guide id="1" orient="horz" pos="3151" userDrawn="1">
          <p15:clr>
            <a:srgbClr val="F26B43"/>
          </p15:clr>
        </p15:guide>
        <p15:guide id="2" pos="2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www.eclipse.org/downloa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000" dirty="0" smtClean="0"/>
              <a:t>Install, configure and </a:t>
            </a:r>
            <a:r>
              <a:rPr lang="en-US" sz="2000" smtClean="0"/>
              <a:t>use Eclipse</a:t>
            </a:r>
            <a:endParaRPr lang="en-US" sz="2000" dirty="0"/>
          </a:p>
        </p:txBody>
      </p:sp>
      <p:sp>
        <p:nvSpPr>
          <p:cNvPr id="3" name="Title 2"/>
          <p:cNvSpPr>
            <a:spLocks noGrp="1"/>
          </p:cNvSpPr>
          <p:nvPr>
            <p:ph type="title"/>
          </p:nvPr>
        </p:nvSpPr>
        <p:spPr/>
        <p:txBody>
          <a:bodyPr/>
          <a:lstStyle/>
          <a:p>
            <a:r>
              <a:rPr lang="en-US" dirty="0" smtClean="0"/>
              <a:t>Practice Lab:</a:t>
            </a:r>
            <a:endParaRPr lang="en-US" dirty="0"/>
          </a:p>
        </p:txBody>
      </p:sp>
      <p:sp>
        <p:nvSpPr>
          <p:cNvPr id="4" name="Slide Number Placeholder 3"/>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1</a:t>
            </a:fld>
            <a:endParaRPr lang="uk-UA" dirty="0"/>
          </a:p>
        </p:txBody>
      </p:sp>
      <p:sp>
        <p:nvSpPr>
          <p:cNvPr id="7" name="TextBox 6"/>
          <p:cNvSpPr txBox="1"/>
          <p:nvPr/>
        </p:nvSpPr>
        <p:spPr>
          <a:xfrm>
            <a:off x="3882043" y="290954"/>
            <a:ext cx="5062451" cy="4247317"/>
          </a:xfrm>
          <a:prstGeom prst="rect">
            <a:avLst/>
          </a:prstGeom>
          <a:noFill/>
        </p:spPr>
        <p:txBody>
          <a:bodyPr wrap="square" rtlCol="0">
            <a:spAutoFit/>
          </a:bodyPr>
          <a:lstStyle/>
          <a:p>
            <a:pPr marL="233363" indent="-233363">
              <a:buFont typeface="Arial" pitchFamily="34" charset="0"/>
              <a:buChar char="•"/>
            </a:pPr>
            <a:r>
              <a:rPr lang="en-US" sz="1800" dirty="0" smtClean="0"/>
              <a:t>This Practice Lab has no specific preceding Discussion Unit. </a:t>
            </a:r>
          </a:p>
          <a:p>
            <a:pPr marL="233363" indent="-233363">
              <a:buFont typeface="Arial" pitchFamily="34" charset="0"/>
              <a:buChar char="•"/>
            </a:pPr>
            <a:endParaRPr lang="en-US" sz="1800" dirty="0" smtClean="0"/>
          </a:p>
          <a:p>
            <a:pPr marL="233363" indent="-233363">
              <a:buFont typeface="Arial" pitchFamily="34" charset="0"/>
              <a:buChar char="•"/>
            </a:pPr>
            <a:r>
              <a:rPr lang="en-US" sz="1800" dirty="0" smtClean="0"/>
              <a:t>In this Practice Lab we install, configure and use Eclipse, so that you can edit, compile and run Java client programs that target the DSE database server. As such, this lab expects an operating DSE cluster be accessible.</a:t>
            </a:r>
          </a:p>
          <a:p>
            <a:pPr marL="233363" indent="-233363">
              <a:buFont typeface="Arial" pitchFamily="34" charset="0"/>
              <a:buChar char="•"/>
            </a:pPr>
            <a:endParaRPr lang="en-US" sz="1800" dirty="0" smtClean="0"/>
          </a:p>
          <a:p>
            <a:pPr marL="233363" indent="-233363">
              <a:buFont typeface="Arial" pitchFamily="34" charset="0"/>
              <a:buChar char="•"/>
            </a:pPr>
            <a:r>
              <a:rPr lang="en-US" sz="1800" dirty="0" smtClean="0"/>
              <a:t>Instructions in this practice lab are written for </a:t>
            </a:r>
            <a:r>
              <a:rPr lang="en-US" sz="1800" dirty="0" err="1" smtClean="0"/>
              <a:t>MacOS</a:t>
            </a:r>
            <a:r>
              <a:rPr lang="en-US" sz="1800" dirty="0" smtClean="0"/>
              <a:t>, but should function for most Linux </a:t>
            </a:r>
            <a:r>
              <a:rPr lang="en-US" sz="1800" dirty="0" err="1" smtClean="0"/>
              <a:t>distro</a:t>
            </a:r>
            <a:r>
              <a:rPr lang="en-US" sz="1800" dirty="0" err="1"/>
              <a:t>s</a:t>
            </a:r>
            <a:r>
              <a:rPr lang="en-US" sz="1800" dirty="0" smtClean="0"/>
              <a:t>.</a:t>
            </a:r>
          </a:p>
          <a:p>
            <a:pPr marL="233363" indent="-233363">
              <a:buFont typeface="Arial" pitchFamily="34" charset="0"/>
              <a:buChar char="•"/>
            </a:pPr>
            <a:endParaRPr lang="en-US" sz="1800" dirty="0"/>
          </a:p>
          <a:p>
            <a:pPr marL="233363" indent="-233363">
              <a:buFont typeface="Arial" pitchFamily="34" charset="0"/>
              <a:buChar char="•"/>
            </a:pPr>
            <a:r>
              <a:rPr lang="en-US" sz="1800" dirty="0" smtClean="0"/>
              <a:t>This Practice Lab will require reasonable Internet access. </a:t>
            </a:r>
          </a:p>
        </p:txBody>
      </p:sp>
    </p:spTree>
    <p:extLst>
      <p:ext uri="{BB962C8B-B14F-4D97-AF65-F5344CB8AC3E}">
        <p14:creationId xmlns:p14="http://schemas.microsoft.com/office/powerpoint/2010/main" val="153097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First Steps</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10</a:t>
            </a:fld>
            <a:endParaRPr lang="uk-UA" dirty="0"/>
          </a:p>
        </p:txBody>
      </p:sp>
      <p:sp>
        <p:nvSpPr>
          <p:cNvPr id="4" name="TextBox 3"/>
          <p:cNvSpPr txBox="1"/>
          <p:nvPr/>
        </p:nvSpPr>
        <p:spPr>
          <a:xfrm>
            <a:off x="180975" y="925116"/>
            <a:ext cx="3693795" cy="3693319"/>
          </a:xfrm>
          <a:prstGeom prst="rect">
            <a:avLst/>
          </a:prstGeom>
          <a:noFill/>
        </p:spPr>
        <p:txBody>
          <a:bodyPr wrap="square" rtlCol="0">
            <a:spAutoFit/>
          </a:bodyPr>
          <a:lstStyle/>
          <a:p>
            <a:pPr marL="228600" indent="-228600">
              <a:buFont typeface="Arial" pitchFamily="34" charset="0"/>
              <a:buChar char="•"/>
            </a:pPr>
            <a:r>
              <a:rPr lang="en-US" sz="1800" dirty="0" smtClean="0"/>
              <a:t>Close the Welcome View (and uncheck that you want to see this view next time)</a:t>
            </a:r>
          </a:p>
          <a:p>
            <a:pPr marL="228600" indent="-228600">
              <a:buFont typeface="Arial" pitchFamily="34" charset="0"/>
              <a:buChar char="•"/>
            </a:pPr>
            <a:r>
              <a:rPr lang="en-US" sz="1800" dirty="0" smtClean="0"/>
              <a:t>In the upper left, Click to make current the "Project Explorer" view</a:t>
            </a:r>
          </a:p>
          <a:p>
            <a:pPr marL="228600" indent="-228600">
              <a:buFont typeface="Arial" pitchFamily="34" charset="0"/>
              <a:buChar char="•"/>
            </a:pPr>
            <a:r>
              <a:rPr lang="en-US" sz="1800" dirty="0" smtClean="0"/>
              <a:t>Right-Click on whitespace in this view, and select New -&gt; Other</a:t>
            </a:r>
          </a:p>
          <a:p>
            <a:pPr marL="228600" indent="-228600">
              <a:buFont typeface="Arial" pitchFamily="34" charset="0"/>
              <a:buChar char="•"/>
            </a:pPr>
            <a:r>
              <a:rPr lang="en-US" sz="1800" dirty="0" smtClean="0"/>
              <a:t>This action produces the modal dialog box on the right.</a:t>
            </a:r>
          </a:p>
          <a:p>
            <a:pPr marL="228600" indent="-228600">
              <a:buFont typeface="Arial" pitchFamily="34" charset="0"/>
              <a:buChar char="•"/>
            </a:pPr>
            <a:r>
              <a:rPr lang="en-US" sz="1800" dirty="0" smtClean="0"/>
              <a:t>Select Maven -&gt; Maven Project -&gt; Next</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7439" y="390526"/>
            <a:ext cx="2352814"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9975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New Maven Project</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11</a:t>
            </a:fld>
            <a:endParaRPr lang="uk-U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1247775"/>
            <a:ext cx="451485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1390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718147"/>
            <a:ext cx="2771775" cy="548048"/>
          </a:xfrm>
        </p:spPr>
        <p:txBody>
          <a:bodyPr/>
          <a:lstStyle/>
          <a:p>
            <a:r>
              <a:rPr lang="en-US" dirty="0" smtClean="0"/>
              <a:t>Eclipse: Maven (Project type)</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12</a:t>
            </a:fld>
            <a:endParaRPr lang="uk-UA"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0950" y="404812"/>
            <a:ext cx="5133975" cy="4294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90525" y="1724025"/>
            <a:ext cx="3057525" cy="1477328"/>
          </a:xfrm>
          <a:prstGeom prst="rect">
            <a:avLst/>
          </a:prstGeom>
          <a:noFill/>
        </p:spPr>
        <p:txBody>
          <a:bodyPr wrap="square" rtlCol="0">
            <a:spAutoFit/>
          </a:bodyPr>
          <a:lstStyle/>
          <a:p>
            <a:pPr marL="228600" indent="-228600">
              <a:buFont typeface="Arial" pitchFamily="34" charset="0"/>
              <a:buChar char="•"/>
            </a:pPr>
            <a:r>
              <a:rPr lang="en-US" sz="1800" dirty="0" smtClean="0"/>
              <a:t>Maven archetypes are essentially (project templates)</a:t>
            </a:r>
          </a:p>
          <a:p>
            <a:pPr marL="228600" indent="-228600">
              <a:buFont typeface="Arial" pitchFamily="34" charset="0"/>
              <a:buChar char="•"/>
            </a:pPr>
            <a:r>
              <a:rPr lang="en-US" sz="1800" dirty="0" smtClean="0"/>
              <a:t>Select " .. </a:t>
            </a:r>
            <a:r>
              <a:rPr lang="en-US" sz="1800" dirty="0" err="1" smtClean="0"/>
              <a:t>QuickStart</a:t>
            </a:r>
            <a:r>
              <a:rPr lang="en-US" sz="1800" dirty="0" smtClean="0"/>
              <a:t>", and Click, Next</a:t>
            </a:r>
          </a:p>
        </p:txBody>
      </p:sp>
    </p:spTree>
    <p:extLst>
      <p:ext uri="{BB962C8B-B14F-4D97-AF65-F5344CB8AC3E}">
        <p14:creationId xmlns:p14="http://schemas.microsoft.com/office/powerpoint/2010/main" val="32125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13</a:t>
            </a:fld>
            <a:endParaRPr lang="uk-UA"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95300"/>
            <a:ext cx="4714875" cy="400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rot="7808749">
            <a:off x="2431385" y="728820"/>
            <a:ext cx="418012" cy="40059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1592966">
            <a:off x="2285175" y="1305765"/>
            <a:ext cx="418012" cy="40059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2838" y="2124074"/>
            <a:ext cx="4959879"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1942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What just happened ?</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14</a:t>
            </a:fld>
            <a:endParaRPr lang="uk-UA"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547" y="1735282"/>
            <a:ext cx="710565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0002" y="2321935"/>
            <a:ext cx="78105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p:nvPr/>
        </p:nvCxnSpPr>
        <p:spPr>
          <a:xfrm>
            <a:off x="1153391" y="2502477"/>
            <a:ext cx="50915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72936" y="2321935"/>
            <a:ext cx="0" cy="75897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4657" y="2348995"/>
            <a:ext cx="828675"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Connector 11"/>
          <p:cNvCxnSpPr/>
          <p:nvPr/>
        </p:nvCxnSpPr>
        <p:spPr>
          <a:xfrm>
            <a:off x="2895596" y="2321935"/>
            <a:ext cx="0" cy="75897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6713" y="2348995"/>
            <a:ext cx="79057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5" name="Straight Connector 14"/>
          <p:cNvCxnSpPr/>
          <p:nvPr/>
        </p:nvCxnSpPr>
        <p:spPr>
          <a:xfrm>
            <a:off x="4073259" y="2318470"/>
            <a:ext cx="0" cy="7589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521538" y="2499012"/>
            <a:ext cx="3567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733820" y="2505938"/>
            <a:ext cx="3567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264759" y="2325396"/>
            <a:ext cx="0" cy="7589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925320" y="2512864"/>
            <a:ext cx="3567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pic>
        <p:nvPicPr>
          <p:cNvPr id="307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212" y="2340119"/>
            <a:ext cx="10096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6" name="Straight Connector 25"/>
          <p:cNvCxnSpPr/>
          <p:nvPr/>
        </p:nvCxnSpPr>
        <p:spPr>
          <a:xfrm>
            <a:off x="6778380" y="2332322"/>
            <a:ext cx="0" cy="7589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6418159" y="2519790"/>
            <a:ext cx="3567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pic>
        <p:nvPicPr>
          <p:cNvPr id="3079"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9647" y="2363282"/>
            <a:ext cx="1181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29" name="Straight Arrow Connector 28"/>
          <p:cNvCxnSpPr/>
          <p:nvPr/>
        </p:nvCxnSpPr>
        <p:spPr>
          <a:xfrm>
            <a:off x="8098036" y="2526716"/>
            <a:ext cx="356744" cy="0"/>
          </a:xfrm>
          <a:prstGeom prst="straightConnector1">
            <a:avLst/>
          </a:prstGeom>
          <a:ln w="31750">
            <a:prstDash val="sysDot"/>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689563" y="3617331"/>
            <a:ext cx="0" cy="7589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329342" y="3804799"/>
            <a:ext cx="3567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pic>
        <p:nvPicPr>
          <p:cNvPr id="3080"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95582" y="3634866"/>
            <a:ext cx="1047750" cy="36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3" name="Straight Connector 32"/>
          <p:cNvCxnSpPr/>
          <p:nvPr/>
        </p:nvCxnSpPr>
        <p:spPr>
          <a:xfrm>
            <a:off x="4234357" y="3634648"/>
            <a:ext cx="0" cy="75897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874136" y="3822116"/>
            <a:ext cx="356744"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pic>
        <p:nvPicPr>
          <p:cNvPr id="3081"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87562" y="3642658"/>
            <a:ext cx="1009650"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843332" y="1037595"/>
            <a:ext cx="4919937" cy="338554"/>
          </a:xfrm>
          <a:prstGeom prst="rect">
            <a:avLst/>
          </a:prstGeom>
          <a:noFill/>
        </p:spPr>
        <p:txBody>
          <a:bodyPr wrap="none" rtlCol="0">
            <a:spAutoFit/>
          </a:bodyPr>
          <a:lstStyle/>
          <a:p>
            <a:pPr defTabSz="228600"/>
            <a:r>
              <a:rPr lang="en-US" sz="1600" dirty="0"/>
              <a:t>		G</a:t>
            </a:r>
            <a:r>
              <a:rPr lang="en-US" sz="1600" dirty="0" smtClean="0"/>
              <a:t>roup id=</a:t>
            </a:r>
            <a:r>
              <a:rPr lang="en-US" sz="1600" dirty="0" err="1" smtClean="0">
                <a:solidFill>
                  <a:srgbClr val="00B0F0"/>
                </a:solidFill>
              </a:rPr>
              <a:t>com.datastax.enablement.bootcamp</a:t>
            </a:r>
            <a:r>
              <a:rPr lang="en-US" sz="1600" dirty="0" smtClean="0"/>
              <a:t> </a:t>
            </a:r>
            <a:endParaRPr lang="en-US" sz="1600" dirty="0"/>
          </a:p>
        </p:txBody>
      </p:sp>
    </p:spTree>
    <p:extLst>
      <p:ext uri="{BB962C8B-B14F-4D97-AF65-F5344CB8AC3E}">
        <p14:creationId xmlns:p14="http://schemas.microsoft.com/office/powerpoint/2010/main" val="2073755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Problem w/ Compiler Version</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15</a:t>
            </a:fld>
            <a:endParaRPr lang="uk-UA"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19262"/>
            <a:ext cx="8334971" cy="2128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8199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972"/>
            <a:ext cx="3533775" cy="548048"/>
          </a:xfrm>
        </p:spPr>
        <p:txBody>
          <a:bodyPr/>
          <a:lstStyle/>
          <a:p>
            <a:r>
              <a:rPr lang="en-US" dirty="0" smtClean="0"/>
              <a:t>Eclipse: Changing Compiler Version-</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16</a:t>
            </a:fld>
            <a:endParaRPr lang="uk-UA"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214312"/>
            <a:ext cx="2705100" cy="4579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457200" y="1884928"/>
            <a:ext cx="3914775" cy="1200329"/>
          </a:xfrm>
          <a:prstGeom prst="rect">
            <a:avLst/>
          </a:prstGeom>
          <a:noFill/>
        </p:spPr>
        <p:txBody>
          <a:bodyPr wrap="square" rtlCol="0">
            <a:spAutoFit/>
          </a:bodyPr>
          <a:lstStyle/>
          <a:p>
            <a:pPr marL="228600" indent="-228600">
              <a:buFont typeface="Arial" pitchFamily="34" charset="0"/>
              <a:buChar char="•"/>
            </a:pPr>
            <a:r>
              <a:rPr lang="en-US" sz="1800" dirty="0" smtClean="0"/>
              <a:t>In the Project Explorer view, Right-Click the project name (my-app)</a:t>
            </a:r>
          </a:p>
          <a:p>
            <a:pPr marL="228600" indent="-228600">
              <a:buFont typeface="Arial" pitchFamily="34" charset="0"/>
              <a:buChar char="•"/>
            </a:pPr>
            <a:r>
              <a:rPr lang="en-US" sz="1800" dirty="0" smtClean="0"/>
              <a:t>And select, Properties</a:t>
            </a:r>
          </a:p>
        </p:txBody>
      </p:sp>
    </p:spTree>
    <p:extLst>
      <p:ext uri="{BB962C8B-B14F-4D97-AF65-F5344CB8AC3E}">
        <p14:creationId xmlns:p14="http://schemas.microsoft.com/office/powerpoint/2010/main" val="564258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4650" y="1270135"/>
            <a:ext cx="2228850" cy="548048"/>
          </a:xfrm>
        </p:spPr>
        <p:txBody>
          <a:bodyPr/>
          <a:lstStyle/>
          <a:p>
            <a:r>
              <a:rPr lang="en-US" dirty="0" smtClean="0"/>
              <a:t>Eclipse: Version 1.8 JDK</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17</a:t>
            </a:fld>
            <a:endParaRPr lang="uk-UA"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 y="394297"/>
            <a:ext cx="6180138" cy="4078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rot="3107102">
            <a:off x="1542224" y="1011033"/>
            <a:ext cx="418012" cy="40059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18773530">
            <a:off x="1544554" y="2233403"/>
            <a:ext cx="418012" cy="40059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1859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Clean, and (clean)</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18</a:t>
            </a:fld>
            <a:endParaRPr lang="uk-UA"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788" y="1257300"/>
            <a:ext cx="3538537" cy="3083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1475" y="1479707"/>
            <a:ext cx="4676775" cy="263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3924300" y="1047750"/>
            <a:ext cx="0" cy="3495675"/>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5990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Ready to Program Java and a DSE Client</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19</a:t>
            </a:fld>
            <a:endParaRPr lang="uk-UA" dirty="0"/>
          </a:p>
        </p:txBody>
      </p:sp>
    </p:spTree>
    <p:extLst>
      <p:ext uri="{BB962C8B-B14F-4D97-AF65-F5344CB8AC3E}">
        <p14:creationId xmlns:p14="http://schemas.microsoft.com/office/powerpoint/2010/main" val="745486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270472"/>
            <a:ext cx="8229600" cy="548048"/>
          </a:xfrm>
        </p:spPr>
        <p:txBody>
          <a:bodyPr/>
          <a:lstStyle/>
          <a:p>
            <a:r>
              <a:rPr lang="en-US" dirty="0" smtClean="0"/>
              <a:t>Eclipse IDE: What is it ? </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2</a:t>
            </a:fld>
            <a:endParaRPr lang="uk-UA" dirty="0"/>
          </a:p>
        </p:txBody>
      </p:sp>
      <p:sp>
        <p:nvSpPr>
          <p:cNvPr id="5" name="TextBox 4"/>
          <p:cNvSpPr txBox="1"/>
          <p:nvPr/>
        </p:nvSpPr>
        <p:spPr>
          <a:xfrm>
            <a:off x="219075" y="818520"/>
            <a:ext cx="4815148" cy="3416320"/>
          </a:xfrm>
          <a:prstGeom prst="rect">
            <a:avLst/>
          </a:prstGeom>
          <a:noFill/>
        </p:spPr>
        <p:txBody>
          <a:bodyPr wrap="square" rtlCol="0">
            <a:spAutoFit/>
          </a:bodyPr>
          <a:lstStyle/>
          <a:p>
            <a:r>
              <a:rPr lang="en-US" sz="1800" dirty="0" smtClean="0"/>
              <a:t>Open source integrated developer's workbench (IDE) </a:t>
            </a:r>
          </a:p>
          <a:p>
            <a:pPr defTabSz="228600"/>
            <a:endParaRPr lang="en-US" sz="1800" dirty="0"/>
          </a:p>
          <a:p>
            <a:pPr marL="228600" indent="-228600" defTabSz="228600">
              <a:buFont typeface="Arial" pitchFamily="34" charset="0"/>
              <a:buChar char="•"/>
            </a:pPr>
            <a:r>
              <a:rPr lang="en-US" sz="1800" dirty="0" smtClean="0"/>
              <a:t>From 1984's Visual Age, a similar IBM program</a:t>
            </a:r>
          </a:p>
          <a:p>
            <a:pPr marL="228600" indent="-228600" defTabSz="228600">
              <a:buFont typeface="Arial" pitchFamily="34" charset="0"/>
              <a:buChar char="•"/>
            </a:pPr>
            <a:r>
              <a:rPr lang="en-US" sz="1800" dirty="0" smtClean="0"/>
              <a:t>Not apache, is Eclipse Public License (ECL)</a:t>
            </a:r>
          </a:p>
          <a:p>
            <a:pPr marL="228600" indent="-228600" defTabSz="228600">
              <a:buFont typeface="Arial" pitchFamily="34" charset="0"/>
              <a:buChar char="•"/>
            </a:pPr>
            <a:r>
              <a:rPr lang="en-US" sz="1800" dirty="0" smtClean="0"/>
              <a:t>Releases with science related names</a:t>
            </a:r>
          </a:p>
          <a:p>
            <a:pPr marL="228600" indent="-228600" defTabSz="228600">
              <a:buFont typeface="Arial" pitchFamily="34" charset="0"/>
              <a:buChar char="•"/>
            </a:pPr>
            <a:r>
              <a:rPr lang="en-US" sz="1800" dirty="0" smtClean="0"/>
              <a:t>June/2018 release is Photon</a:t>
            </a:r>
          </a:p>
          <a:p>
            <a:pPr marL="228600" indent="-228600" defTabSz="228600">
              <a:buFont typeface="Arial" pitchFamily="34" charset="0"/>
              <a:buChar char="•"/>
            </a:pPr>
            <a:r>
              <a:rPr lang="en-US" sz="1800" dirty="0" smtClean="0"/>
              <a:t>Many/many development languages supported</a:t>
            </a:r>
          </a:p>
          <a:p>
            <a:pPr marL="228600" indent="-228600" defTabSz="228600">
              <a:buFont typeface="Arial" pitchFamily="34" charset="0"/>
              <a:buChar char="•"/>
            </a:pPr>
            <a:r>
              <a:rPr lang="en-US" sz="1800" dirty="0" smtClean="0"/>
              <a:t>Extensible (Vi plugin !)</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2348" y="1233487"/>
            <a:ext cx="3414452" cy="227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661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1442047"/>
            <a:ext cx="1905000" cy="548048"/>
          </a:xfrm>
        </p:spPr>
        <p:txBody>
          <a:bodyPr/>
          <a:lstStyle/>
          <a:p>
            <a:r>
              <a:rPr lang="en-US" dirty="0" smtClean="0"/>
              <a:t>Project Explorer view, pom.xml </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20</a:t>
            </a:fld>
            <a:endParaRPr lang="uk-UA"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2115" y="542924"/>
            <a:ext cx="610851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5486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pom.xml ?</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21</a:t>
            </a:fld>
            <a:endParaRPr lang="uk-UA" dirty="0"/>
          </a:p>
        </p:txBody>
      </p:sp>
      <p:sp>
        <p:nvSpPr>
          <p:cNvPr id="4" name="TextBox 3"/>
          <p:cNvSpPr txBox="1"/>
          <p:nvPr/>
        </p:nvSpPr>
        <p:spPr>
          <a:xfrm>
            <a:off x="4229101" y="281515"/>
            <a:ext cx="4707082" cy="4401205"/>
          </a:xfrm>
          <a:prstGeom prst="rect">
            <a:avLst/>
          </a:prstGeom>
          <a:noFill/>
        </p:spPr>
        <p:txBody>
          <a:bodyPr wrap="square" rtlCol="0">
            <a:spAutoFit/>
          </a:bodyPr>
          <a:lstStyle/>
          <a:p>
            <a:r>
              <a:rPr lang="en-US" dirty="0">
                <a:latin typeface="Courier" pitchFamily="49" charset="0"/>
              </a:rPr>
              <a:t>&lt;project </a:t>
            </a:r>
            <a:r>
              <a:rPr lang="en-US" dirty="0" err="1">
                <a:latin typeface="Courier" pitchFamily="49" charset="0"/>
              </a:rPr>
              <a:t>xmlns</a:t>
            </a:r>
            <a:r>
              <a:rPr lang="en-US" dirty="0">
                <a:latin typeface="Courier" pitchFamily="49" charset="0"/>
              </a:rPr>
              <a:t>="http</a:t>
            </a:r>
            <a:r>
              <a:rPr lang="en-US" dirty="0" smtClean="0">
                <a:latin typeface="Courier" pitchFamily="49" charset="0"/>
              </a:rPr>
              <a:t>://maven.apache.or ...</a:t>
            </a:r>
            <a:endParaRPr lang="en-US" dirty="0">
              <a:latin typeface="Courier" pitchFamily="49" charset="0"/>
            </a:endParaRPr>
          </a:p>
          <a:p>
            <a:r>
              <a:rPr lang="en-US" dirty="0">
                <a:latin typeface="Courier" pitchFamily="49" charset="0"/>
              </a:rPr>
              <a:t>  </a:t>
            </a:r>
            <a:r>
              <a:rPr lang="en-US" dirty="0" err="1">
                <a:latin typeface="Courier" pitchFamily="49" charset="0"/>
              </a:rPr>
              <a:t>xsi:schemaLocation</a:t>
            </a:r>
            <a:r>
              <a:rPr lang="en-US" dirty="0">
                <a:latin typeface="Courier" pitchFamily="49" charset="0"/>
              </a:rPr>
              <a:t>="http://</a:t>
            </a:r>
            <a:r>
              <a:rPr lang="en-US" dirty="0" smtClean="0">
                <a:latin typeface="Courier" pitchFamily="49" charset="0"/>
              </a:rPr>
              <a:t>mav ...</a:t>
            </a:r>
            <a:endParaRPr lang="en-US" dirty="0">
              <a:latin typeface="Courier" pitchFamily="49" charset="0"/>
            </a:endParaRPr>
          </a:p>
          <a:p>
            <a:r>
              <a:rPr lang="en-US" dirty="0">
                <a:latin typeface="Courier" pitchFamily="49" charset="0"/>
              </a:rPr>
              <a:t>  &lt;</a:t>
            </a:r>
            <a:r>
              <a:rPr lang="en-US" dirty="0" err="1">
                <a:latin typeface="Courier" pitchFamily="49" charset="0"/>
              </a:rPr>
              <a:t>modelVersion</a:t>
            </a:r>
            <a:r>
              <a:rPr lang="en-US" dirty="0">
                <a:latin typeface="Courier" pitchFamily="49" charset="0"/>
              </a:rPr>
              <a:t>&gt;4.0.0&lt;/</a:t>
            </a:r>
            <a:r>
              <a:rPr lang="en-US" dirty="0" err="1">
                <a:latin typeface="Courier" pitchFamily="49" charset="0"/>
              </a:rPr>
              <a:t>modelVersion</a:t>
            </a:r>
            <a:r>
              <a:rPr lang="en-US" dirty="0">
                <a:latin typeface="Courier" pitchFamily="49" charset="0"/>
              </a:rPr>
              <a:t>&gt;</a:t>
            </a:r>
          </a:p>
          <a:p>
            <a:r>
              <a:rPr lang="en-US" dirty="0">
                <a:latin typeface="Courier" pitchFamily="49" charset="0"/>
              </a:rPr>
              <a:t>  &lt;</a:t>
            </a:r>
            <a:r>
              <a:rPr lang="en-US" dirty="0" err="1">
                <a:latin typeface="Courier" pitchFamily="49" charset="0"/>
              </a:rPr>
              <a:t>groupId</a:t>
            </a:r>
            <a:r>
              <a:rPr lang="en-US" dirty="0">
                <a:latin typeface="Courier" pitchFamily="49" charset="0"/>
              </a:rPr>
              <a:t>&gt;</a:t>
            </a:r>
            <a:r>
              <a:rPr lang="en-US" dirty="0" err="1">
                <a:latin typeface="Courier" pitchFamily="49" charset="0"/>
              </a:rPr>
              <a:t>com.datastax.enablement.bootcamp</a:t>
            </a:r>
            <a:r>
              <a:rPr lang="en-US" dirty="0">
                <a:latin typeface="Courier" pitchFamily="49" charset="0"/>
              </a:rPr>
              <a:t>&lt;/</a:t>
            </a:r>
            <a:r>
              <a:rPr lang="en-US" dirty="0" err="1">
                <a:latin typeface="Courier" pitchFamily="49" charset="0"/>
              </a:rPr>
              <a:t>groupId</a:t>
            </a:r>
            <a:r>
              <a:rPr lang="en-US" dirty="0">
                <a:latin typeface="Courier" pitchFamily="49" charset="0"/>
              </a:rPr>
              <a:t>&gt;</a:t>
            </a:r>
          </a:p>
          <a:p>
            <a:r>
              <a:rPr lang="en-US" dirty="0">
                <a:latin typeface="Courier" pitchFamily="49" charset="0"/>
              </a:rPr>
              <a:t>  &lt;</a:t>
            </a:r>
            <a:r>
              <a:rPr lang="en-US" dirty="0" err="1">
                <a:latin typeface="Courier" pitchFamily="49" charset="0"/>
              </a:rPr>
              <a:t>artifactId</a:t>
            </a:r>
            <a:r>
              <a:rPr lang="en-US" dirty="0">
                <a:latin typeface="Courier" pitchFamily="49" charset="0"/>
              </a:rPr>
              <a:t>&gt;my-app&lt;/</a:t>
            </a:r>
            <a:r>
              <a:rPr lang="en-US" dirty="0" err="1">
                <a:latin typeface="Courier" pitchFamily="49" charset="0"/>
              </a:rPr>
              <a:t>artifactId</a:t>
            </a:r>
            <a:r>
              <a:rPr lang="en-US" dirty="0">
                <a:latin typeface="Courier" pitchFamily="49" charset="0"/>
              </a:rPr>
              <a:t>&gt;</a:t>
            </a:r>
          </a:p>
          <a:p>
            <a:r>
              <a:rPr lang="en-US" dirty="0">
                <a:latin typeface="Courier" pitchFamily="49" charset="0"/>
              </a:rPr>
              <a:t>  &lt;packaging&gt;jar&lt;/packaging&gt;</a:t>
            </a:r>
          </a:p>
          <a:p>
            <a:r>
              <a:rPr lang="en-US" dirty="0">
                <a:latin typeface="Courier" pitchFamily="49" charset="0"/>
              </a:rPr>
              <a:t>  &lt;version&gt;1.0-SNAPSHOT&lt;/version&gt;</a:t>
            </a:r>
          </a:p>
          <a:p>
            <a:r>
              <a:rPr lang="en-US" dirty="0">
                <a:latin typeface="Courier" pitchFamily="49" charset="0"/>
              </a:rPr>
              <a:t>  &lt;name&gt;my-app&lt;/name&gt;</a:t>
            </a:r>
          </a:p>
          <a:p>
            <a:r>
              <a:rPr lang="en-US" dirty="0">
                <a:latin typeface="Courier" pitchFamily="49" charset="0"/>
              </a:rPr>
              <a:t>  &lt;</a:t>
            </a:r>
            <a:r>
              <a:rPr lang="en-US" dirty="0" err="1">
                <a:latin typeface="Courier" pitchFamily="49" charset="0"/>
              </a:rPr>
              <a:t>url</a:t>
            </a:r>
            <a:r>
              <a:rPr lang="en-US" dirty="0">
                <a:latin typeface="Courier" pitchFamily="49" charset="0"/>
              </a:rPr>
              <a:t>&gt;http://maven.apache.org&lt;/url&gt;</a:t>
            </a:r>
          </a:p>
          <a:p>
            <a:r>
              <a:rPr lang="en-US" dirty="0">
                <a:latin typeface="Courier" pitchFamily="49" charset="0"/>
              </a:rPr>
              <a:t>  &lt;dependencies&gt;</a:t>
            </a:r>
          </a:p>
          <a:p>
            <a:r>
              <a:rPr lang="en-US" dirty="0">
                <a:latin typeface="Courier" pitchFamily="49" charset="0"/>
              </a:rPr>
              <a:t>    &lt;dependency&gt;</a:t>
            </a:r>
          </a:p>
          <a:p>
            <a:r>
              <a:rPr lang="en-US" dirty="0">
                <a:latin typeface="Courier" pitchFamily="49" charset="0"/>
              </a:rPr>
              <a:t>      &lt;</a:t>
            </a:r>
            <a:r>
              <a:rPr lang="en-US" dirty="0" err="1">
                <a:latin typeface="Courier" pitchFamily="49" charset="0"/>
              </a:rPr>
              <a:t>groupId</a:t>
            </a:r>
            <a:r>
              <a:rPr lang="en-US" dirty="0">
                <a:latin typeface="Courier" pitchFamily="49" charset="0"/>
              </a:rPr>
              <a:t>&gt;</a:t>
            </a:r>
            <a:r>
              <a:rPr lang="en-US" dirty="0" err="1">
                <a:latin typeface="Courier" pitchFamily="49" charset="0"/>
              </a:rPr>
              <a:t>junit</a:t>
            </a:r>
            <a:r>
              <a:rPr lang="en-US" dirty="0">
                <a:latin typeface="Courier" pitchFamily="49" charset="0"/>
              </a:rPr>
              <a:t>&lt;/</a:t>
            </a:r>
            <a:r>
              <a:rPr lang="en-US" dirty="0" err="1">
                <a:latin typeface="Courier" pitchFamily="49" charset="0"/>
              </a:rPr>
              <a:t>groupId</a:t>
            </a:r>
            <a:r>
              <a:rPr lang="en-US" dirty="0">
                <a:latin typeface="Courier" pitchFamily="49" charset="0"/>
              </a:rPr>
              <a:t>&gt;</a:t>
            </a:r>
          </a:p>
          <a:p>
            <a:r>
              <a:rPr lang="en-US" dirty="0">
                <a:latin typeface="Courier" pitchFamily="49" charset="0"/>
              </a:rPr>
              <a:t>      &lt;</a:t>
            </a:r>
            <a:r>
              <a:rPr lang="en-US" dirty="0" err="1">
                <a:latin typeface="Courier" pitchFamily="49" charset="0"/>
              </a:rPr>
              <a:t>artifactId</a:t>
            </a:r>
            <a:r>
              <a:rPr lang="en-US" dirty="0">
                <a:latin typeface="Courier" pitchFamily="49" charset="0"/>
              </a:rPr>
              <a:t>&gt;</a:t>
            </a:r>
            <a:r>
              <a:rPr lang="en-US" dirty="0" err="1">
                <a:latin typeface="Courier" pitchFamily="49" charset="0"/>
              </a:rPr>
              <a:t>junit</a:t>
            </a:r>
            <a:r>
              <a:rPr lang="en-US" dirty="0">
                <a:latin typeface="Courier" pitchFamily="49" charset="0"/>
              </a:rPr>
              <a:t>&lt;/</a:t>
            </a:r>
            <a:r>
              <a:rPr lang="en-US" dirty="0" err="1">
                <a:latin typeface="Courier" pitchFamily="49" charset="0"/>
              </a:rPr>
              <a:t>artifactId</a:t>
            </a:r>
            <a:r>
              <a:rPr lang="en-US" dirty="0">
                <a:latin typeface="Courier" pitchFamily="49" charset="0"/>
              </a:rPr>
              <a:t>&gt;</a:t>
            </a:r>
          </a:p>
          <a:p>
            <a:r>
              <a:rPr lang="en-US" dirty="0">
                <a:latin typeface="Courier" pitchFamily="49" charset="0"/>
              </a:rPr>
              <a:t>      &lt;version&gt;3.8.1&lt;/version&gt;</a:t>
            </a:r>
          </a:p>
          <a:p>
            <a:r>
              <a:rPr lang="en-US" dirty="0">
                <a:latin typeface="Courier" pitchFamily="49" charset="0"/>
              </a:rPr>
              <a:t>      &lt;scope&gt;test&lt;/scope&gt;</a:t>
            </a:r>
          </a:p>
          <a:p>
            <a:r>
              <a:rPr lang="en-US" dirty="0">
                <a:latin typeface="Courier" pitchFamily="49" charset="0"/>
              </a:rPr>
              <a:t>    &lt;/dependency&gt;</a:t>
            </a:r>
          </a:p>
          <a:p>
            <a:r>
              <a:rPr lang="en-US" dirty="0">
                <a:latin typeface="Courier" pitchFamily="49" charset="0"/>
              </a:rPr>
              <a:t>  &lt;/dependencies&gt;</a:t>
            </a:r>
          </a:p>
          <a:p>
            <a:r>
              <a:rPr lang="en-US" dirty="0">
                <a:latin typeface="Courier" pitchFamily="49" charset="0"/>
              </a:rPr>
              <a:t>&lt;/project&gt;</a:t>
            </a:r>
            <a:endParaRPr lang="en-US" dirty="0" smtClean="0">
              <a:latin typeface="Courier" pitchFamily="49" charset="0"/>
            </a:endParaRPr>
          </a:p>
        </p:txBody>
      </p:sp>
      <p:sp>
        <p:nvSpPr>
          <p:cNvPr id="5" name="TextBox 4"/>
          <p:cNvSpPr txBox="1"/>
          <p:nvPr/>
        </p:nvSpPr>
        <p:spPr>
          <a:xfrm>
            <a:off x="457200" y="1226779"/>
            <a:ext cx="3543300" cy="2308324"/>
          </a:xfrm>
          <a:prstGeom prst="rect">
            <a:avLst/>
          </a:prstGeom>
          <a:noFill/>
        </p:spPr>
        <p:txBody>
          <a:bodyPr wrap="square" rtlCol="0">
            <a:spAutoFit/>
          </a:bodyPr>
          <a:lstStyle/>
          <a:p>
            <a:pPr marL="228600" indent="-228600">
              <a:buFont typeface="Arial" pitchFamily="34" charset="0"/>
              <a:buChar char="•"/>
            </a:pPr>
            <a:r>
              <a:rPr lang="en-US" sz="1800" dirty="0" smtClean="0"/>
              <a:t>xml</a:t>
            </a:r>
          </a:p>
          <a:p>
            <a:pPr marL="228600" indent="-228600">
              <a:buFont typeface="Arial" pitchFamily="34" charset="0"/>
              <a:buChar char="•"/>
            </a:pPr>
            <a:r>
              <a:rPr lang="en-US" sz="1800" dirty="0" smtClean="0"/>
              <a:t>"project object model"</a:t>
            </a:r>
          </a:p>
          <a:p>
            <a:pPr marL="228600" indent="-228600">
              <a:buFont typeface="Arial" pitchFamily="34" charset="0"/>
              <a:buChar char="•"/>
            </a:pPr>
            <a:r>
              <a:rPr lang="en-US" sz="1800" dirty="0" smtClean="0"/>
              <a:t>Each project has one</a:t>
            </a:r>
          </a:p>
          <a:p>
            <a:pPr marL="228600" indent="-228600">
              <a:buFont typeface="Arial" pitchFamily="34" charset="0"/>
              <a:buChar char="•"/>
            </a:pPr>
            <a:endParaRPr lang="en-US" sz="1800" dirty="0"/>
          </a:p>
          <a:p>
            <a:pPr marL="228600" indent="-228600">
              <a:buFont typeface="Arial" pitchFamily="34" charset="0"/>
              <a:buChar char="•"/>
            </a:pPr>
            <a:r>
              <a:rPr lang="en-US" sz="1800" dirty="0" smtClean="0"/>
              <a:t>Tells Maven how to compile, </a:t>
            </a:r>
            <a:r>
              <a:rPr lang="en-US" sz="1800" dirty="0" err="1" smtClean="0"/>
              <a:t>etc</a:t>
            </a:r>
            <a:r>
              <a:rPr lang="en-US" sz="1800" dirty="0" smtClean="0"/>
              <a:t>, your project</a:t>
            </a:r>
          </a:p>
          <a:p>
            <a:pPr marL="228600" indent="-228600">
              <a:buFont typeface="Arial" pitchFamily="34" charset="0"/>
              <a:buChar char="•"/>
            </a:pPr>
            <a:endParaRPr lang="en-US" sz="1800" dirty="0"/>
          </a:p>
          <a:p>
            <a:pPr marL="228600" indent="-228600">
              <a:buFont typeface="Arial" pitchFamily="34" charset="0"/>
              <a:buChar char="•"/>
            </a:pPr>
            <a:r>
              <a:rPr lang="en-US" sz="1800" dirty="0" smtClean="0"/>
              <a:t>Edit once and done ?</a:t>
            </a:r>
          </a:p>
        </p:txBody>
      </p:sp>
    </p:spTree>
    <p:extLst>
      <p:ext uri="{BB962C8B-B14F-4D97-AF65-F5344CB8AC3E}">
        <p14:creationId xmlns:p14="http://schemas.microsoft.com/office/powerpoint/2010/main" val="19652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7450" y="1041481"/>
            <a:ext cx="2495550" cy="548048"/>
          </a:xfrm>
        </p:spPr>
        <p:txBody>
          <a:bodyPr/>
          <a:lstStyle/>
          <a:p>
            <a:r>
              <a:rPr lang="en-US" dirty="0"/>
              <a:t>A POM that supports DSE/Java-</a:t>
            </a:r>
          </a:p>
        </p:txBody>
      </p:sp>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22</a:t>
            </a:fld>
            <a:endParaRPr lang="uk-UA" dirty="0"/>
          </a:p>
        </p:txBody>
      </p:sp>
      <p:sp>
        <p:nvSpPr>
          <p:cNvPr id="4" name="TextBox 3"/>
          <p:cNvSpPr txBox="1"/>
          <p:nvPr/>
        </p:nvSpPr>
        <p:spPr>
          <a:xfrm>
            <a:off x="3219450" y="1515530"/>
            <a:ext cx="5715000" cy="1600438"/>
          </a:xfrm>
          <a:prstGeom prst="rect">
            <a:avLst/>
          </a:prstGeom>
          <a:noFill/>
        </p:spPr>
        <p:txBody>
          <a:bodyPr wrap="square" rtlCol="0">
            <a:spAutoFit/>
          </a:bodyPr>
          <a:lstStyle/>
          <a:p>
            <a:r>
              <a:rPr lang="en-US" dirty="0" smtClean="0">
                <a:latin typeface="Courier" pitchFamily="49" charset="0"/>
              </a:rPr>
              <a:t>&lt;</a:t>
            </a:r>
            <a:r>
              <a:rPr lang="en-US" dirty="0">
                <a:latin typeface="Courier" pitchFamily="49" charset="0"/>
              </a:rPr>
              <a:t>dependencies</a:t>
            </a:r>
            <a:r>
              <a:rPr lang="en-US" dirty="0" smtClean="0">
                <a:latin typeface="Courier" pitchFamily="49" charset="0"/>
              </a:rPr>
              <a:t>&gt;</a:t>
            </a:r>
            <a:endParaRPr lang="en-US" dirty="0">
              <a:latin typeface="Courier" pitchFamily="49" charset="0"/>
            </a:endParaRPr>
          </a:p>
          <a:p>
            <a:r>
              <a:rPr lang="en-US" dirty="0" smtClean="0">
                <a:latin typeface="Courier" pitchFamily="49" charset="0"/>
              </a:rPr>
              <a:t>   &lt;</a:t>
            </a:r>
            <a:r>
              <a:rPr lang="en-US" dirty="0">
                <a:latin typeface="Courier" pitchFamily="49" charset="0"/>
              </a:rPr>
              <a:t>dependency&gt;</a:t>
            </a:r>
          </a:p>
          <a:p>
            <a:r>
              <a:rPr lang="en-US" dirty="0">
                <a:latin typeface="Courier" pitchFamily="49" charset="0"/>
              </a:rPr>
              <a:t>   </a:t>
            </a:r>
            <a:r>
              <a:rPr lang="en-US" dirty="0" smtClean="0">
                <a:latin typeface="Courier" pitchFamily="49" charset="0"/>
              </a:rPr>
              <a:t>   &lt;</a:t>
            </a:r>
            <a:r>
              <a:rPr lang="en-US" dirty="0" err="1">
                <a:latin typeface="Courier" pitchFamily="49" charset="0"/>
              </a:rPr>
              <a:t>groupId</a:t>
            </a:r>
            <a:r>
              <a:rPr lang="en-US" dirty="0">
                <a:latin typeface="Courier" pitchFamily="49" charset="0"/>
              </a:rPr>
              <a:t>&gt;</a:t>
            </a:r>
            <a:r>
              <a:rPr lang="en-US" dirty="0" err="1">
                <a:solidFill>
                  <a:srgbClr val="00B0F0"/>
                </a:solidFill>
                <a:latin typeface="Courier" pitchFamily="49" charset="0"/>
              </a:rPr>
              <a:t>com.datastax.dse</a:t>
            </a:r>
            <a:r>
              <a:rPr lang="en-US" dirty="0">
                <a:latin typeface="Courier" pitchFamily="49" charset="0"/>
              </a:rPr>
              <a:t>&lt;/</a:t>
            </a:r>
            <a:r>
              <a:rPr lang="en-US" dirty="0" err="1">
                <a:latin typeface="Courier" pitchFamily="49" charset="0"/>
              </a:rPr>
              <a:t>groupId</a:t>
            </a:r>
            <a:r>
              <a:rPr lang="en-US" dirty="0">
                <a:latin typeface="Courier" pitchFamily="49" charset="0"/>
              </a:rPr>
              <a:t>&gt;</a:t>
            </a:r>
          </a:p>
          <a:p>
            <a:r>
              <a:rPr lang="en-US" dirty="0">
                <a:latin typeface="Courier" pitchFamily="49" charset="0"/>
              </a:rPr>
              <a:t>      </a:t>
            </a:r>
            <a:r>
              <a:rPr lang="en-US" dirty="0" smtClean="0">
                <a:latin typeface="Courier" pitchFamily="49" charset="0"/>
              </a:rPr>
              <a:t>&lt;</a:t>
            </a:r>
            <a:r>
              <a:rPr lang="en-US" dirty="0" err="1">
                <a:latin typeface="Courier" pitchFamily="49" charset="0"/>
              </a:rPr>
              <a:t>artifactId</a:t>
            </a:r>
            <a:r>
              <a:rPr lang="en-US" dirty="0">
                <a:latin typeface="Courier" pitchFamily="49" charset="0"/>
              </a:rPr>
              <a:t>&gt;</a:t>
            </a:r>
            <a:r>
              <a:rPr lang="en-US" dirty="0" err="1">
                <a:solidFill>
                  <a:srgbClr val="00B0F0"/>
                </a:solidFill>
                <a:latin typeface="Courier" pitchFamily="49" charset="0"/>
              </a:rPr>
              <a:t>dse</a:t>
            </a:r>
            <a:r>
              <a:rPr lang="en-US" dirty="0">
                <a:solidFill>
                  <a:srgbClr val="00B0F0"/>
                </a:solidFill>
                <a:latin typeface="Courier" pitchFamily="49" charset="0"/>
              </a:rPr>
              <a:t>-java-driver-core</a:t>
            </a:r>
            <a:r>
              <a:rPr lang="en-US" dirty="0">
                <a:latin typeface="Courier" pitchFamily="49" charset="0"/>
              </a:rPr>
              <a:t>&lt;/</a:t>
            </a:r>
            <a:r>
              <a:rPr lang="en-US" dirty="0" err="1">
                <a:latin typeface="Courier" pitchFamily="49" charset="0"/>
              </a:rPr>
              <a:t>artifactId</a:t>
            </a:r>
            <a:r>
              <a:rPr lang="en-US" dirty="0">
                <a:latin typeface="Courier" pitchFamily="49" charset="0"/>
              </a:rPr>
              <a:t>&gt;</a:t>
            </a:r>
          </a:p>
          <a:p>
            <a:r>
              <a:rPr lang="en-US" dirty="0">
                <a:latin typeface="Courier" pitchFamily="49" charset="0"/>
              </a:rPr>
              <a:t>      </a:t>
            </a:r>
            <a:r>
              <a:rPr lang="en-US" dirty="0" smtClean="0">
                <a:latin typeface="Courier" pitchFamily="49" charset="0"/>
              </a:rPr>
              <a:t>&lt;</a:t>
            </a:r>
            <a:r>
              <a:rPr lang="en-US" dirty="0">
                <a:latin typeface="Courier" pitchFamily="49" charset="0"/>
              </a:rPr>
              <a:t>version&gt;1.6.7&lt;/version&gt;</a:t>
            </a:r>
          </a:p>
          <a:p>
            <a:r>
              <a:rPr lang="en-US" dirty="0">
                <a:latin typeface="Courier" pitchFamily="49" charset="0"/>
              </a:rPr>
              <a:t>   </a:t>
            </a:r>
            <a:r>
              <a:rPr lang="en-US" dirty="0" smtClean="0">
                <a:latin typeface="Courier" pitchFamily="49" charset="0"/>
              </a:rPr>
              <a:t>&lt;/</a:t>
            </a:r>
            <a:r>
              <a:rPr lang="en-US" dirty="0">
                <a:latin typeface="Courier" pitchFamily="49" charset="0"/>
              </a:rPr>
              <a:t>dependency&gt;</a:t>
            </a:r>
          </a:p>
          <a:p>
            <a:r>
              <a:rPr lang="en-US" dirty="0" smtClean="0">
                <a:latin typeface="Courier" pitchFamily="49" charset="0"/>
              </a:rPr>
              <a:t>&lt;/dependencies?     </a:t>
            </a:r>
            <a:endParaRPr lang="en-US" dirty="0">
              <a:latin typeface="Courier" pitchFamily="49" charset="0"/>
            </a:endParaRPr>
          </a:p>
        </p:txBody>
      </p:sp>
      <p:sp>
        <p:nvSpPr>
          <p:cNvPr id="5" name="TextBox 4"/>
          <p:cNvSpPr txBox="1"/>
          <p:nvPr/>
        </p:nvSpPr>
        <p:spPr>
          <a:xfrm>
            <a:off x="222885" y="167891"/>
            <a:ext cx="2910840" cy="4524315"/>
          </a:xfrm>
          <a:prstGeom prst="rect">
            <a:avLst/>
          </a:prstGeom>
          <a:noFill/>
        </p:spPr>
        <p:txBody>
          <a:bodyPr wrap="square" rtlCol="0">
            <a:spAutoFit/>
          </a:bodyPr>
          <a:lstStyle/>
          <a:p>
            <a:pPr marL="228600" indent="-228600">
              <a:buFont typeface="Arial" pitchFamily="34" charset="0"/>
              <a:buChar char="•"/>
            </a:pPr>
            <a:r>
              <a:rPr lang="en-US" sz="1800" dirty="0" smtClean="0"/>
              <a:t>Full/complete POM pasted below on Notes page</a:t>
            </a:r>
          </a:p>
          <a:p>
            <a:pPr marL="228600" indent="-228600">
              <a:buFont typeface="Arial" pitchFamily="34" charset="0"/>
              <a:buChar char="•"/>
            </a:pPr>
            <a:endParaRPr lang="en-US" sz="1800" dirty="0"/>
          </a:p>
          <a:p>
            <a:pPr marL="228600" indent="-228600">
              <a:buFont typeface="Arial" pitchFamily="34" charset="0"/>
              <a:buChar char="•"/>
            </a:pPr>
            <a:r>
              <a:rPr lang="en-US" sz="1800" dirty="0" smtClean="0"/>
              <a:t>But in effect, only need this/additional "dependency" block</a:t>
            </a:r>
          </a:p>
          <a:p>
            <a:pPr marL="228600" indent="-228600">
              <a:buFont typeface="Arial" pitchFamily="34" charset="0"/>
              <a:buChar char="•"/>
            </a:pPr>
            <a:endParaRPr lang="en-US" sz="1800" dirty="0"/>
          </a:p>
          <a:p>
            <a:pPr marL="228600" indent="-228600">
              <a:buFont typeface="Arial" pitchFamily="34" charset="0"/>
              <a:buChar char="•"/>
            </a:pPr>
            <a:r>
              <a:rPr lang="en-US" sz="1800" dirty="0" smtClean="0"/>
              <a:t>Jar files pulled, by default, from an online Maven repository</a:t>
            </a:r>
          </a:p>
          <a:p>
            <a:pPr marL="228600" indent="-228600">
              <a:buFont typeface="Arial" pitchFamily="34" charset="0"/>
              <a:buChar char="•"/>
            </a:pPr>
            <a:r>
              <a:rPr lang="en-US" sz="1800" dirty="0" smtClean="0"/>
              <a:t>Also pulls whatever Jars these Jars need, </a:t>
            </a:r>
            <a:r>
              <a:rPr lang="en-US" sz="1800" dirty="0" err="1" smtClean="0"/>
              <a:t>etc</a:t>
            </a:r>
            <a:endParaRPr lang="en-US" sz="1800" dirty="0" smtClean="0"/>
          </a:p>
          <a:p>
            <a:pPr marL="228600" indent="-228600">
              <a:buFont typeface="Arial" pitchFamily="34" charset="0"/>
              <a:buChar char="•"/>
            </a:pPr>
            <a:r>
              <a:rPr lang="en-US" sz="1800" dirty="0" smtClean="0"/>
              <a:t>This repository can be (should be) internal for real/production apps</a:t>
            </a:r>
          </a:p>
        </p:txBody>
      </p:sp>
    </p:spTree>
    <p:extLst>
      <p:ext uri="{BB962C8B-B14F-4D97-AF65-F5344CB8AC3E}">
        <p14:creationId xmlns:p14="http://schemas.microsoft.com/office/powerpoint/2010/main" val="745486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6350" y="544496"/>
            <a:ext cx="3600450" cy="548048"/>
          </a:xfrm>
        </p:spPr>
        <p:txBody>
          <a:bodyPr/>
          <a:lstStyle/>
          <a:p>
            <a:r>
              <a:rPr lang="en-US" dirty="0" smtClean="0"/>
              <a:t>Changing App.java</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23</a:t>
            </a:fld>
            <a:endParaRPr lang="uk-UA"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138" y="270472"/>
            <a:ext cx="3490391" cy="4101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975860" y="1434716"/>
            <a:ext cx="3710940" cy="1200329"/>
          </a:xfrm>
          <a:prstGeom prst="rect">
            <a:avLst/>
          </a:prstGeom>
          <a:noFill/>
        </p:spPr>
        <p:txBody>
          <a:bodyPr wrap="square" rtlCol="0">
            <a:spAutoFit/>
          </a:bodyPr>
          <a:lstStyle/>
          <a:p>
            <a:pPr marL="228600" indent="-228600">
              <a:buFont typeface="Arial" pitchFamily="34" charset="0"/>
              <a:buChar char="•"/>
            </a:pPr>
            <a:r>
              <a:rPr lang="en-US" sz="1800" dirty="0" smtClean="0"/>
              <a:t>In the Project Explorer view, navigate to App.java, and Double-Click to open this file in the Editor view</a:t>
            </a:r>
          </a:p>
        </p:txBody>
      </p:sp>
    </p:spTree>
    <p:extLst>
      <p:ext uri="{BB962C8B-B14F-4D97-AF65-F5344CB8AC3E}">
        <p14:creationId xmlns:p14="http://schemas.microsoft.com/office/powerpoint/2010/main" val="745486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460" y="611171"/>
            <a:ext cx="2162175" cy="548048"/>
          </a:xfrm>
        </p:spPr>
        <p:txBody>
          <a:bodyPr/>
          <a:lstStyle/>
          <a:p>
            <a:r>
              <a:rPr lang="en-US" dirty="0"/>
              <a:t>Changing App.java</a:t>
            </a:r>
          </a:p>
        </p:txBody>
      </p:sp>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24</a:t>
            </a:fld>
            <a:endParaRPr lang="uk-UA"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5101" y="171450"/>
            <a:ext cx="4889349" cy="4617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89560" y="1377566"/>
            <a:ext cx="3006090" cy="1200329"/>
          </a:xfrm>
          <a:prstGeom prst="rect">
            <a:avLst/>
          </a:prstGeom>
          <a:noFill/>
        </p:spPr>
        <p:txBody>
          <a:bodyPr wrap="square" rtlCol="0">
            <a:spAutoFit/>
          </a:bodyPr>
          <a:lstStyle/>
          <a:p>
            <a:pPr marL="228600" indent="-228600">
              <a:buFont typeface="Arial" pitchFamily="34" charset="0"/>
              <a:buChar char="•"/>
            </a:pPr>
            <a:r>
              <a:rPr lang="en-US" sz="1800" dirty="0" smtClean="0"/>
              <a:t>In the Editor view, change App.java to equal the source code pasted on the Notes page below.</a:t>
            </a:r>
          </a:p>
        </p:txBody>
      </p:sp>
    </p:spTree>
    <p:extLst>
      <p:ext uri="{BB962C8B-B14F-4D97-AF65-F5344CB8AC3E}">
        <p14:creationId xmlns:p14="http://schemas.microsoft.com/office/powerpoint/2010/main" val="745486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0674" y="544496"/>
            <a:ext cx="3286125" cy="548048"/>
          </a:xfrm>
        </p:spPr>
        <p:txBody>
          <a:bodyPr/>
          <a:lstStyle/>
          <a:p>
            <a:r>
              <a:rPr lang="en-US" dirty="0" smtClean="0"/>
              <a:t>Eclipse: Compile and Run</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25</a:t>
            </a:fld>
            <a:endParaRPr lang="uk-UA"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 y="300037"/>
            <a:ext cx="3629025" cy="4479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975859" y="1339392"/>
            <a:ext cx="3710940" cy="2308324"/>
          </a:xfrm>
          <a:prstGeom prst="rect">
            <a:avLst/>
          </a:prstGeom>
          <a:noFill/>
        </p:spPr>
        <p:txBody>
          <a:bodyPr wrap="square" rtlCol="0">
            <a:spAutoFit/>
          </a:bodyPr>
          <a:lstStyle/>
          <a:p>
            <a:pPr marL="228600" indent="-228600">
              <a:buFont typeface="Arial" pitchFamily="34" charset="0"/>
              <a:buChar char="•"/>
            </a:pPr>
            <a:r>
              <a:rPr lang="en-US" sz="1800" dirty="0" smtClean="0"/>
              <a:t>Anywhere in the Editor view (in App.java), Right-Click and select, Run As -&gt; Java Application</a:t>
            </a:r>
          </a:p>
          <a:p>
            <a:pPr marL="228600" indent="-228600">
              <a:buFont typeface="Arial" pitchFamily="34" charset="0"/>
              <a:buChar char="•"/>
            </a:pPr>
            <a:endParaRPr lang="en-US" sz="1800" dirty="0"/>
          </a:p>
          <a:p>
            <a:pPr marL="228600" indent="-228600">
              <a:buFont typeface="Arial" pitchFamily="34" charset="0"/>
              <a:buChar char="•"/>
            </a:pPr>
            <a:r>
              <a:rPr lang="en-US" sz="1800" dirty="0" smtClean="0"/>
              <a:t>You will be prompted to save the changes you made to pom.xml, and App.java, so save</a:t>
            </a:r>
          </a:p>
        </p:txBody>
      </p:sp>
    </p:spTree>
    <p:extLst>
      <p:ext uri="{BB962C8B-B14F-4D97-AF65-F5344CB8AC3E}">
        <p14:creationId xmlns:p14="http://schemas.microsoft.com/office/powerpoint/2010/main" val="1822166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Success</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26</a:t>
            </a:fld>
            <a:endParaRPr lang="uk-UA"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657" y="1523999"/>
            <a:ext cx="7204926" cy="239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2166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en-US" dirty="0" smtClean="0"/>
              <a:t>Lessons Learned</a:t>
            </a:r>
            <a:endParaRPr lang="en-US" dirty="0"/>
          </a:p>
        </p:txBody>
      </p:sp>
      <p:sp>
        <p:nvSpPr>
          <p:cNvPr id="4" name="Title 3"/>
          <p:cNvSpPr>
            <a:spLocks noGrp="1"/>
          </p:cNvSpPr>
          <p:nvPr>
            <p:ph type="title"/>
          </p:nvPr>
        </p:nvSpPr>
        <p:spPr/>
        <p:txBody>
          <a:bodyPr/>
          <a:lstStyle/>
          <a:p>
            <a:r>
              <a:rPr lang="en-US" dirty="0" smtClean="0"/>
              <a:t>Practice Lab:</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27</a:t>
            </a:fld>
            <a:endParaRPr lang="uk-UA" dirty="0"/>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2911" y="1093076"/>
            <a:ext cx="3478441" cy="2041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0103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28</a:t>
            </a:fld>
            <a:endParaRPr lang="uk-UA" dirty="0"/>
          </a:p>
        </p:txBody>
      </p:sp>
      <p:sp>
        <p:nvSpPr>
          <p:cNvPr id="4" name="Title 3"/>
          <p:cNvSpPr>
            <a:spLocks noGrp="1"/>
          </p:cNvSpPr>
          <p:nvPr>
            <p:ph type="title"/>
          </p:nvPr>
        </p:nvSpPr>
        <p:spPr/>
        <p:txBody>
          <a:bodyPr/>
          <a:lstStyle/>
          <a:p>
            <a:r>
              <a:rPr lang="en-US" dirty="0" smtClean="0"/>
              <a:t>End </a:t>
            </a:r>
            <a:r>
              <a:rPr lang="en-US" smtClean="0"/>
              <a:t>of Unit:</a:t>
            </a:r>
            <a:endParaRPr lang="en-US" dirty="0"/>
          </a:p>
        </p:txBody>
      </p:sp>
    </p:spTree>
    <p:extLst>
      <p:ext uri="{BB962C8B-B14F-4D97-AF65-F5344CB8AC3E}">
        <p14:creationId xmlns:p14="http://schemas.microsoft.com/office/powerpoint/2010/main" val="1259029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How to Install</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3</a:t>
            </a:fld>
            <a:endParaRPr lang="uk-UA" dirty="0"/>
          </a:p>
        </p:txBody>
      </p:sp>
      <p:sp>
        <p:nvSpPr>
          <p:cNvPr id="4" name="TextBox 3"/>
          <p:cNvSpPr txBox="1"/>
          <p:nvPr/>
        </p:nvSpPr>
        <p:spPr>
          <a:xfrm>
            <a:off x="4220442" y="1305726"/>
            <a:ext cx="4323484" cy="2585323"/>
          </a:xfrm>
          <a:prstGeom prst="rect">
            <a:avLst/>
          </a:prstGeom>
          <a:noFill/>
        </p:spPr>
        <p:txBody>
          <a:bodyPr wrap="square" rtlCol="0">
            <a:spAutoFit/>
          </a:bodyPr>
          <a:lstStyle/>
          <a:p>
            <a:pPr marL="285750" indent="-285750">
              <a:buFont typeface="Arial" pitchFamily="34" charset="0"/>
              <a:buChar char="•"/>
            </a:pPr>
            <a:r>
              <a:rPr lang="en-US" sz="1800" dirty="0" smtClean="0"/>
              <a:t>Installer program, 49MB, </a:t>
            </a:r>
            <a:r>
              <a:rPr lang="en-US" sz="1800" dirty="0">
                <a:hlinkClick r:id="rId3"/>
              </a:rPr>
              <a:t>http://www.eclipse.org/downloads</a:t>
            </a:r>
            <a:r>
              <a:rPr lang="en-US" sz="1800" dirty="0" smtClean="0">
                <a:hlinkClick r:id="rId3"/>
              </a:rPr>
              <a:t>/</a:t>
            </a:r>
            <a:endParaRPr lang="en-US" sz="1800" dirty="0" smtClean="0"/>
          </a:p>
          <a:p>
            <a:pPr marL="285750" indent="-285750">
              <a:buFont typeface="Arial" pitchFamily="34" charset="0"/>
              <a:buChar char="•"/>
            </a:pPr>
            <a:endParaRPr lang="en-US" sz="1800" dirty="0"/>
          </a:p>
          <a:p>
            <a:pPr marL="285750" indent="-285750">
              <a:buFont typeface="Arial" pitchFamily="34" charset="0"/>
              <a:buChar char="•"/>
            </a:pPr>
            <a:r>
              <a:rPr lang="en-US" sz="1800" dirty="0" smtClean="0"/>
              <a:t>Tar ball, yields DMG file</a:t>
            </a:r>
          </a:p>
          <a:p>
            <a:pPr marL="285750" indent="-285750">
              <a:buFont typeface="Arial" pitchFamily="34" charset="0"/>
              <a:buChar char="•"/>
            </a:pPr>
            <a:endParaRPr lang="en-US" sz="1800" dirty="0"/>
          </a:p>
          <a:p>
            <a:pPr marL="285750" indent="-285750">
              <a:buFont typeface="Arial" pitchFamily="34" charset="0"/>
              <a:buChar char="•"/>
            </a:pPr>
            <a:r>
              <a:rPr lang="en-US" sz="1800" dirty="0" smtClean="0"/>
              <a:t>Double-Click the DMG</a:t>
            </a:r>
          </a:p>
          <a:p>
            <a:pPr marL="285750" indent="-285750">
              <a:buFont typeface="Arial" pitchFamily="34" charset="0"/>
              <a:buChar char="•"/>
            </a:pPr>
            <a:r>
              <a:rPr lang="en-US" sz="1800" dirty="0" smtClean="0"/>
              <a:t>Choose, "Eclipse IDE for Java EE Developers"</a:t>
            </a:r>
          </a:p>
          <a:p>
            <a:pPr marL="285750" indent="-285750">
              <a:buFont typeface="Arial" pitchFamily="34" charset="0"/>
              <a:buChar char="•"/>
            </a:pPr>
            <a:r>
              <a:rPr lang="en-US" sz="1800" dirty="0" smtClean="0"/>
              <a:t>And Click, Install</a:t>
            </a:r>
          </a:p>
        </p:txBody>
      </p:sp>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846" y="1615732"/>
            <a:ext cx="2551436" cy="1428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95747" y="3367111"/>
            <a:ext cx="2227634" cy="738664"/>
          </a:xfrm>
          <a:prstGeom prst="rect">
            <a:avLst/>
          </a:prstGeom>
          <a:noFill/>
        </p:spPr>
        <p:txBody>
          <a:bodyPr wrap="square" rtlCol="0">
            <a:spAutoFit/>
          </a:bodyPr>
          <a:lstStyle/>
          <a:p>
            <a:r>
              <a:rPr lang="en-US" b="1" dirty="0" smtClean="0"/>
              <a:t>Instructions that follow are for </a:t>
            </a:r>
            <a:r>
              <a:rPr lang="en-US" b="1" dirty="0" err="1" smtClean="0"/>
              <a:t>MacOS</a:t>
            </a:r>
            <a:r>
              <a:rPr lang="en-US" b="1" dirty="0" smtClean="0"/>
              <a:t>, and Eclipse Photon</a:t>
            </a:r>
          </a:p>
        </p:txBody>
      </p:sp>
    </p:spTree>
    <p:extLst>
      <p:ext uri="{BB962C8B-B14F-4D97-AF65-F5344CB8AC3E}">
        <p14:creationId xmlns:p14="http://schemas.microsoft.com/office/powerpoint/2010/main" val="210800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Install: Spurious Errors</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4</a:t>
            </a:fld>
            <a:endParaRPr lang="uk-UA"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999" y="1418188"/>
            <a:ext cx="2180583" cy="223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1042" y="1374653"/>
            <a:ext cx="1509297" cy="2282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5690" y="2638425"/>
            <a:ext cx="5276850"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252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Install: Accept Licenses</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5</a:t>
            </a:fld>
            <a:endParaRPr lang="uk-UA"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737" y="1081089"/>
            <a:ext cx="5319711" cy="3531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3859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Launch, and Workspace</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6</a:t>
            </a:fld>
            <a:endParaRPr lang="uk-UA"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941070"/>
            <a:ext cx="3244658" cy="3773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4638" y="1552575"/>
            <a:ext cx="5667375"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ight Arrow 5"/>
          <p:cNvSpPr/>
          <p:nvPr/>
        </p:nvSpPr>
        <p:spPr>
          <a:xfrm rot="16473563">
            <a:off x="2821909" y="3433062"/>
            <a:ext cx="418012" cy="40059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76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Install </a:t>
            </a:r>
            <a:r>
              <a:rPr lang="en-US" dirty="0" err="1" smtClean="0"/>
              <a:t>Scala</a:t>
            </a:r>
            <a:r>
              <a:rPr lang="en-US" dirty="0" smtClean="0"/>
              <a:t> plugin</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7</a:t>
            </a:fld>
            <a:endParaRPr lang="uk-UA"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676" y="1035616"/>
            <a:ext cx="7315200" cy="3658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1922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Eclipse: Adding </a:t>
            </a:r>
            <a:r>
              <a:rPr lang="en-US" dirty="0" err="1" smtClean="0"/>
              <a:t>Scala</a:t>
            </a:r>
            <a:r>
              <a:rPr lang="en-US" dirty="0" smtClean="0"/>
              <a:t> IDE 4.7.x</a:t>
            </a:r>
            <a:endParaRPr lang="en-US" dirty="0"/>
          </a:p>
        </p:txBody>
      </p:sp>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8</a:t>
            </a:fld>
            <a:endParaRPr lang="uk-UA"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 y="1214439"/>
            <a:ext cx="3810000" cy="304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a:xfrm rot="16473563">
            <a:off x="897859" y="2394837"/>
            <a:ext cx="418012" cy="40059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rot="6179583">
            <a:off x="4098259" y="1699512"/>
            <a:ext cx="418012" cy="40059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7" y="2595134"/>
            <a:ext cx="490537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ight Arrow 7"/>
          <p:cNvSpPr/>
          <p:nvPr/>
        </p:nvSpPr>
        <p:spPr>
          <a:xfrm rot="15715979">
            <a:off x="8250149" y="4137912"/>
            <a:ext cx="418012" cy="400594"/>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8207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Eclipse Install: Accept Licenses</a:t>
            </a:r>
          </a:p>
        </p:txBody>
      </p:sp>
      <p:sp>
        <p:nvSpPr>
          <p:cNvPr id="3" name="Slide Number Placeholder 2"/>
          <p:cNvSpPr>
            <a:spLocks noGrp="1"/>
          </p:cNvSpPr>
          <p:nvPr>
            <p:ph type="sldNum" sz="quarter" idx="11"/>
          </p:nvPr>
        </p:nvSpPr>
        <p:spPr/>
        <p:txBody>
          <a:bodyPr/>
          <a:lstStyle/>
          <a:p>
            <a:r>
              <a:rPr lang="en-US" dirty="0" smtClean="0"/>
              <a:t>0000-DTSE-ClientProgramming-6241-PL-60-</a:t>
            </a:r>
            <a:fld id="{5A6FB346-E907-314D-8DE1-ECD2B2B6AA1B}" type="slidenum">
              <a:rPr lang="uk-UA" smtClean="0"/>
              <a:pPr/>
              <a:t>9</a:t>
            </a:fld>
            <a:endParaRPr lang="uk-UA"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09394"/>
            <a:ext cx="3429000" cy="3467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089" y="818520"/>
            <a:ext cx="4481511" cy="3401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55406" y="2024646"/>
            <a:ext cx="3776663" cy="989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76199409"/>
      </p:ext>
    </p:extLst>
  </p:cSld>
  <p:clrMapOvr>
    <a:masterClrMapping/>
  </p:clrMapOvr>
</p:sld>
</file>

<file path=ppt/theme/theme1.xml><?xml version="1.0" encoding="utf-8"?>
<a:theme xmlns:a="http://schemas.openxmlformats.org/drawingml/2006/main" name="DataStax_Template_Widescreen">
  <a:themeElements>
    <a:clrScheme name="DataStax 2018">
      <a:dk1>
        <a:srgbClr val="000000"/>
      </a:dk1>
      <a:lt1>
        <a:srgbClr val="FFFFFF"/>
      </a:lt1>
      <a:dk2>
        <a:srgbClr val="9EACAB"/>
      </a:dk2>
      <a:lt2>
        <a:srgbClr val="F8F9F7"/>
      </a:lt2>
      <a:accent1>
        <a:srgbClr val="007A97"/>
      </a:accent1>
      <a:accent2>
        <a:srgbClr val="CA5F14"/>
      </a:accent2>
      <a:accent3>
        <a:srgbClr val="FFC72C"/>
      </a:accent3>
      <a:accent4>
        <a:srgbClr val="A4D233"/>
      </a:accent4>
      <a:accent5>
        <a:srgbClr val="0CB7E1"/>
      </a:accent5>
      <a:accent6>
        <a:srgbClr val="8031A7"/>
      </a:accent6>
      <a:hlink>
        <a:srgbClr val="007997"/>
      </a:hlink>
      <a:folHlink>
        <a:srgbClr val="374C5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defRPr smtClean="0"/>
        </a:defPPr>
      </a:lstStyle>
    </a:txDef>
  </a:objectDefaults>
  <a:extraClrSchemeLst/>
  <a:extLst>
    <a:ext uri="{05A4C25C-085E-4340-85A3-A5531E510DB2}">
      <thm15:themeFamily xmlns:thm15="http://schemas.microsoft.com/office/thememl/2012/main" xmlns="" name="DataStax 2018" id="{D3827187-BCD1-524E-827E-1B9956023528}" vid="{205F31E9-C290-354E-9C88-283432D4769B}"/>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DataStax 2018_FINAL PPT Template</Template>
  <TotalTime>738</TotalTime>
  <Words>3658</Words>
  <Application>Microsoft Office PowerPoint</Application>
  <PresentationFormat>On-screen Show (16:9)</PresentationFormat>
  <Paragraphs>703</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DataStax_Template_Widescreen</vt:lpstr>
      <vt:lpstr>Practice Lab:</vt:lpstr>
      <vt:lpstr>Eclipse IDE: What is it ? </vt:lpstr>
      <vt:lpstr>Eclipse: How to Install</vt:lpstr>
      <vt:lpstr>Eclipse Install: Spurious Errors</vt:lpstr>
      <vt:lpstr>Eclipse Install: Accept Licenses</vt:lpstr>
      <vt:lpstr>Eclipse: Launch, and Workspace</vt:lpstr>
      <vt:lpstr>Eclipse: Install Scala plugin</vt:lpstr>
      <vt:lpstr>Eclipse: Adding Scala IDE 4.7.x</vt:lpstr>
      <vt:lpstr>Eclipse Install: Accept Licenses</vt:lpstr>
      <vt:lpstr>Eclipse: First Steps</vt:lpstr>
      <vt:lpstr>Eclipse: New Maven Project</vt:lpstr>
      <vt:lpstr>Eclipse: Maven (Project type)</vt:lpstr>
      <vt:lpstr>PowerPoint Presentation</vt:lpstr>
      <vt:lpstr>Eclipse: What just happened ?</vt:lpstr>
      <vt:lpstr>Eclipse: Problem w/ Compiler Version</vt:lpstr>
      <vt:lpstr>Eclipse: Changing Compiler Version-</vt:lpstr>
      <vt:lpstr>Eclipse: Version 1.8 JDK</vt:lpstr>
      <vt:lpstr>Eclipse: Clean, and (clean)</vt:lpstr>
      <vt:lpstr>Ready to Program Java and a DSE Client</vt:lpstr>
      <vt:lpstr>Project Explorer view, pom.xml </vt:lpstr>
      <vt:lpstr>What is a pom.xml ?</vt:lpstr>
      <vt:lpstr>A POM that supports DSE/Java-</vt:lpstr>
      <vt:lpstr>Changing App.java</vt:lpstr>
      <vt:lpstr>Changing App.java</vt:lpstr>
      <vt:lpstr>Eclipse: Compile and Run</vt:lpstr>
      <vt:lpstr>Eclipse: Success</vt:lpstr>
      <vt:lpstr>Practice Lab:</vt:lpstr>
      <vt:lpstr>End of Unit:</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dc:title>
  <dc:subject/>
  <dc:creator>Yen Wolf</dc:creator>
  <cp:keywords/>
  <dc:description/>
  <cp:lastModifiedBy>default</cp:lastModifiedBy>
  <cp:revision>62</cp:revision>
  <dcterms:created xsi:type="dcterms:W3CDTF">2018-03-30T00:33:11Z</dcterms:created>
  <dcterms:modified xsi:type="dcterms:W3CDTF">2018-07-26T22:44:46Z</dcterms:modified>
  <cp:category/>
</cp:coreProperties>
</file>