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8" r:id="rId3"/>
    <p:sldId id="259" r:id="rId4"/>
    <p:sldId id="260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7" r:id="rId18"/>
    <p:sldId id="268" r:id="rId19"/>
    <p:sldId id="328" r:id="rId20"/>
    <p:sldId id="279" r:id="rId21"/>
    <p:sldId id="280" r:id="rId22"/>
    <p:sldId id="281" r:id="rId23"/>
    <p:sldId id="301" r:id="rId24"/>
    <p:sldId id="302" r:id="rId25"/>
    <p:sldId id="294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9" r:id="rId52"/>
    <p:sldId id="288" r:id="rId53"/>
    <p:sldId id="289" r:id="rId54"/>
    <p:sldId id="264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F14"/>
    <a:srgbClr val="FAB200"/>
    <a:srgbClr val="FFC72C"/>
    <a:srgbClr val="FFDE81"/>
    <a:srgbClr val="FFD358"/>
    <a:srgbClr val="8031A7"/>
    <a:srgbClr val="BFBFBF"/>
    <a:srgbClr val="007A97"/>
    <a:srgbClr val="7D5900"/>
    <a:srgbClr val="FFE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90"/>
    <p:restoredTop sz="58169" autoAdjust="0"/>
  </p:normalViewPr>
  <p:slideViewPr>
    <p:cSldViewPr snapToGrid="0" snapToObjects="1">
      <p:cViewPr varScale="1">
        <p:scale>
          <a:sx n="93" d="100"/>
          <a:sy n="93" d="100"/>
        </p:scale>
        <p:origin x="-2646" y="-90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ataStax/datastax-datastax-tools-for-developers-alex-popescu-cassandra-summit-201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stax.com/en/developer/java-driver-dse/1.6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Discussion Unit is to demonstrate use and develop understanding of the DSE Java client</a:t>
            </a:r>
            <a:r>
              <a:rPr lang="en-US" baseline="0" dirty="0" smtClean="0"/>
              <a:t> side driver.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very good DSE driver overview page is located here,</a:t>
            </a:r>
          </a:p>
          <a:p>
            <a:pPr lvl="1"/>
            <a:r>
              <a:rPr lang="en-US" dirty="0" smtClean="0"/>
              <a:t>https://docs.datastax.com/en/developer/driver-matrix/doc/common/driverMatrix.html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8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 balancers are a parameter to the </a:t>
            </a:r>
            <a:r>
              <a:rPr lang="en-US" dirty="0" err="1" smtClean="0"/>
              <a:t>DSECluster</a:t>
            </a:r>
            <a:r>
              <a:rPr lang="en-US" dirty="0" smtClean="0"/>
              <a:t> object, and are used to determine the coordinator (a query plan) for each request.</a:t>
            </a:r>
          </a:p>
          <a:p>
            <a:endParaRPr lang="en-US" dirty="0" smtClean="0"/>
          </a:p>
          <a:p>
            <a:r>
              <a:rPr lang="en-US" dirty="0" smtClean="0"/>
              <a:t>The default load balancer is </a:t>
            </a:r>
            <a:r>
              <a:rPr lang="en-US" dirty="0" err="1" smtClean="0"/>
              <a:t>DCAwareRoundRobinPolicy</a:t>
            </a:r>
            <a:r>
              <a:rPr lang="en-US" dirty="0" smtClean="0"/>
              <a:t>, which is used to determine the closest data center;</a:t>
            </a:r>
            <a:r>
              <a:rPr lang="en-US" baseline="0" dirty="0" smtClean="0"/>
              <a:t> based on network latency. (</a:t>
            </a:r>
            <a:r>
              <a:rPr lang="en-US" baseline="0" dirty="0" err="1" smtClean="0"/>
              <a:t>DCAware</a:t>
            </a:r>
            <a:r>
              <a:rPr lang="en-US" baseline="0" dirty="0" smtClean="0"/>
              <a:t>) is then modified by </a:t>
            </a:r>
            <a:r>
              <a:rPr lang="en-US" baseline="0" dirty="0" err="1" smtClean="0"/>
              <a:t>TokenAwarepolicy</a:t>
            </a:r>
            <a:r>
              <a:rPr lang="en-US" baseline="0" dirty="0" smtClean="0"/>
              <a:t>; which nodes have the data I seek.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DCAwareRoundRobinPolicy</a:t>
            </a:r>
            <a:endParaRPr lang="en-US" baseline="0" dirty="0" smtClean="0"/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Returns </a:t>
            </a:r>
            <a:r>
              <a:rPr lang="en-US" baseline="0" dirty="0" err="1" smtClean="0"/>
              <a:t>HostDistance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enum</a:t>
            </a:r>
            <a:r>
              <a:rPr lang="en-US" baseline="0" dirty="0" smtClean="0"/>
              <a:t> value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IGNORED, LOCAL, REMOTE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58750" indent="0">
              <a:buFont typeface="Arial" pitchFamily="34" charset="0"/>
              <a:buNone/>
            </a:pPr>
            <a:r>
              <a:rPr lang="en-US" dirty="0" err="1" smtClean="0"/>
              <a:t>TokenAwarePolicy</a:t>
            </a:r>
            <a:endParaRPr lang="en-US" dirty="0" smtClean="0"/>
          </a:p>
          <a:p>
            <a:pPr marL="158750" indent="0">
              <a:buFont typeface="Arial" pitchFamily="34" charset="0"/>
              <a:buNone/>
            </a:pP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Local nodes first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Failover</a:t>
            </a:r>
            <a:r>
              <a:rPr lang="en-US" baseline="0" dirty="0" smtClean="0"/>
              <a:t> hosts (possibly in other data centers) next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err="1" smtClean="0"/>
              <a:t>newQueryPlan</a:t>
            </a:r>
            <a:r>
              <a:rPr lang="en-US" dirty="0" smtClean="0"/>
              <a:t>(String,</a:t>
            </a:r>
            <a:r>
              <a:rPr lang="en-US" baseline="0" dirty="0" smtClean="0"/>
              <a:t> Statement)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9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top t</a:t>
            </a:r>
            <a:r>
              <a:rPr lang="en-US" dirty="0" smtClean="0"/>
              <a:t>wo load</a:t>
            </a:r>
            <a:r>
              <a:rPr lang="en-US" baseline="0" dirty="0" smtClean="0"/>
              <a:t> balancing policies must be inner policies (non-chainable) policies, while the bottom four load balancing policies may wrapper (chain) other policies.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WhiteListPolicy</a:t>
            </a:r>
            <a:r>
              <a:rPr lang="en-US" baseline="0" dirty="0" smtClean="0"/>
              <a:t> allows you to specify preferred nodes.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https://docs.datastax.com/en/developer/java-driver-dse/1.4/manual/load_balancing/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07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load balancer policies are listed above-</a:t>
            </a:r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https://docs.datastax.com/en/drivers/java-dse/1.4/com/datastax/driver/core/policies/WhiteListPolicy.html</a:t>
            </a:r>
          </a:p>
          <a:p>
            <a:pPr lvl="1"/>
            <a:r>
              <a:rPr lang="en-US" dirty="0" smtClean="0"/>
              <a:t>https://docs.datastax.com/en/drivers/java-dse/1.4/com/datastax/driver/core/policies/HostFilterPolicy.html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71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DefaultRetryPolicy</a:t>
            </a:r>
            <a:endParaRPr lang="en-US" dirty="0" smtClean="0"/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Conservative, does not change consistency level on retry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Applied in two cases-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Read</a:t>
            </a:r>
            <a:r>
              <a:rPr lang="en-US" baseline="0" dirty="0" smtClean="0"/>
              <a:t> timeout; replicas active (replied), but no data yet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Write timeout; generally, timeout on write to distributed log used by batch statements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58750" lvl="0" indent="0">
              <a:buFont typeface="Arial" pitchFamily="34" charset="0"/>
              <a:buNone/>
            </a:pPr>
            <a:r>
              <a:rPr lang="en-US" baseline="0" dirty="0" err="1" smtClean="0"/>
              <a:t>DowngradingConsistencyRetryPolicy</a:t>
            </a:r>
            <a:r>
              <a:rPr lang="en-US" baseline="0" dirty="0" smtClean="0"/>
              <a:t> </a:t>
            </a:r>
          </a:p>
          <a:p>
            <a:pPr marL="158750" lvl="0" indent="0">
              <a:buFont typeface="Arial" pitchFamily="34" charset="0"/>
              <a:buNone/>
            </a:pPr>
            <a:endParaRPr lang="en-US" baseline="0" dirty="0" smtClean="0"/>
          </a:p>
          <a:p>
            <a:pPr marL="330200" lvl="0" indent="-171450">
              <a:buFont typeface="Arial" pitchFamily="34" charset="0"/>
              <a:buChar char="•"/>
            </a:pPr>
            <a:r>
              <a:rPr lang="en-US" baseline="0" dirty="0" smtClean="0"/>
              <a:t>Retries with a lower consistency level than one initially requested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baseline="0" dirty="0" smtClean="0"/>
              <a:t>Attractive, but .. may break necessary consistency level</a:t>
            </a:r>
          </a:p>
          <a:p>
            <a:pPr marL="330200" lvl="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58750" lvl="0" indent="0">
              <a:buFont typeface="Arial" pitchFamily="34" charset="0"/>
              <a:buNone/>
            </a:pPr>
            <a:r>
              <a:rPr lang="en-US" dirty="0" err="1" smtClean="0"/>
              <a:t>FallthroughRetryPolicy</a:t>
            </a:r>
            <a:endParaRPr lang="en-US" dirty="0" smtClean="0"/>
          </a:p>
          <a:p>
            <a:pPr marL="158750" lvl="0" indent="0">
              <a:buFont typeface="Arial" pitchFamily="34" charset="0"/>
              <a:buNone/>
            </a:pPr>
            <a:endParaRPr lang="en-US" dirty="0" smtClean="0"/>
          </a:p>
          <a:p>
            <a:pPr marL="330200" lvl="0" indent="-171450">
              <a:buFont typeface="Arial" pitchFamily="34" charset="0"/>
              <a:buChar char="•"/>
            </a:pPr>
            <a:r>
              <a:rPr lang="en-US" dirty="0" smtClean="0"/>
              <a:t>Never</a:t>
            </a:r>
            <a:r>
              <a:rPr lang="en-US" baseline="0" dirty="0" smtClean="0"/>
              <a:t> retries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baseline="0" dirty="0" smtClean="0"/>
              <a:t>Throw error to application, which then makes its own decision how to handle (retry ?)</a:t>
            </a:r>
          </a:p>
          <a:p>
            <a:pPr marL="330200" lvl="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58750" lvl="0" indent="0">
              <a:buFont typeface="Arial" pitchFamily="34" charset="0"/>
              <a:buNone/>
            </a:pPr>
            <a:r>
              <a:rPr lang="en-US" baseline="0" dirty="0" err="1" smtClean="0"/>
              <a:t>LoggingRetryPolicy</a:t>
            </a:r>
            <a:endParaRPr lang="en-US" baseline="0" dirty="0" smtClean="0"/>
          </a:p>
          <a:p>
            <a:pPr marL="158750" lvl="0" indent="0">
              <a:buFont typeface="Arial" pitchFamily="34" charset="0"/>
              <a:buNone/>
            </a:pPr>
            <a:endParaRPr lang="en-US" baseline="0" dirty="0" smtClean="0"/>
          </a:p>
          <a:p>
            <a:pPr marL="330200" lvl="0" indent="-171450">
              <a:buFont typeface="Arial" pitchFamily="34" charset="0"/>
              <a:buChar char="•"/>
            </a:pPr>
            <a:r>
              <a:rPr lang="en-US" baseline="0" dirty="0" smtClean="0"/>
              <a:t>Wraps another policy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baseline="0" dirty="0" smtClean="0"/>
              <a:t>Logs decision made by inner policy at threshold, INFO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baseline="0" dirty="0" smtClean="0"/>
              <a:t>Only logs IGNORE, RETRY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2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https://docs.datastax.com/en/developer/java-driver-dse/1.6/manual/retries/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93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context of the DSE Java side driver is a "control host". The control host</a:t>
            </a:r>
            <a:r>
              <a:rPr lang="en-US" baseline="0" dirty="0" smtClean="0"/>
              <a:t> can be configured to push (versus poll) change events, including; schema changes, change in token assignments (or just token assignments), node health,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 host will automatically change should the control host be brought off line.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92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Beneath</a:t>
            </a:r>
            <a:r>
              <a:rPr lang="en-US" baseline="0" dirty="0" smtClean="0"/>
              <a:t> the cluster object, is an optional pool object; in effect, sets of pre-connected connections. Each pool will itself have one of more connections.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Further parameters, as denoted blow-</a:t>
            </a:r>
          </a:p>
          <a:p>
            <a:endParaRPr lang="en-US" dirty="0" smtClean="0"/>
          </a:p>
          <a:p>
            <a:pPr defTabSz="233363">
              <a:tabLst>
                <a:tab pos="233363" algn="l"/>
              </a:tabLst>
            </a:pPr>
            <a:r>
              <a:rPr lang="en-US" sz="800" dirty="0" smtClean="0"/>
              <a:t>.</a:t>
            </a:r>
            <a:r>
              <a:rPr lang="en-US" sz="800" dirty="0" err="1" smtClean="0">
                <a:solidFill>
                  <a:srgbClr val="00B0F0"/>
                </a:solidFill>
              </a:rPr>
              <a:t>setConnectionsPerHost</a:t>
            </a:r>
            <a:r>
              <a:rPr lang="en-US" sz="800" dirty="0" smtClean="0"/>
              <a:t>(</a:t>
            </a:r>
            <a:r>
              <a:rPr lang="en-US" sz="800" dirty="0" err="1" smtClean="0"/>
              <a:t>HostDistance.LOCAL</a:t>
            </a:r>
            <a:r>
              <a:rPr lang="en-US" sz="800" dirty="0" smtClean="0"/>
              <a:t>, 1, 4)</a:t>
            </a:r>
          </a:p>
          <a:p>
            <a:pPr lvl="1" defTabSz="233363">
              <a:tabLst>
                <a:tab pos="233363" algn="l"/>
              </a:tabLst>
            </a:pPr>
            <a:r>
              <a:rPr lang="en-US" sz="1200" dirty="0" smtClean="0"/>
              <a:t>Convenience function; invokes </a:t>
            </a:r>
            <a:r>
              <a:rPr lang="en-US" sz="1200" dirty="0" err="1" smtClean="0"/>
              <a:t>setCoreConnectionsPerHost</a:t>
            </a:r>
            <a:r>
              <a:rPr lang="en-US" sz="1200" dirty="0" smtClean="0"/>
              <a:t>(), </a:t>
            </a:r>
            <a:r>
              <a:rPr lang="en-US" sz="1200" dirty="0" err="1" smtClean="0"/>
              <a:t>setMaxConnectionsPerHost</a:t>
            </a:r>
            <a:r>
              <a:rPr lang="en-US" sz="1200" dirty="0" smtClean="0"/>
              <a:t>()</a:t>
            </a:r>
          </a:p>
          <a:p>
            <a:pPr lvl="1" defTabSz="233363">
              <a:tabLst>
                <a:tab pos="233363" algn="l"/>
              </a:tabLst>
            </a:pPr>
            <a:endParaRPr lang="en-US" sz="1200" dirty="0" smtClean="0"/>
          </a:p>
          <a:p>
            <a:pPr lvl="1" defTabSz="233363">
              <a:tabLst>
                <a:tab pos="233363" algn="l"/>
              </a:tabLst>
            </a:pPr>
            <a:r>
              <a:rPr lang="en-US" sz="1200" dirty="0" smtClean="0"/>
              <a:t>Core connections == DSE Core connections</a:t>
            </a:r>
          </a:p>
          <a:p>
            <a:pPr lvl="1" defTabSz="233363">
              <a:tabLst>
                <a:tab pos="233363" algn="l"/>
              </a:tabLst>
            </a:pPr>
            <a:r>
              <a:rPr lang="en-US" sz="1200" dirty="0" smtClean="0"/>
              <a:t>Max == maximum number of connections</a:t>
            </a:r>
          </a:p>
          <a:p>
            <a:pPr defTabSz="233363">
              <a:tabLst>
                <a:tab pos="233363" algn="l"/>
              </a:tabLst>
            </a:pPr>
            <a:endParaRPr lang="en-US" sz="800" dirty="0" smtClean="0"/>
          </a:p>
          <a:p>
            <a:pPr defTabSz="233363">
              <a:tabLst>
                <a:tab pos="233363" algn="l"/>
              </a:tabLst>
            </a:pPr>
            <a:r>
              <a:rPr lang="en-US" sz="800" dirty="0" smtClean="0"/>
              <a:t>.</a:t>
            </a:r>
            <a:r>
              <a:rPr lang="en-US" sz="800" dirty="0" err="1" smtClean="0">
                <a:solidFill>
                  <a:srgbClr val="00B0F0"/>
                </a:solidFill>
              </a:rPr>
              <a:t>setMaxRequestsPerConnection</a:t>
            </a:r>
            <a:r>
              <a:rPr lang="en-US" sz="800" dirty="0" smtClean="0"/>
              <a:t>(</a:t>
            </a:r>
            <a:r>
              <a:rPr lang="en-US" sz="800" dirty="0" err="1" smtClean="0"/>
              <a:t>HostDistance.LOCAL</a:t>
            </a:r>
            <a:r>
              <a:rPr lang="en-US" sz="800" dirty="0" smtClean="0"/>
              <a:t>, 800)</a:t>
            </a:r>
          </a:p>
          <a:p>
            <a:pPr lvl="1" defTabSz="233363">
              <a:tabLst>
                <a:tab pos="233363" algn="l"/>
              </a:tabLst>
            </a:pPr>
            <a:r>
              <a:rPr lang="en-US" sz="1200" dirty="0" smtClean="0"/>
              <a:t>Maximum number</a:t>
            </a:r>
            <a:r>
              <a:rPr lang="en-US" sz="1200" baseline="0" dirty="0" smtClean="0"/>
              <a:t> of concurrent requests sent to DSE cluster</a:t>
            </a:r>
            <a:endParaRPr lang="en-US" sz="1200" dirty="0" smtClean="0"/>
          </a:p>
          <a:p>
            <a:pPr lvl="1" defTabSz="233363">
              <a:tabLst>
                <a:tab pos="233363" algn="l"/>
              </a:tabLst>
            </a:pPr>
            <a:endParaRPr lang="en-US" sz="1200" dirty="0" smtClean="0"/>
          </a:p>
          <a:p>
            <a:pPr defTabSz="233363">
              <a:tabLst>
                <a:tab pos="233363" algn="l"/>
              </a:tabLst>
            </a:pPr>
            <a:r>
              <a:rPr lang="en-US" sz="800" dirty="0" smtClean="0"/>
              <a:t>.</a:t>
            </a:r>
            <a:r>
              <a:rPr lang="en-US" sz="800" dirty="0" err="1" smtClean="0">
                <a:solidFill>
                  <a:srgbClr val="00B0F0"/>
                </a:solidFill>
              </a:rPr>
              <a:t>setNewConnectionThreshold</a:t>
            </a:r>
            <a:r>
              <a:rPr lang="en-US" sz="800" dirty="0" smtClean="0"/>
              <a:t>(</a:t>
            </a:r>
            <a:r>
              <a:rPr lang="en-US" sz="800" dirty="0" err="1" smtClean="0"/>
              <a:t>HostDistance.LOCAL</a:t>
            </a:r>
            <a:r>
              <a:rPr lang="en-US" sz="800" dirty="0" smtClean="0"/>
              <a:t>, 100))</a:t>
            </a:r>
          </a:p>
          <a:p>
            <a:pPr lvl="1"/>
            <a:r>
              <a:rPr lang="en-US" dirty="0" smtClean="0"/>
              <a:t>Number of queued requests until all connections are maxed out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----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Idle connections are placed in recycling area, and can be revived when load increases. Or, may be closed if not used for long enough period of time.</a:t>
            </a:r>
          </a:p>
          <a:p>
            <a:pPr lvl="0"/>
            <a:r>
              <a:rPr lang="en-US" dirty="0" smtClean="0"/>
              <a:t>Configurable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setIdleTimeoutSeconds</a:t>
            </a:r>
            <a:r>
              <a:rPr lang="en-US" baseline="0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77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session, which in other environments may be thought of as the connection handle proper. (The entity which </a:t>
            </a:r>
            <a:r>
              <a:rPr lang="en-US" dirty="0" err="1" smtClean="0"/>
              <a:t>recieves</a:t>
            </a:r>
            <a:r>
              <a:rPr lang="en-US" dirty="0" smtClean="0"/>
              <a:t> and processes requests for service.)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20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this slide we transition from discussing the client side connection to the DSE cluster, to the topic of running individual statements-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98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aseline="0" dirty="0" smtClean="0"/>
              <a:t>Reference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,</a:t>
            </a:r>
          </a:p>
          <a:p>
            <a:pPr lvl="1"/>
            <a:r>
              <a:rPr lang="en-US" baseline="0" dirty="0" smtClean="0"/>
              <a:t>The example code here, and that which follows arrive from the O'Reilly Book, "Cassandra: the Definitive Guide", and are publicly downloadable from, https://github.com/jeffreyscarpenter/cassandra-guide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2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the next page we enter a Discussion Lab.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29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DSE Java client side driver,</a:t>
            </a:r>
            <a:r>
              <a:rPr lang="en-US" baseline="0" dirty="0" smtClean="0"/>
              <a:t> you can execute CQL statements directly using, execute(). Or, you can use one of (n) statements types. (Examples to follow.)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statements and execute both, you can add methods for:</a:t>
            </a:r>
          </a:p>
          <a:p>
            <a:pPr marL="387350" indent="-228600" defTabSz="233363">
              <a:buFont typeface="Arial" pitchFamily="34" charset="0"/>
              <a:buChar char="•"/>
            </a:pPr>
            <a:r>
              <a:rPr lang="en-US" sz="800" dirty="0" smtClean="0"/>
              <a:t>.</a:t>
            </a:r>
            <a:r>
              <a:rPr lang="en-US" sz="800" dirty="0" err="1" smtClean="0"/>
              <a:t>setConsistencyLevel</a:t>
            </a:r>
            <a:r>
              <a:rPr lang="en-US" sz="800" dirty="0" smtClean="0"/>
              <a:t>()</a:t>
            </a:r>
          </a:p>
          <a:p>
            <a:pPr marL="387350" indent="-228600" defTabSz="233363">
              <a:buFont typeface="Arial" pitchFamily="34" charset="0"/>
              <a:buChar char="•"/>
            </a:pPr>
            <a:r>
              <a:rPr lang="en-US" sz="800" dirty="0" smtClean="0"/>
              <a:t>.</a:t>
            </a:r>
            <a:r>
              <a:rPr lang="en-US" sz="800" dirty="0" err="1" smtClean="0"/>
              <a:t>enableTracing</a:t>
            </a:r>
            <a:r>
              <a:rPr lang="en-US" sz="800" dirty="0" smtClean="0"/>
              <a:t>()</a:t>
            </a:r>
          </a:p>
          <a:p>
            <a:pPr marL="387350" indent="-228600" defTabSz="233363">
              <a:buFont typeface="Arial" pitchFamily="34" charset="0"/>
              <a:buChar char="•"/>
            </a:pPr>
            <a:r>
              <a:rPr lang="en-US" sz="800" dirty="0" smtClean="0"/>
              <a:t>.</a:t>
            </a:r>
            <a:r>
              <a:rPr lang="en-US" sz="800" dirty="0" err="1" smtClean="0"/>
              <a:t>setFetchSize</a:t>
            </a:r>
            <a:r>
              <a:rPr lang="en-US" sz="800" dirty="0" smtClean="0"/>
              <a:t>()</a:t>
            </a:r>
          </a:p>
          <a:p>
            <a:pPr marL="387350" indent="-228600" defTabSz="233363">
              <a:buFont typeface="Arial" pitchFamily="34" charset="0"/>
              <a:buChar char="•"/>
            </a:pPr>
            <a:r>
              <a:rPr lang="en-US" sz="800" dirty="0" smtClean="0"/>
              <a:t>Other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Reference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,</a:t>
            </a:r>
          </a:p>
          <a:p>
            <a:pPr lvl="1"/>
            <a:r>
              <a:rPr lang="en-US" baseline="0" dirty="0" smtClean="0"/>
              <a:t>The example code here, and that which follows arrive from the O'Reilly Book, "Cassandra: the Definitive Guide", and are publicly downloadable from, https://github.com/jeffreyscarpenter/cassandra-guide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94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the following CQL objects are in place for the examples that follow-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80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Java import statements above are required for the objects used in the examples that follow.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19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Java import statements above are required for the objects used in the examples that follow.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95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Java import statements above are required for the objects used in the examples that follow.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22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connect to the DSE cluster, largely with all default settings.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We specify a contact point (the client side equivalent to a seed node).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While commented, the syntax to pass username and password is offered.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We create a session object, and execute (direct) CQL code, limit 1 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50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Sample</a:t>
            </a:r>
            <a:r>
              <a:rPr lang="en-US" baseline="0" dirty="0" smtClean="0"/>
              <a:t> code returning a description of the DSE cluster.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15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Sample</a:t>
            </a:r>
            <a:r>
              <a:rPr lang="en-US" baseline="0" dirty="0" smtClean="0"/>
              <a:t> code to retrieve session state.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And a fetch loop returning connected hosts, and their associated data center and rack assignments, etcetera.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06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Creating</a:t>
            </a:r>
            <a:r>
              <a:rPr lang="en-US" baseline="0" dirty="0" smtClean="0"/>
              <a:t> a session with a variable </a:t>
            </a:r>
            <a:r>
              <a:rPr lang="en-US" baseline="0" dirty="0" err="1" smtClean="0"/>
              <a:t>keyspace</a:t>
            </a:r>
            <a:r>
              <a:rPr lang="en-US" baseline="0" dirty="0" smtClean="0"/>
              <a:t> assignment.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 simple statement that inserts a row.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And the metadata available that reports on the success of the above statement.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78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Similar</a:t>
            </a:r>
            <a:r>
              <a:rPr lang="en-US" baseline="0" dirty="0" smtClean="0"/>
              <a:t> to the last example, and now using query parameters.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Also shown; how to enable tracing; similar to CQLSJ, TRACING 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0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aseline="0" dirty="0" smtClean="0"/>
              <a:t>Matching pairs Discussion Lab: SQL, CQL, DSE Java Driver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Match the attributes on the right with the objects on the left.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26030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fetch loop to report on the success of the INSERT statement.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And query tracing.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71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header line; preparing for the next slide.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Further/additional</a:t>
            </a:r>
            <a:r>
              <a:rPr lang="en-US" baseline="0" dirty="0" smtClean="0"/>
              <a:t> query tracing metadata.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48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Using</a:t>
            </a:r>
            <a:r>
              <a:rPr lang="en-US" baseline="0" dirty="0" smtClean="0"/>
              <a:t> prepared statements-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Net/net in the execution of any query, the first step performed by the server is to parse whatever command you just submitted; syntax check, other.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Then query processing includes checking authorization of said statement by said user, other.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 prepared statement performs these steps once, and caches the statement for later execution.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All of this (above) is meant to increase program efficiency.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06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Results</a:t>
            </a:r>
            <a:r>
              <a:rPr lang="en-US" baseline="0" dirty="0" smtClean="0"/>
              <a:t> of the previous statement.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26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Using</a:t>
            </a:r>
            <a:r>
              <a:rPr lang="en-US" baseline="0" dirty="0" smtClean="0"/>
              <a:t> prepared statements with variable assignments.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59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Similar</a:t>
            </a:r>
            <a:r>
              <a:rPr lang="en-US" baseline="0" dirty="0" smtClean="0"/>
              <a:t> to before; printing results of the requested statement.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18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Looping</a:t>
            </a:r>
            <a:r>
              <a:rPr lang="en-US" baseline="0" dirty="0" smtClean="0"/>
              <a:t> through query results.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This is one means, and a primitive means, to retrieve column values from SELECTS, and related.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Higher order means to return result sets make use a Java annotations; a Java programming topic this unit does not cover.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8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DELETE statement example.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008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Processing</a:t>
            </a:r>
            <a:r>
              <a:rPr lang="en-US" baseline="0" dirty="0" smtClean="0"/>
              <a:t> the results of the DELETE.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5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Discussion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398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Preparing</a:t>
            </a:r>
            <a:r>
              <a:rPr lang="en-US" baseline="0" dirty="0" smtClean="0"/>
              <a:t> for a BATCH statement; two INSERTs.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778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batch statement example.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This code will execute entirely, or not at all, as guaranteed by the DSE cluster.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94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Printing</a:t>
            </a:r>
            <a:r>
              <a:rPr lang="en-US" baseline="0" dirty="0" smtClean="0"/>
              <a:t> the result set.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5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Example</a:t>
            </a:r>
            <a:r>
              <a:rPr lang="en-US" baseline="0" dirty="0" smtClean="0"/>
              <a:t> using a lightweight transaction (LWT,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protocol).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80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And</a:t>
            </a:r>
            <a:r>
              <a:rPr lang="en-US" baseline="0" dirty="0" smtClean="0"/>
              <a:t> printing the result set of same.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04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Further</a:t>
            </a:r>
            <a:r>
              <a:rPr lang="en-US" baseline="0" dirty="0" smtClean="0"/>
              <a:t> result set processing.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542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code fragment: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Example</a:t>
            </a:r>
            <a:r>
              <a:rPr lang="en-US" baseline="0" dirty="0" smtClean="0"/>
              <a:t> to retrieve a (describe table).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599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https://docs.datastax.com/en/drivers/java-dse/1.6/index.html?com/datastax/driver/core/querybuilder/QueryBuilder.html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32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DSE Query Builder offers an alternative to writing native CQL statement for INSERT,</a:t>
            </a:r>
            <a:r>
              <a:rPr lang="en-US" baseline="0" dirty="0" smtClean="0"/>
              <a:t> UPDATE, 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</a:t>
            </a:r>
            <a:r>
              <a:rPr lang="en-US" baseline="0" dirty="0" err="1" smtClean="0"/>
              <a:t>QueryBuilder</a:t>
            </a:r>
            <a:r>
              <a:rPr lang="en-US" baseline="0" dirty="0" smtClean="0"/>
              <a:t> inherits from Statement, Query Builder can perform all functions of any Statement.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147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INSERT statement, including gathering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0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topics is expanded upon on the pages that follow.</a:t>
            </a:r>
          </a:p>
          <a:p>
            <a:endParaRPr lang="en-US" dirty="0" smtClean="0"/>
          </a:p>
          <a:p>
            <a:r>
              <a:rPr lang="en-US" dirty="0" smtClean="0"/>
              <a:t>An object hierarchy exists;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DseCluster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DseSession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SimpleStatement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ResultSet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sz="1600" dirty="0" smtClean="0">
                <a:hlinkClick r:id="rId3"/>
              </a:rPr>
              <a:t>https://www.slideshare.net/DataStax/datastax-datastax-tools-for-developers-alex-popescu-cassandra-summit-2016</a:t>
            </a:r>
            <a:r>
              <a:rPr lang="en-US" sz="1600" baseline="0" dirty="0" smtClean="0"/>
              <a:t>   </a:t>
            </a:r>
            <a:r>
              <a:rPr lang="en-US" sz="1200" dirty="0" smtClean="0"/>
              <a:t>slide 15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https://docs.datastax.com/en/drivers/java/3.0/com/datastax/driver/core/querybuilder/QueryBuilder.html</a:t>
            </a:r>
          </a:p>
          <a:p>
            <a:pPr lvl="1"/>
            <a:r>
              <a:rPr lang="en-US" dirty="0" smtClean="0"/>
              <a:t>https://docs.datastax.com/en/drivers/java/3.0/com/datastax/driver/core/querybuilder/Select.html</a:t>
            </a:r>
          </a:p>
          <a:p>
            <a:pPr lvl="1"/>
            <a:r>
              <a:rPr lang="en-US" dirty="0" smtClean="0"/>
              <a:t>https://docs.datastax.com/en/drivers/java/3.0/com/datastax/driver/core/querybuilder/Select.Where.html</a:t>
            </a:r>
          </a:p>
          <a:p>
            <a:pPr lvl="1"/>
            <a:r>
              <a:rPr lang="en-US" dirty="0" smtClean="0"/>
              <a:t>https://docs.datastax.com/en/drivers/java/3.0/com/datastax/driver/core/querybuilder/Insert.html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02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code tree for SELECT.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692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code tree for DELETE.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851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few comments about topics not covered-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40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DSE is inherently asynchronous. All of the</a:t>
            </a:r>
            <a:r>
              <a:rPr lang="en-US" baseline="0" dirty="0" smtClean="0"/>
              <a:t> objects covered previously are wrappers for asynchronous objects, but calling for synchronous (behavior).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did this Discussion Unit do this 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Asynchronous operations require use of Futures, which in Java, requires annotations; Java annotations, not a topic we wished to cover in this introductory Discussion Unit.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332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r>
              <a:rPr lang="en-US" baseline="0" dirty="0" smtClean="0"/>
              <a:t> of Discussion Module-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5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the DSE Java client side driver looks very much like JDBC/SQL, the DSE Java</a:t>
            </a:r>
            <a:r>
              <a:rPr lang="en-US" baseline="0" dirty="0" smtClean="0"/>
              <a:t> driver is not JCA compliant.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Minus the necessary Java import statements, the code fragment fetches data from DSE.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Reference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,</a:t>
            </a:r>
          </a:p>
          <a:p>
            <a:pPr lvl="1"/>
            <a:r>
              <a:rPr lang="en-US" dirty="0" smtClean="0"/>
              <a:t>https://en.wikipedia.org/wiki/Java_EE_Connector_Architecture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5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DataStax</a:t>
            </a:r>
            <a:r>
              <a:rPr lang="en-US" dirty="0" smtClean="0"/>
              <a:t> has the </a:t>
            </a:r>
            <a:r>
              <a:rPr lang="en-US" dirty="0" err="1" smtClean="0"/>
              <a:t>DataStax</a:t>
            </a:r>
            <a:r>
              <a:rPr lang="en-US" dirty="0" smtClean="0"/>
              <a:t> Academy</a:t>
            </a:r>
            <a:r>
              <a:rPr lang="en-US" baseline="0" dirty="0" smtClean="0"/>
              <a:t> (DSA) 420 class, "</a:t>
            </a:r>
            <a:r>
              <a:rPr lang="en-US" baseline="0" dirty="0" err="1" smtClean="0"/>
              <a:t>DataStax</a:t>
            </a:r>
            <a:r>
              <a:rPr lang="en-US" baseline="0" dirty="0" smtClean="0"/>
              <a:t> Programming for Developers" , which is taught using Java. A 2 day class, the high level outline to same is presented on the slide.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brief Discussion Unit covers portions of (n) partial (units) from DSE-420.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Reference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,</a:t>
            </a:r>
          </a:p>
          <a:p>
            <a:pPr lvl="1"/>
            <a:r>
              <a:rPr lang="en-US" dirty="0" smtClean="0"/>
              <a:t>https://academy.datastax.com/classroom-training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0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the top level Java client side driver object is </a:t>
            </a:r>
            <a:r>
              <a:rPr lang="en-US" dirty="0" err="1" smtClean="0"/>
              <a:t>DseCluster</a:t>
            </a:r>
            <a:r>
              <a:rPr lang="en-US" dirty="0" smtClean="0"/>
              <a:t>. In simple</a:t>
            </a:r>
            <a:r>
              <a:rPr lang="en-US" baseline="0" dirty="0" smtClean="0"/>
              <a:t> cases, </a:t>
            </a:r>
            <a:r>
              <a:rPr lang="en-US" dirty="0" smtClean="0"/>
              <a:t>(cluster) begets one or more connections (one), which begets one or more (requests</a:t>
            </a:r>
            <a:r>
              <a:rPr lang="en-US" baseline="0" dirty="0" smtClean="0"/>
              <a:t> / statements). Or, more advanced, the DSE Java client side driver offers a one to many relationship (cluster) to (session), and a one to many to (pool), etcetera. This might be your usage pattern when providing a driver for use in conjunction with an application server.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Reference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,</a:t>
            </a:r>
          </a:p>
          <a:p>
            <a:pPr lvl="1" defTabSz="233363"/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https://docs.datastax.com/en/developer/java-driver-dse/1.6/</a:t>
            </a:r>
            <a:endParaRPr lang="en-US" dirty="0" smtClean="0"/>
          </a:p>
          <a:p>
            <a:pPr lvl="1" defTabSz="233363"/>
            <a:r>
              <a:rPr lang="en-US" dirty="0" smtClean="0"/>
              <a:t>	https://docs.datastax.com/en/developer/java-driver-dse/1.6/manual/</a:t>
            </a:r>
          </a:p>
          <a:p>
            <a:pPr lvl="1" defTabSz="233363"/>
            <a:endParaRPr lang="en-US" dirty="0" smtClean="0"/>
          </a:p>
          <a:p>
            <a:pPr lvl="1" defTabSz="233363"/>
            <a:r>
              <a:rPr lang="en-US" dirty="0" smtClean="0"/>
              <a:t>API guide,</a:t>
            </a:r>
          </a:p>
          <a:p>
            <a:pPr lvl="1" defTabSz="233363"/>
            <a:r>
              <a:rPr lang="en-US" dirty="0" smtClean="0"/>
              <a:t>	https://docs.datastax.com/en/drivers/java-dse/1.6/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9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DSE Java client side driver discovers the topology and</a:t>
            </a:r>
            <a:r>
              <a:rPr lang="en-US" baseline="0" dirty="0" smtClean="0"/>
              <a:t> state of the DSE nodes by asking the "contact points". Contact points are IP addresses.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DseCluster.getConfiguration</a:t>
            </a:r>
            <a:r>
              <a:rPr lang="en-US" baseline="0" dirty="0" smtClean="0"/>
              <a:t>() can be used to describe the DSE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3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ffreyscarpenter/cassandra-gui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DSE Java Driver; Use, Key Concepts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Unit: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1328" y="545635"/>
            <a:ext cx="4575472" cy="17514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/>
            <a:r>
              <a:rPr lang="en-US" sz="1800" dirty="0" smtClean="0"/>
              <a:t>Introduce the DSE Java Driver, a Primer</a:t>
            </a:r>
          </a:p>
          <a:p>
            <a:pPr marL="6350"/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Compile and run a DSE Java client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Introduce some of the capabilities of the driver</a:t>
            </a:r>
          </a:p>
          <a:p>
            <a:pPr marL="233363" indent="-227013">
              <a:buFont typeface="Arial" pitchFamily="34" charset="0"/>
              <a:buChar char="•"/>
            </a:pPr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Load balancing policies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Failures: Retry, Reconnect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Using Connections, Sessions</a:t>
            </a:r>
            <a:r>
              <a:rPr lang="en-US" sz="1800" dirty="0"/>
              <a:t>,</a:t>
            </a:r>
            <a:r>
              <a:rPr lang="en-US" sz="1800" dirty="0" smtClean="0"/>
              <a:t> Statements, (other) ...</a:t>
            </a:r>
          </a:p>
          <a:p>
            <a:pPr marL="233363" indent="-227013">
              <a:buFont typeface="Arial" pitchFamily="34" charset="0"/>
              <a:buChar char="•"/>
            </a:pPr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600" i="1" dirty="0" smtClean="0"/>
              <a:t>This Discussion Unit gives focus to programming against DSE Core</a:t>
            </a:r>
          </a:p>
          <a:p>
            <a:pPr marL="233363" indent="-227013"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Balancers-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27654">
            <a:off x="3177547" y="3275383"/>
            <a:ext cx="700087" cy="65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285" y="1156793"/>
            <a:ext cx="8476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Used to choose a coordinator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Maintains pulse on node up/down/other state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(Downed nodes excluded from query plans)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Chainable, </a:t>
            </a:r>
            <a:r>
              <a:rPr lang="en-US" sz="1800" dirty="0" err="1" smtClean="0"/>
              <a:t>nestable</a:t>
            </a:r>
            <a:r>
              <a:rPr lang="en-US" sz="1800" dirty="0" smtClean="0"/>
              <a:t> (just like DSE Search analyzers)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Default,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	new </a:t>
            </a:r>
            <a:r>
              <a:rPr lang="en-US" sz="1800" dirty="0" err="1" smtClean="0"/>
              <a:t>TokenAwarePolicy</a:t>
            </a:r>
            <a:r>
              <a:rPr lang="en-US" sz="1800" dirty="0" smtClean="0"/>
              <a:t>(new </a:t>
            </a:r>
            <a:r>
              <a:rPr lang="en-US" sz="1800" dirty="0" err="1" smtClean="0"/>
              <a:t>DCAwareRoundRobinPolicy</a:t>
            </a:r>
            <a:r>
              <a:rPr lang="en-US" sz="1800" dirty="0" smtClean="0"/>
              <a:t>("local-dc-name") ) </a:t>
            </a:r>
          </a:p>
        </p:txBody>
      </p:sp>
    </p:spTree>
    <p:extLst>
      <p:ext uri="{BB962C8B-B14F-4D97-AF65-F5344CB8AC3E}">
        <p14:creationId xmlns:p14="http://schemas.microsoft.com/office/powerpoint/2010/main" val="265263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Balancers-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778212" y="943582"/>
            <a:ext cx="55630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Non-chainable policies (inner policies)-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 smtClean="0"/>
              <a:t>DCAwareRoundRobinPolicy</a:t>
            </a:r>
            <a:r>
              <a:rPr lang="en-US" sz="1800" dirty="0" smtClean="0"/>
              <a:t> (optional DC)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 smtClean="0"/>
              <a:t>RoundRobinPolicy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Chainable policies (outer policies)-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 smtClean="0"/>
              <a:t>TokenAwarePolicy</a:t>
            </a:r>
            <a:endParaRPr lang="en-US" sz="1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 smtClean="0"/>
              <a:t>LatencyAwarePolicy</a:t>
            </a:r>
            <a:r>
              <a:rPr lang="en-US" sz="1800" dirty="0" smtClean="0"/>
              <a:t>  (define acceptable latencies)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 smtClean="0"/>
              <a:t>WhiteListPolicy</a:t>
            </a:r>
            <a:endParaRPr lang="en-US" sz="1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 smtClean="0"/>
              <a:t>HostFilterPolicy</a:t>
            </a:r>
            <a:r>
              <a:rPr lang="en-US" sz="1800" dirty="0" smtClean="0"/>
              <a:t> (super of </a:t>
            </a:r>
            <a:r>
              <a:rPr lang="en-US" sz="1800" dirty="0" err="1" smtClean="0"/>
              <a:t>WhiteListPolicy</a:t>
            </a:r>
            <a:r>
              <a:rPr lang="en-US" sz="1800" dirty="0" smtClean="0"/>
              <a:t>)</a:t>
            </a: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42" y="1333437"/>
            <a:ext cx="747409" cy="77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029200" y="1721797"/>
            <a:ext cx="77821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0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610" y="837976"/>
            <a:ext cx="2704288" cy="548048"/>
          </a:xfrm>
        </p:spPr>
        <p:txBody>
          <a:bodyPr/>
          <a:lstStyle/>
          <a:p>
            <a:r>
              <a:rPr lang="en-US" dirty="0" smtClean="0"/>
              <a:t>Load Balancer, Examples-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21013" y="264855"/>
            <a:ext cx="64318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DseCluster</a:t>
            </a:r>
            <a:r>
              <a:rPr lang="en-US" sz="1800" dirty="0" smtClean="0"/>
              <a:t> </a:t>
            </a:r>
            <a:r>
              <a:rPr lang="en-US" sz="1800" dirty="0" err="1" smtClean="0"/>
              <a:t>my_cluster</a:t>
            </a:r>
            <a:r>
              <a:rPr lang="en-US" sz="1800" dirty="0" smtClean="0"/>
              <a:t> = </a:t>
            </a:r>
            <a:r>
              <a:rPr lang="en-US" sz="1800" dirty="0" err="1" smtClean="0"/>
              <a:t>DseCluster.builder</a:t>
            </a:r>
            <a:r>
              <a:rPr lang="en-US" sz="1800" dirty="0" smtClean="0"/>
              <a:t>()</a:t>
            </a:r>
          </a:p>
          <a:p>
            <a:pPr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.</a:t>
            </a:r>
            <a:r>
              <a:rPr lang="en-US" sz="1800" dirty="0" err="1" smtClean="0"/>
              <a:t>withLoadBalancingPolicy</a:t>
            </a:r>
            <a:r>
              <a:rPr lang="en-US" sz="1800" dirty="0" smtClean="0"/>
              <a:t>(</a:t>
            </a:r>
            <a:r>
              <a:rPr lang="en-US" sz="1800" dirty="0" err="1" smtClean="0"/>
              <a:t>tokenAware</a:t>
            </a:r>
            <a:r>
              <a:rPr lang="en-US" sz="1800" dirty="0" smtClean="0"/>
              <a:t>)</a:t>
            </a:r>
          </a:p>
          <a:p>
            <a:pPr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.build()</a:t>
            </a:r>
          </a:p>
          <a:p>
            <a:pPr>
              <a:tabLst>
                <a:tab pos="233363" algn="l"/>
              </a:tabLst>
            </a:pPr>
            <a:endParaRPr lang="en-US" sz="1800" dirty="0"/>
          </a:p>
          <a:p>
            <a:pPr>
              <a:tabLst>
                <a:tab pos="233363" algn="l"/>
              </a:tabLst>
            </a:pPr>
            <a:r>
              <a:rPr lang="en-US" sz="1800" dirty="0" err="1" smtClean="0"/>
              <a:t>DseCluster</a:t>
            </a:r>
            <a:r>
              <a:rPr lang="en-US" sz="1800" dirty="0"/>
              <a:t> </a:t>
            </a:r>
            <a:r>
              <a:rPr lang="en-US" sz="1800" dirty="0" err="1" smtClean="0"/>
              <a:t>my_cluster.DseCluster.builder</a:t>
            </a:r>
            <a:r>
              <a:rPr lang="en-US" sz="1800" dirty="0" smtClean="0"/>
              <a:t>()</a:t>
            </a:r>
          </a:p>
          <a:p>
            <a:pPr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.</a:t>
            </a:r>
            <a:r>
              <a:rPr lang="en-US" sz="1800" dirty="0" err="1" smtClean="0"/>
              <a:t>addContactPoints</a:t>
            </a:r>
            <a:r>
              <a:rPr lang="en-US" sz="1800" dirty="0" smtClean="0"/>
              <a:t>("127.0.0.1", ..</a:t>
            </a:r>
          </a:p>
          <a:p>
            <a:pPr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.</a:t>
            </a:r>
            <a:r>
              <a:rPr lang="en-US" sz="1800" dirty="0" err="1" smtClean="0"/>
              <a:t>withLoadBalancingPolicy</a:t>
            </a:r>
            <a:r>
              <a:rPr lang="en-US" sz="1800" dirty="0" smtClean="0"/>
              <a:t>(</a:t>
            </a:r>
            <a:r>
              <a:rPr lang="en-US" sz="1800" dirty="0" err="1" smtClean="0"/>
              <a:t>whiteListPolicy</a:t>
            </a:r>
            <a:r>
              <a:rPr lang="en-US" sz="1800" dirty="0" smtClean="0"/>
              <a:t>(["127.0.0.1", .. ]))</a:t>
            </a:r>
          </a:p>
          <a:p>
            <a:pPr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.build();</a:t>
            </a:r>
          </a:p>
          <a:p>
            <a:pPr>
              <a:tabLst>
                <a:tab pos="233363" algn="l"/>
              </a:tabLst>
            </a:pPr>
            <a:endParaRPr lang="en-US" sz="1800" dirty="0"/>
          </a:p>
          <a:p>
            <a:pPr>
              <a:tabLst>
                <a:tab pos="233363" algn="l"/>
              </a:tabLst>
            </a:pPr>
            <a:r>
              <a:rPr lang="en-US" sz="1800" dirty="0" err="1" smtClean="0"/>
              <a:t>LatencyAwarePolicy</a:t>
            </a:r>
            <a:r>
              <a:rPr lang="en-US" sz="1800" dirty="0" smtClean="0"/>
              <a:t> </a:t>
            </a:r>
            <a:r>
              <a:rPr lang="en-US" sz="1800" dirty="0" err="1" smtClean="0"/>
              <a:t>my_lap</a:t>
            </a:r>
            <a:r>
              <a:rPr lang="en-US" sz="1800" dirty="0" smtClean="0"/>
              <a:t> = </a:t>
            </a:r>
            <a:r>
              <a:rPr lang="en-US" sz="1800" dirty="0" err="1" smtClean="0"/>
              <a:t>LatencyAwarePolicy.builder</a:t>
            </a:r>
            <a:r>
              <a:rPr lang="en-US" sz="1800" dirty="0" smtClean="0"/>
              <a:t>(</a:t>
            </a:r>
          </a:p>
          <a:p>
            <a:pPr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new </a:t>
            </a:r>
            <a:r>
              <a:rPr lang="en-US" sz="1800" dirty="0" err="1" smtClean="0"/>
              <a:t>RoundRobinPolicy</a:t>
            </a:r>
            <a:r>
              <a:rPr lang="en-US" sz="1800" dirty="0" smtClean="0"/>
              <a:t>())</a:t>
            </a:r>
          </a:p>
          <a:p>
            <a:pPr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.</a:t>
            </a:r>
            <a:r>
              <a:rPr lang="en-US" sz="1800" dirty="0" err="1" smtClean="0"/>
              <a:t>withMinimum.Measurements</a:t>
            </a:r>
            <a:r>
              <a:rPr lang="en-US" sz="1800" dirty="0" smtClean="0"/>
              <a:t>(5)</a:t>
            </a:r>
          </a:p>
          <a:p>
            <a:pPr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.build()</a:t>
            </a:r>
          </a:p>
          <a:p>
            <a:pPr>
              <a:tabLst>
                <a:tab pos="233363" algn="l"/>
              </a:tabLst>
            </a:pPr>
            <a:r>
              <a:rPr lang="en-US" sz="1800" dirty="0" err="1" smtClean="0"/>
              <a:t>DseCluster</a:t>
            </a:r>
            <a:r>
              <a:rPr lang="en-US" sz="1800" dirty="0" smtClean="0"/>
              <a:t> </a:t>
            </a:r>
            <a:r>
              <a:rPr lang="en-US" sz="1800" dirty="0" err="1" smtClean="0"/>
              <a:t>my_cluster</a:t>
            </a:r>
            <a:r>
              <a:rPr lang="en-US" sz="1800" dirty="0" smtClean="0"/>
              <a:t> = </a:t>
            </a:r>
            <a:r>
              <a:rPr lang="en-US" sz="1800" dirty="0" err="1" smtClean="0"/>
              <a:t>DseCluster.builder</a:t>
            </a:r>
            <a:r>
              <a:rPr lang="en-US" sz="1800" dirty="0" smtClean="0"/>
              <a:t>()</a:t>
            </a:r>
          </a:p>
          <a:p>
            <a:pPr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.</a:t>
            </a:r>
            <a:r>
              <a:rPr lang="en-US" sz="1800" dirty="0" err="1" smtClean="0"/>
              <a:t>withLoadBalancingPolicy</a:t>
            </a:r>
            <a:r>
              <a:rPr lang="en-US" sz="1800" dirty="0" smtClean="0"/>
              <a:t>(</a:t>
            </a:r>
            <a:r>
              <a:rPr lang="en-US" sz="1800" dirty="0" err="1" smtClean="0"/>
              <a:t>my_lap</a:t>
            </a:r>
            <a:r>
              <a:rPr lang="en-US" sz="1800" dirty="0" smtClean="0"/>
              <a:t>)</a:t>
            </a:r>
          </a:p>
          <a:p>
            <a:pPr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.build()</a:t>
            </a:r>
          </a:p>
        </p:txBody>
      </p:sp>
    </p:spTree>
    <p:extLst>
      <p:ext uri="{BB962C8B-B14F-4D97-AF65-F5344CB8AC3E}">
        <p14:creationId xmlns:p14="http://schemas.microsoft.com/office/powerpoint/2010/main" val="81661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" y="239388"/>
            <a:ext cx="8908753" cy="548048"/>
          </a:xfrm>
        </p:spPr>
        <p:txBody>
          <a:bodyPr/>
          <a:lstStyle/>
          <a:p>
            <a:r>
              <a:rPr lang="en-US" dirty="0" smtClean="0"/>
              <a:t>Failover and Recovery; Retry, </a:t>
            </a:r>
            <a:r>
              <a:rPr lang="en-US" dirty="0"/>
              <a:t>R</a:t>
            </a:r>
            <a:r>
              <a:rPr lang="en-US" dirty="0" smtClean="0"/>
              <a:t>econnection </a:t>
            </a:r>
            <a:r>
              <a:rPr lang="en-US" dirty="0"/>
              <a:t>P</a:t>
            </a:r>
            <a:r>
              <a:rPr lang="en-US" dirty="0" smtClean="0"/>
              <a:t>olicies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940631" y="1043483"/>
            <a:ext cx="7011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Retry</a:t>
            </a:r>
          </a:p>
          <a:p>
            <a:pPr marL="233363" indent="-233363" defTabSz="233363">
              <a:buFont typeface="Arial" pitchFamily="34" charset="0"/>
              <a:buChar char="•"/>
            </a:pPr>
            <a:r>
              <a:rPr lang="en-US" sz="1800" dirty="0" err="1" smtClean="0"/>
              <a:t>onReadTimeout</a:t>
            </a:r>
            <a:r>
              <a:rPr lang="en-US" sz="1800" dirty="0" smtClean="0"/>
              <a:t>(), </a:t>
            </a:r>
            <a:r>
              <a:rPr lang="en-US" sz="1800" dirty="0" err="1" smtClean="0"/>
              <a:t>onWriteTimeout</a:t>
            </a:r>
            <a:r>
              <a:rPr lang="en-US" sz="1800" dirty="0" smtClean="0"/>
              <a:t>(), </a:t>
            </a:r>
            <a:r>
              <a:rPr lang="en-US" sz="1800" dirty="0" err="1" smtClean="0"/>
              <a:t>onUnavailable</a:t>
            </a:r>
            <a:r>
              <a:rPr lang="en-US" sz="1800" dirty="0" smtClean="0"/>
              <a:t>()</a:t>
            </a:r>
          </a:p>
          <a:p>
            <a:pPr marL="233363" indent="-233363" defTabSz="233363">
              <a:buFont typeface="Arial" pitchFamily="34" charset="0"/>
              <a:buChar char="•"/>
            </a:pPr>
            <a:r>
              <a:rPr lang="en-US" sz="1800" dirty="0" smtClean="0"/>
              <a:t>Whether a retry is made, what the consistency level should be</a:t>
            </a:r>
          </a:p>
          <a:p>
            <a:pPr marL="233363" indent="-233363" defTabSz="233363">
              <a:buFont typeface="Arial" pitchFamily="34" charset="0"/>
              <a:buChar char="•"/>
            </a:pPr>
            <a:endParaRPr lang="en-US" sz="1800" dirty="0"/>
          </a:p>
          <a:p>
            <a:pPr marL="233363" indent="-233363" defTabSz="233363">
              <a:buFont typeface="Arial" pitchFamily="34" charset="0"/>
              <a:buChar char="•"/>
            </a:pPr>
            <a:r>
              <a:rPr lang="en-US" sz="1800" dirty="0" smtClean="0"/>
              <a:t>Available policies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	-- </a:t>
            </a:r>
            <a:r>
              <a:rPr lang="en-US" sz="1800" dirty="0" err="1" smtClean="0"/>
              <a:t>DefaultRetryPolicy</a:t>
            </a:r>
            <a:endParaRPr lang="en-US" sz="1800" dirty="0" smtClean="0"/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	-- </a:t>
            </a:r>
            <a:r>
              <a:rPr lang="en-US" sz="1800" dirty="0" err="1" smtClean="0"/>
              <a:t>DowngradingConsistencyRetryPolicy</a:t>
            </a:r>
            <a:endParaRPr lang="en-US" sz="1800" dirty="0" smtClean="0"/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	-- </a:t>
            </a:r>
            <a:r>
              <a:rPr lang="en-US" sz="1800" dirty="0" err="1" smtClean="0"/>
              <a:t>FallthroughRetryPolicy</a:t>
            </a:r>
            <a:endParaRPr lang="en-US" sz="1800" dirty="0" smtClean="0"/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	-- </a:t>
            </a:r>
            <a:r>
              <a:rPr lang="en-US" sz="1800" dirty="0" err="1"/>
              <a:t>L</a:t>
            </a:r>
            <a:r>
              <a:rPr lang="en-US" sz="1800" dirty="0" err="1" smtClean="0"/>
              <a:t>oggingRetryPolicy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1218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" y="281596"/>
            <a:ext cx="8869842" cy="548048"/>
          </a:xfrm>
        </p:spPr>
        <p:txBody>
          <a:bodyPr/>
          <a:lstStyle/>
          <a:p>
            <a:r>
              <a:rPr lang="en-US" dirty="0"/>
              <a:t>Failover and Recovery; </a:t>
            </a:r>
            <a:r>
              <a:rPr lang="en-US" dirty="0" smtClean="0"/>
              <a:t>Retry, Reconnection Policies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83658" y="1448785"/>
            <a:ext cx="6011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ConstantReconnectionPolicy</a:t>
            </a:r>
            <a:endParaRPr lang="en-US" sz="1800" dirty="0" smtClean="0"/>
          </a:p>
          <a:p>
            <a:pPr defTabSz="233363"/>
            <a:r>
              <a:rPr lang="en-US" sz="1800" dirty="0" smtClean="0"/>
              <a:t>	Constant/configurable time between each attempt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ExponentialReconnectionPolicy</a:t>
            </a:r>
            <a:endParaRPr lang="en-US" sz="1800" dirty="0" smtClean="0"/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Wait exponentially longer between each attempt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(up to configurable max) </a:t>
            </a:r>
          </a:p>
        </p:txBody>
      </p:sp>
    </p:spTree>
    <p:extLst>
      <p:ext uri="{BB962C8B-B14F-4D97-AF65-F5344CB8AC3E}">
        <p14:creationId xmlns:p14="http://schemas.microsoft.com/office/powerpoint/2010/main" val="37259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Host-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83658" y="1147227"/>
            <a:ext cx="60116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At driver level, special connection to single node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Any node, will change if current goes down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Host sends notice of; schema change, token assignment, node health, other</a:t>
            </a:r>
          </a:p>
          <a:p>
            <a:pPr defTabSz="233363"/>
            <a:endParaRPr lang="en-US" sz="1800" dirty="0"/>
          </a:p>
          <a:p>
            <a:pPr defTabSz="233363"/>
            <a:endParaRPr lang="en-US" sz="1800" dirty="0" smtClean="0"/>
          </a:p>
          <a:p>
            <a:pPr defTabSz="233363"/>
            <a:r>
              <a:rPr lang="en-US" sz="1800" dirty="0" smtClean="0"/>
              <a:t>Push Notifications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Driver can receive distinct notice of a node changing to 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UP, other</a:t>
            </a:r>
          </a:p>
        </p:txBody>
      </p:sp>
    </p:spTree>
    <p:extLst>
      <p:ext uri="{BB962C8B-B14F-4D97-AF65-F5344CB8AC3E}">
        <p14:creationId xmlns:p14="http://schemas.microsoft.com/office/powerpoint/2010/main" val="2413719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(Connection) Pooling-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16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83658" y="1215321"/>
            <a:ext cx="8103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DseCluster</a:t>
            </a:r>
            <a:r>
              <a:rPr lang="en-US" sz="1800" dirty="0" smtClean="0"/>
              <a:t> </a:t>
            </a:r>
            <a:r>
              <a:rPr lang="en-US" sz="1800" dirty="0" err="1" smtClean="0"/>
              <a:t>my_cluster</a:t>
            </a:r>
            <a:r>
              <a:rPr lang="en-US" sz="1800" dirty="0" smtClean="0"/>
              <a:t> = </a:t>
            </a:r>
            <a:r>
              <a:rPr lang="en-US" sz="1800" dirty="0" err="1" smtClean="0"/>
              <a:t>DseCluster.builder</a:t>
            </a:r>
            <a:r>
              <a:rPr lang="en-US" sz="1800" dirty="0" smtClean="0"/>
              <a:t>()</a:t>
            </a:r>
          </a:p>
          <a:p>
            <a:pPr>
              <a:tabLst>
                <a:tab pos="233363" algn="l"/>
              </a:tabLst>
            </a:pPr>
            <a:r>
              <a:rPr lang="en-US" sz="1800" dirty="0" smtClean="0"/>
              <a:t>	.</a:t>
            </a:r>
            <a:r>
              <a:rPr lang="en-US" sz="1800" dirty="0" err="1" smtClean="0"/>
              <a:t>addContactPoints</a:t>
            </a:r>
            <a:r>
              <a:rPr lang="en-US" sz="1800" dirty="0" smtClean="0"/>
              <a:t>( ... )</a:t>
            </a:r>
          </a:p>
          <a:p>
            <a:pPr>
              <a:tabLst>
                <a:tab pos="233363" algn="l"/>
              </a:tabLst>
            </a:pPr>
            <a:r>
              <a:rPr lang="en-US" sz="1800" dirty="0" smtClean="0"/>
              <a:t>	.</a:t>
            </a:r>
            <a:r>
              <a:rPr lang="en-US" sz="1800" dirty="0" err="1" smtClean="0"/>
              <a:t>withPoolingOptions</a:t>
            </a:r>
            <a:r>
              <a:rPr lang="en-US" sz="1800" dirty="0" smtClean="0"/>
              <a:t>(new </a:t>
            </a:r>
            <a:r>
              <a:rPr lang="en-US" sz="1800" dirty="0" err="1" smtClean="0"/>
              <a:t>PoolingOptions</a:t>
            </a:r>
            <a:r>
              <a:rPr lang="en-US" sz="1800" dirty="0" smtClean="0"/>
              <a:t>)</a:t>
            </a:r>
          </a:p>
          <a:p>
            <a:pPr defTabSz="233363"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		.</a:t>
            </a:r>
            <a:r>
              <a:rPr lang="en-US" sz="1800" dirty="0" err="1" smtClean="0">
                <a:solidFill>
                  <a:srgbClr val="00B0F0"/>
                </a:solidFill>
              </a:rPr>
              <a:t>setConnectionsPerHost</a:t>
            </a:r>
            <a:r>
              <a:rPr lang="en-US" sz="1800" dirty="0" smtClean="0"/>
              <a:t>(</a:t>
            </a:r>
            <a:r>
              <a:rPr lang="en-US" sz="1800" dirty="0" err="1" smtClean="0"/>
              <a:t>HostDistance.LOCAL</a:t>
            </a:r>
            <a:r>
              <a:rPr lang="en-US" sz="1800" dirty="0" smtClean="0"/>
              <a:t>, 1, 4)</a:t>
            </a:r>
          </a:p>
          <a:p>
            <a:pPr defTabSz="233363"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		.</a:t>
            </a:r>
            <a:r>
              <a:rPr lang="en-US" sz="1800" dirty="0" err="1" smtClean="0">
                <a:solidFill>
                  <a:srgbClr val="00B0F0"/>
                </a:solidFill>
              </a:rPr>
              <a:t>setMaxRequestsPerConnection</a:t>
            </a:r>
            <a:r>
              <a:rPr lang="en-US" sz="1800" dirty="0" smtClean="0"/>
              <a:t>(</a:t>
            </a:r>
            <a:r>
              <a:rPr lang="en-US" sz="1800" dirty="0" err="1" smtClean="0"/>
              <a:t>HostDistance.LOCAL</a:t>
            </a:r>
            <a:r>
              <a:rPr lang="en-US" sz="1800" dirty="0" smtClean="0"/>
              <a:t>, 800)</a:t>
            </a:r>
          </a:p>
          <a:p>
            <a:pPr defTabSz="233363"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		.</a:t>
            </a:r>
            <a:r>
              <a:rPr lang="en-US" sz="1800" dirty="0" err="1" smtClean="0">
                <a:solidFill>
                  <a:srgbClr val="00B0F0"/>
                </a:solidFill>
              </a:rPr>
              <a:t>setNewConnectionThreshold</a:t>
            </a:r>
            <a:r>
              <a:rPr lang="en-US" sz="1800" dirty="0" smtClean="0"/>
              <a:t>(</a:t>
            </a:r>
            <a:r>
              <a:rPr lang="en-US" sz="1800" dirty="0" err="1" smtClean="0"/>
              <a:t>HostDistance.LOCAL</a:t>
            </a:r>
            <a:r>
              <a:rPr lang="en-US" sz="1800" dirty="0" smtClean="0"/>
              <a:t>, 100))</a:t>
            </a:r>
          </a:p>
          <a:p>
            <a:pPr defTabSz="233363">
              <a:tabLst>
                <a:tab pos="23336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.build()</a:t>
            </a:r>
          </a:p>
        </p:txBody>
      </p:sp>
    </p:spTree>
    <p:extLst>
      <p:ext uri="{BB962C8B-B14F-4D97-AF65-F5344CB8AC3E}">
        <p14:creationId xmlns:p14="http://schemas.microsoft.com/office/powerpoint/2010/main" val="2645229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DseSession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37549" y="1293143"/>
            <a:ext cx="8103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DseSession</a:t>
            </a:r>
            <a:r>
              <a:rPr lang="en-US" sz="1800" dirty="0" smtClean="0"/>
              <a:t> </a:t>
            </a:r>
            <a:r>
              <a:rPr lang="en-US" sz="1800" dirty="0" err="1" smtClean="0"/>
              <a:t>my_session</a:t>
            </a:r>
            <a:r>
              <a:rPr lang="en-US" sz="1800" dirty="0" smtClean="0"/>
              <a:t> = </a:t>
            </a:r>
            <a:r>
              <a:rPr lang="en-US" sz="1800" dirty="0" err="1" smtClean="0"/>
              <a:t>my_cluster.connect</a:t>
            </a:r>
            <a:r>
              <a:rPr lang="en-US" sz="1800" dirty="0" smtClean="0"/>
              <a:t>(  &lt;</a:t>
            </a:r>
            <a:r>
              <a:rPr lang="en-US" sz="1800" dirty="0" err="1" smtClean="0"/>
              <a:t>keyspace</a:t>
            </a:r>
            <a:r>
              <a:rPr lang="en-US" sz="1800" dirty="0" smtClean="0"/>
              <a:t> name&gt; )</a:t>
            </a:r>
          </a:p>
          <a:p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Both </a:t>
            </a:r>
            <a:r>
              <a:rPr lang="en-US" sz="1800" dirty="0" err="1" smtClean="0"/>
              <a:t>DseCluster</a:t>
            </a:r>
            <a:r>
              <a:rPr lang="en-US" sz="1800" dirty="0" smtClean="0"/>
              <a:t> and </a:t>
            </a:r>
            <a:r>
              <a:rPr lang="en-US" sz="1800" dirty="0" err="1" smtClean="0"/>
              <a:t>DseSession</a:t>
            </a:r>
            <a:r>
              <a:rPr lang="en-US" sz="1800" dirty="0" smtClean="0"/>
              <a:t> are singleton objects</a:t>
            </a:r>
          </a:p>
          <a:p>
            <a:endParaRPr lang="en-US" sz="1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One per DSE Core workload and one per DSE Search ?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Or, tune using </a:t>
            </a:r>
            <a:r>
              <a:rPr lang="en-US" sz="1800" dirty="0" err="1" smtClean="0"/>
              <a:t>cassandra</a:t>
            </a:r>
            <a:r>
              <a:rPr lang="en-US" sz="1800" dirty="0" smtClean="0"/>
              <a:t>-stress. Increase until speed goes negative</a:t>
            </a:r>
          </a:p>
        </p:txBody>
      </p:sp>
    </p:spTree>
    <p:extLst>
      <p:ext uri="{BB962C8B-B14F-4D97-AF65-F5344CB8AC3E}">
        <p14:creationId xmlns:p14="http://schemas.microsoft.com/office/powerpoint/2010/main" val="38392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that you are connected-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18</a:t>
            </a:fld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99" y="1296045"/>
            <a:ext cx="3230033" cy="205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353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Sourcing: O'Reilly Book (2016)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19</a:t>
            </a:fld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3" y="1044553"/>
            <a:ext cx="2708362" cy="354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27471" y="1072014"/>
            <a:ext cx="503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dirty="0"/>
              <a:t>The example code </a:t>
            </a:r>
            <a:r>
              <a:rPr lang="en-US" sz="1800" dirty="0" smtClean="0"/>
              <a:t>that </a:t>
            </a:r>
            <a:r>
              <a:rPr lang="en-US" sz="1800" dirty="0"/>
              <a:t>follows arrive from the O'Reilly Book, </a:t>
            </a:r>
          </a:p>
          <a:p>
            <a:pPr lvl="1">
              <a:tabLst>
                <a:tab pos="225425" algn="l"/>
              </a:tabLst>
            </a:pPr>
            <a:r>
              <a:rPr lang="en-US" sz="1800" dirty="0" smtClean="0"/>
              <a:t>	"</a:t>
            </a:r>
            <a:r>
              <a:rPr lang="en-US" sz="1800" dirty="0"/>
              <a:t>Cassandra: the Definitive Guide</a:t>
            </a:r>
            <a:r>
              <a:rPr lang="en-US" sz="1800" dirty="0" smtClean="0"/>
              <a:t>" </a:t>
            </a:r>
          </a:p>
          <a:p>
            <a:pPr lvl="1">
              <a:tabLst>
                <a:tab pos="225425" algn="l"/>
              </a:tabLst>
            </a:pPr>
            <a:endParaRPr lang="en-US" sz="1800" dirty="0"/>
          </a:p>
          <a:p>
            <a:pPr lvl="1">
              <a:tabLst>
                <a:tab pos="225425" algn="l"/>
              </a:tabLst>
            </a:pPr>
            <a:r>
              <a:rPr lang="en-US" sz="1800" dirty="0" smtClean="0"/>
              <a:t>and </a:t>
            </a:r>
            <a:r>
              <a:rPr lang="en-US" sz="1800" dirty="0"/>
              <a:t>are publicly downloadable from, </a:t>
            </a:r>
            <a:r>
              <a:rPr lang="en-US" sz="1800" dirty="0" smtClean="0"/>
              <a:t>	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github.com/jeffreyscarpenter/cassandra-guide</a:t>
            </a:r>
            <a:endParaRPr lang="en-US" dirty="0" smtClean="0"/>
          </a:p>
          <a:p>
            <a:pPr lvl="1">
              <a:tabLst>
                <a:tab pos="225425" algn="l"/>
              </a:tabLst>
            </a:pPr>
            <a:endParaRPr lang="en-US" sz="1800" dirty="0"/>
          </a:p>
          <a:p>
            <a:pPr lvl="1">
              <a:tabLst>
                <a:tab pos="225425" algn="l"/>
              </a:tabLst>
            </a:pPr>
            <a:r>
              <a:rPr lang="en-US" sz="1800" dirty="0" smtClean="0"/>
              <a:t>The examples here are written contiguously, with objects referenced page over page-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942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Matching pairs – Match the attributes on the right with the areas on the left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86" y="644150"/>
            <a:ext cx="1623999" cy="85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05" y="1839589"/>
            <a:ext cx="1678172" cy="70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573" y="1755022"/>
            <a:ext cx="898031" cy="87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848" y="2704739"/>
            <a:ext cx="1583437" cy="142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6436555" y="3498246"/>
            <a:ext cx="1495107" cy="627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03065" y="3479639"/>
            <a:ext cx="1428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DSE </a:t>
            </a:r>
          </a:p>
          <a:p>
            <a:pPr algn="ctr"/>
            <a:r>
              <a:rPr lang="en-US" sz="1800" b="1" dirty="0" smtClean="0"/>
              <a:t>Java Driver</a:t>
            </a:r>
          </a:p>
        </p:txBody>
      </p:sp>
    </p:spTree>
    <p:extLst>
      <p:ext uri="{BB962C8B-B14F-4D97-AF65-F5344CB8AC3E}">
        <p14:creationId xmlns:p14="http://schemas.microsoft.com/office/powerpoint/2010/main" val="42219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CQL-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20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73085"/>
            <a:ext cx="7791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my_session.execute</a:t>
            </a:r>
            <a:r>
              <a:rPr lang="en-US" sz="1800" dirty="0" smtClean="0"/>
              <a:t>("SELECT * FROM t1");</a:t>
            </a:r>
          </a:p>
          <a:p>
            <a:endParaRPr lang="en-US" sz="1800" dirty="0"/>
          </a:p>
          <a:p>
            <a:r>
              <a:rPr lang="en-US" sz="1800" dirty="0" smtClean="0"/>
              <a:t>Or ,statements-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err="1" smtClean="0"/>
              <a:t>SimpleStatement</a:t>
            </a:r>
            <a:endParaRPr lang="en-US" sz="1800" dirty="0" smtClean="0"/>
          </a:p>
          <a:p>
            <a:pPr defTabSz="233363"/>
            <a:r>
              <a:rPr lang="en-US" sz="1800" dirty="0" smtClean="0"/>
              <a:t>	</a:t>
            </a:r>
            <a:r>
              <a:rPr lang="en-US" sz="1800" dirty="0" err="1" smtClean="0"/>
              <a:t>BoundStatement</a:t>
            </a:r>
            <a:r>
              <a:rPr lang="en-US" sz="1800" dirty="0" smtClean="0"/>
              <a:t>  			(same as above, how variables are treated)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err="1" smtClean="0"/>
              <a:t>PreparedStatement</a:t>
            </a:r>
            <a:r>
              <a:rPr lang="en-US" sz="1800" dirty="0" smtClean="0"/>
              <a:t>		Efficiency, compiled/cached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err="1" smtClean="0"/>
              <a:t>BatchStatement</a:t>
            </a:r>
            <a:endParaRPr lang="en-US" sz="1800" dirty="0" smtClean="0"/>
          </a:p>
          <a:p>
            <a:pPr defTabSz="233363"/>
            <a:endParaRPr lang="en-US" sz="1800" dirty="0"/>
          </a:p>
          <a:p>
            <a:pPr defTabSz="233363"/>
            <a:r>
              <a:rPr lang="en-US" sz="1800" dirty="0" smtClean="0"/>
              <a:t>.</a:t>
            </a:r>
            <a:r>
              <a:rPr lang="en-US" sz="1800" dirty="0" err="1" smtClean="0"/>
              <a:t>setConsistencyLevel</a:t>
            </a:r>
            <a:r>
              <a:rPr lang="en-US" sz="1800" dirty="0" smtClean="0"/>
              <a:t>()</a:t>
            </a:r>
          </a:p>
          <a:p>
            <a:pPr defTabSz="233363"/>
            <a:r>
              <a:rPr lang="en-US" sz="1800" dirty="0" smtClean="0"/>
              <a:t>.</a:t>
            </a:r>
            <a:r>
              <a:rPr lang="en-US" sz="1800" dirty="0" err="1" smtClean="0"/>
              <a:t>enableTracing</a:t>
            </a:r>
            <a:r>
              <a:rPr lang="en-US" sz="1800" dirty="0" smtClean="0"/>
              <a:t>()</a:t>
            </a:r>
          </a:p>
          <a:p>
            <a:pPr defTabSz="233363"/>
            <a:r>
              <a:rPr lang="en-US" sz="1800" dirty="0" smtClean="0"/>
              <a:t>.</a:t>
            </a:r>
            <a:r>
              <a:rPr lang="en-US" sz="1800" dirty="0" err="1" smtClean="0"/>
              <a:t>setFetchSize</a:t>
            </a:r>
            <a:r>
              <a:rPr lang="en-US" sz="1800" dirty="0" smtClean="0"/>
              <a:t>()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4562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Statements: Base runtime (CQL objects)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21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52464"/>
            <a:ext cx="7791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CREATE TABLE ks_6240.cust_orders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(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region            TEXT,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TEXT,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INT,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other    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TEXT,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PRIMARY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KEY ((region,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79143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Statements: Imports (all)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22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73085"/>
            <a:ext cx="77918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com.datastax.driver.dse.DseCluster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com.datastax.driver.dse.DseSession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//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//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com.datastax.driver.core.Cluster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com.datastax.driver.core.Host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com.datastax.driver.core.Metadata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//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com.datastax.driver.core.Session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1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Statements: Imports (all)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23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73085"/>
            <a:ext cx="7791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com.datastax.driver.core.QueryTrace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com.datastax.driver.core.ResultSet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com.datastax.driver.core.SimpleStatement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//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java.text.SimpleDateFormat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//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com.datastax.driver.core.BoundStatement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com.datastax.driver.core.PreparedStatement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//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com.datastax.driver.core.BatchStatement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8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Statements: Imports (all)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24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23736" y="973085"/>
            <a:ext cx="8745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com.datastax.driver.core.querybuilder.BuiltStatement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com.datastax.driver.core.querybuilder.QueryBuilder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static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com.datastax.driver.core.querybuilder.QueryBuilder.eq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//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java.util.Arrays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java.util.List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82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25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89425"/>
            <a:ext cx="7791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DseCluster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my_cluster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null; 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my_cluster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DseCluster.builder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addContactPoint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("127.0.0.1")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// 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withCredentials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("guest", "password")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.build();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DseSession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my_session1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my_cluster.connect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Row my_row1 = my_session1.execute("select * from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system.local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").one();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("DSE release version: " + my_row1.getString("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dse_version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 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34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" y="389425"/>
            <a:ext cx="87822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Metadata my_metadata1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my_cluster.getMetadata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("Connected to cluster: %s %s\n",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my_metadata1.getClusterName(),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my_cluster.getClusterName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for (Host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 my_metadata1.getAllHosts())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("Data Center: %s; Rack: %s; Host: %s\n",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host.getDatacenter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host.getRack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host.getAddress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("Protocol Version: %s\n",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my_cluster.getConfiguration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getProtocolOptions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getProtocolVersion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357" y="1627565"/>
            <a:ext cx="2285999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26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5295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75099" y="1092544"/>
            <a:ext cx="8706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Session.State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my_state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my_session1.getState();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("New session created for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%s\n",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my_session1.getLoggedKeyspace());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for (Host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my_state.getConnectedHosts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("Data Center: %s; Rack: %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s; \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Host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%s; Open Connections: %s\n",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host.getDatacenter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host.getRack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host.getAddress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my_state.getOpenConnections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(host));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37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827" y="389425"/>
            <a:ext cx="8764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Session my_session2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my_cluster.connect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("ks_6240");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String my_str1 = "JC Penney"; 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my_insert1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(region,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other) VALUES (?, ?, ?, ?)",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"NA", my_str1, 109, "Ball, Mitt");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my_result1 = my_session2.execute(my_insert1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(my_result1);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(my_result1.wasApplied());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(my_result1.getExecutionInfo());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(my_result1.getExecutionInfo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getIncomingPayload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491" y="2355791"/>
            <a:ext cx="2110902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28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9137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5852" y="1497812"/>
            <a:ext cx="2091447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29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60242"/>
            <a:ext cx="77918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my_select1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"SELECT * FROM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region = ?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?", 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NA", my_str1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my_select1.enableTracing();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my_result2 = my_session2.execute(my_select1);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(my_result2);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(my_result2.wasApplied());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(my_result2.getExecutionInfo());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(my_result2.getExecutionInfo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getIncomingPayload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(my_result2.getExecutionInfo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getQueryTrace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3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628789"/>
            <a:ext cx="5019472" cy="548048"/>
          </a:xfrm>
        </p:spPr>
        <p:txBody>
          <a:bodyPr/>
          <a:lstStyle/>
          <a:p>
            <a:r>
              <a:rPr lang="en-US" dirty="0" smtClean="0"/>
              <a:t>Discussion Lab: Attributes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68" y="1562184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68" y="3064525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72703" y="61993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Declarative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703" y="10904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Fluent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703" y="20427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Asynchronous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703" y="156095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JDBC (JCA compliant)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2703" y="250198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Fault Tolerant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703" y="297249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Connection Pools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703" y="344301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Query Builder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15" y="610776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979" y="1081289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40" y="1564008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40" y="2031471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15" y="2492828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15" y="2963341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40" y="3438271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Curved Connector 20"/>
          <p:cNvCxnSpPr/>
          <p:nvPr/>
        </p:nvCxnSpPr>
        <p:spPr>
          <a:xfrm rot="10800000" flipV="1">
            <a:off x="3923196" y="1806494"/>
            <a:ext cx="1301499" cy="956835"/>
          </a:xfrm>
          <a:prstGeom prst="curvedConnector3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92095" y="392294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Transactions</a:t>
            </a: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07" y="3913789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68" y="2313354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91" y="1392777"/>
            <a:ext cx="1293495" cy="68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92" y="2267205"/>
            <a:ext cx="1125294" cy="47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7" y="2211320"/>
            <a:ext cx="638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27" y="2801266"/>
            <a:ext cx="1121190" cy="100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363672" y="3345258"/>
            <a:ext cx="1346896" cy="4623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31022" y="3313542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DSE </a:t>
            </a:r>
          </a:p>
          <a:p>
            <a:pPr algn="ctr"/>
            <a:r>
              <a:rPr lang="en-US" b="1" dirty="0" smtClean="0"/>
              <a:t>Java Driver</a:t>
            </a:r>
          </a:p>
        </p:txBody>
      </p:sp>
    </p:spTree>
    <p:extLst>
      <p:ext uri="{BB962C8B-B14F-4D97-AF65-F5344CB8AC3E}">
        <p14:creationId xmlns:p14="http://schemas.microsoft.com/office/powerpoint/2010/main" val="760715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9361" y="446142"/>
            <a:ext cx="2071992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30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720166"/>
            <a:ext cx="8424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for (Row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 my_result2)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System.out.format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("region: %s,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%s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\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%s, other: %s\n\n",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row.getString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("region"),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("other") 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my_dateFormat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HH:mm:ss.SSS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QueryTrace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my_queryTrace1 = my_result2.getExecutionInfo().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getQueryTrace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37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31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93192" y="1555468"/>
            <a:ext cx="779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("Trace id: %s\n\n",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my_queryTrace1.getTraceId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("%-42s | %-12s | %-10s \n",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activity",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timestamp", "source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("---------- ... ------------");</a:t>
            </a:r>
          </a:p>
        </p:txBody>
      </p:sp>
    </p:spTree>
    <p:extLst>
      <p:ext uri="{BB962C8B-B14F-4D97-AF65-F5344CB8AC3E}">
        <p14:creationId xmlns:p14="http://schemas.microsoft.com/office/powerpoint/2010/main" val="3289137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32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37288"/>
            <a:ext cx="8570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QueryTrace.Event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event : my_queryTrace1.getEvents())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("%42s | %12s | %10s\n",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event.getDescription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my_dateFormat.format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event.getTimestamp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())),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event.getSource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37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33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092544"/>
            <a:ext cx="7791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String my_str2 ="Woolworth's";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my_prepared1 = my_session2.prepare(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"INSERT INTO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(region,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other) VALUES (?, ?, ?, ?)");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BoundStatement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my_bound1 = my_prepared1.bind(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"NA", my_str2, 110, "Robot, Car");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my_result3 = my_session2.execute(my_bound1);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37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34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633289"/>
            <a:ext cx="7791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(my_result3);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(my_result3.wasApplied());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(my_result3.getExecutionInfo());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(my_result3.getExecutionInfo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getIncomingPayload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37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35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49744"/>
            <a:ext cx="779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my_prepared2 = my_session2.prepare(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"SELECT * FROM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region = ?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?");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BoundStatement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my_bound2 = my_prepared2.bind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NA", "SEARS");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my_result4 = my_session2.execute(my_bound2);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97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36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303825"/>
            <a:ext cx="779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my_result4 = my_session2.execute(my_bound2);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(my_result4);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(my_result4.wasApplied());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(my_result4.getExecutionInfo());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(my_result4.getExecutionInfo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getIncomingPayload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97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37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62647" y="1206548"/>
            <a:ext cx="8618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for (Row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 my_result4)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System.out.format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("region: %s,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%s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\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%s, other: %s\n",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("region"),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row.getString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("other"));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97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38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092544"/>
            <a:ext cx="77918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my_delete1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"DELETE FROM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region = ?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?", "NA", my_str2);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my_result5 = my_session2.execute(my_delete1);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(my_result5);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(my_result5.wasApplied());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(my_result5.getExecutionInfo());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results: " +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my_result5.all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().size());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97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39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43191" y="1177365"/>
            <a:ext cx="8638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for (Row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 my_result5)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System.out.format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("region: %s,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%s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\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%s, other: %s\n",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("region"),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("other"));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9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76835"/>
            <a:ext cx="3409406" cy="1299000"/>
          </a:xfrm>
        </p:spPr>
        <p:txBody>
          <a:bodyPr/>
          <a:lstStyle/>
          <a:p>
            <a:r>
              <a:rPr lang="en-US" dirty="0"/>
              <a:t>End of Discussion </a:t>
            </a:r>
            <a:r>
              <a:rPr lang="en-US" dirty="0" smtClean="0"/>
              <a:t>Lab: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4731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40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442739"/>
            <a:ext cx="8424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my_insert2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"INSERT INTO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(region,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other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VALUES (?, ?, ?, ?)",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SA", "X-Store", 101, "Water, Juice");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my_insert3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"INSERT INTO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(region,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other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VALUES (?, ?, ?, ?)",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SA", "X-Store", 102, "Water, Juice, Lemons");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97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41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488651"/>
            <a:ext cx="7791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BatchStatement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my_batch1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BatchStatement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my_batch1.add(my_insert2);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my_batch1.add(my_insert3);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my_result6 = my_session2.execute(my_batch1);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97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42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6744"/>
            <a:ext cx="7791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(my_result6);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(my_result6.wasApplied());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(my_result6.getExecutionInfo());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(my_result6.getExecutionInfo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getIncomingPayload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97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43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93192" y="1712387"/>
            <a:ext cx="7791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my_insert4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"INSERT INTO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(region,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other) VALUES (?, ?, ?, ?) IF NOT EXISTS",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SA", "X-Store", 103, "Water, Juice, Pie");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my_result7 = my_session2.execute(my_insert4);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38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44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303825"/>
            <a:ext cx="7791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(my_result7);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(my_result7.wasApplied());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(my_result7.getExecutionInfo());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(my_result7.getExecutionInfo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getQueryTrace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38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685" y="544496"/>
            <a:ext cx="3083668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45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827" y="1405087"/>
            <a:ext cx="8803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for (Row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 my_result7)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System.out.format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("region: %s,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%s, \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%s, other: %s\n",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("region"),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row.getString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("other") 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38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732" y="145662"/>
            <a:ext cx="4192621" cy="548048"/>
          </a:xfrm>
        </p:spPr>
        <p:txBody>
          <a:bodyPr/>
          <a:lstStyle/>
          <a:p>
            <a:r>
              <a:rPr lang="en-US" dirty="0"/>
              <a:t>Example Statements-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46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818852"/>
            <a:ext cx="84922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Metadata my_metadata2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my_cluster.getMetadata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("Connected to cluster: %s %s\n",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my_metadata2.getClusterName(),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my_cluster.getClusterName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("Schema:");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(my_metadata2.exportSchemaAsString());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("Schema agreement : %s\n",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my_metadata2.checkSchemaAgreement());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38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Query Builder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47</a:t>
            </a:fld>
            <a:endParaRPr lang="uk-UA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389120" y="1256624"/>
            <a:ext cx="4575472" cy="17514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Nothing new [ functionally ] over previous content/methods</a:t>
            </a:r>
          </a:p>
          <a:p>
            <a:pPr marL="6350" defTabSz="225425"/>
            <a:r>
              <a:rPr lang="en-US" sz="1800" dirty="0"/>
              <a:t>	</a:t>
            </a:r>
            <a:r>
              <a:rPr lang="en-US" sz="1800" dirty="0" smtClean="0"/>
              <a:t>	(Inherits from Statement, thus, all </a:t>
            </a:r>
          </a:p>
          <a:p>
            <a:pPr marL="6350" defTabSz="225425"/>
            <a:r>
              <a:rPr lang="en-US" sz="1800" dirty="0"/>
              <a:t>	</a:t>
            </a:r>
            <a:r>
              <a:rPr lang="en-US" sz="1800" dirty="0" smtClean="0"/>
              <a:t>	options available.)</a:t>
            </a:r>
          </a:p>
          <a:p>
            <a:pPr marL="233363" indent="-227013">
              <a:buFont typeface="Arial" pitchFamily="34" charset="0"/>
              <a:buChar char="•"/>
            </a:pPr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Syntactic sugar-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Easier to read, maintain ??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8738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06" y="270472"/>
            <a:ext cx="8645047" cy="548048"/>
          </a:xfrm>
        </p:spPr>
        <p:txBody>
          <a:bodyPr/>
          <a:lstStyle/>
          <a:p>
            <a:r>
              <a:rPr lang="en-US" dirty="0" smtClean="0"/>
              <a:t>Query Builder API-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48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954504"/>
            <a:ext cx="77918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>
                <a:latin typeface="+mj-lt"/>
                <a:cs typeface="Courier New" pitchFamily="49" charset="0"/>
              </a:rPr>
              <a:t>Alternative to (manual) query strings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>
                <a:latin typeface="+mj-lt"/>
                <a:cs typeface="Courier New" pitchFamily="49" charset="0"/>
              </a:rPr>
              <a:t>Generates a Statement, per earlier</a:t>
            </a:r>
          </a:p>
          <a:p>
            <a:pPr marL="225425" indent="-225425">
              <a:buFont typeface="Arial" pitchFamily="34" charset="0"/>
              <a:buChar char="•"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QueryBuilder.select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QueryBuilder.insertInto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QueryBuilder.update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QueryBuilder.delete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25425" indent="-225425">
              <a:buFont typeface="Arial" pitchFamily="34" charset="0"/>
              <a:buChar char="•"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enableTracing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isIdempotent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.limit()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(others)</a:t>
            </a:r>
          </a:p>
        </p:txBody>
      </p:sp>
    </p:spTree>
    <p:extLst>
      <p:ext uri="{BB962C8B-B14F-4D97-AF65-F5344CB8AC3E}">
        <p14:creationId xmlns:p14="http://schemas.microsoft.com/office/powerpoint/2010/main" val="40787389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4855"/>
            <a:ext cx="7791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BuiltStatement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my_built1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QueryBuilder.insertInto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("region", "EMEA").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", "Apple").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", 200).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("other", "mouse");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my_result8 = my_session2.execute(my_built1);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(my_result8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(my_result8.wasApplied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(my_result8.getExecutionInfo());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(my_result8.getExecutionInfo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getIncomingPayload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47" y="1068478"/>
            <a:ext cx="2246980" cy="548048"/>
          </a:xfrm>
        </p:spPr>
        <p:txBody>
          <a:bodyPr/>
          <a:lstStyle/>
          <a:p>
            <a:r>
              <a:rPr lang="en-US" dirty="0" smtClean="0"/>
              <a:t>Query Builder Example-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49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873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 All ] DSE Client Side Drivers-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48111"/>
            <a:ext cx="7343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Consistent set of features across languages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Asynchronous execution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Automatic cluster mapping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Connection pools, auto reconnect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Load balancing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Fault tolerant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r>
              <a:rPr lang="en-US" sz="1800" dirty="0" smtClean="0"/>
              <a:t>Consistent terminology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err="1" smtClean="0"/>
              <a:t>DseCluster</a:t>
            </a:r>
            <a:r>
              <a:rPr lang="en-US" sz="1800" dirty="0" smtClean="0"/>
              <a:t> -&gt; </a:t>
            </a:r>
            <a:r>
              <a:rPr lang="en-US" sz="1800" dirty="0" err="1" smtClean="0"/>
              <a:t>DseSession</a:t>
            </a:r>
            <a:r>
              <a:rPr lang="en-US" sz="1800" dirty="0" smtClean="0"/>
              <a:t> -&gt; (Statement) -&gt; </a:t>
            </a:r>
            <a:r>
              <a:rPr lang="en-US" sz="1800" dirty="0" err="1" smtClean="0"/>
              <a:t>ResultSet</a:t>
            </a:r>
            <a:r>
              <a:rPr lang="en-US" sz="1800" dirty="0" smtClean="0"/>
              <a:t>  (or)  Future</a:t>
            </a:r>
          </a:p>
          <a:p>
            <a:pPr defTabSz="233363"/>
            <a:endParaRPr lang="en-US" sz="1800" dirty="0"/>
          </a:p>
          <a:p>
            <a:pPr defTabSz="233363"/>
            <a:r>
              <a:rPr lang="en-US" sz="1600" i="1" dirty="0" smtClean="0"/>
              <a:t>	(The above displays the very simplest  path.)</a:t>
            </a:r>
          </a:p>
        </p:txBody>
      </p:sp>
    </p:spTree>
    <p:extLst>
      <p:ext uri="{BB962C8B-B14F-4D97-AF65-F5344CB8AC3E}">
        <p14:creationId xmlns:p14="http://schemas.microsoft.com/office/powerpoint/2010/main" val="1796326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50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89425"/>
            <a:ext cx="7791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my_select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QueryBuilder.select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25425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.all()</a:t>
            </a:r>
          </a:p>
          <a:p>
            <a:pPr defTabSz="225425"/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.distinct()</a:t>
            </a:r>
          </a:p>
          <a:p>
            <a:pPr defTabSz="225425"/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.from(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 "table")</a:t>
            </a:r>
          </a:p>
          <a:p>
            <a:pPr defTabSz="225425"/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.where(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("col", "value"))</a:t>
            </a:r>
          </a:p>
          <a:p>
            <a:pPr defTabSz="225425"/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.and(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("col", "value"))</a:t>
            </a:r>
          </a:p>
          <a:p>
            <a:pPr defTabSz="225425"/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("col")</a:t>
            </a:r>
          </a:p>
          <a:p>
            <a:pPr defTabSz="225425"/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.limit(2);</a:t>
            </a:r>
          </a:p>
          <a:p>
            <a:pPr defTabSz="225425"/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defTabSz="225425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my_select.getQueryString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defTabSz="225425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SELECT * FROM ..</a:t>
            </a:r>
          </a:p>
          <a:p>
            <a:pPr defTabSz="225425"/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defTabSz="225425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my_result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my_session.execute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my_select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25425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(my_result.one().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("col"));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68247" y="1068478"/>
            <a:ext cx="2246980" cy="548048"/>
          </a:xfrm>
        </p:spPr>
        <p:txBody>
          <a:bodyPr/>
          <a:lstStyle/>
          <a:p>
            <a:r>
              <a:rPr lang="en-US" dirty="0" smtClean="0"/>
              <a:t>Query Builder Example-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38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51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89425"/>
            <a:ext cx="7791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Delete.Where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my_delete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QueryBuilder.delete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25425"/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.from("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 "table")</a:t>
            </a:r>
          </a:p>
          <a:p>
            <a:pPr defTabSz="225425"/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.where(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("col", "value"));</a:t>
            </a:r>
          </a:p>
          <a:p>
            <a:pPr defTabSz="225425"/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defTabSz="225425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my_session.execute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my_delete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60715" y="1972603"/>
            <a:ext cx="2246980" cy="548048"/>
          </a:xfrm>
        </p:spPr>
        <p:txBody>
          <a:bodyPr/>
          <a:lstStyle/>
          <a:p>
            <a:r>
              <a:rPr lang="en-US" dirty="0" smtClean="0"/>
              <a:t>Query Builder Example-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21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Not Covered: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52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8960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Not Covered-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53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171254"/>
            <a:ext cx="51833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Futures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DSE is </a:t>
            </a:r>
            <a:r>
              <a:rPr lang="en-US" sz="1800" i="1" dirty="0" smtClean="0"/>
              <a:t>inherently asynchronous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All prior objects were wrappers for the default asynchronous, but calling for synchronous 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Futures require Java annotations, which we don't want to teach in this intro level unit.</a:t>
            </a:r>
          </a:p>
          <a:p>
            <a:pPr marL="225425" indent="-225425">
              <a:buFont typeface="Arial" pitchFamily="34" charset="0"/>
              <a:buChar char="•"/>
            </a:pPr>
            <a:endParaRPr lang="en-US" sz="1800" dirty="0"/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Other JCA topics-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035684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54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Java Driver-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0000-DTSE-Core-6244-DU-60-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778936" y="1074500"/>
            <a:ext cx="306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Connect to DSE cluster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Similar to JDBC/SQL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Not JCA compliant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464" y="1074500"/>
            <a:ext cx="6575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DseCluster</a:t>
            </a:r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my_cluster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my_cluster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DseCluster.builder</a:t>
            </a:r>
            <a:r>
              <a:rPr lang="en-US" sz="1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8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addContactPoint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("127.0.0.1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.</a:t>
            </a:r>
            <a:r>
              <a:rPr lang="en-US" sz="1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build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DseSession</a:t>
            </a:r>
            <a:r>
              <a:rPr lang="en-US" sz="1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my_session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my_cluster.</a:t>
            </a:r>
            <a:r>
              <a:rPr lang="en-US" sz="18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my_session.</a:t>
            </a:r>
            <a:r>
              <a:rPr lang="en-US" sz="18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n-US" sz="1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system.local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col1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my_row.getInt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("col2")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0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DSA 420 Java Programming: 2 Days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71914" y="977222"/>
            <a:ext cx="36082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Part 1- The Driver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B0F0"/>
                </a:solidFill>
              </a:rPr>
              <a:t>Base cluster object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B0F0"/>
                </a:solidFill>
              </a:rPr>
              <a:t>Configuration options</a:t>
            </a:r>
          </a:p>
          <a:p>
            <a:r>
              <a:rPr lang="en-US" sz="1800" dirty="0" smtClean="0"/>
              <a:t>Part 2- Execution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B0F0"/>
                </a:solidFill>
              </a:rPr>
              <a:t>Executing CQL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B0F0"/>
                </a:solidFill>
              </a:rPr>
              <a:t>Statements, how/when</a:t>
            </a:r>
          </a:p>
          <a:p>
            <a:r>
              <a:rPr lang="en-US" sz="1800" dirty="0" smtClean="0"/>
              <a:t>Part 3- Annotations, Mapping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Simple object mapping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JPA like interface</a:t>
            </a:r>
            <a:endParaRPr lang="en-US" sz="1800" dirty="0"/>
          </a:p>
          <a:p>
            <a:r>
              <a:rPr lang="en-US" sz="1800" dirty="0" smtClean="0"/>
              <a:t>Part 4- (Other)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Time series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Tombstones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Transactions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59" y="1432095"/>
            <a:ext cx="2550166" cy="255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84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683735" y="1313219"/>
            <a:ext cx="3578929" cy="119168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60315" y="1913223"/>
            <a:ext cx="7062281" cy="22665"/>
          </a:xfrm>
          <a:prstGeom prst="line">
            <a:avLst/>
          </a:prstGeom>
          <a:ln w="825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Java Driver: </a:t>
            </a:r>
            <a:r>
              <a:rPr lang="en-US" dirty="0" err="1" smtClean="0"/>
              <a:t>DseCluster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6" name="Rounded Rectangle 5"/>
          <p:cNvSpPr/>
          <p:nvPr/>
        </p:nvSpPr>
        <p:spPr>
          <a:xfrm>
            <a:off x="7830766" y="1631250"/>
            <a:ext cx="1155323" cy="50583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Request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33785" y="1660304"/>
            <a:ext cx="898350" cy="505838"/>
          </a:xfrm>
          <a:prstGeom prst="roundRect">
            <a:avLst/>
          </a:prstGeom>
          <a:solidFill>
            <a:srgbClr val="F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Pool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05154" y="1682969"/>
            <a:ext cx="1285349" cy="505838"/>
          </a:xfrm>
          <a:prstGeom prst="roundRect">
            <a:avLst/>
          </a:prstGeom>
          <a:solidFill>
            <a:srgbClr val="CA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Session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4165" y="1682969"/>
            <a:ext cx="1117707" cy="50583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Cluster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75417" y="1631218"/>
            <a:ext cx="1712069" cy="50583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Connection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35731" y="1488256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1:m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43511" y="1498303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1:m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8092" y="1514805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1:m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6218" y="1475638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1:m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07348" y="2668902"/>
            <a:ext cx="1236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(optional)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60314" y="3433864"/>
            <a:ext cx="4202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Load balancing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Failover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Connection pooling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(other)</a:t>
            </a:r>
          </a:p>
        </p:txBody>
      </p:sp>
    </p:spTree>
    <p:extLst>
      <p:ext uri="{BB962C8B-B14F-4D97-AF65-F5344CB8AC3E}">
        <p14:creationId xmlns:p14="http://schemas.microsoft.com/office/powerpoint/2010/main" val="320736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2570" y="2013626"/>
            <a:ext cx="5525311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</p:spPr>
        <p:txBody>
          <a:bodyPr/>
          <a:lstStyle/>
          <a:p>
            <a:r>
              <a:rPr lang="en-US" dirty="0" err="1" smtClean="0"/>
              <a:t>DseCluster.builder</a:t>
            </a:r>
            <a:r>
              <a:rPr lang="en-US" dirty="0" smtClean="0"/>
              <a:t>: Fluent </a:t>
            </a:r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0000-DTSE-Core-6244-DU-60-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81328"/>
            <a:ext cx="48205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DseCluster</a:t>
            </a:r>
            <a:r>
              <a:rPr lang="en-US" sz="1800" dirty="0" smtClean="0"/>
              <a:t> </a:t>
            </a:r>
            <a:r>
              <a:rPr lang="en-US" sz="1800" dirty="0" err="1" smtClean="0"/>
              <a:t>my_cluster</a:t>
            </a:r>
            <a:r>
              <a:rPr lang="en-US" sz="1800" dirty="0" smtClean="0"/>
              <a:t> = </a:t>
            </a:r>
            <a:r>
              <a:rPr lang="en-US" sz="1800" dirty="0" err="1" smtClean="0"/>
              <a:t>DseCluster.builder</a:t>
            </a:r>
            <a:r>
              <a:rPr lang="en-US" sz="1800" dirty="0" smtClean="0"/>
              <a:t>()</a:t>
            </a:r>
          </a:p>
          <a:p>
            <a:pPr defTabSz="233363"/>
            <a:r>
              <a:rPr lang="en-US" sz="1800" dirty="0">
                <a:solidFill>
                  <a:srgbClr val="00B0F0"/>
                </a:solidFill>
              </a:rPr>
              <a:t>	</a:t>
            </a:r>
            <a:r>
              <a:rPr lang="en-US" sz="1800" dirty="0" smtClean="0">
                <a:solidFill>
                  <a:srgbClr val="00B0F0"/>
                </a:solidFill>
              </a:rPr>
              <a:t>.</a:t>
            </a:r>
            <a:r>
              <a:rPr lang="en-US" sz="1800" dirty="0" err="1" smtClean="0">
                <a:solidFill>
                  <a:srgbClr val="00B0F0"/>
                </a:solidFill>
              </a:rPr>
              <a:t>addContactPoints</a:t>
            </a:r>
            <a:r>
              <a:rPr lang="en-US" sz="1800" dirty="0" smtClean="0">
                <a:solidFill>
                  <a:srgbClr val="00B0F0"/>
                </a:solidFill>
              </a:rPr>
              <a:t>("127.0.0.1", ..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.</a:t>
            </a:r>
            <a:r>
              <a:rPr lang="en-US" sz="1800" dirty="0" err="1" smtClean="0"/>
              <a:t>withLoadBalancingPolicy</a:t>
            </a:r>
            <a:r>
              <a:rPr lang="en-US" sz="1800" dirty="0" smtClean="0"/>
              <a:t>( ... )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.</a:t>
            </a:r>
            <a:r>
              <a:rPr lang="en-US" sz="1800" dirty="0" err="1" smtClean="0"/>
              <a:t>withRetryPolicy</a:t>
            </a:r>
            <a:r>
              <a:rPr lang="en-US" sz="1800" dirty="0" smtClean="0"/>
              <a:t>( ... )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.</a:t>
            </a:r>
            <a:r>
              <a:rPr lang="en-US" sz="1800" dirty="0" err="1" smtClean="0"/>
              <a:t>withReconnectPolicy</a:t>
            </a:r>
            <a:r>
              <a:rPr lang="en-US" sz="1800" dirty="0" smtClean="0"/>
              <a:t>( ... )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.</a:t>
            </a:r>
            <a:r>
              <a:rPr lang="en-US" sz="1800" dirty="0" err="1" smtClean="0"/>
              <a:t>withPoolingOptions</a:t>
            </a:r>
            <a:r>
              <a:rPr lang="en-US" sz="1800" dirty="0" smtClean="0"/>
              <a:t>( ... )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.</a:t>
            </a:r>
            <a:r>
              <a:rPr lang="en-US" sz="1800" dirty="0" err="1" smtClean="0"/>
              <a:t>withQueryOptions</a:t>
            </a:r>
            <a:r>
              <a:rPr lang="en-US" sz="1800" dirty="0" smtClean="0"/>
              <a:t>( ... )</a:t>
            </a:r>
          </a:p>
          <a:p>
            <a:pPr defTabSz="233363"/>
            <a:r>
              <a:rPr lang="en-US" sz="1800" dirty="0">
                <a:solidFill>
                  <a:srgbClr val="00B0F0"/>
                </a:solidFill>
              </a:rPr>
              <a:t>	</a:t>
            </a:r>
            <a:r>
              <a:rPr lang="en-US" sz="1800" dirty="0" smtClean="0">
                <a:solidFill>
                  <a:srgbClr val="00B0F0"/>
                </a:solidFill>
              </a:rPr>
              <a:t>.build()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6945" y="2530149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These will default out</a:t>
            </a:r>
          </a:p>
        </p:txBody>
      </p:sp>
    </p:spTree>
    <p:extLst>
      <p:ext uri="{BB962C8B-B14F-4D97-AF65-F5344CB8AC3E}">
        <p14:creationId xmlns:p14="http://schemas.microsoft.com/office/powerpoint/2010/main" val="2053408671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1033</TotalTime>
  <Words>3707</Words>
  <Application>Microsoft Office PowerPoint</Application>
  <PresentationFormat>On-screen Show (16:9)</PresentationFormat>
  <Paragraphs>806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DataStax_Template_Widescreen</vt:lpstr>
      <vt:lpstr>Discussion Unit:</vt:lpstr>
      <vt:lpstr>Discussion Lab:</vt:lpstr>
      <vt:lpstr>Discussion Lab: Attributes</vt:lpstr>
      <vt:lpstr>End of Discussion Lab: </vt:lpstr>
      <vt:lpstr>[ All ] DSE Client Side Drivers-</vt:lpstr>
      <vt:lpstr>DSE Java Driver-</vt:lpstr>
      <vt:lpstr>DSA 420 Java Programming: 2 Days</vt:lpstr>
      <vt:lpstr>DSE Java Driver: DseCluster object</vt:lpstr>
      <vt:lpstr>DseCluster.builder: Fluent Interface</vt:lpstr>
      <vt:lpstr>Load Balancers-</vt:lpstr>
      <vt:lpstr>Load Balancers-</vt:lpstr>
      <vt:lpstr>Load Balancer, Examples-</vt:lpstr>
      <vt:lpstr>Failover and Recovery; Retry, Reconnection Policies</vt:lpstr>
      <vt:lpstr>Failover and Recovery; Retry, Reconnection Policies</vt:lpstr>
      <vt:lpstr>Control Host-</vt:lpstr>
      <vt:lpstr>(Connection) Pooling-</vt:lpstr>
      <vt:lpstr>DseSession-</vt:lpstr>
      <vt:lpstr>Now that you are connected-</vt:lpstr>
      <vt:lpstr>Sourcing: O'Reilly Book (2016)</vt:lpstr>
      <vt:lpstr>Executing CQL-</vt:lpstr>
      <vt:lpstr>Example Statements: Base runtime (CQL objects)</vt:lpstr>
      <vt:lpstr>Example Statements: Imports (all) </vt:lpstr>
      <vt:lpstr>Example Statements: Imports (all) </vt:lpstr>
      <vt:lpstr>Example Statements: Imports (all) 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Example Statements-</vt:lpstr>
      <vt:lpstr>DSE Query Builder</vt:lpstr>
      <vt:lpstr>Query Builder API-</vt:lpstr>
      <vt:lpstr>Query Builder Example-</vt:lpstr>
      <vt:lpstr>Query Builder Example-</vt:lpstr>
      <vt:lpstr>Query Builder Example-</vt:lpstr>
      <vt:lpstr>Topics Not Covered:</vt:lpstr>
      <vt:lpstr>Topics Not Covered-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73</cp:revision>
  <dcterms:created xsi:type="dcterms:W3CDTF">2018-03-30T00:33:11Z</dcterms:created>
  <dcterms:modified xsi:type="dcterms:W3CDTF">2018-07-26T22:45:10Z</dcterms:modified>
  <cp:category/>
</cp:coreProperties>
</file>