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4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65" r:id="rId4"/>
    <p:sldId id="266" r:id="rId5"/>
    <p:sldId id="263" r:id="rId6"/>
    <p:sldId id="264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pos="4196" userDrawn="1">
          <p15:clr>
            <a:srgbClr val="A4A3A4"/>
          </p15:clr>
        </p15:guide>
        <p15:guide id="2" pos="120" userDrawn="1">
          <p15:clr>
            <a:srgbClr val="A4A3A4"/>
          </p15:clr>
        </p15:guide>
        <p15:guide id="3" pos="192" userDrawn="1">
          <p15:clr>
            <a:srgbClr val="A4A3A4"/>
          </p15:clr>
        </p15:guide>
        <p15:guide id="4" orient="horz" pos="2918" userDrawn="1">
          <p15:clr>
            <a:srgbClr val="A4A3A4"/>
          </p15:clr>
        </p15:guide>
        <p15:guide id="5" orient="horz" pos="2397" userDrawn="1">
          <p15:clr>
            <a:srgbClr val="A4A3A4"/>
          </p15:clr>
        </p15:guide>
        <p15:guide id="6" orient="horz" pos="1491" userDrawn="1">
          <p15:clr>
            <a:srgbClr val="A4A3A4"/>
          </p15:clr>
        </p15:guide>
        <p15:guide id="7" pos="288" userDrawn="1">
          <p15:clr>
            <a:srgbClr val="A4A3A4"/>
          </p15:clr>
        </p15:guide>
        <p15:guide id="8" pos="1176" userDrawn="1">
          <p15:clr>
            <a:srgbClr val="A4A3A4"/>
          </p15:clr>
        </p15:guide>
        <p15:guide id="9" pos="2880" userDrawn="1">
          <p15:clr>
            <a:srgbClr val="A4A3A4"/>
          </p15:clr>
        </p15:guide>
        <p15:guide id="10" pos="2077" userDrawn="1">
          <p15:clr>
            <a:srgbClr val="A4A3A4"/>
          </p15:clr>
        </p15:guide>
        <p15:guide id="11" orient="horz" pos="890" userDrawn="1">
          <p15:clr>
            <a:srgbClr val="A4A3A4"/>
          </p15:clr>
        </p15:guide>
        <p15:guide id="12" orient="horz" pos="1201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72C"/>
    <a:srgbClr val="FFDE81"/>
    <a:srgbClr val="FFD358"/>
    <a:srgbClr val="8031A7"/>
    <a:srgbClr val="BFBFBF"/>
    <a:srgbClr val="007A97"/>
    <a:srgbClr val="FAB200"/>
    <a:srgbClr val="7D5900"/>
    <a:srgbClr val="FFE29E"/>
    <a:srgbClr val="FFF4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690"/>
    <p:restoredTop sz="68678" autoAdjust="0"/>
  </p:normalViewPr>
  <p:slideViewPr>
    <p:cSldViewPr snapToGrid="0" snapToObjects="1">
      <p:cViewPr varScale="1">
        <p:scale>
          <a:sx n="111" d="100"/>
          <a:sy n="111" d="100"/>
        </p:scale>
        <p:origin x="-2106" y="-90"/>
      </p:cViewPr>
      <p:guideLst>
        <p:guide orient="horz" pos="2918"/>
        <p:guide orient="horz" pos="2397"/>
        <p:guide orient="horz" pos="1491"/>
        <p:guide orient="horz" pos="890"/>
        <p:guide orient="horz" pos="1201"/>
        <p:guide pos="4196"/>
        <p:guide pos="120"/>
        <p:guide pos="192"/>
        <p:guide pos="288"/>
        <p:guide pos="1176"/>
        <p:guide pos="2880"/>
        <p:guide pos="2077"/>
      </p:guideLst>
    </p:cSldViewPr>
  </p:slid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napToObjects="1">
      <p:cViewPr varScale="1">
        <p:scale>
          <a:sx n="94" d="100"/>
          <a:sy n="94" d="100"/>
        </p:scale>
        <p:origin x="-3750" y="-11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2D00C-46DC-0F47-B2AC-989F5DFB1A7F}" type="datetimeFigureOut">
              <a:rPr lang="en-US" smtClean="0"/>
              <a:t>7/1/2018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E6F642-BC8A-F24D-81C7-A1734C779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81963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553683" y="199103"/>
            <a:ext cx="5887757" cy="331182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" name="Notes Placeholder 10"/>
          <p:cNvSpPr>
            <a:spLocks noGrp="1"/>
          </p:cNvSpPr>
          <p:nvPr>
            <p:ph type="body" sz="quarter" idx="3"/>
          </p:nvPr>
        </p:nvSpPr>
        <p:spPr>
          <a:xfrm>
            <a:off x="563842" y="3612198"/>
            <a:ext cx="5877597" cy="528599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12107"/>
      </p:ext>
    </p:extLst>
  </p:cSld>
  <p:clrMap bg1="lt1" tx1="dk1" bg2="dk2" tx2="lt2" accent1="accent1" accent2="accent2" accent3="accent3" accent4="accent4" accent5="accent5" accent6="accent6" hlink="hlink" folHlink="folHlink"/>
  <p:hf hdr="0" dt="0"/>
  <p:notesStyle>
    <a:lvl1pPr marL="158750" indent="0" algn="l" defTabSz="914400" rtl="0" eaLnBrk="1" latinLnBrk="0" hangingPunct="1">
      <a:buNone/>
      <a:tabLst/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atastax.com/en/dse/5.1/dseadmin/datastax_enterprise/security/secFirewallPorts.html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goal of this Practice Lab is to use AWS to make a cluster.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7108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Note: </a:t>
            </a:r>
            <a:r>
              <a:rPr lang="en-US" sz="800" dirty="0" smtClean="0"/>
              <a:t>ec2user for the </a:t>
            </a:r>
            <a:r>
              <a:rPr lang="en-US" sz="800" dirty="0" err="1" smtClean="0"/>
              <a:t>redhat</a:t>
            </a:r>
            <a:r>
              <a:rPr lang="en-US" sz="800" dirty="0" smtClean="0"/>
              <a:t> instance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Reference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Urls</a:t>
            </a:r>
            <a:r>
              <a:rPr lang="en-US" baseline="0" dirty="0" smtClean="0"/>
              <a:t>,</a:t>
            </a:r>
          </a:p>
          <a:p>
            <a:pPr marL="298450" lvl="1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 u="sng" dirty="0" smtClean="0">
                <a:solidFill>
                  <a:schemeClr val="hlink"/>
                </a:solidFill>
                <a:hlinkClick r:id="rId3"/>
              </a:rPr>
              <a:t>https://docs.datastax.com/en/dse/5.1/dseadmin/datastax_enterprise/security/secFirewallPorts.html</a:t>
            </a:r>
            <a:r>
              <a:rPr lang="en-US" sz="1500" dirty="0" smtClean="0"/>
              <a:t> 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100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1237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Discuss what worked well, poorly, from the Practice Lab.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9706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End of Practice Lab-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089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 - Title Slide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 Single Corner Rectangle 12"/>
          <p:cNvSpPr/>
          <p:nvPr userDrawn="1"/>
        </p:nvSpPr>
        <p:spPr>
          <a:xfrm flipV="1">
            <a:off x="0" y="-2"/>
            <a:ext cx="3654128" cy="5143502"/>
          </a:xfrm>
          <a:prstGeom prst="round1Rect">
            <a:avLst>
              <a:gd name="adj" fmla="val 28462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5" name="Shape 98"/>
          <p:cNvSpPr/>
          <p:nvPr userDrawn="1"/>
        </p:nvSpPr>
        <p:spPr>
          <a:xfrm>
            <a:off x="-3472" y="659747"/>
            <a:ext cx="3657600" cy="18428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" name="Shape 74" descr="line-dot-pattern@2x.png"/>
          <p:cNvPicPr preferRelativeResize="0"/>
          <p:nvPr userDrawn="1"/>
        </p:nvPicPr>
        <p:blipFill rotWithShape="1">
          <a:blip r:embed="rId2" cstate="screen"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9726"/>
          <a:stretch/>
        </p:blipFill>
        <p:spPr>
          <a:xfrm>
            <a:off x="0" y="817418"/>
            <a:ext cx="3654128" cy="4326018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Shape 71"/>
          <p:cNvSpPr txBox="1">
            <a:spLocks noGrp="1"/>
          </p:cNvSpPr>
          <p:nvPr>
            <p:ph type="body" idx="1"/>
          </p:nvPr>
        </p:nvSpPr>
        <p:spPr>
          <a:xfrm>
            <a:off x="457200" y="1733643"/>
            <a:ext cx="3089305" cy="680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/>
          <a:lstStyle>
            <a:lvl1pPr marL="6350" marR="0" lvl="0" indent="-635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tabLst/>
              <a:defRPr sz="16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Shape 64"/>
          <p:cNvSpPr txBox="1">
            <a:spLocks noGrp="1"/>
          </p:cNvSpPr>
          <p:nvPr>
            <p:ph type="title"/>
          </p:nvPr>
        </p:nvSpPr>
        <p:spPr>
          <a:xfrm>
            <a:off x="457200" y="890791"/>
            <a:ext cx="3089305" cy="82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800" b="1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9060" y="4789170"/>
            <a:ext cx="4290060" cy="274637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0000-DTSE-Cloud-6261-DU-60-</a:t>
            </a:r>
            <a:fld id="{5A6FB346-E907-314D-8DE1-ECD2B2B6AA1B}" type="slidenum">
              <a:rPr lang="uk-UA" smtClean="0"/>
              <a:pPr/>
              <a:t>‹#›</a:t>
            </a:fld>
            <a:endParaRPr lang="uk-UA" dirty="0"/>
          </a:p>
        </p:txBody>
      </p:sp>
      <p:pic>
        <p:nvPicPr>
          <p:cNvPr id="10" name="Shape 36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6647699" y="4679149"/>
            <a:ext cx="2496313" cy="401737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38"/>
          <p:cNvSpPr txBox="1"/>
          <p:nvPr userDrawn="1"/>
        </p:nvSpPr>
        <p:spPr>
          <a:xfrm>
            <a:off x="2689350" y="4806375"/>
            <a:ext cx="37653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666666"/>
                </a:solidFill>
              </a:rPr>
              <a:t>© DataStax, All Rights Reserved, Confidential</a:t>
            </a:r>
            <a:endParaRPr sz="8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 - Light banner,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>
            <a:alphaModFix amt="3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1266"/>
          <a:stretch/>
        </p:blipFill>
        <p:spPr>
          <a:xfrm rot="5400000">
            <a:off x="227748" y="2081119"/>
            <a:ext cx="2860272" cy="3264494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0472"/>
            <a:ext cx="8229600" cy="548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>
              <a:lnSpc>
                <a:spcPct val="90000"/>
              </a:lnSpc>
              <a:defRPr lang="en-US" sz="2800" baseline="0" dirty="0">
                <a:solidFill>
                  <a:schemeClr val="accent5"/>
                </a:solidFill>
              </a:defRPr>
            </a:lvl1pPr>
          </a:lstStyle>
          <a:p>
            <a:pPr marL="0" lvl="0" indent="0">
              <a:lnSpc>
                <a:spcPct val="80000"/>
              </a:lnSpc>
              <a:buClr>
                <a:schemeClr val="lt1"/>
              </a:buClr>
              <a:buSzPts val="1400"/>
              <a:buFont typeface="Arial"/>
            </a:pPr>
            <a:r>
              <a:rPr lang="en-US" dirty="0"/>
              <a:t>Click to edit title text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0" y="0"/>
            <a:ext cx="9144000" cy="6598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9060" y="4789170"/>
            <a:ext cx="4290060" cy="274637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0000-DTSE-Cloud-6261-DU-60-</a:t>
            </a:r>
            <a:fld id="{5A6FB346-E907-314D-8DE1-ECD2B2B6AA1B}" type="slidenum">
              <a:rPr lang="uk-UA" smtClean="0"/>
              <a:pPr/>
              <a:t>‹#›</a:t>
            </a:fld>
            <a:endParaRPr lang="uk-UA" dirty="0"/>
          </a:p>
        </p:txBody>
      </p:sp>
      <p:pic>
        <p:nvPicPr>
          <p:cNvPr id="8" name="Shape 36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6647699" y="4679149"/>
            <a:ext cx="2496313" cy="40173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hape 38"/>
          <p:cNvSpPr txBox="1"/>
          <p:nvPr userDrawn="1"/>
        </p:nvSpPr>
        <p:spPr>
          <a:xfrm>
            <a:off x="2689350" y="4806375"/>
            <a:ext cx="37653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666666"/>
                </a:solidFill>
              </a:rPr>
              <a:t>© DataStax, All Rights Reserved, Confidential</a:t>
            </a:r>
            <a:endParaRPr sz="8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53575908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4" pos="547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 - Internal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 Single Corner Rectangle 10"/>
          <p:cNvSpPr/>
          <p:nvPr userDrawn="1"/>
        </p:nvSpPr>
        <p:spPr>
          <a:xfrm rot="10800000" flipH="1">
            <a:off x="-1" y="-6"/>
            <a:ext cx="9144001" cy="866491"/>
          </a:xfrm>
          <a:prstGeom prst="round1Rect">
            <a:avLst>
              <a:gd name="adj" fmla="val 50000"/>
            </a:avLst>
          </a:prstGeom>
          <a:solidFill>
            <a:srgbClr val="FFD3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0472"/>
            <a:ext cx="6726195" cy="548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>
              <a:lnSpc>
                <a:spcPct val="90000"/>
              </a:lnSpc>
              <a:defRPr lang="en-US" sz="2800" baseline="0" dirty="0">
                <a:solidFill>
                  <a:schemeClr val="lt1"/>
                </a:solidFill>
              </a:defRPr>
            </a:lvl1pPr>
          </a:lstStyle>
          <a:p>
            <a:pPr marL="0" lvl="0" indent="0">
              <a:lnSpc>
                <a:spcPct val="80000"/>
              </a:lnSpc>
              <a:buClr>
                <a:schemeClr val="lt1"/>
              </a:buClr>
              <a:buSzPts val="1400"/>
              <a:buFont typeface="Arial"/>
            </a:pPr>
            <a:r>
              <a:rPr lang="en-US" dirty="0"/>
              <a:t>Click to edit title text</a:t>
            </a:r>
          </a:p>
        </p:txBody>
      </p:sp>
      <p:pic>
        <p:nvPicPr>
          <p:cNvPr id="14" name="Picture 13" descr="line-dot-pattern@2x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800" b="12647"/>
          <a:stretch/>
        </p:blipFill>
        <p:spPr>
          <a:xfrm rot="16200000">
            <a:off x="7179812" y="-1097707"/>
            <a:ext cx="866487" cy="3061892"/>
          </a:xfrm>
          <a:prstGeom prst="rect">
            <a:avLst/>
          </a:prstGeom>
        </p:spPr>
      </p:pic>
      <p:sp>
        <p:nvSpPr>
          <p:cNvPr id="15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9060" y="4789170"/>
            <a:ext cx="4290060" cy="274637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0000-DTSE-Cloud-6261-DU-60-</a:t>
            </a:r>
            <a:fld id="{5A6FB346-E907-314D-8DE1-ECD2B2B6AA1B}" type="slidenum">
              <a:rPr lang="uk-UA" smtClean="0"/>
              <a:pPr/>
              <a:t>‹#›</a:t>
            </a:fld>
            <a:endParaRPr lang="uk-UA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6991004" y="1978634"/>
            <a:ext cx="1925571" cy="1271847"/>
            <a:chOff x="6991004" y="1978634"/>
            <a:chExt cx="1925571" cy="1271847"/>
          </a:xfrm>
        </p:grpSpPr>
        <p:sp>
          <p:nvSpPr>
            <p:cNvPr id="2" name="Rectangle 1"/>
            <p:cNvSpPr/>
            <p:nvPr userDrawn="1"/>
          </p:nvSpPr>
          <p:spPr>
            <a:xfrm>
              <a:off x="6991004" y="1978634"/>
              <a:ext cx="1925571" cy="1271847"/>
            </a:xfrm>
            <a:prstGeom prst="rect">
              <a:avLst/>
            </a:prstGeom>
            <a:noFill/>
            <a:ln w="136525">
              <a:solidFill>
                <a:srgbClr val="FFDE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 userDrawn="1"/>
          </p:nvSpPr>
          <p:spPr>
            <a:xfrm>
              <a:off x="7090756" y="2152892"/>
              <a:ext cx="170410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 err="1" smtClean="0">
                  <a:solidFill>
                    <a:srgbClr val="FFC72C"/>
                  </a:solidFill>
                </a:rPr>
                <a:t>DataStax</a:t>
              </a:r>
              <a:r>
                <a:rPr lang="en-US" sz="1800" b="1" dirty="0" smtClean="0">
                  <a:solidFill>
                    <a:srgbClr val="FFC72C"/>
                  </a:solidFill>
                </a:rPr>
                <a:t> Internal Use Only</a:t>
              </a:r>
            </a:p>
          </p:txBody>
        </p:sp>
      </p:grpSp>
      <p:pic>
        <p:nvPicPr>
          <p:cNvPr id="13" name="Shape 36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6647699" y="4679149"/>
            <a:ext cx="2496313" cy="401737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Shape 38"/>
          <p:cNvSpPr txBox="1"/>
          <p:nvPr userDrawn="1"/>
        </p:nvSpPr>
        <p:spPr>
          <a:xfrm>
            <a:off x="2689350" y="4806375"/>
            <a:ext cx="37653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666666"/>
                </a:solidFill>
              </a:rPr>
              <a:t>© DataStax, All Rights Reserved, Confidential</a:t>
            </a:r>
            <a:endParaRPr sz="8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87096619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 - Sub-section Break (Exercise, oth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 Single Corner Rectangle 4"/>
          <p:cNvSpPr/>
          <p:nvPr userDrawn="1"/>
        </p:nvSpPr>
        <p:spPr>
          <a:xfrm flipH="1">
            <a:off x="0" y="1"/>
            <a:ext cx="4267200" cy="4286249"/>
          </a:xfrm>
          <a:prstGeom prst="round1Rect">
            <a:avLst>
              <a:gd name="adj" fmla="val 34814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8" name="Shape 74" descr="line-dot-pattern@2x.png"/>
          <p:cNvPicPr preferRelativeResize="0"/>
          <p:nvPr userDrawn="1"/>
        </p:nvPicPr>
        <p:blipFill rotWithShape="1">
          <a:blip r:embed="rId2" cstate="screen"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-1274" y="0"/>
            <a:ext cx="5199810" cy="4326018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71"/>
          <p:cNvSpPr txBox="1">
            <a:spLocks noGrp="1"/>
          </p:cNvSpPr>
          <p:nvPr>
            <p:ph type="body" idx="1"/>
          </p:nvPr>
        </p:nvSpPr>
        <p:spPr>
          <a:xfrm>
            <a:off x="457200" y="3015512"/>
            <a:ext cx="3409406" cy="1189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/>
          <a:lstStyle>
            <a:lvl1pPr marL="6350" marR="0" lvl="0" indent="-635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tabLst/>
              <a:defRPr sz="18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Shape 64"/>
          <p:cNvSpPr txBox="1">
            <a:spLocks noGrp="1"/>
          </p:cNvSpPr>
          <p:nvPr>
            <p:ph type="title"/>
          </p:nvPr>
        </p:nvSpPr>
        <p:spPr>
          <a:xfrm>
            <a:off x="457200" y="1702021"/>
            <a:ext cx="3409406" cy="12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9060" y="4789170"/>
            <a:ext cx="4290060" cy="274637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0000-DTSE-Cloud-6261-DU-60-</a:t>
            </a:r>
            <a:fld id="{5A6FB346-E907-314D-8DE1-ECD2B2B6AA1B}" type="slidenum">
              <a:rPr lang="uk-UA" smtClean="0"/>
              <a:pPr/>
              <a:t>‹#›</a:t>
            </a:fld>
            <a:endParaRPr lang="uk-UA" dirty="0"/>
          </a:p>
        </p:txBody>
      </p:sp>
      <p:pic>
        <p:nvPicPr>
          <p:cNvPr id="9" name="Shape 36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6647699" y="4679149"/>
            <a:ext cx="2496313" cy="40173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hape 38"/>
          <p:cNvSpPr txBox="1"/>
          <p:nvPr userDrawn="1"/>
        </p:nvSpPr>
        <p:spPr>
          <a:xfrm>
            <a:off x="2689350" y="4806375"/>
            <a:ext cx="37653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666666"/>
                </a:solidFill>
              </a:rPr>
              <a:t>© DataStax, All Rights Reserved, Confidential</a:t>
            </a:r>
            <a:endParaRPr sz="8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52276708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pos="2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 - Section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22" t="3440" b="13113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1428750"/>
            <a:ext cx="9144000" cy="1828800"/>
          </a:xfrm>
          <a:prstGeom prst="rect">
            <a:avLst/>
          </a:prstGeom>
          <a:solidFill>
            <a:schemeClr val="accent1">
              <a:alpha val="2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9060" y="4789170"/>
            <a:ext cx="4290060" cy="274637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0000-DTSE-Cloud-6261-DU-60-</a:t>
            </a:r>
            <a:fld id="{5A6FB346-E907-314D-8DE1-ECD2B2B6AA1B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927314"/>
            <a:ext cx="8229600" cy="85725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defRPr sz="48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End of Module:</a:t>
            </a:r>
            <a:endParaRPr lang="en-US" dirty="0"/>
          </a:p>
        </p:txBody>
      </p:sp>
      <p:pic>
        <p:nvPicPr>
          <p:cNvPr id="9" name="Shape 50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6859665" y="4833302"/>
            <a:ext cx="2284328" cy="22063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52"/>
          <p:cNvSpPr txBox="1"/>
          <p:nvPr userDrawn="1"/>
        </p:nvSpPr>
        <p:spPr>
          <a:xfrm>
            <a:off x="2689350" y="4806375"/>
            <a:ext cx="37653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2"/>
                </a:solidFill>
              </a:rPr>
              <a:t>© DataStax, All Rights Reserved, Confidential</a:t>
            </a:r>
            <a:endParaRPr sz="8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 - Additional Detail: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22" t="3440" b="13113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1428750"/>
            <a:ext cx="9144000" cy="1828800"/>
          </a:xfrm>
          <a:prstGeom prst="rect">
            <a:avLst/>
          </a:prstGeom>
          <a:solidFill>
            <a:schemeClr val="accent1">
              <a:alpha val="2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927314"/>
            <a:ext cx="8229600" cy="85725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defRPr sz="4800" b="0" i="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Additional Detail:</a:t>
            </a:r>
            <a:endParaRPr lang="en-US" dirty="0"/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9060" y="4789170"/>
            <a:ext cx="4290060" cy="274637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0000-DTSE-Cloud-6261-DU-60-</a:t>
            </a:r>
            <a:fld id="{5A6FB346-E907-314D-8DE1-ECD2B2B6AA1B}" type="slidenum">
              <a:rPr lang="uk-UA" smtClean="0"/>
              <a:pPr/>
              <a:t>‹#›</a:t>
            </a:fld>
            <a:endParaRPr lang="uk-UA" dirty="0"/>
          </a:p>
        </p:txBody>
      </p:sp>
      <p:pic>
        <p:nvPicPr>
          <p:cNvPr id="10" name="Shape 50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6859665" y="4833302"/>
            <a:ext cx="2284328" cy="22063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52"/>
          <p:cNvSpPr txBox="1"/>
          <p:nvPr userDrawn="1"/>
        </p:nvSpPr>
        <p:spPr>
          <a:xfrm>
            <a:off x="2689350" y="4806375"/>
            <a:ext cx="37653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2"/>
                </a:solidFill>
              </a:rPr>
              <a:t>© DataStax, All Rights Reserved, Confidential</a:t>
            </a:r>
            <a:endParaRPr sz="8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56930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 - Prerequisites: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22" t="3440" b="13113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1428750"/>
            <a:ext cx="9144000" cy="1828800"/>
          </a:xfrm>
          <a:prstGeom prst="rect">
            <a:avLst/>
          </a:prstGeom>
          <a:solidFill>
            <a:schemeClr val="accent1">
              <a:alpha val="2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927314"/>
            <a:ext cx="8229600" cy="85725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defRPr sz="48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Prerequisites:</a:t>
            </a:r>
            <a:endParaRPr lang="en-US" dirty="0"/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9060" y="4789170"/>
            <a:ext cx="4290060" cy="274637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0000-DTSE-Cloud-6261-DU-60-</a:t>
            </a:r>
            <a:fld id="{5A6FB346-E907-314D-8DE1-ECD2B2B6AA1B}" type="slidenum">
              <a:rPr lang="uk-UA" smtClean="0"/>
              <a:pPr/>
              <a:t>‹#›</a:t>
            </a:fld>
            <a:endParaRPr lang="uk-UA" dirty="0"/>
          </a:p>
        </p:txBody>
      </p:sp>
      <p:pic>
        <p:nvPicPr>
          <p:cNvPr id="10" name="Shape 50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6859665" y="4833302"/>
            <a:ext cx="2284328" cy="22063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52"/>
          <p:cNvSpPr txBox="1"/>
          <p:nvPr userDrawn="1"/>
        </p:nvSpPr>
        <p:spPr>
          <a:xfrm>
            <a:off x="2689350" y="4806375"/>
            <a:ext cx="37653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2"/>
                </a:solidFill>
              </a:rPr>
              <a:t>© DataStax, All Rights Reserved, Confidential</a:t>
            </a:r>
            <a:endParaRPr sz="8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94285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0 - Prerequisites: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22" t="3440" b="13113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1428750"/>
            <a:ext cx="9144000" cy="1828800"/>
          </a:xfrm>
          <a:prstGeom prst="rect">
            <a:avLst/>
          </a:prstGeom>
          <a:solidFill>
            <a:schemeClr val="accent1">
              <a:alpha val="2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927314"/>
            <a:ext cx="8229600" cy="85725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defRPr sz="48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Solutions:</a:t>
            </a:r>
            <a:endParaRPr lang="en-US" dirty="0"/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9060" y="4789170"/>
            <a:ext cx="4290060" cy="274637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0000-DTSE-Cloud-6261-DU-60-</a:t>
            </a:r>
            <a:fld id="{5A6FB346-E907-314D-8DE1-ECD2B2B6AA1B}" type="slidenum">
              <a:rPr lang="uk-UA" smtClean="0"/>
              <a:pPr/>
              <a:t>‹#›</a:t>
            </a:fld>
            <a:endParaRPr lang="uk-UA" dirty="0"/>
          </a:p>
        </p:txBody>
      </p:sp>
      <p:pic>
        <p:nvPicPr>
          <p:cNvPr id="10" name="Shape 50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6859665" y="4833302"/>
            <a:ext cx="2284328" cy="22063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52"/>
          <p:cNvSpPr txBox="1"/>
          <p:nvPr userDrawn="1"/>
        </p:nvSpPr>
        <p:spPr>
          <a:xfrm>
            <a:off x="2689350" y="4806375"/>
            <a:ext cx="37653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2"/>
                </a:solidFill>
              </a:rPr>
              <a:t>© DataStax, All Rights Reserved, Confidential</a:t>
            </a:r>
            <a:endParaRPr sz="8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01703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96" r:id="rId1"/>
    <p:sldLayoutId id="2147483713" r:id="rId2"/>
    <p:sldLayoutId id="2147483714" r:id="rId3"/>
    <p:sldLayoutId id="2147483717" r:id="rId4"/>
    <p:sldLayoutId id="2147483710" r:id="rId5"/>
    <p:sldLayoutId id="2147483716" r:id="rId6"/>
    <p:sldLayoutId id="2147483715" r:id="rId7"/>
    <p:sldLayoutId id="2147483718" r:id="rId8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3151" userDrawn="1">
          <p15:clr>
            <a:srgbClr val="F26B43"/>
          </p15:clr>
        </p15:guide>
        <p15:guide id="2" pos="2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 smtClean="0"/>
              <a:t>Create a cluster using AWS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Lab: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0000-DTSE-Cloud-6261-DU-60-</a:t>
            </a:r>
            <a:fld id="{5A6FB346-E907-314D-8DE1-ECD2B2B6AA1B}" type="slidenum">
              <a:rPr lang="uk-UA" smtClean="0"/>
              <a:pPr/>
              <a:t>1</a:t>
            </a:fld>
            <a:endParaRPr lang="uk-UA" dirty="0"/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4111328" y="1046655"/>
            <a:ext cx="4575472" cy="2081009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33363" indent="-233363">
              <a:buFont typeface="Arial" pitchFamily="34" charset="0"/>
              <a:buChar char="•"/>
            </a:pPr>
            <a:r>
              <a:rPr lang="en-US" sz="1800" dirty="0" smtClean="0"/>
              <a:t>This </a:t>
            </a:r>
            <a:r>
              <a:rPr lang="en-US" sz="1800" dirty="0"/>
              <a:t>Practice Lab is dependent on Discussion Unit </a:t>
            </a:r>
            <a:r>
              <a:rPr lang="en-US" sz="1800" dirty="0" smtClean="0"/>
              <a:t>6260, </a:t>
            </a:r>
            <a:r>
              <a:rPr lang="en-US" sz="1800" dirty="0"/>
              <a:t>where most of the objects we create in this lab were introduced</a:t>
            </a:r>
            <a:r>
              <a:rPr lang="en-US" sz="1800" dirty="0" smtClean="0"/>
              <a:t>.</a:t>
            </a:r>
          </a:p>
          <a:p>
            <a:pPr marL="233363" indent="-233363">
              <a:buFont typeface="Arial" pitchFamily="34" charset="0"/>
              <a:buChar char="•"/>
            </a:pPr>
            <a:endParaRPr lang="en-US" sz="1800" dirty="0"/>
          </a:p>
          <a:p>
            <a:pPr marL="233363" indent="-233363">
              <a:buFont typeface="Arial" pitchFamily="34" charset="0"/>
              <a:buChar char="•"/>
            </a:pPr>
            <a:r>
              <a:rPr lang="en-US" sz="1800" dirty="0" smtClean="0"/>
              <a:t>The goal of this practice lab is to make a cluster.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30976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1: Create a Cluster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0000-DTSE-Cloud-6261-DU-60-</a:t>
            </a:r>
            <a:fld id="{5A6FB346-E907-314D-8DE1-ECD2B2B6AA1B}" type="slidenum">
              <a:rPr lang="uk-UA" smtClean="0"/>
              <a:pPr/>
              <a:t>2</a:t>
            </a:fld>
            <a:endParaRPr lang="uk-UA" dirty="0"/>
          </a:p>
        </p:txBody>
      </p:sp>
      <p:sp>
        <p:nvSpPr>
          <p:cNvPr id="7" name="Shape 1249"/>
          <p:cNvSpPr txBox="1"/>
          <p:nvPr/>
        </p:nvSpPr>
        <p:spPr>
          <a:xfrm>
            <a:off x="461356" y="1342955"/>
            <a:ext cx="5051938" cy="22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tabLst>
                <a:tab pos="228600" algn="l"/>
              </a:tabLst>
            </a:pPr>
            <a:r>
              <a:rPr lang="en" sz="1800" dirty="0"/>
              <a:t>Log into the the AWS web console</a:t>
            </a:r>
            <a:endParaRPr sz="1800" dirty="0"/>
          </a:p>
          <a:p>
            <a:pPr marL="228600" lvl="0" indent="-228600" rtl="0">
              <a:spcBef>
                <a:spcPts val="0"/>
              </a:spcBef>
              <a:spcAft>
                <a:spcPts val="0"/>
              </a:spcAft>
              <a:buSzPts val="1400"/>
              <a:buFont typeface="Arial" pitchFamily="34" charset="0"/>
              <a:buChar char="•"/>
            </a:pPr>
            <a:r>
              <a:rPr lang="en" sz="1800" dirty="0"/>
              <a:t>Provision 3 machines</a:t>
            </a:r>
            <a:endParaRPr sz="1800" dirty="0"/>
          </a:p>
          <a:p>
            <a:pPr marL="457200" lvl="1" indent="-228600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" sz="1800" dirty="0" smtClean="0"/>
              <a:t>-- Type </a:t>
            </a:r>
            <a:r>
              <a:rPr lang="en" sz="1800" dirty="0"/>
              <a:t>of machine is your choice though </a:t>
            </a:r>
            <a:r>
              <a:rPr lang="en" sz="1800" dirty="0" smtClean="0"/>
              <a:t>the</a:t>
            </a:r>
          </a:p>
          <a:p>
            <a:pPr marL="457200" lvl="1" indent="-228600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" sz="1800" dirty="0"/>
              <a:t>	</a:t>
            </a:r>
            <a:r>
              <a:rPr lang="en" sz="1800" dirty="0" smtClean="0"/>
              <a:t>OS </a:t>
            </a:r>
            <a:r>
              <a:rPr lang="en" sz="1800" dirty="0"/>
              <a:t>has to support DSE</a:t>
            </a:r>
            <a:endParaRPr sz="1800" dirty="0"/>
          </a:p>
          <a:p>
            <a:pPr marL="457200" lvl="1" indent="-228600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" sz="1800" dirty="0" smtClean="0"/>
              <a:t>-- Limit </a:t>
            </a:r>
            <a:r>
              <a:rPr lang="en" sz="1800" dirty="0"/>
              <a:t>your disk space to only 100GB as </a:t>
            </a:r>
            <a:r>
              <a:rPr lang="en" sz="1800" dirty="0" smtClean="0"/>
              <a:t>we</a:t>
            </a:r>
          </a:p>
          <a:p>
            <a:pPr marL="457200" lvl="1" indent="-228600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" sz="1800" dirty="0"/>
              <a:t>	</a:t>
            </a:r>
            <a:r>
              <a:rPr lang="en" sz="1800" dirty="0" smtClean="0"/>
              <a:t>are </a:t>
            </a:r>
            <a:r>
              <a:rPr lang="en" sz="1800" dirty="0"/>
              <a:t>not going to do a lot with </a:t>
            </a:r>
            <a:r>
              <a:rPr lang="en" sz="1800" dirty="0" smtClean="0"/>
              <a:t>these</a:t>
            </a:r>
          </a:p>
          <a:p>
            <a:pPr marL="457200" lvl="1" indent="-228600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" sz="1800" dirty="0"/>
              <a:t>	</a:t>
            </a:r>
            <a:r>
              <a:rPr lang="en" sz="1800" dirty="0" smtClean="0"/>
              <a:t>instances</a:t>
            </a:r>
            <a:endParaRPr sz="1800" dirty="0"/>
          </a:p>
        </p:txBody>
      </p:sp>
      <p:pic>
        <p:nvPicPr>
          <p:cNvPr id="8" name="Shape 12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2862" y="1967144"/>
            <a:ext cx="2240259" cy="12601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27194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8410" y="909207"/>
            <a:ext cx="2763371" cy="548048"/>
          </a:xfrm>
        </p:spPr>
        <p:txBody>
          <a:bodyPr/>
          <a:lstStyle/>
          <a:p>
            <a:r>
              <a:rPr lang="en-US" dirty="0"/>
              <a:t>Challenge 1: Create a Cluster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0000-DTSE-Cloud-6261-DU-60-</a:t>
            </a:r>
            <a:fld id="{5A6FB346-E907-314D-8DE1-ECD2B2B6AA1B}" type="slidenum">
              <a:rPr lang="uk-UA" smtClean="0"/>
              <a:pPr/>
              <a:t>3</a:t>
            </a:fld>
            <a:endParaRPr lang="uk-UA" dirty="0"/>
          </a:p>
        </p:txBody>
      </p:sp>
      <p:sp>
        <p:nvSpPr>
          <p:cNvPr id="5" name="Shape 1249"/>
          <p:cNvSpPr txBox="1"/>
          <p:nvPr/>
        </p:nvSpPr>
        <p:spPr>
          <a:xfrm>
            <a:off x="461356" y="341149"/>
            <a:ext cx="5051938" cy="45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rtl="0">
              <a:spcBef>
                <a:spcPts val="0"/>
              </a:spcBef>
              <a:spcAft>
                <a:spcPts val="0"/>
              </a:spcAft>
              <a:buSzPts val="1400"/>
              <a:buFont typeface="Arial" pitchFamily="34" charset="0"/>
              <a:buChar char="•"/>
            </a:pPr>
            <a:r>
              <a:rPr lang="en" sz="1800" dirty="0" smtClean="0"/>
              <a:t>Don’t </a:t>
            </a:r>
            <a:r>
              <a:rPr lang="en" sz="1800" dirty="0"/>
              <a:t>forget to</a:t>
            </a:r>
            <a:endParaRPr sz="1800" dirty="0"/>
          </a:p>
          <a:p>
            <a:pPr marL="457200" lvl="1" indent="-228600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" sz="1800" dirty="0" smtClean="0"/>
              <a:t>-- Use </a:t>
            </a:r>
            <a:r>
              <a:rPr lang="en" sz="1800" dirty="0"/>
              <a:t>the right security group for DSE ports</a:t>
            </a:r>
            <a:endParaRPr sz="1800" dirty="0"/>
          </a:p>
          <a:p>
            <a:pPr marL="685800" lvl="2" indent="-228600" rtl="0">
              <a:spcBef>
                <a:spcPts val="0"/>
              </a:spcBef>
              <a:spcAft>
                <a:spcPts val="0"/>
              </a:spcAft>
              <a:buSzPts val="1400"/>
              <a:tabLst>
                <a:tab pos="685800" algn="l"/>
              </a:tabLst>
            </a:pPr>
            <a:r>
              <a:rPr lang="en" sz="1800" dirty="0" smtClean="0"/>
              <a:t>o  The </a:t>
            </a:r>
            <a:r>
              <a:rPr lang="en" sz="1800" dirty="0"/>
              <a:t>quick is to open up ports according to firewall guide to 0.0.0.0</a:t>
            </a:r>
            <a:endParaRPr sz="1800" dirty="0"/>
          </a:p>
          <a:p>
            <a:pPr marL="685800" lvl="2" indent="-228600" rtl="0">
              <a:spcBef>
                <a:spcPts val="0"/>
              </a:spcBef>
              <a:spcAft>
                <a:spcPts val="0"/>
              </a:spcAft>
              <a:buSzPts val="1400"/>
              <a:tabLst>
                <a:tab pos="685800" algn="l"/>
              </a:tabLst>
            </a:pPr>
            <a:r>
              <a:rPr lang="en" sz="1800" dirty="0" smtClean="0"/>
              <a:t>o  This </a:t>
            </a:r>
            <a:r>
              <a:rPr lang="en" sz="1800" dirty="0"/>
              <a:t>is not optimal as not near secure enough but works for a quick demo</a:t>
            </a:r>
            <a:endParaRPr sz="1800" dirty="0"/>
          </a:p>
          <a:p>
            <a:pPr marL="685800" lvl="2" indent="-228600" rtl="0">
              <a:spcBef>
                <a:spcPts val="0"/>
              </a:spcBef>
              <a:spcAft>
                <a:spcPts val="0"/>
              </a:spcAft>
              <a:buSzPts val="1400"/>
              <a:tabLst>
                <a:tab pos="685800" algn="l"/>
              </a:tabLst>
            </a:pPr>
            <a:r>
              <a:rPr lang="en" sz="1800" dirty="0" smtClean="0"/>
              <a:t>o  Remind </a:t>
            </a:r>
            <a:r>
              <a:rPr lang="en" sz="1800" dirty="0"/>
              <a:t>clients they should do much more in the security arena for prod</a:t>
            </a:r>
            <a:endParaRPr sz="1800" dirty="0"/>
          </a:p>
          <a:p>
            <a:pPr marL="457200" lvl="1" indent="-228600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" sz="1800" dirty="0" smtClean="0"/>
              <a:t>-- Download </a:t>
            </a:r>
            <a:r>
              <a:rPr lang="en" sz="1800" dirty="0"/>
              <a:t>your certificate</a:t>
            </a:r>
            <a:endParaRPr sz="1800" dirty="0"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800" dirty="0"/>
              <a:t>After the instances are up use your cert to log into each instance to verify it is up and you have access</a:t>
            </a:r>
            <a:endParaRPr sz="18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After you are done leave the instances up as we will use them for a future exercise</a:t>
            </a:r>
            <a:endParaRPr sz="1800" dirty="0"/>
          </a:p>
        </p:txBody>
      </p:sp>
      <p:pic>
        <p:nvPicPr>
          <p:cNvPr id="6" name="Shape 124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402862" y="1967144"/>
            <a:ext cx="2240259" cy="12601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94765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1: Create a Cluster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0000-DTSE-Cloud-6261-DU-60-</a:t>
            </a:r>
            <a:fld id="{5A6FB346-E907-314D-8DE1-ECD2B2B6AA1B}" type="slidenum">
              <a:rPr lang="uk-UA" smtClean="0"/>
              <a:pPr/>
              <a:t>4</a:t>
            </a:fld>
            <a:endParaRPr lang="uk-UA" dirty="0"/>
          </a:p>
        </p:txBody>
      </p:sp>
      <p:sp>
        <p:nvSpPr>
          <p:cNvPr id="4" name="Shape 1249"/>
          <p:cNvSpPr txBox="1"/>
          <p:nvPr/>
        </p:nvSpPr>
        <p:spPr>
          <a:xfrm>
            <a:off x="461356" y="1544661"/>
            <a:ext cx="5051938" cy="1998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rtl="0">
              <a:spcBef>
                <a:spcPts val="0"/>
              </a:spcBef>
              <a:spcAft>
                <a:spcPts val="0"/>
              </a:spcAft>
              <a:buSzPts val="1400"/>
              <a:buFont typeface="Arial" pitchFamily="34" charset="0"/>
              <a:buChar char="•"/>
            </a:pPr>
            <a:r>
              <a:rPr lang="en" sz="1800" dirty="0" smtClean="0"/>
              <a:t>After </a:t>
            </a:r>
            <a:r>
              <a:rPr lang="en" sz="1800" dirty="0"/>
              <a:t>the instances are up use your cert to log into each instance to verify it is up and you have access</a:t>
            </a:r>
            <a:endParaRPr sz="18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 smtClean="0"/>
          </a:p>
          <a:p>
            <a:pPr marL="228600" lvl="0" indent="-22860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" sz="1800" dirty="0" smtClean="0"/>
              <a:t>After </a:t>
            </a:r>
            <a:r>
              <a:rPr lang="en" sz="1800" dirty="0"/>
              <a:t>you are done leave the instances up as we will use them for a future exercise</a:t>
            </a:r>
            <a:endParaRPr sz="1800" dirty="0"/>
          </a:p>
        </p:txBody>
      </p:sp>
      <p:pic>
        <p:nvPicPr>
          <p:cNvPr id="5" name="Shape 124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402862" y="1967144"/>
            <a:ext cx="2240259" cy="12601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98435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Lab: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0000-DTSE-Cloud-6261-DU-60-</a:t>
            </a:r>
            <a:fld id="{5A6FB346-E907-314D-8DE1-ECD2B2B6AA1B}" type="slidenum">
              <a:rPr lang="uk-UA" smtClean="0"/>
              <a:pPr/>
              <a:t>5</a:t>
            </a:fld>
            <a:endParaRPr lang="uk-UA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2911" y="1093076"/>
            <a:ext cx="3478441" cy="2041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0103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0000-DTSE-Cloud-6261-DU-60-</a:t>
            </a:r>
            <a:fld id="{5A6FB346-E907-314D-8DE1-ECD2B2B6AA1B}" type="slidenum">
              <a:rPr lang="uk-UA" smtClean="0"/>
              <a:pPr/>
              <a:t>6</a:t>
            </a:fld>
            <a:endParaRPr lang="uk-UA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029558"/>
      </p:ext>
    </p:extLst>
  </p:cSld>
  <p:clrMapOvr>
    <a:masterClrMapping/>
  </p:clrMapOvr>
</p:sld>
</file>

<file path=ppt/theme/theme1.xml><?xml version="1.0" encoding="utf-8"?>
<a:theme xmlns:a="http://schemas.openxmlformats.org/drawingml/2006/main" name="DataStax_Template_Widescreen">
  <a:themeElements>
    <a:clrScheme name="DataStax 2018">
      <a:dk1>
        <a:srgbClr val="000000"/>
      </a:dk1>
      <a:lt1>
        <a:srgbClr val="FFFFFF"/>
      </a:lt1>
      <a:dk2>
        <a:srgbClr val="9EACAB"/>
      </a:dk2>
      <a:lt2>
        <a:srgbClr val="F8F9F7"/>
      </a:lt2>
      <a:accent1>
        <a:srgbClr val="007A97"/>
      </a:accent1>
      <a:accent2>
        <a:srgbClr val="CA5F14"/>
      </a:accent2>
      <a:accent3>
        <a:srgbClr val="FFC72C"/>
      </a:accent3>
      <a:accent4>
        <a:srgbClr val="A4D233"/>
      </a:accent4>
      <a:accent5>
        <a:srgbClr val="0CB7E1"/>
      </a:accent5>
      <a:accent6>
        <a:srgbClr val="8031A7"/>
      </a:accent6>
      <a:hlink>
        <a:srgbClr val="007997"/>
      </a:hlink>
      <a:folHlink>
        <a:srgbClr val="374C51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DataStax 2018" id="{D3827187-BCD1-524E-827E-1B9956023528}" vid="{205F31E9-C290-354E-9C88-283432D4769B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DataStax 2018_FINAL PPT Template</Template>
  <TotalTime>412</TotalTime>
  <Words>279</Words>
  <Application>Microsoft Office PowerPoint</Application>
  <PresentationFormat>On-screen Show (16:9)</PresentationFormat>
  <Paragraphs>41</Paragraphs>
  <Slides>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DataStax_Template_Widescreen</vt:lpstr>
      <vt:lpstr>Practice Lab:</vt:lpstr>
      <vt:lpstr>Challenge 1: Create a Cluster</vt:lpstr>
      <vt:lpstr>Challenge 1: Create a Cluster</vt:lpstr>
      <vt:lpstr>Challenge 1: Create a Cluster</vt:lpstr>
      <vt:lpstr>Practice Lab: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</dc:title>
  <dc:subject/>
  <dc:creator>Yen Wolf</dc:creator>
  <cp:keywords/>
  <dc:description/>
  <cp:lastModifiedBy>default</cp:lastModifiedBy>
  <cp:revision>43</cp:revision>
  <dcterms:created xsi:type="dcterms:W3CDTF">2018-03-30T00:33:11Z</dcterms:created>
  <dcterms:modified xsi:type="dcterms:W3CDTF">2018-07-01T23:14:14Z</dcterms:modified>
  <cp:category/>
</cp:coreProperties>
</file>