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3" r:id="rId16"/>
    <p:sldId id="272" r:id="rId17"/>
    <p:sldId id="275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C72C"/>
    <a:srgbClr val="FFDE81"/>
    <a:srgbClr val="FFD358"/>
    <a:srgbClr val="8031A7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60562" autoAdjust="0"/>
  </p:normalViewPr>
  <p:slideViewPr>
    <p:cSldViewPr snapToGrid="0" snapToObjects="1">
      <p:cViewPr varScale="1">
        <p:scale>
          <a:sx n="97" d="100"/>
          <a:sy n="97" d="100"/>
        </p:scale>
        <p:origin x="-2526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5292"/>
    </p:cViewPr>
  </p:sorterViewPr>
  <p:notesViewPr>
    <p:cSldViewPr snapToGrid="0" snapToObjects="1">
      <p:cViewPr varScale="1">
        <p:scale>
          <a:sx n="94" d="100"/>
          <a:sy n="94" d="100"/>
        </p:scale>
        <p:origin x="-370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The goal of this Practice Lab is to work with </a:t>
            </a:r>
            <a:r>
              <a:rPr lang="en-US" sz="800" dirty="0" err="1" smtClean="0"/>
              <a:t>keyspaces</a:t>
            </a:r>
            <a:r>
              <a:rPr lang="en-US" sz="800" dirty="0" smtClean="0"/>
              <a:t>. Comments related to</a:t>
            </a:r>
            <a:r>
              <a:rPr lang="en-US" sz="800" baseline="0" dirty="0" smtClean="0"/>
              <a:t> this Practice Lab:</a:t>
            </a:r>
          </a:p>
          <a:p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There is no specific preceding Discussion Unit to this Practice Lab. Prerequisites include that you have a basic understanding of the following terms: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baseline="0" dirty="0" smtClean="0"/>
              <a:t>Data center, </a:t>
            </a:r>
            <a:r>
              <a:rPr lang="en-US" sz="800" baseline="0" dirty="0" err="1" smtClean="0"/>
              <a:t>keyspace</a:t>
            </a:r>
            <a:r>
              <a:rPr lang="en-US" sz="800" baseline="0" dirty="0" smtClean="0"/>
              <a:t>, table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baseline="0" dirty="0" smtClean="0"/>
              <a:t>Replication strategy, replication factor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baseline="0" dirty="0" smtClean="0"/>
              <a:t>Snitch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baseline="0" dirty="0" smtClean="0"/>
              <a:t>Generally understand the process of data replication within one DSE cluster</a:t>
            </a:r>
          </a:p>
          <a:p>
            <a:pPr marL="330200" lvl="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800" baseline="0" dirty="0" smtClean="0"/>
              <a:t>This Practice Lab has as a prerequisite that you are comfortable completing a DSE Tar ball install, and generally understand the </a:t>
            </a:r>
            <a:r>
              <a:rPr lang="en-US" sz="800" baseline="0" dirty="0" err="1" smtClean="0"/>
              <a:t>cassandra.yaml</a:t>
            </a:r>
            <a:r>
              <a:rPr lang="en-US" sz="800" baseline="0" dirty="0" smtClean="0"/>
              <a:t> and other similar DSE configuration files.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800" baseline="0" dirty="0" smtClean="0"/>
              <a:t>This Practice Lab also has the prerequisite that you can operate at the Linux command line; making directories, editing files, opening and using multiple terminal windows.</a:t>
            </a:r>
          </a:p>
          <a:p>
            <a:pPr marL="457200" lvl="1" indent="0">
              <a:buFont typeface="Arial" pitchFamily="34" charset="0"/>
              <a:buNone/>
            </a:pPr>
            <a:endParaRPr lang="en-US" sz="800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/>
              <a:t> </a:t>
            </a:r>
          </a:p>
          <a:p>
            <a:pPr marL="158750" lvl="0" indent="0">
              <a:buFont typeface="Arial" pitchFamily="34" charset="0"/>
              <a:buNone/>
            </a:pPr>
            <a:r>
              <a:rPr lang="en-US" sz="800" baseline="0" dirty="0" smtClean="0"/>
              <a:t>Generally, the goal of this exercise is to address the following concerns:</a:t>
            </a:r>
          </a:p>
          <a:p>
            <a:pPr marL="158750" lvl="0" indent="0">
              <a:buFont typeface="Arial" pitchFamily="34" charset="0"/>
              <a:buNone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After the initial creation of a new DSE cluster, some of the system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 exist with a </a:t>
            </a:r>
            <a:r>
              <a:rPr lang="en-US" sz="800" baseline="0" dirty="0" err="1" smtClean="0"/>
              <a:t>SimpleStrategy</a:t>
            </a:r>
            <a:r>
              <a:rPr lang="en-US" sz="800" baseline="0" dirty="0" smtClean="0"/>
              <a:t> replication strategy and they should be altered to call for </a:t>
            </a:r>
            <a:r>
              <a:rPr lang="en-US" sz="800" baseline="0" dirty="0" err="1" smtClean="0"/>
              <a:t>NetworkTopologyStrategy</a:t>
            </a:r>
            <a:r>
              <a:rPr lang="en-US" sz="800" baseline="0" dirty="0" smtClean="0"/>
              <a:t>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Should you inherit, for example, a DSE cluster with (n) total nodes spread across (m) data centers, and (j) of the nodes are down; Are you okay to remove nodes ? Or, would removing nodes remove the only copy of some data ?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2988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successful Challenge</a:t>
            </a:r>
            <a:r>
              <a:rPr lang="en-US" baseline="0" dirty="0" smtClean="0"/>
              <a:t> 1 outputs two nodes up as the result of a "</a:t>
            </a:r>
            <a:r>
              <a:rPr lang="en-US" baseline="0" dirty="0" err="1" smtClean="0"/>
              <a:t>nodetool</a:t>
            </a:r>
            <a:r>
              <a:rPr lang="en-US" baseline="0" dirty="0" smtClean="0"/>
              <a:t> ring", and displays node 1 as being in DC-1 (dc1), and node 2 as being in DC-2 (dc2).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 certain both nodes stay up; on certain errors, node 1 or 2 will come up and then shutdown (on failure).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Comments</a:t>
            </a:r>
            <a:r>
              <a:rPr lang="en-US" sz="800" baseline="0" dirty="0" smtClean="0"/>
              <a:t> related to Challenge 2:</a:t>
            </a:r>
          </a:p>
          <a:p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After you initially boot a new DSE cluster, (n) system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 are created.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Some of these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 are created with the following replication strategies, and are fine: </a:t>
            </a:r>
            <a:r>
              <a:rPr lang="en-US" sz="800" baseline="0" dirty="0" err="1" smtClean="0"/>
              <a:t>LocalStrategy</a:t>
            </a:r>
            <a:r>
              <a:rPr lang="en-US" sz="800" baseline="0" dirty="0" smtClean="0"/>
              <a:t>, </a:t>
            </a:r>
            <a:r>
              <a:rPr lang="en-US" sz="800" baseline="0" dirty="0" err="1" smtClean="0"/>
              <a:t>EverywhereStrategy</a:t>
            </a: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Some of these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 are created with </a:t>
            </a:r>
            <a:r>
              <a:rPr lang="en-US" sz="800" baseline="0" dirty="0" err="1" smtClean="0"/>
              <a:t>SimpleStrategy</a:t>
            </a:r>
            <a:r>
              <a:rPr lang="en-US" sz="800" baseline="0" dirty="0" smtClean="0"/>
              <a:t>/RF=1, and you should ALTER KEYSPACE on these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 to increase their level of (high availability).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All of these commands are specific to release 6.0 of DSE. Prior to release 6.0 of DSE, different system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 names or table names were in place.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Using CQLSH, call to use the </a:t>
            </a:r>
            <a:r>
              <a:rPr lang="en-US" sz="800" baseline="0" dirty="0" err="1" smtClean="0"/>
              <a:t>system_schema</a:t>
            </a:r>
            <a:r>
              <a:rPr lang="en-US" sz="800" baseline="0" dirty="0" smtClean="0"/>
              <a:t> </a:t>
            </a:r>
            <a:r>
              <a:rPr lang="en-US" sz="800" baseline="0" dirty="0" err="1" smtClean="0"/>
              <a:t>keyspace</a:t>
            </a:r>
            <a:r>
              <a:rPr lang="en-US" sz="800" baseline="0" dirty="0" smtClean="0"/>
              <a:t>. Example as shown-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View the available tables using, DESCRIBE TABLES;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And return the contents of the "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" table using, SELECT * FROM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;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Output on next page-</a:t>
            </a:r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err="1" smtClean="0"/>
              <a:t>Refererence</a:t>
            </a:r>
            <a:r>
              <a:rPr lang="en-US" sz="800" baseline="0" dirty="0" smtClean="0"/>
              <a:t> </a:t>
            </a:r>
            <a:r>
              <a:rPr lang="en-US" sz="800" baseline="0" dirty="0" err="1" smtClean="0"/>
              <a:t>Urls</a:t>
            </a:r>
            <a:r>
              <a:rPr lang="en-US" sz="800" baseline="0" dirty="0" smtClean="0"/>
              <a:t>:</a:t>
            </a:r>
          </a:p>
          <a:p>
            <a:endParaRPr lang="en-US" sz="800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https://docs.datastax.com/en/dse/6.0/cql/cql/cql_using/useQuerySystemTable.html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272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related to Challenge 2: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In the output above, (n) system </a:t>
            </a:r>
            <a:r>
              <a:rPr lang="en-US" dirty="0" err="1" smtClean="0"/>
              <a:t>keyspaces</a:t>
            </a:r>
            <a:r>
              <a:rPr lang="en-US" dirty="0" smtClean="0"/>
              <a:t> were created</a:t>
            </a:r>
            <a:r>
              <a:rPr lang="en-US" baseline="0" dirty="0" smtClean="0"/>
              <a:t> upon initial creation of our DSE cluster.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Some of these </a:t>
            </a:r>
            <a:r>
              <a:rPr lang="en-US" baseline="0" dirty="0" err="1" smtClean="0"/>
              <a:t>keyspaces</a:t>
            </a:r>
            <a:r>
              <a:rPr lang="en-US" baseline="0" dirty="0" smtClean="0"/>
              <a:t> have a replication strategy of </a:t>
            </a:r>
            <a:r>
              <a:rPr lang="en-US" baseline="0" dirty="0" err="1" smtClean="0"/>
              <a:t>LocalStrategy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EverywhereStrategy</a:t>
            </a:r>
            <a:r>
              <a:rPr lang="en-US" baseline="0" dirty="0" smtClean="0"/>
              <a:t>, and should not be changed.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Some of these </a:t>
            </a:r>
            <a:r>
              <a:rPr lang="en-US" baseline="0" dirty="0" err="1" smtClean="0"/>
              <a:t>keyspaces</a:t>
            </a:r>
            <a:r>
              <a:rPr lang="en-US" baseline="0" dirty="0" smtClean="0"/>
              <a:t> have a replication strategy of </a:t>
            </a:r>
            <a:r>
              <a:rPr lang="en-US" baseline="0" dirty="0" err="1" smtClean="0"/>
              <a:t>SimpleStrategy</a:t>
            </a:r>
            <a:r>
              <a:rPr lang="en-US" baseline="0" dirty="0" smtClean="0"/>
              <a:t>, and should be changed. (</a:t>
            </a:r>
            <a:r>
              <a:rPr lang="en-US" baseline="0" dirty="0" err="1" smtClean="0"/>
              <a:t>SimpleStrategy</a:t>
            </a:r>
            <a:r>
              <a:rPr lang="en-US" baseline="0" dirty="0" smtClean="0"/>
              <a:t> and replication factor == 1 (RF=1), equals a single point of failure.) Since we have a two node, two data center DSE cluster (created in Challenge 1), we should alter these </a:t>
            </a:r>
            <a:r>
              <a:rPr lang="en-US" baseline="0" dirty="0" err="1" smtClean="0"/>
              <a:t>keyspaces</a:t>
            </a:r>
            <a:r>
              <a:rPr lang="en-US" baseline="0" dirty="0" smtClean="0"/>
              <a:t> to use a </a:t>
            </a:r>
            <a:r>
              <a:rPr lang="en-US" baseline="0" dirty="0" err="1" smtClean="0"/>
              <a:t>NetworkTopologyStrategy</a:t>
            </a:r>
            <a:r>
              <a:rPr lang="en-US" baseline="0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68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Comments relative to Challenge 2: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Using</a:t>
            </a:r>
            <a:r>
              <a:rPr lang="en-US" sz="800" baseline="0" dirty="0" smtClean="0"/>
              <a:t> CQLSH, execute an ALTER KESPACE statement similar to that as displayed above.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In this example, we call to change the "</a:t>
            </a:r>
            <a:r>
              <a:rPr lang="en-US" sz="800" baseline="0" dirty="0" err="1" smtClean="0"/>
              <a:t>system_auth</a:t>
            </a:r>
            <a:r>
              <a:rPr lang="en-US" sz="800" baseline="0" dirty="0" smtClean="0"/>
              <a:t>" </a:t>
            </a:r>
            <a:r>
              <a:rPr lang="en-US" sz="800" baseline="0" dirty="0" err="1" smtClean="0"/>
              <a:t>keyspace</a:t>
            </a:r>
            <a:r>
              <a:rPr lang="en-US" sz="800" baseline="0" dirty="0" smtClean="0"/>
              <a:t> from </a:t>
            </a:r>
            <a:r>
              <a:rPr lang="en-US" sz="800" baseline="0" dirty="0" err="1" smtClean="0"/>
              <a:t>SimpleStrategy</a:t>
            </a:r>
            <a:r>
              <a:rPr lang="en-US" sz="800" baseline="0" dirty="0" smtClean="0"/>
              <a:t> to </a:t>
            </a:r>
            <a:r>
              <a:rPr lang="en-US" sz="800" baseline="0" dirty="0" err="1" smtClean="0"/>
              <a:t>NetworkTopologyStrategy</a:t>
            </a:r>
            <a:r>
              <a:rPr lang="en-US" sz="800" baseline="0" dirty="0" smtClean="0"/>
              <a:t>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The above changes the (metadata, schema) for this </a:t>
            </a:r>
            <a:r>
              <a:rPr lang="en-US" sz="800" baseline="0" dirty="0" err="1" smtClean="0"/>
              <a:t>keyspace</a:t>
            </a:r>
            <a:r>
              <a:rPr lang="en-US" sz="800" baseline="0" dirty="0" smtClean="0"/>
              <a:t>, as output above, we need to run "</a:t>
            </a:r>
            <a:r>
              <a:rPr lang="en-US" sz="800" baseline="0" dirty="0" err="1" smtClean="0"/>
              <a:t>nodetool</a:t>
            </a:r>
            <a:r>
              <a:rPr lang="en-US" sz="800" baseline="0" dirty="0" smtClean="0"/>
              <a:t> repair" in order to call to move data tokens to their new requisite nodes.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ALTER KEYSPACE is documented here,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https://docs.datastax.com/en/dse/6.0/cql/cql/cql_reference/cql_commands/cqlAlterKeyspace.html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4367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Comments relative to Challenge 2:</a:t>
            </a:r>
          </a:p>
          <a:p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Because we are running DSE nodes on specific IP addresses (127.0.0.1/2), we must repeat</a:t>
            </a:r>
            <a:r>
              <a:rPr lang="en-US" sz="800" baseline="0" dirty="0" smtClean="0"/>
              <a:t> the "</a:t>
            </a:r>
            <a:r>
              <a:rPr lang="en-US" sz="800" baseline="0" dirty="0" err="1" smtClean="0"/>
              <a:t>nodetool</a:t>
            </a:r>
            <a:r>
              <a:rPr lang="en-US" sz="800" baseline="0" dirty="0" smtClean="0"/>
              <a:t> repair" on each address. We specify a specific IP address via the "-h (address)" parameter.</a:t>
            </a:r>
            <a:r>
              <a:rPr lang="en-US" sz="800" dirty="0" smtClean="0"/>
              <a:t> 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The "-</a:t>
            </a:r>
            <a:r>
              <a:rPr lang="en-US" sz="800" dirty="0" err="1" smtClean="0"/>
              <a:t>pr</a:t>
            </a:r>
            <a:r>
              <a:rPr lang="en-US" sz="800" dirty="0" smtClean="0"/>
              <a:t>" parameter to "</a:t>
            </a:r>
            <a:r>
              <a:rPr lang="en-US" sz="800" dirty="0" err="1" smtClean="0"/>
              <a:t>nodetool</a:t>
            </a:r>
            <a:r>
              <a:rPr lang="en-US" sz="800" dirty="0" smtClean="0"/>
              <a:t>" repair</a:t>
            </a:r>
            <a:r>
              <a:rPr lang="en-US" sz="800" baseline="0" dirty="0" smtClean="0"/>
              <a:t> calls to repair the "primary partition range". Further details at the following </a:t>
            </a:r>
            <a:r>
              <a:rPr lang="en-US" sz="800" baseline="0" dirty="0" err="1" smtClean="0"/>
              <a:t>Url</a:t>
            </a:r>
            <a:r>
              <a:rPr lang="en-US" sz="800" baseline="0" dirty="0" smtClean="0"/>
              <a:t>,</a:t>
            </a:r>
          </a:p>
          <a:p>
            <a:pPr marL="457200" lvl="1" indent="0">
              <a:buFont typeface="Arial" pitchFamily="34" charset="0"/>
              <a:buNone/>
            </a:pPr>
            <a:endParaRPr lang="en-US" sz="800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/>
              <a:t>https://docs.datastax.com/en/cassandra/3.0/cassandra/tools/toolsRepair.html</a:t>
            </a:r>
          </a:p>
          <a:p>
            <a:pPr marL="457200" lvl="1" indent="0">
              <a:buFont typeface="Arial" pitchFamily="34" charset="0"/>
              <a:buNone/>
            </a:pPr>
            <a:endParaRPr lang="en-US" sz="800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--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partitioner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-range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Repair only the primary partition ranges of the node. To avoid re-repairing each range RF times,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DataStax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recommends using this option during routine maintenance 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repair -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 or using the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OpsCenter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Repair Service .</a:t>
            </a:r>
          </a:p>
          <a:p>
            <a:pPr marL="457200" lvl="1" indent="0">
              <a:buFont typeface="Arial" pitchFamily="34" charset="0"/>
              <a:buNone/>
            </a:pPr>
            <a:endParaRPr lang="en-US" sz="800" baseline="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Note: Not recommend with incremental repair because incremental repairs marks data as repaired during each step and does not re-repair the same data multiple times.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>
              <a:latin typeface="Courier New" pitchFamily="49" charset="0"/>
              <a:cs typeface="Courier New" pitchFamily="49" charset="0"/>
            </a:endParaRP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Above we call to ALTER KEYPACE only for the </a:t>
            </a:r>
            <a:r>
              <a:rPr lang="en-US" sz="800" baseline="0" dirty="0" err="1" smtClean="0"/>
              <a:t>keyspace</a:t>
            </a:r>
            <a:r>
              <a:rPr lang="en-US" sz="800" baseline="0" dirty="0" smtClean="0"/>
              <a:t> titled, "</a:t>
            </a:r>
            <a:r>
              <a:rPr lang="en-US" sz="800" baseline="0" dirty="0" err="1" smtClean="0"/>
              <a:t>system_auth</a:t>
            </a:r>
            <a:r>
              <a:rPr lang="en-US" sz="800" baseline="0" dirty="0" smtClean="0"/>
              <a:t>". A completed/successful Practice Lab changes one </a:t>
            </a:r>
            <a:r>
              <a:rPr lang="en-US" sz="800" baseline="0" dirty="0" err="1" smtClean="0"/>
              <a:t>keyspace</a:t>
            </a:r>
            <a:r>
              <a:rPr lang="en-US" sz="800" baseline="0" dirty="0" smtClean="0"/>
              <a:t> only; subsequent </a:t>
            </a:r>
            <a:r>
              <a:rPr lang="en-US" sz="800" baseline="0" dirty="0" err="1" smtClean="0"/>
              <a:t>keyspaces</a:t>
            </a:r>
            <a:r>
              <a:rPr lang="en-US" sz="800" baseline="0" dirty="0" smtClean="0"/>
              <a:t> would be redundant from a perspective of learning this procedure. </a:t>
            </a:r>
            <a:endParaRPr lang="en-US" sz="800" dirty="0" smtClean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4914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Confirming a successfully completed Challenge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0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Comments relative to Challenge 3:</a:t>
            </a:r>
          </a:p>
          <a:p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Challenge 3 is a discussion only-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We don't have enough hardware currently to really test this (not enough nodes), so we'll discuss.</a:t>
            </a:r>
          </a:p>
          <a:p>
            <a:pPr marL="457200" lvl="1" indent="0">
              <a:buFont typeface="Arial" pitchFamily="34" charset="0"/>
              <a:buNone/>
            </a:pPr>
            <a:endParaRPr lang="en-US" sz="8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Imagine you have a 2 DC cluster, 4 nodes per DC (8 nodes total). And imagine 2 nodes are down in one DC. You</a:t>
            </a:r>
            <a:r>
              <a:rPr lang="en-US" sz="800" baseline="0" dirty="0" smtClean="0"/>
              <a:t> can't get either of these 2 nodes to come back up; Can you just blow the down node(s) away ?</a:t>
            </a:r>
            <a:endParaRPr lang="en-US" sz="800" dirty="0" smtClean="0"/>
          </a:p>
          <a:p>
            <a:pPr marL="457200" lvl="1" indent="0">
              <a:buFont typeface="Arial" pitchFamily="34" charset="0"/>
              <a:buNone/>
            </a:pPr>
            <a:endParaRPr lang="en-US" sz="8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What scenarios place you at risk of losing data</a:t>
            </a:r>
            <a:r>
              <a:rPr lang="en-US" sz="800" baseline="0" dirty="0" smtClean="0"/>
              <a:t> ?  (Below, and on chart above.)</a:t>
            </a:r>
          </a:p>
          <a:p>
            <a:pPr marL="457200" lvl="1" indent="0">
              <a:buFont typeface="Arial" pitchFamily="34" charset="0"/>
              <a:buNone/>
            </a:pPr>
            <a:endParaRPr lang="en-US" sz="800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i="1" baseline="0" dirty="0" smtClean="0"/>
              <a:t>To be certain; you have to check each user created </a:t>
            </a:r>
            <a:r>
              <a:rPr lang="en-US" sz="800" i="1" baseline="0" dirty="0" err="1" smtClean="0"/>
              <a:t>keyspace</a:t>
            </a:r>
            <a:r>
              <a:rPr lang="en-US" sz="800" i="1" baseline="0" dirty="0" smtClean="0"/>
              <a:t>, and also table. (Are there empty tables you thought otherwise at risk.)</a:t>
            </a:r>
            <a:endParaRPr lang="en-US" sz="800" i="1" dirty="0" smtClean="0"/>
          </a:p>
          <a:p>
            <a:pPr marL="457200" lvl="1" indent="0">
              <a:buFont typeface="Arial" pitchFamily="34" charset="0"/>
              <a:buNone/>
            </a:pPr>
            <a:endParaRPr lang="en-US" sz="800" dirty="0" smtClean="0"/>
          </a:p>
          <a:p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If</a:t>
            </a:r>
            <a:r>
              <a:rPr lang="en-US" sz="800" baseline="0" dirty="0" smtClean="0"/>
              <a:t> the node is up, and you need it to go away, a "</a:t>
            </a:r>
            <a:r>
              <a:rPr lang="en-US" sz="800" baseline="0" dirty="0" err="1" smtClean="0"/>
              <a:t>nodetool</a:t>
            </a:r>
            <a:r>
              <a:rPr lang="en-US" sz="800" baseline="0" dirty="0" smtClean="0"/>
              <a:t> decommission" will  stream said node's data to other nodes. "Causes a live node to decommission itself, streaming its data to the next node on the ring."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https://docs.datastax.com/en/dse/6.0/dse-admin/datastax_enterprise/tools/nodetool/toolsDecommission.html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https://docs.datastax.com/en/dse/6.0/dse-admin/datastax_enterprise/tools/nodetool/toolsNetstats.html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If</a:t>
            </a:r>
            <a:r>
              <a:rPr lang="en-US" sz="800" baseline="0" dirty="0" smtClean="0"/>
              <a:t> the node is down and you can't bring it back up, you have to work harder.</a:t>
            </a:r>
          </a:p>
          <a:p>
            <a:pPr marL="457200" lvl="1" indent="0">
              <a:buFont typeface="Arial" pitchFamily="34" charset="0"/>
              <a:buNone/>
            </a:pPr>
            <a:endParaRPr lang="en-US" sz="800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/>
              <a:t>In 3 of the 5 scenarios above, the replication setting will protect you.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/>
              <a:t>In 2 of the 5 scenarios, you have more than 1 node down and you have a number of nodes down greater or equal to your replication factor. That's bad. </a:t>
            </a:r>
          </a:p>
          <a:p>
            <a:pPr marL="158750" indent="0">
              <a:buFont typeface="Arial" pitchFamily="34" charset="0"/>
              <a:buNone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Another unit is this course covers backup and recovery. One scenario; You can restore a node away from the cluster, dump its data, then load that data back into the cluster at large.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800" baseline="0" dirty="0" smtClean="0"/>
              <a:t>But, it should never come to this. Your RF should be at least 3, and across DCs. How did you ever lose so many nodes concurrently (and for longer than 3 hours), that you had to restore to backup ? 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30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90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To complete this Practice Lab, the following is assumed: </a:t>
            </a:r>
          </a:p>
          <a:p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All prerequisites and conditions as listed above.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120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all steps as listed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9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all steps as listed above.</a:t>
            </a:r>
          </a:p>
          <a:p>
            <a:endParaRPr lang="en-US" dirty="0" smtClean="0"/>
          </a:p>
          <a:p>
            <a:r>
              <a:rPr lang="en-US" dirty="0" smtClean="0"/>
              <a:t>Do not cut and paste poorly, or you might inherit smart quotes and other issues from this (graphical/RTF) file.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</a:t>
            </a:r>
            <a:r>
              <a:rPr lang="en-US" dirty="0" err="1" smtClean="0"/>
              <a:t>cassandra.yaml</a:t>
            </a:r>
            <a:r>
              <a:rPr lang="en-US" dirty="0" smtClean="0"/>
              <a:t>, relative to the snitch setting,</a:t>
            </a:r>
          </a:p>
          <a:p>
            <a:pPr lvl="1"/>
            <a:r>
              <a:rPr lang="en-US" dirty="0" smtClean="0"/>
              <a:t># - it teaches Cassandra enough about your network topology to route</a:t>
            </a:r>
          </a:p>
          <a:p>
            <a:pPr lvl="1"/>
            <a:r>
              <a:rPr lang="en-US" dirty="0" smtClean="0"/>
              <a:t>#   requests efficiently</a:t>
            </a:r>
          </a:p>
          <a:p>
            <a:pPr lvl="1"/>
            <a:r>
              <a:rPr lang="en-US" dirty="0" smtClean="0"/>
              <a:t># - it allows Cassandra to spread replicas around your cluster to avoid</a:t>
            </a:r>
          </a:p>
          <a:p>
            <a:pPr lvl="1"/>
            <a:r>
              <a:rPr lang="en-US" dirty="0" smtClean="0"/>
              <a:t>#   correlated failures. It does this by grouping machines into</a:t>
            </a:r>
          </a:p>
          <a:p>
            <a:pPr lvl="1"/>
            <a:r>
              <a:rPr lang="en-US" dirty="0" smtClean="0"/>
              <a:t>#   "datacenters" and "racks."  Cassandra will do its best not to have</a:t>
            </a:r>
          </a:p>
          <a:p>
            <a:pPr lvl="1"/>
            <a:r>
              <a:rPr lang="en-US" dirty="0" smtClean="0"/>
              <a:t>#   more than one replica on the same "rack" (which may not actually</a:t>
            </a:r>
          </a:p>
          <a:p>
            <a:pPr lvl="1"/>
            <a:r>
              <a:rPr lang="en-US" dirty="0" smtClean="0"/>
              <a:t>#   be a physical location)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6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all steps as listed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all steps as listed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1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all steps as listed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2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all steps as listed above.</a:t>
            </a:r>
          </a:p>
          <a:p>
            <a:endParaRPr lang="en-US" dirty="0" smtClean="0"/>
          </a:p>
          <a:p>
            <a:r>
              <a:rPr lang="en-US" dirty="0" smtClean="0"/>
              <a:t>As stated above, this is a node 2 change only;</a:t>
            </a:r>
            <a:r>
              <a:rPr lang="en-US" baseline="0" dirty="0" smtClean="0"/>
              <a:t> node 1 is fine out of the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all steps as listed above.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last command, "</a:t>
            </a:r>
            <a:r>
              <a:rPr lang="en-US" dirty="0" err="1" smtClean="0"/>
              <a:t>nodetool</a:t>
            </a:r>
            <a:r>
              <a:rPr lang="en-US" dirty="0" smtClean="0"/>
              <a:t> ring", reports the cluster status. E.g., did we successfully boot our two node cluster</a:t>
            </a:r>
            <a:r>
              <a:rPr lang="en-US" baseline="0" dirty="0" smtClean="0"/>
              <a:t> 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4568" y="1733643"/>
            <a:ext cx="3371938" cy="680970"/>
          </a:xfrm>
        </p:spPr>
        <p:txBody>
          <a:bodyPr/>
          <a:lstStyle/>
          <a:p>
            <a:r>
              <a:rPr lang="en-US" sz="2000" dirty="0" smtClean="0"/>
              <a:t>DSE Core, alter, create, and examine </a:t>
            </a:r>
            <a:r>
              <a:rPr lang="en-US" sz="2000" dirty="0" err="1" smtClean="0"/>
              <a:t>keyspaces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568" y="890791"/>
            <a:ext cx="3371938" cy="828360"/>
          </a:xfrm>
        </p:spPr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882043" y="357447"/>
            <a:ext cx="50624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Practice Lab has no specific preceding Discussion Unit. A 101-level expertise is required on given terms; data center, </a:t>
            </a:r>
            <a:r>
              <a:rPr lang="en-US" sz="1800" dirty="0" err="1" smtClean="0"/>
              <a:t>keyspace</a:t>
            </a:r>
            <a:r>
              <a:rPr lang="en-US" sz="1800" dirty="0" smtClean="0"/>
              <a:t>, (and others, as listed on the Notes page below).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Practice Lab is meant to address two issues:</a:t>
            </a:r>
          </a:p>
          <a:p>
            <a:pPr lvl="3" defTabSz="233363"/>
            <a:r>
              <a:rPr lang="en-US" sz="1800" dirty="0" smtClean="0"/>
              <a:t>		-- After you create a new DSE cluster, a</a:t>
            </a:r>
          </a:p>
          <a:p>
            <a:pPr lvl="3" defTabSz="233363"/>
            <a:r>
              <a:rPr lang="en-US" sz="1800" dirty="0"/>
              <a:t>	</a:t>
            </a:r>
            <a:r>
              <a:rPr lang="en-US" sz="1800" dirty="0" smtClean="0"/>
              <a:t>		number of the system </a:t>
            </a:r>
            <a:r>
              <a:rPr lang="en-US" sz="1800" dirty="0" err="1" smtClean="0"/>
              <a:t>keyspaces</a:t>
            </a:r>
            <a:r>
              <a:rPr lang="en-US" sz="1800" dirty="0"/>
              <a:t> </a:t>
            </a:r>
            <a:r>
              <a:rPr lang="en-US" sz="1800" dirty="0" smtClean="0"/>
              <a:t>exist</a:t>
            </a:r>
          </a:p>
          <a:p>
            <a:pPr lvl="3" defTabSz="233363"/>
            <a:r>
              <a:rPr lang="en-US" sz="1800" dirty="0"/>
              <a:t>	</a:t>
            </a:r>
            <a:r>
              <a:rPr lang="en-US" sz="1800" dirty="0" smtClean="0"/>
              <a:t>		with </a:t>
            </a:r>
            <a:r>
              <a:rPr lang="en-US" sz="1800" dirty="0" err="1"/>
              <a:t>S</a:t>
            </a:r>
            <a:r>
              <a:rPr lang="en-US" sz="1800" dirty="0" err="1" smtClean="0"/>
              <a:t>impleStrategy</a:t>
            </a:r>
            <a:r>
              <a:rPr lang="en-US" sz="1800" dirty="0" smtClean="0"/>
              <a:t>, and should be </a:t>
            </a:r>
          </a:p>
          <a:p>
            <a:pPr lvl="3" defTabSz="233363"/>
            <a:r>
              <a:rPr lang="en-US" sz="1800" dirty="0"/>
              <a:t>	</a:t>
            </a:r>
            <a:r>
              <a:rPr lang="en-US" sz="1800" dirty="0" smtClean="0"/>
              <a:t>		altered to </a:t>
            </a:r>
            <a:r>
              <a:rPr lang="en-US" sz="1800" dirty="0" err="1" smtClean="0"/>
              <a:t>NetworkTopologyStrategy</a:t>
            </a:r>
            <a:r>
              <a:rPr lang="en-US" sz="1800" dirty="0" smtClean="0"/>
              <a:t>.</a:t>
            </a:r>
          </a:p>
          <a:p>
            <a:pPr lvl="3" defTabSz="233363"/>
            <a:r>
              <a:rPr lang="en-US" sz="1800" dirty="0"/>
              <a:t>	</a:t>
            </a:r>
            <a:r>
              <a:rPr lang="en-US" sz="1800" dirty="0" smtClean="0"/>
              <a:t>	-- If you inherit a cluster with down nodes, </a:t>
            </a:r>
          </a:p>
          <a:p>
            <a:pPr lvl="3" defTabSz="233363"/>
            <a:r>
              <a:rPr lang="en-US" sz="1800" dirty="0"/>
              <a:t>	</a:t>
            </a:r>
            <a:r>
              <a:rPr lang="en-US" sz="1800" dirty="0" smtClean="0"/>
              <a:t>		and seek to repair same, how to </a:t>
            </a:r>
          </a:p>
          <a:p>
            <a:pPr lvl="3" defTabSz="233363"/>
            <a:r>
              <a:rPr lang="en-US" sz="1800" dirty="0"/>
              <a:t>	</a:t>
            </a:r>
            <a:r>
              <a:rPr lang="en-US" sz="1800" dirty="0" smtClean="0"/>
              <a:t>		determine if data is at risk.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393" y="270472"/>
            <a:ext cx="8328316" cy="548048"/>
          </a:xfrm>
        </p:spPr>
        <p:txBody>
          <a:bodyPr/>
          <a:lstStyle/>
          <a:p>
            <a:r>
              <a:rPr lang="en-US" dirty="0" smtClean="0"/>
              <a:t>Challenge 1: Success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818520"/>
            <a:ext cx="8406246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A successful exercise outputs-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ring</a:t>
            </a:r>
          </a:p>
          <a:p>
            <a:pPr defTabSz="228600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defTabSz="228600"/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Datacenter: dc1</a:t>
            </a:r>
          </a:p>
          <a:p>
            <a:pPr defTabSz="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==========</a:t>
            </a:r>
          </a:p>
          <a:p>
            <a:pPr defTabSz="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Address    Rack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State   Load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Owns  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Token                                       </a:t>
            </a:r>
          </a:p>
          <a:p>
            <a:pPr defTabSz="228600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defTabSz="228600"/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127.0.0.1  rack1  </a:t>
            </a:r>
            <a:r>
              <a:rPr lang="en-US" sz="1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Up    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Normal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87.99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?     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6676891273543202389                         </a:t>
            </a:r>
          </a:p>
          <a:p>
            <a:pPr defTabSz="228600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defTabSz="228600"/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Datacenter: dc2</a:t>
            </a:r>
          </a:p>
          <a:p>
            <a:pPr defTabSz="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==========</a:t>
            </a:r>
          </a:p>
          <a:p>
            <a:pPr defTabSz="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Address    Rack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State   Load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Owns  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Token                                       </a:t>
            </a:r>
          </a:p>
          <a:p>
            <a:pPr defTabSz="228600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defTabSz="228600"/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127.0.0.2  rack1  </a:t>
            </a:r>
            <a:r>
              <a:rPr lang="en-US" sz="1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Up    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Normal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40.39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?     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-3406290366391324992                        </a:t>
            </a:r>
          </a:p>
          <a:p>
            <a:pPr defTabSz="228600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defTabSz="228600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defTabSz="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  Note: Non-system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keyspaces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don't have the same replication settings, effective ownership information is meaningless</a:t>
            </a:r>
          </a:p>
        </p:txBody>
      </p:sp>
    </p:spTree>
    <p:extLst>
      <p:ext uri="{BB962C8B-B14F-4D97-AF65-F5344CB8AC3E}">
        <p14:creationId xmlns:p14="http://schemas.microsoft.com/office/powerpoint/2010/main" val="241893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Changing system </a:t>
            </a:r>
            <a:r>
              <a:rPr lang="en-US" dirty="0" err="1" smtClean="0"/>
              <a:t>keyspaces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922429"/>
            <a:ext cx="8406246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cqlsh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Connected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my_cluster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at 127.0.0.1:9042.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5.0.1 | Cassandra 4.0.0.2284 | DSE 6.0.0 |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286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CQL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spec 3.4.5 | DSE protocol v2]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Use HELP for help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use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system_schema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cqlsh:system_schema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describe tables;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tables     triggers    views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keyspaces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dropped_columns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functions  aggregates  indexes  types      columns        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cqlsh:system_schema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keyspaces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3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Which </a:t>
            </a:r>
            <a:r>
              <a:rPr lang="en-US" dirty="0" err="1" smtClean="0"/>
              <a:t>keyspaces</a:t>
            </a:r>
            <a:r>
              <a:rPr lang="en-US" dirty="0" smtClean="0"/>
              <a:t> need change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9060" y="1182203"/>
            <a:ext cx="8941031" cy="2516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cqlsh:system_schema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keyspaces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keyspace_name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 ... |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replication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--------------------+ ... +-------------------------------------------------------------------------------------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system_auth</a:t>
            </a:r>
            <a:r>
              <a:rPr lang="en-US" sz="1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 ... |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replication_factor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': '1'}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system_schema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| ... |                            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org.apache.cassandra.locator.LocalStrategy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dse_system_local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|                            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org.apache.cassandra.locator.LocalStrategy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dse_system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                      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org.apache.cassandra.locator.EverywhereStrategy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dse_leases</a:t>
            </a:r>
            <a:r>
              <a:rPr lang="en-US" sz="1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replication_factor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': '1'}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solr_admin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                      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org.apache.cassandra.locator.EverywhereStrategy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system_distributed</a:t>
            </a:r>
            <a:r>
              <a:rPr lang="en-US" sz="1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replication_factor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': '3'}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system 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                           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org.apache.cassandra.locator.LocalStrategy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dse_perf</a:t>
            </a:r>
            <a:r>
              <a:rPr lang="en-US" sz="1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replication_factor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': '1'}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system_traces</a:t>
            </a:r>
            <a:r>
              <a:rPr lang="en-US" sz="1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replication_factor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': '2'}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dse_security</a:t>
            </a:r>
            <a:r>
              <a:rPr lang="en-US" sz="1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| {'class':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replication_factor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': '1'}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(11 rows)</a:t>
            </a:r>
          </a:p>
          <a:p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cqlsh:system_schema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8504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ALTER KEYSPACE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922429"/>
            <a:ext cx="8406246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cqlsh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alter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system_auth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with replication 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'class' :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NetworkTopologyStrategy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'dc1'   : 1,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'dc2'   :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and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durable_writes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'true' 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Warnings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When increasing replication factor you need to run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non-incremental repair on all nodes to distribute the data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repair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66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102" y="544496"/>
            <a:ext cx="3657601" cy="548048"/>
          </a:xfrm>
        </p:spPr>
        <p:txBody>
          <a:bodyPr/>
          <a:lstStyle/>
          <a:p>
            <a:pPr algn="r"/>
            <a:r>
              <a:rPr lang="en-US" dirty="0" smtClean="0"/>
              <a:t>Challenge 2: </a:t>
            </a:r>
            <a:r>
              <a:rPr lang="en-US" dirty="0" err="1" smtClean="0"/>
              <a:t>nodetool</a:t>
            </a:r>
            <a:r>
              <a:rPr lang="en-US" dirty="0" smtClean="0"/>
              <a:t> repair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65463" y="409301"/>
            <a:ext cx="8697982" cy="39553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-h 127.0.0.1 repair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Starting repair command #1 ... repairing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dse_system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with ...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session ... finished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completed successfully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command #1 finished in 0 seconds 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Replication factor is 1. No repair is needed for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dse_leases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Starting repair command #2 ... repairing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solr_admin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with ...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session  ... finished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completed successfully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command #2 finished in 0 seconds 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Replication factor is 1. No repair is needed for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dse_perf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Starting repair command #3 ... repairing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system_traces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with ...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session ... finished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completed successfully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command #3 finished in 0 seconds 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Replication factor is 1. No repair is needed for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dse_security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Starting repair command #4 ... repairing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system_auth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with ...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session ... finished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completed successfully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[2018-06-23 ... ] Repair command #4 finished in 0 seconds </a:t>
            </a:r>
          </a:p>
        </p:txBody>
      </p:sp>
    </p:spTree>
    <p:extLst>
      <p:ext uri="{BB962C8B-B14F-4D97-AF65-F5344CB8AC3E}">
        <p14:creationId xmlns:p14="http://schemas.microsoft.com/office/powerpoint/2010/main" val="27960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Confirm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80555" y="1312083"/>
            <a:ext cx="8582890" cy="17385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cqlsh:system_schema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keyspaces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keyspace_name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... | replication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---------------+-----+---------------------------------------------------------------------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system_auth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... | {'class': 'org ...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NetworkTopologyStrategy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', 'dc1': '1', 'dc2': '1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4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13" y="270472"/>
            <a:ext cx="8799871" cy="548048"/>
          </a:xfrm>
        </p:spPr>
        <p:txBody>
          <a:bodyPr/>
          <a:lstStyle/>
          <a:p>
            <a:r>
              <a:rPr lang="en-US" dirty="0" smtClean="0"/>
              <a:t>Challenge 3: Will [ you ] cause data loss </a:t>
            </a:r>
            <a:r>
              <a:rPr lang="en-US" dirty="0" smtClean="0"/>
              <a:t>? [Discuss]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7772" y="102019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node down ,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9547" y="870947"/>
            <a:ext cx="0" cy="3564082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11508" y="870947"/>
            <a:ext cx="0" cy="356061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07" y="1724261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node down, 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443058" y="870947"/>
            <a:ext cx="0" cy="3557305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98949" y="870947"/>
            <a:ext cx="0" cy="3564078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011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8918" y="888264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nodetool</a:t>
            </a:r>
            <a:r>
              <a:rPr lang="en-US" sz="1600" b="1" dirty="0" smtClean="0"/>
              <a:t> decommission</a:t>
            </a:r>
          </a:p>
          <a:p>
            <a:r>
              <a:rPr lang="en-US" sz="1600" b="1" dirty="0" err="1"/>
              <a:t>n</a:t>
            </a:r>
            <a:r>
              <a:rPr lang="en-US" sz="1600" b="1" dirty="0" err="1" smtClean="0"/>
              <a:t>odetool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netstats</a:t>
            </a:r>
            <a:endParaRPr lang="en-US" sz="1600" b="1" dirty="0" smtClean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58" y="980252"/>
            <a:ext cx="419240" cy="4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1231419" y="2124462"/>
            <a:ext cx="0" cy="1622777"/>
          </a:xfrm>
          <a:prstGeom prst="line">
            <a:avLst/>
          </a:prstGeom>
          <a:ln w="34925">
            <a:solidFill>
              <a:srgbClr val="BFBFB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9823" y="870947"/>
            <a:ext cx="0" cy="3557781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05072" y="17121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Simple</a:t>
            </a:r>
          </a:p>
          <a:p>
            <a:pPr algn="ctr"/>
            <a:r>
              <a:rPr lang="en-US" sz="1600" b="1" dirty="0" smtClean="0"/>
              <a:t>Strategy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25723" y="2754482"/>
            <a:ext cx="116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Network</a:t>
            </a:r>
          </a:p>
          <a:p>
            <a:pPr algn="ctr"/>
            <a:r>
              <a:rPr lang="en-US" sz="1600" b="1" dirty="0" smtClean="0"/>
              <a:t>Topology </a:t>
            </a:r>
          </a:p>
          <a:p>
            <a:pPr algn="ctr"/>
            <a:r>
              <a:rPr lang="en-US" sz="1600" b="1" dirty="0" smtClean="0"/>
              <a:t>Strategy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011508" y="2553959"/>
            <a:ext cx="6430157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89823" y="2041345"/>
            <a:ext cx="5251841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40178" y="1554540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RF &gt;    # of down nodes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1438" y="2069676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RF &lt;=  # of down nodes 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58" y="1570958"/>
            <a:ext cx="419240" cy="4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471" y="2064653"/>
            <a:ext cx="360814" cy="45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241438" y="2583552"/>
            <a:ext cx="4176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RF spans DCs, At least 1 DC not affected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58" y="2607527"/>
            <a:ext cx="419240" cy="4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Connector 39"/>
          <p:cNvCxnSpPr/>
          <p:nvPr/>
        </p:nvCxnSpPr>
        <p:spPr>
          <a:xfrm>
            <a:off x="3191083" y="3062800"/>
            <a:ext cx="5251841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1438" y="3097428"/>
            <a:ext cx="4124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RF &gt;    # of down nodes AT LEAST 1 DC 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192343" y="3600607"/>
            <a:ext cx="5251841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58" y="3130220"/>
            <a:ext cx="419240" cy="4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242698" y="3627678"/>
            <a:ext cx="37417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RF spans all DCs and </a:t>
            </a:r>
          </a:p>
          <a:p>
            <a:r>
              <a:rPr lang="en-US" sz="1600" b="1" dirty="0" smtClean="0"/>
              <a:t>RF &lt;=  # of down nodes IN EACH DC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Most likely ? Restore from backup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31" y="3637769"/>
            <a:ext cx="360814" cy="45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Straight Connector 46"/>
          <p:cNvCxnSpPr/>
          <p:nvPr/>
        </p:nvCxnSpPr>
        <p:spPr>
          <a:xfrm>
            <a:off x="473450" y="4439111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0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83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8" y="270472"/>
            <a:ext cx="8554064" cy="548048"/>
          </a:xfrm>
        </p:spPr>
        <p:txBody>
          <a:bodyPr/>
          <a:lstStyle/>
          <a:p>
            <a:r>
              <a:rPr lang="en-US" dirty="0" smtClean="0"/>
              <a:t>Challenge 1: Create a 2 DC, 1 Node per DC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745692"/>
            <a:ext cx="4281055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Linux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We will operate below recommended settings; 1 OS node only, minimum 8 GB RAM, 12 GB RAM preferred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That you have downloaded a DSE Tar ball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That you are familiar with a DSE Tar ball install; </a:t>
            </a:r>
            <a:r>
              <a:rPr lang="en-US" sz="1800" dirty="0" err="1" smtClean="0"/>
              <a:t>cassandra.yaml</a:t>
            </a:r>
            <a:r>
              <a:rPr lang="en-US" sz="1800" dirty="0" smtClean="0"/>
              <a:t>, and similar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i="1" dirty="0" smtClean="0"/>
              <a:t>All prior DSE software is shut down, resources reclaimed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21" y="1360688"/>
            <a:ext cx="3853256" cy="277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Files, directories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086478" y="915625"/>
            <a:ext cx="4911865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Unpack the DSE Tar ball in /opt/node0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Copy these contents into</a:t>
            </a:r>
          </a:p>
          <a:p>
            <a:pPr lvl="1" defTabSz="227013"/>
            <a:r>
              <a:rPr lang="en-US" sz="2000" dirty="0" smtClean="0"/>
              <a:t>		/opt/node1   # aka  “node1”</a:t>
            </a:r>
          </a:p>
          <a:p>
            <a:pPr lvl="1" defTabSz="227013"/>
            <a:r>
              <a:rPr lang="en-US" sz="2000" dirty="0"/>
              <a:t>	</a:t>
            </a:r>
            <a:r>
              <a:rPr lang="en-US" sz="2000" dirty="0" smtClean="0"/>
              <a:t>	/opt/node2   # aka  “node2”</a:t>
            </a:r>
            <a:endParaRPr lang="en-US" sz="20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nder node1, node2</a:t>
            </a:r>
            <a:r>
              <a:rPr lang="en-US" sz="2000" dirty="0"/>
              <a:t>, </a:t>
            </a:r>
            <a:r>
              <a:rPr lang="en-US" sz="2000" dirty="0" smtClean="0"/>
              <a:t>make </a:t>
            </a:r>
            <a:r>
              <a:rPr lang="en-US" sz="2000" dirty="0"/>
              <a:t>a ./data folder </a:t>
            </a:r>
            <a:endParaRPr lang="en-US" sz="20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Under each ./data, make the folders</a:t>
            </a:r>
          </a:p>
          <a:p>
            <a:pPr lvl="1" defTabSz="227013"/>
            <a:r>
              <a:rPr lang="en-US" sz="1800" dirty="0"/>
              <a:t>	</a:t>
            </a:r>
            <a:r>
              <a:rPr lang="en-US" sz="1800" dirty="0" smtClean="0"/>
              <a:t>	./</a:t>
            </a:r>
            <a:r>
              <a:rPr lang="en-US" sz="1800" dirty="0" err="1" smtClean="0"/>
              <a:t>cdc_raw</a:t>
            </a:r>
            <a:endParaRPr lang="en-US" sz="1800" dirty="0" smtClean="0"/>
          </a:p>
          <a:p>
            <a:pPr lvl="1" defTabSz="227013"/>
            <a:r>
              <a:rPr lang="en-US" sz="1800" dirty="0"/>
              <a:t>	</a:t>
            </a:r>
            <a:r>
              <a:rPr lang="en-US" sz="1800" dirty="0" smtClean="0"/>
              <a:t>	./</a:t>
            </a:r>
            <a:r>
              <a:rPr lang="en-US" sz="1800" dirty="0" err="1" smtClean="0"/>
              <a:t>commitlog</a:t>
            </a:r>
            <a:endParaRPr lang="en-US" sz="1800" dirty="0" smtClean="0"/>
          </a:p>
          <a:p>
            <a:pPr lvl="1" defTabSz="227013"/>
            <a:r>
              <a:rPr lang="en-US" sz="1800" dirty="0"/>
              <a:t>	</a:t>
            </a:r>
            <a:r>
              <a:rPr lang="en-US" sz="1800" dirty="0" smtClean="0"/>
              <a:t>	./data					#  results in ./data/data</a:t>
            </a:r>
          </a:p>
          <a:p>
            <a:pPr lvl="1" defTabSz="227013"/>
            <a:r>
              <a:rPr lang="en-US" sz="1800" dirty="0"/>
              <a:t>	</a:t>
            </a:r>
            <a:r>
              <a:rPr lang="en-US" sz="1800" dirty="0" smtClean="0"/>
              <a:t>	./hints</a:t>
            </a:r>
          </a:p>
          <a:p>
            <a:pPr lvl="1" defTabSz="227013"/>
            <a:r>
              <a:rPr lang="en-US" sz="1800" dirty="0"/>
              <a:t>	</a:t>
            </a:r>
            <a:r>
              <a:rPr lang="en-US" sz="1800" dirty="0" smtClean="0"/>
              <a:t>	./</a:t>
            </a:r>
            <a:r>
              <a:rPr lang="en-US" sz="1800" dirty="0" err="1" smtClean="0"/>
              <a:t>saved_caches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0" y="975255"/>
            <a:ext cx="2990007" cy="345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37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</a:t>
            </a:r>
            <a:r>
              <a:rPr lang="en-US" dirty="0" err="1" smtClean="0"/>
              <a:t>cassandra.yaml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833206"/>
            <a:ext cx="6056890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In the </a:t>
            </a:r>
            <a:r>
              <a:rPr lang="en-US" sz="2000" dirty="0" err="1" smtClean="0"/>
              <a:t>cassandra.yaml</a:t>
            </a:r>
            <a:r>
              <a:rPr lang="en-US" sz="2000" dirty="0" smtClean="0"/>
              <a:t> in each of node1/node2, change: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cluster_name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my_cluster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endpoint_snitch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org.apache.cassandra.locator.GossipingPropertyFileSnitch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 seeds: "127.0.0.1,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127.0.0.2"</a:t>
            </a:r>
          </a:p>
          <a:p>
            <a:pPr defTabSz="227013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(above, properly indented, same on both)</a:t>
            </a:r>
          </a:p>
          <a:p>
            <a:pPr defTabSz="227013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listen_address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127.0.0.1   # node 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listen_address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127.0.0.2   # node 2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native_transport_address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127.0.0.1   # node 1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native_transport_address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127.0.0.2   # node 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86" y="1698657"/>
            <a:ext cx="841375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4089" y="2752757"/>
            <a:ext cx="2444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DseSimpleSnitch</a:t>
            </a:r>
            <a:endParaRPr lang="en-US" dirty="0" smtClean="0"/>
          </a:p>
          <a:p>
            <a:r>
              <a:rPr lang="en-US" dirty="0" err="1" smtClean="0"/>
              <a:t>PropertyFileSnitch</a:t>
            </a:r>
            <a:endParaRPr lang="en-US" dirty="0" smtClean="0"/>
          </a:p>
          <a:p>
            <a:r>
              <a:rPr lang="en-US" dirty="0" err="1" smtClean="0"/>
              <a:t>GossipingPropertyFileSnitch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3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</a:t>
            </a:r>
            <a:r>
              <a:rPr lang="en-US" dirty="0" err="1" smtClean="0"/>
              <a:t>cassandra.yaml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000-DTSE-Core-6207-60-PL-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8" y="753784"/>
            <a:ext cx="8338843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In the </a:t>
            </a:r>
            <a:r>
              <a:rPr lang="en-US" sz="2000" dirty="0" err="1" smtClean="0"/>
              <a:t>cassandra.yaml</a:t>
            </a:r>
            <a:r>
              <a:rPr lang="en-US" sz="2000" dirty="0" smtClean="0"/>
              <a:t> in each of node1/node2, change: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commitlog_directory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/node1/data/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commitlog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# node 1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commitlog_directory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/node2/data/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commitlog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# node 2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227013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(Each below different for 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27013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cdc_raw_directory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/data/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cdc_raw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hints_directory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/data/hints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saved_caches_directory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/data/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saved_caches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data_file_directories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- 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/data/data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r>
              <a:rPr lang="en-US" dirty="0"/>
              <a:t>1: cassandra-env.sh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014214"/>
            <a:ext cx="6056890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In the cassandra-env.sh in each of node1/node2, change: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>
                <a:latin typeface="+mj-lt"/>
                <a:cs typeface="Courier New" pitchFamily="49" charset="0"/>
              </a:rPr>
              <a:t>The first two will be commented, uncomment and set to,</a:t>
            </a:r>
          </a:p>
          <a:p>
            <a:pPr defTabSz="225425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MAX_HEAP_SIZE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="2048M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  #  Same both nodes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225425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HEAP_NEWSIZE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="200M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    #  Same both nodes</a:t>
            </a:r>
          </a:p>
          <a:p>
            <a:pPr marL="225425" indent="-225425" defTabSz="225425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JMX_PORT="7199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  # Node 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JMX_PORT="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7299"   # Node 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02" y="3108862"/>
            <a:ext cx="841375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51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logback.xml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014214"/>
            <a:ext cx="6056890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In the logback.xml in each of node1/node2, [</a:t>
            </a:r>
            <a:r>
              <a:rPr lang="en-US" sz="2000" b="1" dirty="0" smtClean="0"/>
              <a:t>globally</a:t>
            </a:r>
            <a:r>
              <a:rPr lang="en-US" sz="2000" dirty="0" smtClean="0"/>
              <a:t>] change: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cassandra.logdir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25425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to</a:t>
            </a:r>
          </a:p>
          <a:p>
            <a:pPr defTabSz="225425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/node1/   # node 1</a:t>
            </a:r>
          </a:p>
          <a:p>
            <a:pPr defTabSz="225425"/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/node2/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 node 2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25425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225425"/>
            <a:r>
              <a:rPr lang="en-US" sz="1800" dirty="0" smtClean="0">
                <a:latin typeface="+mj-lt"/>
                <a:cs typeface="Courier New" pitchFamily="49" charset="0"/>
              </a:rPr>
              <a:t>Generally, this change is made 8 times.</a:t>
            </a:r>
            <a:endParaRPr lang="en-US" sz="1800" dirty="0">
              <a:latin typeface="+mj-lt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73" y="1014214"/>
            <a:ext cx="3284138" cy="262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3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</a:t>
            </a:r>
            <a:r>
              <a:rPr lang="en-US" dirty="0" err="1" smtClean="0"/>
              <a:t>cassandra-rackdc</a:t>
            </a:r>
            <a:r>
              <a:rPr lang="en-US" dirty="0" err="1"/>
              <a:t>.</a:t>
            </a:r>
            <a:r>
              <a:rPr lang="en-US" dirty="0" err="1" smtClean="0"/>
              <a:t>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997987" y="915625"/>
            <a:ext cx="4911865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The node 1 (</a:t>
            </a:r>
            <a:r>
              <a:rPr lang="en-US" sz="2000" dirty="0" err="1" smtClean="0"/>
              <a:t>rackdc</a:t>
            </a:r>
            <a:r>
              <a:rPr lang="en-US" sz="2000" dirty="0" smtClean="0"/>
              <a:t>) properties file is fine. You only need to edit this file on node 2.</a:t>
            </a:r>
          </a:p>
          <a:p>
            <a:endParaRPr lang="en-US" sz="20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Make this change-</a:t>
            </a:r>
          </a:p>
          <a:p>
            <a:pPr defTabSz="228600"/>
            <a:r>
              <a:rPr lang="en-US" sz="2000" dirty="0"/>
              <a:t>		dc=dc2</a:t>
            </a:r>
          </a:p>
          <a:p>
            <a:pPr defTabSz="228600"/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8" y="1078292"/>
            <a:ext cx="3149014" cy="302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49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Boot both DSE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000-DTSE-Core-6207-60-PL-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915625"/>
            <a:ext cx="6712527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3 Linux terminal windows-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20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In window 1,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/opt/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/node1/bin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In window 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/opt/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/node2/bin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20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In both windows above, </a:t>
            </a:r>
          </a:p>
          <a:p>
            <a:pPr defTabSz="2286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–f -R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buFont typeface="Arial" pitchFamily="34" charset="0"/>
              <a:buChar char="•"/>
            </a:pPr>
            <a:endParaRPr lang="en-US" sz="20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In window 3,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/opt/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/node1/bin</a:t>
            </a:r>
          </a:p>
          <a:p>
            <a:pPr defTabSz="228600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ring     # repeat this command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6110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697</TotalTime>
  <Words>2438</Words>
  <Application>Microsoft Office PowerPoint</Application>
  <PresentationFormat>On-screen Show (16:9)</PresentationFormat>
  <Paragraphs>364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DataStax_Template_Widescreen</vt:lpstr>
      <vt:lpstr>Practice Lab:</vt:lpstr>
      <vt:lpstr>Challenge 1: Create a 2 DC, 1 Node per DC Cluster</vt:lpstr>
      <vt:lpstr>Challenge 1: Files, directories</vt:lpstr>
      <vt:lpstr>Challenge 1: cassandra.yaml</vt:lpstr>
      <vt:lpstr>Challenge 1: cassandra.yaml</vt:lpstr>
      <vt:lpstr>Challenge 1: cassandra-env.sh</vt:lpstr>
      <vt:lpstr>Challenge 1: logback.xml</vt:lpstr>
      <vt:lpstr>Challenge 1: cassandra-rackdc.properties</vt:lpstr>
      <vt:lpstr>Challenge 1: Boot both DSE nodes</vt:lpstr>
      <vt:lpstr>Challenge 1: Success </vt:lpstr>
      <vt:lpstr>Challenge 2: Changing system keyspaces </vt:lpstr>
      <vt:lpstr>Challenge 2: Which keyspaces need change ?</vt:lpstr>
      <vt:lpstr>Challenge 2: ALTER KEYSPACE</vt:lpstr>
      <vt:lpstr>Challenge 2: nodetool repair</vt:lpstr>
      <vt:lpstr>Challenge 2: Confirm change</vt:lpstr>
      <vt:lpstr>Challenge 3: Will [ you ] cause data loss ? [Discuss] </vt:lpstr>
      <vt:lpstr>Practice Lab: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55</cp:revision>
  <cp:lastPrinted>2018-06-23T23:42:44Z</cp:lastPrinted>
  <dcterms:created xsi:type="dcterms:W3CDTF">2018-03-30T00:33:11Z</dcterms:created>
  <dcterms:modified xsi:type="dcterms:W3CDTF">2018-06-25T13:07:19Z</dcterms:modified>
  <cp:category/>
</cp:coreProperties>
</file>