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6"/>
  </p:notesMasterIdLst>
  <p:handoutMasterIdLst>
    <p:handoutMasterId r:id="rId17"/>
  </p:handoutMasterIdLst>
  <p:sldIdLst>
    <p:sldId id="256" r:id="rId2"/>
    <p:sldId id="265" r:id="rId3"/>
    <p:sldId id="266" r:id="rId4"/>
    <p:sldId id="267" r:id="rId5"/>
    <p:sldId id="268" r:id="rId6"/>
    <p:sldId id="269" r:id="rId7"/>
    <p:sldId id="273" r:id="rId8"/>
    <p:sldId id="272" r:id="rId9"/>
    <p:sldId id="274" r:id="rId10"/>
    <p:sldId id="275" r:id="rId11"/>
    <p:sldId id="276" r:id="rId12"/>
    <p:sldId id="277" r:id="rId13"/>
    <p:sldId id="278" r:id="rId14"/>
    <p:sldId id="26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pos="4196" userDrawn="1">
          <p15:clr>
            <a:srgbClr val="A4A3A4"/>
          </p15:clr>
        </p15:guide>
        <p15:guide id="2" pos="120" userDrawn="1">
          <p15:clr>
            <a:srgbClr val="A4A3A4"/>
          </p15:clr>
        </p15:guide>
        <p15:guide id="3" pos="192" userDrawn="1">
          <p15:clr>
            <a:srgbClr val="A4A3A4"/>
          </p15:clr>
        </p15:guide>
        <p15:guide id="4" orient="horz" pos="2918" userDrawn="1">
          <p15:clr>
            <a:srgbClr val="A4A3A4"/>
          </p15:clr>
        </p15:guide>
        <p15:guide id="5" orient="horz" pos="2397" userDrawn="1">
          <p15:clr>
            <a:srgbClr val="A4A3A4"/>
          </p15:clr>
        </p15:guide>
        <p15:guide id="6" orient="horz" pos="1491" userDrawn="1">
          <p15:clr>
            <a:srgbClr val="A4A3A4"/>
          </p15:clr>
        </p15:guide>
        <p15:guide id="7" pos="288" userDrawn="1">
          <p15:clr>
            <a:srgbClr val="A4A3A4"/>
          </p15:clr>
        </p15:guide>
        <p15:guide id="8" pos="1176" userDrawn="1">
          <p15:clr>
            <a:srgbClr val="A4A3A4"/>
          </p15:clr>
        </p15:guide>
        <p15:guide id="9" pos="2880" userDrawn="1">
          <p15:clr>
            <a:srgbClr val="A4A3A4"/>
          </p15:clr>
        </p15:guide>
        <p15:guide id="10" pos="2077" userDrawn="1">
          <p15:clr>
            <a:srgbClr val="A4A3A4"/>
          </p15:clr>
        </p15:guide>
        <p15:guide id="11" orient="horz" pos="890" userDrawn="1">
          <p15:clr>
            <a:srgbClr val="A4A3A4"/>
          </p15:clr>
        </p15:guide>
        <p15:guide id="12" orient="horz" pos="1201"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2C"/>
    <a:srgbClr val="FFDE81"/>
    <a:srgbClr val="FFD358"/>
    <a:srgbClr val="8031A7"/>
    <a:srgbClr val="BFBFBF"/>
    <a:srgbClr val="007A97"/>
    <a:srgbClr val="FAB200"/>
    <a:srgbClr val="7D5900"/>
    <a:srgbClr val="FFE29E"/>
    <a:srgbClr val="FFF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90"/>
    <p:restoredTop sz="66389" autoAdjust="0"/>
  </p:normalViewPr>
  <p:slideViewPr>
    <p:cSldViewPr snapToGrid="0" snapToObjects="1">
      <p:cViewPr varScale="1">
        <p:scale>
          <a:sx n="107" d="100"/>
          <a:sy n="107" d="100"/>
        </p:scale>
        <p:origin x="-2226" y="-96"/>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35" d="100"/>
        <a:sy n="135" d="100"/>
      </p:scale>
      <p:origin x="0" y="0"/>
    </p:cViewPr>
  </p:notesTextViewPr>
  <p:sorterViewPr>
    <p:cViewPr>
      <p:scale>
        <a:sx n="200" d="100"/>
        <a:sy n="200" d="100"/>
      </p:scale>
      <p:origin x="0" y="0"/>
    </p:cViewPr>
  </p:sorterViewPr>
  <p:notesViewPr>
    <p:cSldViewPr snapToGrid="0" snapToObjects="1">
      <p:cViewPr varScale="1">
        <p:scale>
          <a:sx n="94" d="100"/>
          <a:sy n="94" d="100"/>
        </p:scale>
        <p:origin x="-375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E2D00C-46DC-0F47-B2AC-989F5DFB1A7F}" type="datetimeFigureOut">
              <a:rPr lang="en-US" smtClean="0"/>
              <a:t>6/25/2018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F642-BC8A-F24D-81C7-A1734C779D91}" type="slidenum">
              <a:rPr lang="en-US" smtClean="0"/>
              <a:t>‹#›</a:t>
            </a:fld>
            <a:endParaRPr lang="en-US"/>
          </a:p>
        </p:txBody>
      </p:sp>
    </p:spTree>
    <p:extLst>
      <p:ext uri="{BB962C8B-B14F-4D97-AF65-F5344CB8AC3E}">
        <p14:creationId xmlns:p14="http://schemas.microsoft.com/office/powerpoint/2010/main" val="1972819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53683" y="199103"/>
            <a:ext cx="5887757" cy="331182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 name="Notes Placeholder 10"/>
          <p:cNvSpPr>
            <a:spLocks noGrp="1"/>
          </p:cNvSpPr>
          <p:nvPr>
            <p:ph type="body" sz="quarter" idx="3"/>
          </p:nvPr>
        </p:nvSpPr>
        <p:spPr>
          <a:xfrm>
            <a:off x="563842" y="3612198"/>
            <a:ext cx="5877597" cy="528599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12107"/>
      </p:ext>
    </p:extLst>
  </p:cSld>
  <p:clrMap bg1="lt1" tx1="dk1" bg2="dk2" tx2="lt2" accent1="accent1" accent2="accent2" accent3="accent3" accent4="accent4" accent5="accent5" accent6="accent6" hlink="hlink" folHlink="folHlink"/>
  <p:hf hdr="0" dt="0"/>
  <p:notesStyle>
    <a:lvl1pPr marL="158750" indent="0" algn="l" defTabSz="914400" rtl="0" eaLnBrk="1" latinLnBrk="0" hangingPunct="1">
      <a:buNone/>
      <a:tabLst/>
      <a:defRPr sz="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goal of this Discussion Unit is introduce DSE Core</a:t>
            </a:r>
            <a:r>
              <a:rPr lang="en-US" baseline="0" dirty="0" smtClean="0"/>
              <a:t> (and more) Security.</a:t>
            </a:r>
            <a:endParaRPr lang="en-US" dirty="0"/>
          </a:p>
        </p:txBody>
      </p:sp>
    </p:spTree>
    <p:extLst>
      <p:ext uri="{BB962C8B-B14F-4D97-AF65-F5344CB8AC3E}">
        <p14:creationId xmlns:p14="http://schemas.microsoft.com/office/powerpoint/2010/main" val="4141889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Reference </a:t>
            </a:r>
            <a:r>
              <a:rPr lang="en-US" dirty="0" err="1" smtClean="0"/>
              <a:t>Urls</a:t>
            </a:r>
            <a:r>
              <a:rPr lang="en-US" dirty="0" smtClean="0"/>
              <a:t>,</a:t>
            </a:r>
          </a:p>
          <a:p>
            <a:pPr lvl="1"/>
            <a:r>
              <a:rPr lang="en-US" dirty="0" smtClean="0"/>
              <a:t>Securing</a:t>
            </a:r>
            <a:r>
              <a:rPr lang="en-US" baseline="0" dirty="0" smtClean="0"/>
              <a:t> DSE ports</a:t>
            </a:r>
          </a:p>
          <a:p>
            <a:pPr lvl="1"/>
            <a:r>
              <a:rPr lang="en-US" dirty="0" smtClean="0"/>
              <a:t>https://docs.datastax.com/en/dse/6.0/dse-admin/datastax_enterprise/security/secFirewallPorts.html</a:t>
            </a:r>
          </a:p>
          <a:p>
            <a:pPr lvl="1"/>
            <a:endParaRPr lang="en-US" dirty="0" smtClean="0"/>
          </a:p>
          <a:p>
            <a:pPr lvl="1"/>
            <a:r>
              <a:rPr lang="en-US" dirty="0" smtClean="0"/>
              <a:t>Securing JNA</a:t>
            </a:r>
            <a:r>
              <a:rPr lang="en-US" baseline="0" dirty="0" smtClean="0"/>
              <a:t> (the temp directory)</a:t>
            </a:r>
          </a:p>
          <a:p>
            <a:pPr lvl="1"/>
            <a:r>
              <a:rPr lang="en-US" dirty="0" smtClean="0"/>
              <a:t>https://docs.datastax.com/en/dse/6.0/dse-admin/datastax_enterprise/security/secTmp.html</a:t>
            </a:r>
            <a:endParaRPr lang="en-US" dirty="0"/>
          </a:p>
        </p:txBody>
      </p:sp>
    </p:spTree>
    <p:extLst>
      <p:ext uri="{BB962C8B-B14F-4D97-AF65-F5344CB8AC3E}">
        <p14:creationId xmlns:p14="http://schemas.microsoft.com/office/powerpoint/2010/main" val="397278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Reference </a:t>
            </a:r>
            <a:r>
              <a:rPr lang="en-US" dirty="0" err="1" smtClean="0"/>
              <a:t>Urls</a:t>
            </a:r>
            <a:r>
              <a:rPr lang="en-US" dirty="0" smtClean="0"/>
              <a:t>,</a:t>
            </a:r>
          </a:p>
          <a:p>
            <a:pPr lvl="1"/>
            <a:r>
              <a:rPr lang="en-US" dirty="0" smtClean="0"/>
              <a:t>https://docs.datastax.com/en/dse/6.0/dse-admin/datastax_enterprise/security/secRBAC.html</a:t>
            </a:r>
            <a:endParaRPr lang="en-US" dirty="0"/>
          </a:p>
        </p:txBody>
      </p:sp>
    </p:spTree>
    <p:extLst>
      <p:ext uri="{BB962C8B-B14F-4D97-AF65-F5344CB8AC3E}">
        <p14:creationId xmlns:p14="http://schemas.microsoft.com/office/powerpoint/2010/main" val="386783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Reference </a:t>
            </a:r>
            <a:r>
              <a:rPr lang="en-US" dirty="0" err="1" smtClean="0"/>
              <a:t>Urls</a:t>
            </a:r>
            <a:r>
              <a:rPr lang="en-US" dirty="0" smtClean="0"/>
              <a:t>,</a:t>
            </a:r>
          </a:p>
          <a:p>
            <a:pPr lvl="1"/>
            <a:r>
              <a:rPr lang="en-US" dirty="0" smtClean="0"/>
              <a:t>https://docs.datastax.com/en/dse/6.0/dse-admin/datastax_enterprise/security/secDataResourcesAbout.html</a:t>
            </a:r>
          </a:p>
          <a:p>
            <a:pPr lvl="1"/>
            <a:endParaRPr lang="en-US" dirty="0" smtClean="0"/>
          </a:p>
          <a:p>
            <a:pPr lvl="0"/>
            <a:r>
              <a:rPr lang="en-US" dirty="0" smtClean="0"/>
              <a:t>Row-level access control (RLAC) is disabled by default. To use RLAC, set </a:t>
            </a:r>
            <a:r>
              <a:rPr lang="en-US" dirty="0" err="1" smtClean="0"/>
              <a:t>allow_row_level_security</a:t>
            </a:r>
            <a:r>
              <a:rPr lang="en-US" dirty="0" smtClean="0"/>
              <a:t> parameter to true in the </a:t>
            </a:r>
            <a:r>
              <a:rPr lang="en-US" dirty="0" err="1" smtClean="0"/>
              <a:t>dse.yaml</a:t>
            </a:r>
            <a:endParaRPr lang="en-US" dirty="0"/>
          </a:p>
        </p:txBody>
      </p:sp>
    </p:spTree>
    <p:extLst>
      <p:ext uri="{BB962C8B-B14F-4D97-AF65-F5344CB8AC3E}">
        <p14:creationId xmlns:p14="http://schemas.microsoft.com/office/powerpoint/2010/main" val="277127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a:t>
            </a:r>
            <a:r>
              <a:rPr lang="en-US" dirty="0" err="1" smtClean="0"/>
              <a:t>Urls</a:t>
            </a:r>
            <a:r>
              <a:rPr lang="en-US" dirty="0" smtClean="0"/>
              <a:t>,</a:t>
            </a:r>
          </a:p>
          <a:p>
            <a:pPr lvl="1"/>
            <a:r>
              <a:rPr lang="en-US" dirty="0" smtClean="0"/>
              <a:t>https://docs.datastax.com/en/dse/6.0/dse-admin/datastax_enterprise/security/secAuditTOC.html</a:t>
            </a:r>
          </a:p>
          <a:p>
            <a:pPr lvl="1"/>
            <a:endParaRPr lang="en-US" dirty="0" smtClean="0"/>
          </a:p>
          <a:p>
            <a:pPr lvl="1"/>
            <a:r>
              <a:rPr lang="en-US" dirty="0" smtClean="0"/>
              <a:t>Log formats</a:t>
            </a:r>
          </a:p>
          <a:p>
            <a:pPr lvl="1"/>
            <a:r>
              <a:rPr lang="en-US" dirty="0" smtClean="0"/>
              <a:t>https://docs.datastax.com/en/dse/6.0/dse-admin/datastax_enterprise/security/secAuditLogFormat.html</a:t>
            </a:r>
          </a:p>
          <a:p>
            <a:pPr lvl="1"/>
            <a:endParaRPr lang="en-US" dirty="0" smtClean="0"/>
          </a:p>
          <a:p>
            <a:pPr lvl="1"/>
            <a:r>
              <a:rPr lang="en-US" dirty="0" smtClean="0"/>
              <a:t>Viewing events</a:t>
            </a:r>
          </a:p>
          <a:p>
            <a:pPr lvl="1"/>
            <a:r>
              <a:rPr lang="en-US" dirty="0" smtClean="0"/>
              <a:t>https://docs.datastax.com/en/dse/6.0/dse-admin/datastax_enterprise/security/secAuditTableColumns.html</a:t>
            </a:r>
          </a:p>
          <a:p>
            <a:pPr lvl="1"/>
            <a:endParaRPr lang="en-US" dirty="0" smtClean="0"/>
          </a:p>
          <a:p>
            <a:pPr lvl="0"/>
            <a:endParaRPr lang="en-US" dirty="0"/>
          </a:p>
        </p:txBody>
      </p:sp>
    </p:spTree>
    <p:extLst>
      <p:ext uri="{BB962C8B-B14F-4D97-AF65-F5344CB8AC3E}">
        <p14:creationId xmlns:p14="http://schemas.microsoft.com/office/powerpoint/2010/main" val="3850471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a:t>
            </a:r>
            <a:r>
              <a:rPr lang="en-US" baseline="0" dirty="0" smtClean="0"/>
              <a:t> of Discussion Module-</a:t>
            </a:r>
            <a:endParaRPr lang="en-US" dirty="0" smtClean="0"/>
          </a:p>
          <a:p>
            <a:endParaRPr lang="en-US" dirty="0"/>
          </a:p>
        </p:txBody>
      </p:sp>
    </p:spTree>
    <p:extLst>
      <p:ext uri="{BB962C8B-B14F-4D97-AF65-F5344CB8AC3E}">
        <p14:creationId xmlns:p14="http://schemas.microsoft.com/office/powerpoint/2010/main" val="160575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On the next page we enter a Discussion Lab. </a:t>
            </a:r>
          </a:p>
          <a:p>
            <a:endParaRPr lang="en-US" dirty="0"/>
          </a:p>
        </p:txBody>
      </p:sp>
    </p:spTree>
    <p:extLst>
      <p:ext uri="{BB962C8B-B14F-4D97-AF65-F5344CB8AC3E}">
        <p14:creationId xmlns:p14="http://schemas.microsoft.com/office/powerpoint/2010/main" val="314581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Discussion Lab: define the terms-</a:t>
            </a:r>
          </a:p>
          <a:p>
            <a:pPr marL="15875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33020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Which comes first, authentication or authorization ?</a:t>
            </a:r>
          </a:p>
          <a:p>
            <a:pPr marL="33020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Which term above most accompanies 'separation of roles' ?</a:t>
            </a:r>
          </a:p>
          <a:p>
            <a:pPr marL="15875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15875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15875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Last question:</a:t>
            </a:r>
          </a:p>
          <a:p>
            <a:pPr marL="15875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33020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Source, https://www.verizonenterprise.com/verizon-insights-lab/dbir/</a:t>
            </a:r>
          </a:p>
          <a:p>
            <a:pPr marL="33020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Between ($52,000 and $87,000)</a:t>
            </a:r>
          </a:p>
          <a:p>
            <a:endParaRPr lang="en-US" dirty="0"/>
          </a:p>
        </p:txBody>
      </p:sp>
    </p:spTree>
    <p:extLst>
      <p:ext uri="{BB962C8B-B14F-4D97-AF65-F5344CB8AC3E}">
        <p14:creationId xmlns:p14="http://schemas.microsoft.com/office/powerpoint/2010/main" val="142988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 of Discussion Lab-</a:t>
            </a:r>
          </a:p>
          <a:p>
            <a:endParaRPr lang="en-US" dirty="0"/>
          </a:p>
        </p:txBody>
      </p:sp>
    </p:spTree>
    <p:extLst>
      <p:ext uri="{BB962C8B-B14F-4D97-AF65-F5344CB8AC3E}">
        <p14:creationId xmlns:p14="http://schemas.microsoft.com/office/powerpoint/2010/main" val="3599139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table above supplies an overview of topics discussed on the pages that follow.</a:t>
            </a:r>
            <a:endParaRPr lang="en-US" dirty="0"/>
          </a:p>
        </p:txBody>
      </p:sp>
    </p:spTree>
    <p:extLst>
      <p:ext uri="{BB962C8B-B14F-4D97-AF65-F5344CB8AC3E}">
        <p14:creationId xmlns:p14="http://schemas.microsoft.com/office/powerpoint/2010/main" val="2784977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Regarding</a:t>
            </a:r>
            <a:r>
              <a:rPr lang="en-US" baseline="0" dirty="0" smtClean="0"/>
              <a:t> authentication, the following is offered:</a:t>
            </a:r>
          </a:p>
          <a:p>
            <a:endParaRPr lang="en-US" baseline="0" dirty="0" smtClean="0"/>
          </a:p>
          <a:p>
            <a:pPr marL="330200" indent="-171450">
              <a:buFont typeface="Arial" pitchFamily="34" charset="0"/>
              <a:buChar char="•"/>
            </a:pPr>
            <a:r>
              <a:rPr lang="en-US" baseline="0" dirty="0" smtClean="0"/>
              <a:t>DSE inter-nodal traffic is authenticated using SSL, and the communication can be encrypted.</a:t>
            </a:r>
          </a:p>
          <a:p>
            <a:pPr marL="457200" lvl="1" indent="0">
              <a:buFont typeface="Arial" pitchFamily="34" charset="0"/>
              <a:buNone/>
            </a:pPr>
            <a:r>
              <a:rPr lang="en-US" baseline="0" dirty="0" smtClean="0"/>
              <a:t>Reference </a:t>
            </a:r>
            <a:r>
              <a:rPr lang="en-US" baseline="0" dirty="0" err="1" smtClean="0"/>
              <a:t>Url</a:t>
            </a:r>
            <a:r>
              <a:rPr lang="en-US" baseline="0" dirty="0" smtClean="0"/>
              <a:t>,</a:t>
            </a:r>
          </a:p>
          <a:p>
            <a:pPr marL="457200" lvl="1" indent="0">
              <a:buFont typeface="Arial" pitchFamily="34" charset="0"/>
              <a:buNone/>
            </a:pPr>
            <a:r>
              <a:rPr lang="en-US" baseline="0" dirty="0" smtClean="0"/>
              <a:t>Securing internal transactional node connections</a:t>
            </a:r>
          </a:p>
          <a:p>
            <a:pPr marL="457200" lvl="1" indent="0">
              <a:buFont typeface="Arial" pitchFamily="34" charset="0"/>
              <a:buNone/>
            </a:pPr>
            <a:r>
              <a:rPr lang="en-US" baseline="0" dirty="0" smtClean="0"/>
              <a:t>https://docs.datastax.com/en/dse/6.0/dse-admin/datastax_enterprise/security/secInternodeSsl.html</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Setting up Kerberos</a:t>
            </a:r>
          </a:p>
          <a:p>
            <a:pPr marL="457200" lvl="1" indent="0">
              <a:buFont typeface="Arial" pitchFamily="34" charset="0"/>
              <a:buNone/>
            </a:pPr>
            <a:r>
              <a:rPr lang="en-US" baseline="0" dirty="0" smtClean="0"/>
              <a:t>Reference </a:t>
            </a:r>
            <a:r>
              <a:rPr lang="en-US" baseline="0" dirty="0" err="1" smtClean="0"/>
              <a:t>Url</a:t>
            </a:r>
            <a:r>
              <a:rPr lang="en-US" baseline="0" dirty="0" smtClean="0"/>
              <a:t>,</a:t>
            </a:r>
          </a:p>
          <a:p>
            <a:pPr marL="457200" lvl="1" indent="0">
              <a:buFont typeface="Arial" pitchFamily="34" charset="0"/>
              <a:buNone/>
            </a:pPr>
            <a:r>
              <a:rPr lang="en-US" baseline="0" dirty="0" smtClean="0"/>
              <a:t>https://docs.datastax.com/en/dse/6.0/dse-admin/datastax_enterprise/security/secKerberosTOC.html</a:t>
            </a:r>
          </a:p>
          <a:p>
            <a:pPr marL="457200" lvl="1" indent="0">
              <a:buFont typeface="Arial" pitchFamily="34" charset="0"/>
              <a:buNone/>
            </a:pPr>
            <a:endParaRPr lang="en-US" baseline="0" dirty="0" smtClean="0"/>
          </a:p>
          <a:p>
            <a:pPr marL="330200" lvl="0" indent="-171450">
              <a:buFont typeface="Arial" pitchFamily="34" charset="0"/>
              <a:buChar char="•"/>
            </a:pPr>
            <a:r>
              <a:rPr lang="en-US" baseline="0" dirty="0" smtClean="0"/>
              <a:t>Setting up LDAP (LDAP v3 compatible servers)</a:t>
            </a:r>
          </a:p>
          <a:p>
            <a:pPr marL="457200" lvl="1" indent="0">
              <a:buFont typeface="Arial" pitchFamily="34" charset="0"/>
              <a:buNone/>
            </a:pPr>
            <a:r>
              <a:rPr lang="en-US" baseline="0" dirty="0" smtClean="0"/>
              <a:t>Reference </a:t>
            </a:r>
            <a:r>
              <a:rPr lang="en-US" baseline="0" dirty="0" err="1" smtClean="0"/>
              <a:t>Url</a:t>
            </a:r>
            <a:r>
              <a:rPr lang="en-US" baseline="0" dirty="0" smtClean="0"/>
              <a:t>,</a:t>
            </a:r>
          </a:p>
          <a:p>
            <a:pPr marL="457200" lvl="1" indent="0">
              <a:buFont typeface="Arial" pitchFamily="34" charset="0"/>
              <a:buNone/>
            </a:pPr>
            <a:r>
              <a:rPr lang="en-US" baseline="0" dirty="0" smtClean="0"/>
              <a:t>https://docs.datastax.com/en/dse/6.0/dse-admin/datastax_enterprise/security/secLDAPScheme.html</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Microsoft Active Directory: Windows 2008, Windows 2012</a:t>
            </a:r>
          </a:p>
          <a:p>
            <a:pPr marL="457200" lvl="1" indent="0">
              <a:buFont typeface="Arial" pitchFamily="34" charset="0"/>
              <a:buNone/>
            </a:pPr>
            <a:r>
              <a:rPr lang="en-US" baseline="0" dirty="0" err="1" smtClean="0"/>
              <a:t>OpenLDAP</a:t>
            </a:r>
            <a:r>
              <a:rPr lang="en-US" baseline="0" dirty="0" smtClean="0"/>
              <a:t> 2.4.x</a:t>
            </a:r>
          </a:p>
          <a:p>
            <a:pPr marL="457200" lvl="1" indent="0">
              <a:buFont typeface="Arial" pitchFamily="34" charset="0"/>
              <a:buNone/>
            </a:pPr>
            <a:r>
              <a:rPr lang="en-US" baseline="0" dirty="0" smtClean="0"/>
              <a:t>Oracle Directory Server Enterprise Edition 11.1.1.7.0</a:t>
            </a:r>
          </a:p>
          <a:p>
            <a:pPr marL="457200" lvl="1" indent="0">
              <a:buFont typeface="Arial" pitchFamily="34" charset="0"/>
              <a:buNone/>
            </a:pPr>
            <a:endParaRPr lang="en-US" baseline="0" dirty="0" smtClean="0"/>
          </a:p>
          <a:p>
            <a:pPr marL="330200" lvl="0" indent="-171450">
              <a:buFont typeface="Arial" pitchFamily="34" charset="0"/>
              <a:buChar char="•"/>
            </a:pPr>
            <a:r>
              <a:rPr lang="en-US" baseline="0" dirty="0" err="1" smtClean="0"/>
              <a:t>JConsole</a:t>
            </a:r>
            <a:r>
              <a:rPr lang="en-US" baseline="0" dirty="0" smtClean="0"/>
              <a:t>, as a client, has special requirements</a:t>
            </a:r>
          </a:p>
          <a:p>
            <a:pPr marL="457200" lvl="1" indent="0">
              <a:buFont typeface="Arial" pitchFamily="34" charset="0"/>
              <a:buNone/>
            </a:pPr>
            <a:r>
              <a:rPr lang="en-US" baseline="0" dirty="0" smtClean="0"/>
              <a:t>Reference </a:t>
            </a:r>
            <a:r>
              <a:rPr lang="en-US" baseline="0" dirty="0" err="1" smtClean="0"/>
              <a:t>Url</a:t>
            </a:r>
            <a:r>
              <a:rPr lang="en-US" baseline="0" dirty="0" smtClean="0"/>
              <a:t>,</a:t>
            </a:r>
          </a:p>
          <a:p>
            <a:pPr marL="457200" lvl="1" indent="0">
              <a:buFont typeface="Arial" pitchFamily="34" charset="0"/>
              <a:buNone/>
            </a:pPr>
            <a:r>
              <a:rPr lang="en-US" baseline="0" dirty="0" smtClean="0"/>
              <a:t>Setting up SSL for </a:t>
            </a:r>
            <a:r>
              <a:rPr lang="en-US" baseline="0" dirty="0" err="1" smtClean="0"/>
              <a:t>jconsole</a:t>
            </a:r>
            <a:r>
              <a:rPr lang="en-US" baseline="0" dirty="0" smtClean="0"/>
              <a:t> (JMX)</a:t>
            </a:r>
          </a:p>
          <a:p>
            <a:pPr marL="457200" lvl="1" indent="0">
              <a:buFont typeface="Arial" pitchFamily="34" charset="0"/>
              <a:buNone/>
            </a:pPr>
            <a:r>
              <a:rPr lang="en-US" baseline="0" dirty="0" smtClean="0"/>
              <a:t>https://docs.datastax.com/en/dse/6.0/dse-admin/datastax_enterprise/security/secureJconsoleSSL.html</a:t>
            </a:r>
          </a:p>
          <a:p>
            <a:pPr marL="457200" lvl="1" indent="0">
              <a:buFont typeface="Arial" pitchFamily="34" charset="0"/>
              <a:buNone/>
            </a:pPr>
            <a:endParaRPr lang="en-US" baseline="0" dirty="0" smtClean="0"/>
          </a:p>
          <a:p>
            <a:pPr marL="457200" lvl="1" indent="0">
              <a:buFont typeface="Arial" pitchFamily="34" charset="0"/>
              <a:buNone/>
            </a:pPr>
            <a:endParaRPr lang="en-US" baseline="0" dirty="0" smtClean="0"/>
          </a:p>
          <a:p>
            <a:pPr marL="330200" indent="-171450">
              <a:buFont typeface="Arial" pitchFamily="34" charset="0"/>
              <a:buChar char="•"/>
            </a:pPr>
            <a:r>
              <a:rPr lang="en-US" dirty="0" smtClean="0"/>
              <a:t>Client</a:t>
            </a:r>
            <a:r>
              <a:rPr lang="en-US" baseline="0" dirty="0" smtClean="0"/>
              <a:t> to server communication can be encrypted.</a:t>
            </a:r>
          </a:p>
          <a:p>
            <a:pPr marL="457200" lvl="1" indent="0">
              <a:buFont typeface="Arial" pitchFamily="34" charset="0"/>
              <a:buNone/>
            </a:pPr>
            <a:r>
              <a:rPr lang="en-US" baseline="0" dirty="0" smtClean="0"/>
              <a:t>Reference </a:t>
            </a:r>
            <a:r>
              <a:rPr lang="en-US" baseline="0" dirty="0" err="1" smtClean="0"/>
              <a:t>Url</a:t>
            </a:r>
            <a:r>
              <a:rPr lang="en-US" baseline="0" dirty="0" smtClean="0"/>
              <a:t>,</a:t>
            </a:r>
          </a:p>
          <a:p>
            <a:pPr marL="457200" lvl="1" indent="0">
              <a:buFont typeface="Arial" pitchFamily="34" charset="0"/>
              <a:buNone/>
            </a:pPr>
            <a:r>
              <a:rPr lang="en-US" baseline="0" dirty="0" smtClean="0"/>
              <a:t>Securing client to cluster connections</a:t>
            </a:r>
          </a:p>
          <a:p>
            <a:pPr marL="457200" lvl="1" indent="0">
              <a:buFont typeface="Arial" pitchFamily="34" charset="0"/>
              <a:buNone/>
            </a:pPr>
            <a:r>
              <a:rPr lang="en-US" baseline="0" dirty="0" smtClean="0"/>
              <a:t>https://docs.datastax.com/en/dse/6.0/dse-admin/datastax_enterprise/security/encryptClientNodeSSL.html</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Specific to DSE Search</a:t>
            </a:r>
          </a:p>
          <a:p>
            <a:pPr marL="457200" lvl="1" indent="0">
              <a:buFont typeface="Arial" pitchFamily="34" charset="0"/>
              <a:buNone/>
            </a:pPr>
            <a:r>
              <a:rPr lang="en-US" baseline="0" dirty="0" smtClean="0"/>
              <a:t>DSE Search (Apache </a:t>
            </a:r>
            <a:r>
              <a:rPr lang="en-US" baseline="0" dirty="0" err="1" smtClean="0"/>
              <a:t>Solr</a:t>
            </a:r>
            <a:r>
              <a:rPr lang="en-US" baseline="0" dirty="0" smtClean="0"/>
              <a:t>) </a:t>
            </a:r>
            <a:r>
              <a:rPr lang="en-US" baseline="0" dirty="0" err="1" smtClean="0"/>
              <a:t>Solr</a:t>
            </a:r>
            <a:r>
              <a:rPr lang="en-US" baseline="0" dirty="0" smtClean="0"/>
              <a:t> Admin UI is pre-integrated with Kerberos.</a:t>
            </a:r>
          </a:p>
          <a:p>
            <a:pPr marL="457200" lvl="1" indent="0">
              <a:buFont typeface="Arial" pitchFamily="34" charset="0"/>
              <a:buNone/>
            </a:pPr>
            <a:endParaRPr lang="en-US" baseline="0" dirty="0" smtClean="0"/>
          </a:p>
          <a:p>
            <a:pPr marL="457200" lvl="1" indent="0">
              <a:buFont typeface="Arial" pitchFamily="34" charset="0"/>
              <a:buNone/>
            </a:pPr>
            <a:r>
              <a:rPr lang="en-US" baseline="0" dirty="0" err="1" smtClean="0"/>
              <a:t>DataStax</a:t>
            </a:r>
            <a:r>
              <a:rPr lang="en-US" baseline="0" dirty="0" smtClean="0"/>
              <a:t> recommends using Kerberos authentication with the </a:t>
            </a:r>
            <a:r>
              <a:rPr lang="en-US" baseline="0" dirty="0" err="1" smtClean="0"/>
              <a:t>Solr</a:t>
            </a:r>
            <a:r>
              <a:rPr lang="en-US" baseline="0" dirty="0" smtClean="0"/>
              <a:t> Admin UI and when running commands with </a:t>
            </a:r>
            <a:r>
              <a:rPr lang="en-US" baseline="0" dirty="0" err="1" smtClean="0"/>
              <a:t>cURL</a:t>
            </a:r>
            <a:r>
              <a:rPr lang="en-US" baseline="0" dirty="0" smtClean="0"/>
              <a:t> using the </a:t>
            </a:r>
            <a:r>
              <a:rPr lang="en-US" baseline="0" dirty="0" err="1" smtClean="0"/>
              <a:t>SolrJ</a:t>
            </a:r>
            <a:r>
              <a:rPr lang="en-US" baseline="0" dirty="0" smtClean="0"/>
              <a:t> API.</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To authenticate DSE Search clients with Kerberos authentication, use Simple and Protected GSSAPI Negotiation Mechanism (SPNEGO).</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To use the </a:t>
            </a:r>
            <a:r>
              <a:rPr lang="en-US" baseline="0" dirty="0" err="1" smtClean="0"/>
              <a:t>SolrJ</a:t>
            </a:r>
            <a:r>
              <a:rPr lang="en-US" baseline="0" dirty="0" smtClean="0"/>
              <a:t> API against DSE Search clusters with Kerberos authentication, client applications must use the </a:t>
            </a:r>
            <a:r>
              <a:rPr lang="en-US" baseline="0" dirty="0" err="1" smtClean="0"/>
              <a:t>SolrJ-Auth</a:t>
            </a:r>
            <a:r>
              <a:rPr lang="en-US" baseline="0" dirty="0" smtClean="0"/>
              <a:t> library and the </a:t>
            </a:r>
            <a:r>
              <a:rPr lang="en-US" baseline="0" dirty="0" err="1" smtClean="0"/>
              <a:t>DataStax</a:t>
            </a:r>
            <a:r>
              <a:rPr lang="en-US" baseline="0" dirty="0" smtClean="0"/>
              <a:t> Enterprise </a:t>
            </a:r>
            <a:r>
              <a:rPr lang="en-US" baseline="0" dirty="0" err="1" smtClean="0"/>
              <a:t>SolrJ</a:t>
            </a:r>
            <a:r>
              <a:rPr lang="en-US" baseline="0" dirty="0" smtClean="0"/>
              <a:t> component as described in the solrj-auth-README.md file.</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Define Accessing search indexes from </a:t>
            </a:r>
            <a:r>
              <a:rPr lang="en-US" baseline="0" dirty="0" err="1" smtClean="0"/>
              <a:t>Solr</a:t>
            </a:r>
            <a:r>
              <a:rPr lang="en-US" baseline="0" dirty="0" smtClean="0"/>
              <a:t> Admin UI (deprecated).</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Perform index management tasks with the CQL shell using Enabling DSE Unified Authentication.</a:t>
            </a:r>
          </a:p>
          <a:p>
            <a:pPr marL="158750" indent="0">
              <a:buFont typeface="Arial" pitchFamily="34" charset="0"/>
              <a:buNone/>
            </a:pPr>
            <a:endParaRPr lang="en-US" baseline="0" dirty="0" smtClean="0"/>
          </a:p>
          <a:p>
            <a:pPr marL="330200" indent="-171450">
              <a:buFont typeface="Arial" pitchFamily="34" charset="0"/>
              <a:buChar char="•"/>
            </a:pPr>
            <a:r>
              <a:rPr lang="en-US" baseline="0" dirty="0" smtClean="0"/>
              <a:t>Specific to DSE Analytics</a:t>
            </a:r>
          </a:p>
          <a:p>
            <a:pPr marL="457200" lvl="1" indent="0">
              <a:buFont typeface="Arial" pitchFamily="34" charset="0"/>
              <a:buNone/>
            </a:pPr>
            <a:r>
              <a:rPr lang="en-US" baseline="0" dirty="0" err="1" smtClean="0"/>
              <a:t>DataStax</a:t>
            </a:r>
            <a:r>
              <a:rPr lang="en-US" baseline="0" dirty="0" smtClean="0"/>
              <a:t> recommends the following security practices:</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 Enable client-to-node encryption using SSL.</a:t>
            </a:r>
          </a:p>
          <a:p>
            <a:pPr marL="457200" lvl="1" indent="0">
              <a:buFont typeface="Arial" pitchFamily="34" charset="0"/>
              <a:buNone/>
            </a:pPr>
            <a:r>
              <a:rPr lang="en-US" baseline="0" dirty="0" smtClean="0"/>
              <a:t>-- Spark ports for internode communications should run within a secured network without exposure to outside traffic.</a:t>
            </a:r>
          </a:p>
          <a:p>
            <a:pPr marL="457200" lvl="1" indent="0">
              <a:buFont typeface="Arial" pitchFamily="34" charset="0"/>
              <a:buNone/>
            </a:pPr>
            <a:r>
              <a:rPr lang="en-US" baseline="0" dirty="0" smtClean="0"/>
              <a:t>-- Distinct secrets for internode and per application, see Configuring Spark nodes.</a:t>
            </a:r>
          </a:p>
          <a:p>
            <a:pPr marL="457200" lvl="1" indent="0">
              <a:buFont typeface="Arial" pitchFamily="34" charset="0"/>
              <a:buNone/>
            </a:pPr>
            <a:r>
              <a:rPr lang="en-US" baseline="0" dirty="0" smtClean="0"/>
              <a:t>-- Native authentication for users of each application executor (run as) and isolation of related data, see Configuring Spark nodes.</a:t>
            </a:r>
          </a:p>
          <a:p>
            <a:pPr marL="457200" lvl="1" indent="0">
              <a:buFont typeface="Arial" pitchFamily="34" charset="0"/>
              <a:buNone/>
            </a:pPr>
            <a:r>
              <a:rPr lang="en-US" baseline="0" dirty="0" smtClean="0"/>
              <a:t>-- Spark UI internal or LDAP authentication, see Monitoring Spark with the web interface.</a:t>
            </a:r>
          </a:p>
          <a:p>
            <a:pPr marL="457200" lvl="1" indent="0">
              <a:buFont typeface="Arial" pitchFamily="34" charset="0"/>
              <a:buNone/>
            </a:pPr>
            <a:r>
              <a:rPr lang="en-US" baseline="0" dirty="0" smtClean="0"/>
              <a:t>-- User authentication for Spark jobs. </a:t>
            </a:r>
            <a:r>
              <a:rPr lang="en-US" baseline="0" dirty="0" err="1" smtClean="0"/>
              <a:t>DataStax</a:t>
            </a:r>
            <a:r>
              <a:rPr lang="en-US" baseline="0" dirty="0" smtClean="0"/>
              <a:t> Enterprise supports internal, LDAP, and Kerberos authentication for Spark.</a:t>
            </a:r>
          </a:p>
          <a:p>
            <a:pPr marL="457200" lvl="1" indent="0">
              <a:buFont typeface="Arial" pitchFamily="34" charset="0"/>
              <a:buNone/>
            </a:pPr>
            <a:r>
              <a:rPr lang="en-US" baseline="0" dirty="0" smtClean="0"/>
              <a:t>      o  Internal and LDAP: For </a:t>
            </a:r>
            <a:r>
              <a:rPr lang="en-US" baseline="0" dirty="0" err="1" smtClean="0"/>
              <a:t>DataStax</a:t>
            </a:r>
            <a:r>
              <a:rPr lang="en-US" baseline="0" dirty="0" smtClean="0"/>
              <a:t> Enterprise Spark applications and tools, use the Spark authentication commands to provide the authentication credentials, see Running spark-submit job with internal authentication.</a:t>
            </a:r>
          </a:p>
          <a:p>
            <a:pPr marL="457200" lvl="1" indent="0">
              <a:buFont typeface="Arial" pitchFamily="34" charset="0"/>
              <a:buNone/>
            </a:pPr>
            <a:r>
              <a:rPr lang="en-US" baseline="0" dirty="0" smtClean="0"/>
              <a:t>      o  Kerberos: Defining a Kerberos scheme applies to connecting Spark to DSE database, not authenticating Spark components between each other. The Spark Web UI is not secured, so some parameters passed to the executor in the command line might be visible. However, the DSE username, password, and delegation token are hidden. By default, when Kerberos is the only authentication scheme, the Spark UI is inaccessible, so UI authorization must be disabled.</a:t>
            </a:r>
          </a:p>
          <a:p>
            <a:pPr marL="158750" indent="0">
              <a:buFont typeface="Arial" pitchFamily="34" charset="0"/>
              <a:buNone/>
            </a:pPr>
            <a:endParaRPr lang="en-US" baseline="0" dirty="0" smtClean="0"/>
          </a:p>
          <a:p>
            <a:pPr marL="330200" indent="-171450">
              <a:buFont typeface="Arial" pitchFamily="34" charset="0"/>
              <a:buChar char="•"/>
            </a:pPr>
            <a:r>
              <a:rPr lang="en-US" baseline="0" dirty="0" smtClean="0"/>
              <a:t>Specific to DSE Graph</a:t>
            </a:r>
          </a:p>
          <a:p>
            <a:pPr marL="457200" lvl="1" indent="0">
              <a:buFont typeface="Arial" pitchFamily="34" charset="0"/>
              <a:buNone/>
            </a:pPr>
            <a:r>
              <a:rPr lang="en-US" baseline="0" dirty="0" err="1" smtClean="0"/>
              <a:t>DataStax</a:t>
            </a:r>
            <a:r>
              <a:rPr lang="en-US" baseline="0" dirty="0" smtClean="0"/>
              <a:t> Enterprise supports secure enterprise graph-database operations. DSE Graph data is completely or partially secured by using </a:t>
            </a:r>
            <a:r>
              <a:rPr lang="en-US" baseline="0" dirty="0" err="1" smtClean="0"/>
              <a:t>DataStax</a:t>
            </a:r>
            <a:r>
              <a:rPr lang="en-US" baseline="0" dirty="0" smtClean="0"/>
              <a:t> Enterprise security features:</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Allow only authenticated users to access DSE Graph data by enabling DSE Unified Authentication on the transactional database and configure credentials in the DSE Graph </a:t>
            </a:r>
            <a:r>
              <a:rPr lang="en-US" baseline="0" dirty="0" err="1" smtClean="0"/>
              <a:t>remote.yaml</a:t>
            </a:r>
            <a:r>
              <a:rPr lang="en-US" baseline="0" dirty="0" smtClean="0"/>
              <a:t>.</a:t>
            </a:r>
          </a:p>
          <a:p>
            <a:pPr marL="330200" indent="-171450">
              <a:buFont typeface="Arial" pitchFamily="34" charset="0"/>
              <a:buChar char="•"/>
            </a:pPr>
            <a:endParaRPr lang="en-US" baseline="0" dirty="0" smtClean="0"/>
          </a:p>
        </p:txBody>
      </p:sp>
    </p:spTree>
    <p:extLst>
      <p:ext uri="{BB962C8B-B14F-4D97-AF65-F5344CB8AC3E}">
        <p14:creationId xmlns:p14="http://schemas.microsoft.com/office/powerpoint/2010/main" val="237295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Specific to DSE Search</a:t>
            </a:r>
          </a:p>
          <a:p>
            <a:pPr lvl="1"/>
            <a:r>
              <a:rPr lang="en-US" dirty="0" smtClean="0"/>
              <a:t>Reference </a:t>
            </a:r>
            <a:r>
              <a:rPr lang="en-US" dirty="0" err="1" smtClean="0"/>
              <a:t>Urls</a:t>
            </a:r>
            <a:r>
              <a:rPr lang="en-US" dirty="0" smtClean="0"/>
              <a:t>,</a:t>
            </a:r>
          </a:p>
          <a:p>
            <a:pPr lvl="1"/>
            <a:r>
              <a:rPr lang="en-US" dirty="0" smtClean="0"/>
              <a:t>Managing search index permissions</a:t>
            </a:r>
          </a:p>
          <a:p>
            <a:pPr lvl="1"/>
            <a:r>
              <a:rPr lang="en-US" dirty="0" smtClean="0"/>
              <a:t>https://docs.datastax.com/en/dse/6.0/dse-admin/datastax_enterprise/security/secSearchIndexPermissions.html</a:t>
            </a:r>
          </a:p>
          <a:p>
            <a:pPr lvl="1"/>
            <a:endParaRPr lang="en-US" dirty="0" smtClean="0"/>
          </a:p>
          <a:p>
            <a:pPr lvl="1"/>
            <a:r>
              <a:rPr lang="en-US" i="1" dirty="0" smtClean="0"/>
              <a:t>Setting row-level permissions with row-level access control (RLAC) is not supported for use with DSE Search or DSE Graph.</a:t>
            </a:r>
          </a:p>
          <a:p>
            <a:endParaRPr lang="en-US" dirty="0" smtClean="0"/>
          </a:p>
          <a:p>
            <a:r>
              <a:rPr lang="en-US" dirty="0" smtClean="0"/>
              <a:t>Specific to DSE Analytics</a:t>
            </a:r>
          </a:p>
          <a:p>
            <a:pPr lvl="1"/>
            <a:r>
              <a:rPr lang="en-US" dirty="0" smtClean="0"/>
              <a:t>Data pulled from the database for Spark jobs and access control for Spark application submissions is protected by role-based access control (RBAC). The user running the request must have permission to access the data through their role assignment.</a:t>
            </a:r>
          </a:p>
          <a:p>
            <a:pPr lvl="1"/>
            <a:endParaRPr lang="en-US" dirty="0" smtClean="0"/>
          </a:p>
          <a:p>
            <a:pPr lvl="1"/>
            <a:r>
              <a:rPr lang="en-US" i="1" dirty="0" smtClean="0"/>
              <a:t>No authorization for the Spark UI master and workers is available.</a:t>
            </a:r>
          </a:p>
          <a:p>
            <a:endParaRPr lang="en-US" dirty="0" smtClean="0"/>
          </a:p>
          <a:p>
            <a:r>
              <a:rPr lang="en-US" dirty="0" smtClean="0"/>
              <a:t>Specific to DSE Graph</a:t>
            </a:r>
          </a:p>
          <a:p>
            <a:pPr lvl="1"/>
            <a:r>
              <a:rPr lang="en-US" dirty="0" smtClean="0"/>
              <a:t>Reference</a:t>
            </a:r>
            <a:r>
              <a:rPr lang="en-US" baseline="0" dirty="0" smtClean="0"/>
              <a:t> </a:t>
            </a:r>
            <a:r>
              <a:rPr lang="en-US" baseline="0" dirty="0" err="1" smtClean="0"/>
              <a:t>Urls</a:t>
            </a:r>
            <a:r>
              <a:rPr lang="en-US" baseline="0" dirty="0" smtClean="0"/>
              <a:t>,</a:t>
            </a:r>
          </a:p>
          <a:p>
            <a:pPr lvl="1"/>
            <a:r>
              <a:rPr lang="en-US" baseline="0" dirty="0" smtClean="0"/>
              <a:t>Managing access to DSE Graph </a:t>
            </a:r>
            <a:r>
              <a:rPr lang="en-US" baseline="0" dirty="0" err="1" smtClean="0"/>
              <a:t>keyspaces</a:t>
            </a:r>
            <a:endParaRPr lang="en-US" baseline="0" dirty="0" smtClean="0"/>
          </a:p>
          <a:p>
            <a:pPr lvl="1"/>
            <a:r>
              <a:rPr lang="en-US" baseline="0" dirty="0" smtClean="0"/>
              <a:t>https://docs.datastax.com/en/dse/6.0/dse-admin/datastax_enterprise/security/secRbacGraph.html</a:t>
            </a:r>
          </a:p>
          <a:p>
            <a:pPr lvl="1"/>
            <a:endParaRPr lang="en-US" baseline="0" dirty="0" smtClean="0"/>
          </a:p>
          <a:p>
            <a:pPr lvl="1"/>
            <a:r>
              <a:rPr lang="en-US" baseline="0" dirty="0" smtClean="0"/>
              <a:t>Limit access to graph data by defining roles for DSE Graph </a:t>
            </a:r>
            <a:r>
              <a:rPr lang="en-US" baseline="0" dirty="0" err="1" smtClean="0"/>
              <a:t>keyspaces</a:t>
            </a:r>
            <a:r>
              <a:rPr lang="en-US" baseline="0" dirty="0" smtClean="0"/>
              <a:t> and tables, see Managing access to DSE Graph </a:t>
            </a:r>
            <a:r>
              <a:rPr lang="en-US" baseline="0" dirty="0" err="1" smtClean="0"/>
              <a:t>keyspaces</a:t>
            </a:r>
            <a:r>
              <a:rPr lang="en-US" baseline="0" dirty="0" smtClean="0"/>
              <a:t>.</a:t>
            </a:r>
          </a:p>
          <a:p>
            <a:pPr lvl="1"/>
            <a:endParaRPr lang="en-US" baseline="0" dirty="0" smtClean="0"/>
          </a:p>
          <a:p>
            <a:pPr lvl="1"/>
            <a:r>
              <a:rPr lang="en-US" baseline="0" dirty="0" smtClean="0"/>
              <a:t>RBAC does not apply to cached data. Setting row-level permissions with row-level access control (RLAC) is not supported for use with DSE Search or DSE Graph.</a:t>
            </a:r>
          </a:p>
          <a:p>
            <a:pPr lvl="1"/>
            <a:endParaRPr lang="en-US" baseline="0" dirty="0" smtClean="0"/>
          </a:p>
          <a:p>
            <a:pPr lvl="1"/>
            <a:r>
              <a:rPr lang="en-US" baseline="0" dirty="0" smtClean="0"/>
              <a:t>Grant execute permissions for the </a:t>
            </a:r>
            <a:r>
              <a:rPr lang="en-US" baseline="0" dirty="0" err="1" smtClean="0"/>
              <a:t>DseGraphRpc</a:t>
            </a:r>
            <a:r>
              <a:rPr lang="en-US" baseline="0" dirty="0" smtClean="0"/>
              <a:t> object to the defined roles.</a:t>
            </a:r>
          </a:p>
          <a:p>
            <a:pPr lvl="1"/>
            <a:endParaRPr lang="en-US" baseline="0" dirty="0" smtClean="0"/>
          </a:p>
          <a:p>
            <a:pPr lvl="1"/>
            <a:r>
              <a:rPr lang="en-US" baseline="0" dirty="0" smtClean="0"/>
              <a:t>Graph Sandbox-</a:t>
            </a:r>
          </a:p>
          <a:p>
            <a:pPr lvl="1"/>
            <a:r>
              <a:rPr lang="en-US" baseline="0" dirty="0" smtClean="0"/>
              <a:t>Enabled by default, the Graph sandbox can be configured to allow or disallow execution of Java packages, </a:t>
            </a:r>
            <a:r>
              <a:rPr lang="en-US" baseline="0" dirty="0" err="1" smtClean="0"/>
              <a:t>superclasses</a:t>
            </a:r>
            <a:r>
              <a:rPr lang="en-US" baseline="0" dirty="0" smtClean="0"/>
              <a:t>, and types, see,</a:t>
            </a:r>
          </a:p>
          <a:p>
            <a:pPr lvl="1"/>
            <a:r>
              <a:rPr lang="en-US" baseline="0" dirty="0" smtClean="0"/>
              <a:t>   https://docs.datastax.com/en/dse/6.0/dse-admin/datastax_enterprise/graph/config/configGraphSandbox.html</a:t>
            </a:r>
          </a:p>
          <a:p>
            <a:pPr lvl="1"/>
            <a:endParaRPr lang="en-US" baseline="0" dirty="0" smtClean="0"/>
          </a:p>
          <a:p>
            <a:pPr lvl="1"/>
            <a:endParaRPr lang="en-US" dirty="0"/>
          </a:p>
        </p:txBody>
      </p:sp>
    </p:spTree>
    <p:extLst>
      <p:ext uri="{BB962C8B-B14F-4D97-AF65-F5344CB8AC3E}">
        <p14:creationId xmlns:p14="http://schemas.microsoft.com/office/powerpoint/2010/main" val="3239696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Reference </a:t>
            </a:r>
            <a:r>
              <a:rPr lang="en-US" dirty="0" err="1" smtClean="0"/>
              <a:t>Urls</a:t>
            </a:r>
            <a:r>
              <a:rPr lang="en-US" dirty="0" smtClean="0"/>
              <a:t>,</a:t>
            </a:r>
          </a:p>
          <a:p>
            <a:pPr lvl="1"/>
            <a:r>
              <a:rPr lang="en-US" dirty="0" smtClean="0"/>
              <a:t>https://docs.datastax.com/en/dse/6.0/dse-admin/datastax_enterprise/security/secSslTOC.html</a:t>
            </a:r>
          </a:p>
          <a:p>
            <a:endParaRPr lang="en-US" dirty="0" smtClean="0"/>
          </a:p>
          <a:p>
            <a:r>
              <a:rPr lang="en-US" dirty="0" smtClean="0"/>
              <a:t>Using CQL shell (</a:t>
            </a:r>
            <a:r>
              <a:rPr lang="en-US" dirty="0" err="1" smtClean="0"/>
              <a:t>cqlsh</a:t>
            </a:r>
            <a:r>
              <a:rPr lang="en-US" dirty="0" smtClean="0"/>
              <a:t>) with SSL,</a:t>
            </a:r>
          </a:p>
          <a:p>
            <a:pPr lvl="1"/>
            <a:r>
              <a:rPr lang="en-US" dirty="0" smtClean="0"/>
              <a:t>https://docs.datastax.com/en/dse/6.0/dse-admin/datastax_enterprise/security/usingCqlshSslAndKerberos.html</a:t>
            </a:r>
          </a:p>
          <a:p>
            <a:pPr lvl="1"/>
            <a:endParaRPr lang="en-US" dirty="0" smtClean="0"/>
          </a:p>
          <a:p>
            <a:pPr lvl="0"/>
            <a:r>
              <a:rPr lang="en-US" dirty="0" smtClean="0"/>
              <a:t>Setting up SSL for </a:t>
            </a:r>
            <a:r>
              <a:rPr lang="en-US" dirty="0" err="1" smtClean="0"/>
              <a:t>nodetool</a:t>
            </a:r>
            <a:r>
              <a:rPr lang="en-US" dirty="0" smtClean="0"/>
              <a:t>, </a:t>
            </a:r>
            <a:r>
              <a:rPr lang="en-US" dirty="0" err="1" smtClean="0"/>
              <a:t>dsetool</a:t>
            </a:r>
            <a:r>
              <a:rPr lang="en-US" dirty="0" smtClean="0"/>
              <a:t>, and </a:t>
            </a:r>
            <a:r>
              <a:rPr lang="en-US" dirty="0" err="1" smtClean="0"/>
              <a:t>dse</a:t>
            </a:r>
            <a:r>
              <a:rPr lang="en-US" dirty="0" smtClean="0"/>
              <a:t> </a:t>
            </a:r>
            <a:r>
              <a:rPr lang="en-US" dirty="0" err="1" smtClean="0"/>
              <a:t>advrep</a:t>
            </a:r>
            <a:endParaRPr lang="en-US" dirty="0" smtClean="0"/>
          </a:p>
          <a:p>
            <a:pPr lvl="1"/>
            <a:r>
              <a:rPr lang="en-US" dirty="0" smtClean="0"/>
              <a:t>https://docs.datastax.com/en/dse/6.0/dse-admin/datastax_enterprise/security/secureToolSSL.html</a:t>
            </a:r>
          </a:p>
          <a:p>
            <a:pPr lvl="1"/>
            <a:endParaRPr lang="en-US" dirty="0" smtClean="0"/>
          </a:p>
          <a:p>
            <a:pPr lvl="0"/>
            <a:r>
              <a:rPr lang="en-US" dirty="0" smtClean="0"/>
              <a:t>Setting up SSL for </a:t>
            </a:r>
            <a:r>
              <a:rPr lang="en-US" dirty="0" err="1" smtClean="0"/>
              <a:t>jconsole</a:t>
            </a:r>
            <a:r>
              <a:rPr lang="en-US" dirty="0" smtClean="0"/>
              <a:t> (JMX)</a:t>
            </a:r>
          </a:p>
          <a:p>
            <a:pPr lvl="1"/>
            <a:r>
              <a:rPr lang="en-US" dirty="0" smtClean="0"/>
              <a:t>https://docs.datastax.com/en/dse/6.0/dse-admin/datastax_enterprise/security/secureJconsoleSSL.html</a:t>
            </a:r>
          </a:p>
          <a:p>
            <a:pPr lvl="0"/>
            <a:endParaRPr lang="en-US" dirty="0" smtClean="0"/>
          </a:p>
          <a:p>
            <a:pPr lvl="0"/>
            <a:r>
              <a:rPr lang="en-US" dirty="0" smtClean="0"/>
              <a:t>Connecting </a:t>
            </a:r>
            <a:r>
              <a:rPr lang="en-US" dirty="0" err="1" smtClean="0"/>
              <a:t>sstableloader</a:t>
            </a:r>
            <a:r>
              <a:rPr lang="en-US" dirty="0" smtClean="0"/>
              <a:t> to a secured cluster</a:t>
            </a:r>
          </a:p>
          <a:p>
            <a:pPr lvl="1"/>
            <a:r>
              <a:rPr lang="en-US" dirty="0" smtClean="0"/>
              <a:t>https://docs.datastax.com/en/dse/6.0/dse-admin/datastax_enterprise/security/secSstableloaderSsl.html</a:t>
            </a:r>
          </a:p>
          <a:p>
            <a:endParaRPr lang="en-US" dirty="0" smtClean="0"/>
          </a:p>
          <a:p>
            <a:r>
              <a:rPr lang="en-US" dirty="0" smtClean="0"/>
              <a:t>Other loaders, other-</a:t>
            </a:r>
          </a:p>
          <a:p>
            <a:pPr lvl="1"/>
            <a:r>
              <a:rPr lang="en-US" dirty="0" smtClean="0"/>
              <a:t>See</a:t>
            </a:r>
            <a:r>
              <a:rPr lang="en-US" baseline="0" dirty="0" smtClean="0"/>
              <a:t> documentation specific to each</a:t>
            </a:r>
            <a:endParaRPr lang="en-US" dirty="0" smtClean="0"/>
          </a:p>
          <a:p>
            <a:endParaRPr lang="en-US" dirty="0"/>
          </a:p>
        </p:txBody>
      </p:sp>
    </p:spTree>
    <p:extLst>
      <p:ext uri="{BB962C8B-B14F-4D97-AF65-F5344CB8AC3E}">
        <p14:creationId xmlns:p14="http://schemas.microsoft.com/office/powerpoint/2010/main" val="130244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Reference </a:t>
            </a:r>
            <a:r>
              <a:rPr lang="en-US" dirty="0" err="1" smtClean="0"/>
              <a:t>Urls</a:t>
            </a:r>
            <a:r>
              <a:rPr lang="en-US" dirty="0" smtClean="0"/>
              <a:t>,</a:t>
            </a:r>
          </a:p>
          <a:p>
            <a:pPr lvl="1"/>
            <a:r>
              <a:rPr lang="en-US" dirty="0" smtClean="0"/>
              <a:t>https://docs.datastax.com/en/dse/6.0/dse-admin/datastax_enterprise/security/secEncryptTDE.html</a:t>
            </a:r>
          </a:p>
          <a:p>
            <a:pPr lvl="1"/>
            <a:endParaRPr lang="en-US" dirty="0" smtClean="0"/>
          </a:p>
          <a:p>
            <a:pPr lvl="1"/>
            <a:r>
              <a:rPr lang="en-US" dirty="0" smtClean="0"/>
              <a:t>Encrypting Search indexes</a:t>
            </a:r>
          </a:p>
          <a:p>
            <a:pPr lvl="1"/>
            <a:r>
              <a:rPr lang="en-US" dirty="0" smtClean="0"/>
              <a:t>https://docs.datastax.com/en/dse/6.0/dse-admin/datastax_enterprise/security/secEncryptSearch.html</a:t>
            </a:r>
          </a:p>
          <a:p>
            <a:endParaRPr lang="en-US" dirty="0" smtClean="0"/>
          </a:p>
          <a:p>
            <a:endParaRPr lang="en-US" dirty="0"/>
          </a:p>
        </p:txBody>
      </p:sp>
    </p:spTree>
    <p:extLst>
      <p:ext uri="{BB962C8B-B14F-4D97-AF65-F5344CB8AC3E}">
        <p14:creationId xmlns:p14="http://schemas.microsoft.com/office/powerpoint/2010/main" val="2698344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itle Slide">
    <p:spTree>
      <p:nvGrpSpPr>
        <p:cNvPr id="1" name="Shape 88"/>
        <p:cNvGrpSpPr/>
        <p:nvPr/>
      </p:nvGrpSpPr>
      <p:grpSpPr>
        <a:xfrm>
          <a:off x="0" y="0"/>
          <a:ext cx="0" cy="0"/>
          <a:chOff x="0" y="0"/>
          <a:chExt cx="0" cy="0"/>
        </a:xfrm>
      </p:grpSpPr>
      <p:sp>
        <p:nvSpPr>
          <p:cNvPr id="13" name="Round Single Corner Rectangle 12"/>
          <p:cNvSpPr/>
          <p:nvPr userDrawn="1"/>
        </p:nvSpPr>
        <p:spPr>
          <a:xfrm flipV="1">
            <a:off x="0" y="-2"/>
            <a:ext cx="3654128" cy="5143502"/>
          </a:xfrm>
          <a:prstGeom prst="round1Rect">
            <a:avLst>
              <a:gd name="adj" fmla="val 284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Shape 98"/>
          <p:cNvSpPr/>
          <p:nvPr userDrawn="1"/>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r="29726"/>
          <a:stretch/>
        </p:blipFill>
        <p:spPr>
          <a:xfrm>
            <a:off x="0" y="817418"/>
            <a:ext cx="3654128" cy="4326018"/>
          </a:xfrm>
          <a:prstGeom prst="rect">
            <a:avLst/>
          </a:prstGeom>
          <a:noFill/>
          <a:ln>
            <a:noFill/>
          </a:ln>
        </p:spPr>
      </p:pic>
      <p:sp>
        <p:nvSpPr>
          <p:cNvPr id="20" name="Shape 71"/>
          <p:cNvSpPr txBox="1">
            <a:spLocks noGrp="1"/>
          </p:cNvSpPr>
          <p:nvPr>
            <p:ph type="body" idx="1"/>
          </p:nvPr>
        </p:nvSpPr>
        <p:spPr>
          <a:xfrm>
            <a:off x="457200" y="1733643"/>
            <a:ext cx="3089305" cy="680970"/>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6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1" name="Shape 64"/>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L="0" marR="0" lvl="0" indent="0" algn="l" rtl="0">
              <a:lnSpc>
                <a:spcPct val="90000"/>
              </a:lnSpc>
              <a:spcBef>
                <a:spcPts val="0"/>
              </a:spcBef>
              <a:spcAft>
                <a:spcPts val="0"/>
              </a:spcAft>
              <a:buClr>
                <a:schemeClr val="lt1"/>
              </a:buClr>
              <a:buSzPts val="1400"/>
              <a:buFont typeface="Arial"/>
              <a:buNone/>
              <a:defRPr sz="28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0000-DTSE-Core-6220-DU-60-</a:t>
            </a:r>
            <a:fld id="{5A6FB346-E907-314D-8DE1-ECD2B2B6AA1B}" type="slidenum">
              <a:rPr lang="uk-UA" smtClean="0"/>
              <a:pPr/>
              <a:t>‹#›</a:t>
            </a:fld>
            <a:endParaRPr lang="uk-UA" dirty="0"/>
          </a:p>
        </p:txBody>
      </p:sp>
      <p:pic>
        <p:nvPicPr>
          <p:cNvPr id="10"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1"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0000-DTSE-Core-6220-DU-60-</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653575908"/>
      </p:ext>
    </p:extLst>
  </p:cSld>
  <p:clrMapOvr>
    <a:masterClrMapping/>
  </p:clrMapOvr>
  <p:extLst mod="1">
    <p:ext uri="{DCECCB84-F9BA-43D5-87BE-67443E8EF086}">
      <p15:sldGuideLst xmlns:p15="http://schemas.microsoft.com/office/powerpoint/2012/main" xmlns="">
        <p15:guide id="4"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 Internal Only">
    <p:spTree>
      <p:nvGrpSpPr>
        <p:cNvPr id="1" name=""/>
        <p:cNvGrpSpPr/>
        <p:nvPr/>
      </p:nvGrpSpPr>
      <p:grpSpPr>
        <a:xfrm>
          <a:off x="0" y="0"/>
          <a:ext cx="0" cy="0"/>
          <a:chOff x="0" y="0"/>
          <a:chExt cx="0" cy="0"/>
        </a:xfrm>
      </p:grpSpPr>
      <p:sp>
        <p:nvSpPr>
          <p:cNvPr id="11" name="Round Single Corner Rectangle 10"/>
          <p:cNvSpPr/>
          <p:nvPr userDrawn="1"/>
        </p:nvSpPr>
        <p:spPr>
          <a:xfrm rot="10800000" flipH="1">
            <a:off x="-1" y="-6"/>
            <a:ext cx="9144001" cy="866491"/>
          </a:xfrm>
          <a:prstGeom prst="round1Rect">
            <a:avLst>
              <a:gd name="adj" fmla="val 50000"/>
            </a:avLst>
          </a:prstGeom>
          <a:solidFill>
            <a:srgbClr val="FFD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270472"/>
            <a:ext cx="6726195"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lt1"/>
                </a:solidFill>
              </a:defRPr>
            </a:lvl1pPr>
          </a:lstStyle>
          <a:p>
            <a:pPr marL="0" lvl="0" indent="0">
              <a:lnSpc>
                <a:spcPct val="80000"/>
              </a:lnSpc>
              <a:buClr>
                <a:schemeClr val="lt1"/>
              </a:buClr>
              <a:buSzPts val="1400"/>
              <a:buFont typeface="Arial"/>
            </a:pPr>
            <a:r>
              <a:rPr lang="en-US" dirty="0"/>
              <a:t>Click to edit title text</a:t>
            </a:r>
          </a:p>
        </p:txBody>
      </p:sp>
      <p:pic>
        <p:nvPicPr>
          <p:cNvPr id="14" name="Picture 13" descr="line-dot-pattern@2x.png"/>
          <p:cNvPicPr>
            <a:picLocks noChangeAspect="1"/>
          </p:cNvPicPr>
          <p:nvPr userDrawn="1"/>
        </p:nvPicPr>
        <p:blipFill rotWithShape="1">
          <a:blip r:embed="rId2">
            <a:extLst>
              <a:ext uri="{28A0092B-C50C-407E-A947-70E740481C1C}">
                <a14:useLocalDpi xmlns:a14="http://schemas.microsoft.com/office/drawing/2010/main"/>
              </a:ext>
            </a:extLst>
          </a:blip>
          <a:srcRect l="4800" b="12647"/>
          <a:stretch/>
        </p:blipFill>
        <p:spPr>
          <a:xfrm rot="16200000">
            <a:off x="7179812" y="-1097707"/>
            <a:ext cx="866487" cy="3061892"/>
          </a:xfrm>
          <a:prstGeom prst="rect">
            <a:avLst/>
          </a:prstGeom>
        </p:spPr>
      </p:pic>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0000-DTSE-Core-6220-DU-60-</a:t>
            </a:r>
            <a:fld id="{5A6FB346-E907-314D-8DE1-ECD2B2B6AA1B}" type="slidenum">
              <a:rPr lang="uk-UA" smtClean="0"/>
              <a:pPr/>
              <a:t>‹#›</a:t>
            </a:fld>
            <a:endParaRPr lang="uk-UA" dirty="0"/>
          </a:p>
        </p:txBody>
      </p:sp>
      <p:grpSp>
        <p:nvGrpSpPr>
          <p:cNvPr id="5" name="Group 4"/>
          <p:cNvGrpSpPr/>
          <p:nvPr userDrawn="1"/>
        </p:nvGrpSpPr>
        <p:grpSpPr>
          <a:xfrm>
            <a:off x="6991004" y="1978634"/>
            <a:ext cx="1925571" cy="1271847"/>
            <a:chOff x="6991004" y="1978634"/>
            <a:chExt cx="1925571" cy="1271847"/>
          </a:xfrm>
        </p:grpSpPr>
        <p:sp>
          <p:nvSpPr>
            <p:cNvPr id="2" name="Rectangle 1"/>
            <p:cNvSpPr/>
            <p:nvPr userDrawn="1"/>
          </p:nvSpPr>
          <p:spPr>
            <a:xfrm>
              <a:off x="6991004" y="1978634"/>
              <a:ext cx="1925571" cy="1271847"/>
            </a:xfrm>
            <a:prstGeom prst="rect">
              <a:avLst/>
            </a:prstGeom>
            <a:noFill/>
            <a:ln w="136525">
              <a:solidFill>
                <a:srgbClr val="FFDE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7090756" y="2152892"/>
              <a:ext cx="1704109" cy="923330"/>
            </a:xfrm>
            <a:prstGeom prst="rect">
              <a:avLst/>
            </a:prstGeom>
            <a:noFill/>
          </p:spPr>
          <p:txBody>
            <a:bodyPr wrap="square" rtlCol="0">
              <a:spAutoFit/>
            </a:bodyPr>
            <a:lstStyle/>
            <a:p>
              <a:pPr algn="ctr"/>
              <a:r>
                <a:rPr lang="en-US" sz="1800" b="1" dirty="0" err="1" smtClean="0">
                  <a:solidFill>
                    <a:srgbClr val="FFC72C"/>
                  </a:solidFill>
                </a:rPr>
                <a:t>DataStax</a:t>
              </a:r>
              <a:r>
                <a:rPr lang="en-US" sz="1800" b="1" dirty="0" smtClean="0">
                  <a:solidFill>
                    <a:srgbClr val="FFC72C"/>
                  </a:solidFill>
                </a:rPr>
                <a:t> Internal Use Only</a:t>
              </a:r>
            </a:p>
          </p:txBody>
        </p:sp>
      </p:grpSp>
      <p:pic>
        <p:nvPicPr>
          <p:cNvPr id="13"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6"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287096619"/>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 - Sub-section Break (Exercise, other)">
    <p:spTree>
      <p:nvGrpSpPr>
        <p:cNvPr id="1" name=""/>
        <p:cNvGrpSpPr/>
        <p:nvPr/>
      </p:nvGrpSpPr>
      <p:grpSpPr>
        <a:xfrm>
          <a:off x="0" y="0"/>
          <a:ext cx="0" cy="0"/>
          <a:chOff x="0" y="0"/>
          <a:chExt cx="0" cy="0"/>
        </a:xfrm>
      </p:grpSpPr>
      <p:sp>
        <p:nvSpPr>
          <p:cNvPr id="5" name="Round Single Corner Rectangle 4"/>
          <p:cNvSpPr/>
          <p:nvPr userDrawn="1"/>
        </p:nvSpPr>
        <p:spPr>
          <a:xfrm flipH="1">
            <a:off x="0" y="1"/>
            <a:ext cx="4267200" cy="4286249"/>
          </a:xfrm>
          <a:prstGeom prst="round1Rect">
            <a:avLst>
              <a:gd name="adj" fmla="val 3481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a:stretch/>
        </p:blipFill>
        <p:spPr>
          <a:xfrm flipV="1">
            <a:off x="-1274" y="0"/>
            <a:ext cx="5199810" cy="4326018"/>
          </a:xfrm>
          <a:prstGeom prst="rect">
            <a:avLst/>
          </a:prstGeom>
          <a:noFill/>
          <a:ln>
            <a:noFill/>
          </a:ln>
        </p:spPr>
      </p:pic>
      <p:sp>
        <p:nvSpPr>
          <p:cNvPr id="12" name="Shape 71"/>
          <p:cNvSpPr txBox="1">
            <a:spLocks noGrp="1"/>
          </p:cNvSpPr>
          <p:nvPr>
            <p:ph type="body" idx="1"/>
          </p:nvPr>
        </p:nvSpPr>
        <p:spPr>
          <a:xfrm>
            <a:off x="457200" y="3015512"/>
            <a:ext cx="3409406" cy="1189095"/>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8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3" name="Shape 64"/>
          <p:cNvSpPr txBox="1">
            <a:spLocks noGrp="1"/>
          </p:cNvSpPr>
          <p:nvPr>
            <p:ph type="title"/>
          </p:nvPr>
        </p:nvSpPr>
        <p:spPr>
          <a:xfrm>
            <a:off x="457200" y="1702021"/>
            <a:ext cx="3409406" cy="1299000"/>
          </a:xfrm>
          <a:prstGeom prst="rect">
            <a:avLst/>
          </a:prstGeom>
          <a:noFill/>
          <a:ln>
            <a:noFill/>
          </a:ln>
        </p:spPr>
        <p:txBody>
          <a:bodyPr spcFirstLastPara="1" wrap="square" lIns="0" tIns="91425" rIns="91425" bIns="91425" anchor="b" anchorCtr="0"/>
          <a:lstStyle>
            <a:lvl1pPr marL="0" marR="0" lvl="0" indent="0" algn="l" rtl="0">
              <a:lnSpc>
                <a:spcPct val="80000"/>
              </a:lnSpc>
              <a:spcBef>
                <a:spcPts val="0"/>
              </a:spcBef>
              <a:spcAft>
                <a:spcPts val="0"/>
              </a:spcAft>
              <a:buClr>
                <a:schemeClr val="lt1"/>
              </a:buClr>
              <a:buSzPts val="1400"/>
              <a:buFont typeface="Arial"/>
              <a:buNone/>
              <a:defRPr sz="32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0000-DTSE-Core-6220-DU-60-</a:t>
            </a:r>
            <a:fld id="{5A6FB346-E907-314D-8DE1-ECD2B2B6AA1B}" type="slidenum">
              <a:rPr lang="uk-UA" smtClean="0"/>
              <a:pPr/>
              <a:t>‹#›</a:t>
            </a:fld>
            <a:endParaRPr lang="uk-UA" dirty="0"/>
          </a:p>
        </p:txBody>
      </p:sp>
      <p:pic>
        <p:nvPicPr>
          <p:cNvPr id="9"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752276708"/>
      </p:ext>
    </p:extLst>
  </p:cSld>
  <p:clrMapOvr>
    <a:masterClrMapping/>
  </p:clrMapOvr>
  <p:extLst mod="1">
    <p:ext uri="{DCECCB84-F9BA-43D5-87BE-67443E8EF086}">
      <p15:sldGuideLst xmlns:p15="http://schemas.microsoft.com/office/powerpoint/2012/main" xmlns="">
        <p15:guide id="1" pos="2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8 - Section 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0000-DTSE-Core-6220-DU-60-</a:t>
            </a:r>
            <a:fld id="{5A6FB346-E907-314D-8DE1-ECD2B2B6AA1B}" type="slidenum">
              <a:rPr lang="uk-UA" smtClean="0"/>
              <a:pPr/>
              <a:t>‹#›</a:t>
            </a:fld>
            <a:endParaRPr lang="uk-UA" dirty="0"/>
          </a:p>
        </p:txBody>
      </p:sp>
      <p:sp>
        <p:nvSpPr>
          <p:cNvPr id="10"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End of Module:</a:t>
            </a:r>
            <a:endParaRPr lang="en-US" dirty="0"/>
          </a:p>
        </p:txBody>
      </p:sp>
      <p:pic>
        <p:nvPicPr>
          <p:cNvPr id="9"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 Additional Detail:">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baseline="0">
                <a:solidFill>
                  <a:schemeClr val="bg1"/>
                </a:solidFill>
                <a:latin typeface="Arial" charset="0"/>
                <a:ea typeface="Arial" charset="0"/>
                <a:cs typeface="Arial" charset="0"/>
              </a:defRPr>
            </a:lvl1pPr>
          </a:lstStyle>
          <a:p>
            <a:r>
              <a:rPr lang="en-US" dirty="0" smtClean="0"/>
              <a:t>Additional Detail:</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0000-DTSE-Core-6220-DU-60-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569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Prerequisites: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0000-DTSE-Core-6220-DU-60-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428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Solutions: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0000-DTSE-Core-6220-DU-60-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20170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6" r:id="rId1"/>
    <p:sldLayoutId id="2147483713" r:id="rId2"/>
    <p:sldLayoutId id="2147483714" r:id="rId3"/>
    <p:sldLayoutId id="2147483717" r:id="rId4"/>
    <p:sldLayoutId id="2147483710" r:id="rId5"/>
    <p:sldLayoutId id="2147483716" r:id="rId6"/>
    <p:sldLayoutId id="2147483715" r:id="rId7"/>
    <p:sldLayoutId id="2147483718" r:id="rId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xmlns="">
        <p15:guide id="1" orient="horz" pos="3151" userDrawn="1">
          <p15:clr>
            <a:srgbClr val="F26B43"/>
          </p15:clr>
        </p15:guide>
        <p15:guide id="2"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000" dirty="0" smtClean="0"/>
              <a:t>DSE Core (and more), Security</a:t>
            </a:r>
            <a:endParaRPr lang="en-US" sz="2000" dirty="0"/>
          </a:p>
        </p:txBody>
      </p:sp>
      <p:sp>
        <p:nvSpPr>
          <p:cNvPr id="3" name="Title 2"/>
          <p:cNvSpPr>
            <a:spLocks noGrp="1"/>
          </p:cNvSpPr>
          <p:nvPr>
            <p:ph type="title"/>
          </p:nvPr>
        </p:nvSpPr>
        <p:spPr/>
        <p:txBody>
          <a:bodyPr/>
          <a:lstStyle/>
          <a:p>
            <a:r>
              <a:rPr lang="en-US" dirty="0" smtClean="0"/>
              <a:t>Discussion Unit:</a:t>
            </a:r>
            <a:endParaRPr lang="en-US" dirty="0"/>
          </a:p>
        </p:txBody>
      </p:sp>
      <p:sp>
        <p:nvSpPr>
          <p:cNvPr id="4" name="Slide Number Placeholder 3"/>
          <p:cNvSpPr>
            <a:spLocks noGrp="1"/>
          </p:cNvSpPr>
          <p:nvPr>
            <p:ph type="sldNum" sz="quarter" idx="11"/>
          </p:nvPr>
        </p:nvSpPr>
        <p:spPr/>
        <p:txBody>
          <a:bodyPr/>
          <a:lstStyle/>
          <a:p>
            <a:r>
              <a:rPr lang="en-US" dirty="0" smtClean="0"/>
              <a:t>0000-DTSE-Core-6220-DU-60-</a:t>
            </a:r>
            <a:fld id="{5A6FB346-E907-314D-8DE1-ECD2B2B6AA1B}" type="slidenum">
              <a:rPr lang="uk-UA" smtClean="0"/>
              <a:pPr/>
              <a:t>1</a:t>
            </a:fld>
            <a:endParaRPr lang="uk-UA" dirty="0"/>
          </a:p>
        </p:txBody>
      </p:sp>
      <p:sp>
        <p:nvSpPr>
          <p:cNvPr id="5" name="Content Placeholder 1"/>
          <p:cNvSpPr txBox="1">
            <a:spLocks/>
          </p:cNvSpPr>
          <p:nvPr/>
        </p:nvSpPr>
        <p:spPr>
          <a:xfrm>
            <a:off x="4111328" y="393235"/>
            <a:ext cx="4575472" cy="1751448"/>
          </a:xfrm>
          <a:prstGeom prst="rect">
            <a:avLst/>
          </a:prstGeom>
          <a:solidFill>
            <a:schemeClr val="bg1"/>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a:r>
              <a:rPr lang="en-US" sz="1800" dirty="0" smtClean="0"/>
              <a:t>Introduce DSE Security</a:t>
            </a:r>
          </a:p>
          <a:p>
            <a:pPr marL="6350"/>
            <a:endParaRPr lang="en-US" sz="1800" dirty="0"/>
          </a:p>
          <a:p>
            <a:pPr marL="233363" indent="-227013">
              <a:buFont typeface="Arial" pitchFamily="34" charset="0"/>
              <a:buChar char="•"/>
            </a:pPr>
            <a:r>
              <a:rPr lang="en-US" sz="1800" dirty="0" smtClean="0"/>
              <a:t>Large topic, necessary for the enterprise</a:t>
            </a:r>
            <a:endParaRPr lang="en-US" sz="1800" dirty="0"/>
          </a:p>
          <a:p>
            <a:pPr marL="233363" indent="-227013">
              <a:buFont typeface="Arial" pitchFamily="34" charset="0"/>
              <a:buChar char="•"/>
            </a:pPr>
            <a:r>
              <a:rPr lang="en-US" sz="1800" dirty="0" smtClean="0"/>
              <a:t>CSO or similar ? Get help</a:t>
            </a:r>
          </a:p>
          <a:p>
            <a:pPr marL="233363" indent="-227013">
              <a:buFont typeface="Arial" pitchFamily="34" charset="0"/>
              <a:buChar char="•"/>
            </a:pPr>
            <a:endParaRPr lang="en-US" sz="1800" dirty="0"/>
          </a:p>
          <a:p>
            <a:pPr marL="233363" indent="-227013">
              <a:buFont typeface="Arial" pitchFamily="34" charset="0"/>
              <a:buChar char="•"/>
            </a:pPr>
            <a:r>
              <a:rPr lang="en-US" sz="1800" dirty="0" smtClean="0"/>
              <a:t>Multiple Levels</a:t>
            </a:r>
          </a:p>
          <a:p>
            <a:pPr marL="6350" defTabSz="233363">
              <a:tabLst>
                <a:tab pos="233363" algn="l"/>
              </a:tabLst>
            </a:pPr>
            <a:r>
              <a:rPr lang="en-US" sz="1800" dirty="0" smtClean="0"/>
              <a:t>			-- OS (Pre DSE)</a:t>
            </a:r>
          </a:p>
          <a:p>
            <a:pPr marL="6350" defTabSz="233363">
              <a:tabLst>
                <a:tab pos="233363" algn="l"/>
              </a:tabLst>
            </a:pPr>
            <a:r>
              <a:rPr lang="en-US" sz="1800" dirty="0"/>
              <a:t>	</a:t>
            </a:r>
            <a:r>
              <a:rPr lang="en-US" sz="1800" dirty="0" smtClean="0"/>
              <a:t>		-- DSE</a:t>
            </a:r>
          </a:p>
          <a:p>
            <a:pPr marL="6350" defTabSz="233363">
              <a:tabLst>
                <a:tab pos="233363" algn="l"/>
              </a:tabLst>
            </a:pPr>
            <a:r>
              <a:rPr lang="en-US" sz="1800" dirty="0"/>
              <a:t>	</a:t>
            </a:r>
            <a:r>
              <a:rPr lang="en-US" sz="1800" dirty="0" smtClean="0"/>
              <a:t>			-- Database connections (end user)</a:t>
            </a:r>
          </a:p>
          <a:p>
            <a:pPr marL="6350" defTabSz="233363">
              <a:tabLst>
                <a:tab pos="233363" algn="l"/>
              </a:tabLst>
            </a:pPr>
            <a:r>
              <a:rPr lang="en-US" sz="1800" dirty="0"/>
              <a:t>	</a:t>
            </a:r>
            <a:r>
              <a:rPr lang="en-US" sz="1800" dirty="0" smtClean="0"/>
              <a:t>			-- Inter-nodal communication</a:t>
            </a:r>
          </a:p>
          <a:p>
            <a:pPr marL="6350" defTabSz="233363">
              <a:tabLst>
                <a:tab pos="233363" algn="l"/>
              </a:tabLst>
            </a:pPr>
            <a:r>
              <a:rPr lang="en-US" sz="1800" dirty="0"/>
              <a:t>	</a:t>
            </a:r>
            <a:r>
              <a:rPr lang="en-US" sz="1800" dirty="0" smtClean="0"/>
              <a:t>			-- Data in flight</a:t>
            </a:r>
          </a:p>
          <a:p>
            <a:pPr marL="6350" defTabSz="233363">
              <a:tabLst>
                <a:tab pos="233363" algn="l"/>
              </a:tabLst>
            </a:pPr>
            <a:r>
              <a:rPr lang="en-US" sz="1800" dirty="0"/>
              <a:t>	</a:t>
            </a:r>
            <a:r>
              <a:rPr lang="en-US" sz="1800" dirty="0" smtClean="0"/>
              <a:t>			-- Data at rest</a:t>
            </a:r>
          </a:p>
          <a:p>
            <a:pPr marL="6350" defTabSz="233363">
              <a:tabLst>
                <a:tab pos="233363" algn="l"/>
              </a:tabLst>
            </a:pPr>
            <a:r>
              <a:rPr lang="en-US" sz="1800" dirty="0"/>
              <a:t>	</a:t>
            </a:r>
            <a:r>
              <a:rPr lang="en-US" sz="1800" dirty="0" smtClean="0"/>
              <a:t>			-- Files, (</a:t>
            </a:r>
            <a:r>
              <a:rPr lang="en-US" sz="1800" dirty="0" err="1" smtClean="0"/>
              <a:t>config</a:t>
            </a:r>
            <a:r>
              <a:rPr lang="en-US" sz="1800" dirty="0" smtClean="0"/>
              <a:t>, temp)</a:t>
            </a:r>
          </a:p>
          <a:p>
            <a:pPr marL="6350" defTabSz="233363">
              <a:tabLst>
                <a:tab pos="233363" algn="l"/>
              </a:tabLst>
            </a:pPr>
            <a:r>
              <a:rPr lang="en-US" sz="1800" dirty="0"/>
              <a:t>	</a:t>
            </a:r>
            <a:r>
              <a:rPr lang="en-US" sz="1800" dirty="0" smtClean="0"/>
              <a:t>			-- (Other)</a:t>
            </a:r>
            <a:endParaRPr lang="en-US" sz="1800" dirty="0"/>
          </a:p>
        </p:txBody>
      </p:sp>
    </p:spTree>
    <p:extLst>
      <p:ext uri="{BB962C8B-B14F-4D97-AF65-F5344CB8AC3E}">
        <p14:creationId xmlns:p14="http://schemas.microsoft.com/office/powerpoint/2010/main" val="153097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765" y="818520"/>
            <a:ext cx="5261222" cy="3144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DSE: Securing Ports, Temp directories (JNA)</a:t>
            </a:r>
            <a:endParaRPr lang="en-US" dirty="0"/>
          </a:p>
        </p:txBody>
      </p:sp>
      <p:sp>
        <p:nvSpPr>
          <p:cNvPr id="3" name="Slide Number Placeholder 2"/>
          <p:cNvSpPr>
            <a:spLocks noGrp="1"/>
          </p:cNvSpPr>
          <p:nvPr>
            <p:ph type="sldNum" sz="quarter" idx="11"/>
          </p:nvPr>
        </p:nvSpPr>
        <p:spPr/>
        <p:txBody>
          <a:bodyPr/>
          <a:lstStyle/>
          <a:p>
            <a:r>
              <a:rPr lang="en-US" smtClean="0"/>
              <a:t>0000-DTSE-Core-6220-DU-60-</a:t>
            </a:r>
            <a:fld id="{5A6FB346-E907-314D-8DE1-ECD2B2B6AA1B}" type="slidenum">
              <a:rPr lang="uk-UA" smtClean="0"/>
              <a:pPr/>
              <a:t>10</a:t>
            </a:fld>
            <a:endParaRPr lang="uk-UA" dirty="0"/>
          </a:p>
        </p:txBody>
      </p:sp>
      <p:cxnSp>
        <p:nvCxnSpPr>
          <p:cNvPr id="5" name="Straight Arrow Connector 4"/>
          <p:cNvCxnSpPr/>
          <p:nvPr/>
        </p:nvCxnSpPr>
        <p:spPr>
          <a:xfrm>
            <a:off x="2556255" y="3896439"/>
            <a:ext cx="0" cy="42418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024699" y="4326393"/>
            <a:ext cx="1063112" cy="307777"/>
          </a:xfrm>
          <a:prstGeom prst="rect">
            <a:avLst/>
          </a:prstGeom>
          <a:noFill/>
        </p:spPr>
        <p:txBody>
          <a:bodyPr wrap="none" rtlCol="0">
            <a:spAutoFit/>
          </a:bodyPr>
          <a:lstStyle/>
          <a:p>
            <a:r>
              <a:rPr lang="en-US" dirty="0" smtClean="0"/>
              <a:t>(20+ more)</a:t>
            </a:r>
          </a:p>
        </p:txBody>
      </p:sp>
    </p:spTree>
    <p:extLst>
      <p:ext uri="{BB962C8B-B14F-4D97-AF65-F5344CB8AC3E}">
        <p14:creationId xmlns:p14="http://schemas.microsoft.com/office/powerpoint/2010/main" val="322019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RBAC (Managing Roles)</a:t>
            </a:r>
            <a:endParaRPr lang="en-US" dirty="0"/>
          </a:p>
        </p:txBody>
      </p:sp>
      <p:sp>
        <p:nvSpPr>
          <p:cNvPr id="3" name="Slide Number Placeholder 2"/>
          <p:cNvSpPr>
            <a:spLocks noGrp="1"/>
          </p:cNvSpPr>
          <p:nvPr>
            <p:ph type="sldNum" sz="quarter" idx="11"/>
          </p:nvPr>
        </p:nvSpPr>
        <p:spPr/>
        <p:txBody>
          <a:bodyPr/>
          <a:lstStyle/>
          <a:p>
            <a:r>
              <a:rPr lang="en-US" smtClean="0"/>
              <a:t>0000-DTSE-Core-6220-DU-60-</a:t>
            </a:r>
            <a:fld id="{5A6FB346-E907-314D-8DE1-ECD2B2B6AA1B}" type="slidenum">
              <a:rPr lang="uk-UA" smtClean="0"/>
              <a:pPr/>
              <a:t>11</a:t>
            </a:fld>
            <a:endParaRPr lang="uk-UA"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750520"/>
            <a:ext cx="5368155" cy="191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9060" y="1583605"/>
            <a:ext cx="3460886" cy="2246769"/>
          </a:xfrm>
          <a:prstGeom prst="rect">
            <a:avLst/>
          </a:prstGeom>
          <a:noFill/>
        </p:spPr>
        <p:txBody>
          <a:bodyPr wrap="square" rtlCol="0">
            <a:spAutoFit/>
          </a:bodyPr>
          <a:lstStyle/>
          <a:p>
            <a:pPr marL="285750" indent="-285750">
              <a:buFont typeface="Arial" pitchFamily="34" charset="0"/>
              <a:buChar char="•"/>
            </a:pPr>
            <a:r>
              <a:rPr lang="en-US" sz="1800" dirty="0" smtClean="0"/>
              <a:t>Similar to any RDBMS</a:t>
            </a:r>
          </a:p>
          <a:p>
            <a:pPr marL="285750" indent="-285750">
              <a:buFont typeface="Arial" pitchFamily="34" charset="0"/>
              <a:buChar char="•"/>
            </a:pPr>
            <a:endParaRPr lang="en-US" sz="1800" dirty="0"/>
          </a:p>
          <a:p>
            <a:pPr marL="285750" indent="-285750">
              <a:buFont typeface="Arial" pitchFamily="34" charset="0"/>
              <a:buChar char="•"/>
            </a:pPr>
            <a:r>
              <a:rPr lang="en-US" sz="1800" dirty="0" err="1" smtClean="0"/>
              <a:t>Keyspace</a:t>
            </a:r>
            <a:r>
              <a:rPr lang="en-US" sz="1800" dirty="0" smtClean="0"/>
              <a:t> Filtering</a:t>
            </a:r>
          </a:p>
          <a:p>
            <a:pPr defTabSz="230188"/>
            <a:r>
              <a:rPr lang="en-US" sz="1800" dirty="0" smtClean="0"/>
              <a:t>		</a:t>
            </a:r>
            <a:r>
              <a:rPr lang="en-US" sz="1800" dirty="0" err="1" smtClean="0"/>
              <a:t>cassandra.yaml</a:t>
            </a:r>
            <a:endParaRPr lang="en-US" sz="1800" dirty="0" smtClean="0"/>
          </a:p>
          <a:p>
            <a:pPr defTabSz="230188"/>
            <a:r>
              <a:rPr lang="en-US" dirty="0"/>
              <a:t>	</a:t>
            </a:r>
            <a:r>
              <a:rPr lang="en-US" dirty="0" smtClean="0"/>
              <a:t>	</a:t>
            </a:r>
            <a:r>
              <a:rPr lang="en-US" dirty="0" err="1" smtClean="0"/>
              <a:t>system_keyspaces_filtering</a:t>
            </a:r>
            <a:r>
              <a:rPr lang="en-US" dirty="0" smtClean="0"/>
              <a:t>: true</a:t>
            </a:r>
          </a:p>
          <a:p>
            <a:pPr defTabSz="230188"/>
            <a:r>
              <a:rPr lang="en-US" sz="1800" dirty="0"/>
              <a:t>	</a:t>
            </a:r>
            <a:r>
              <a:rPr lang="en-US" sz="1800" dirty="0" smtClean="0"/>
              <a:t>	User/role needs </a:t>
            </a:r>
          </a:p>
          <a:p>
            <a:pPr defTabSz="230188"/>
            <a:r>
              <a:rPr lang="en-US" sz="1800" dirty="0"/>
              <a:t>	</a:t>
            </a:r>
            <a:r>
              <a:rPr lang="en-US" sz="1800" dirty="0" smtClean="0"/>
              <a:t>	DESCRIBE permission on </a:t>
            </a:r>
          </a:p>
          <a:p>
            <a:pPr defTabSz="230188"/>
            <a:r>
              <a:rPr lang="en-US" sz="1800" dirty="0"/>
              <a:t>	</a:t>
            </a:r>
            <a:r>
              <a:rPr lang="en-US" sz="1800" dirty="0" smtClean="0"/>
              <a:t>	</a:t>
            </a:r>
            <a:r>
              <a:rPr lang="en-US" sz="1800" dirty="0" err="1" smtClean="0"/>
              <a:t>keyspace</a:t>
            </a:r>
            <a:endParaRPr lang="en-US" sz="1800" dirty="0" smtClean="0"/>
          </a:p>
        </p:txBody>
      </p:sp>
    </p:spTree>
    <p:extLst>
      <p:ext uri="{BB962C8B-B14F-4D97-AF65-F5344CB8AC3E}">
        <p14:creationId xmlns:p14="http://schemas.microsoft.com/office/powerpoint/2010/main" val="190912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Object Hierarchy for GRANT|REVOKE</a:t>
            </a:r>
            <a:endParaRPr lang="en-US" dirty="0"/>
          </a:p>
        </p:txBody>
      </p:sp>
      <p:sp>
        <p:nvSpPr>
          <p:cNvPr id="3" name="Slide Number Placeholder 2"/>
          <p:cNvSpPr>
            <a:spLocks noGrp="1"/>
          </p:cNvSpPr>
          <p:nvPr>
            <p:ph type="sldNum" sz="quarter" idx="11"/>
          </p:nvPr>
        </p:nvSpPr>
        <p:spPr/>
        <p:txBody>
          <a:bodyPr/>
          <a:lstStyle/>
          <a:p>
            <a:r>
              <a:rPr lang="en-US" smtClean="0"/>
              <a:t>0000-DTSE-Core-6220-DU-60-</a:t>
            </a:r>
            <a:fld id="{5A6FB346-E907-314D-8DE1-ECD2B2B6AA1B}" type="slidenum">
              <a:rPr lang="uk-UA" smtClean="0"/>
              <a:pPr/>
              <a:t>12</a:t>
            </a:fld>
            <a:endParaRPr lang="uk-UA"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88" y="1222854"/>
            <a:ext cx="35242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3832627"/>
            <a:ext cx="4572000" cy="738664"/>
          </a:xfrm>
          <a:prstGeom prst="rect">
            <a:avLst/>
          </a:prstGeom>
        </p:spPr>
        <p:txBody>
          <a:bodyPr>
            <a:spAutoFit/>
          </a:bodyPr>
          <a:lstStyle/>
          <a:p>
            <a:r>
              <a:rPr lang="en-US" dirty="0"/>
              <a:t>Row-level access control (RLAC) is disabled by default. To use RLAC, set </a:t>
            </a:r>
            <a:r>
              <a:rPr lang="en-US" dirty="0" err="1"/>
              <a:t>allow_row_level_security</a:t>
            </a:r>
            <a:r>
              <a:rPr lang="en-US" dirty="0"/>
              <a:t> parameter to true in the </a:t>
            </a:r>
            <a:r>
              <a:rPr lang="en-US" dirty="0" err="1" smtClean="0"/>
              <a:t>dse.yaml</a:t>
            </a:r>
            <a:r>
              <a:rPr lang="en-US" dirty="0" smtClean="0"/>
              <a:t>.</a:t>
            </a:r>
            <a:endParaRPr lang="en-US" dirty="0"/>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522" y="1921831"/>
            <a:ext cx="49053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67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Audit Secure Subsystem</a:t>
            </a:r>
            <a:endParaRPr lang="en-US" dirty="0"/>
          </a:p>
        </p:txBody>
      </p:sp>
      <p:sp>
        <p:nvSpPr>
          <p:cNvPr id="3" name="Slide Number Placeholder 2"/>
          <p:cNvSpPr>
            <a:spLocks noGrp="1"/>
          </p:cNvSpPr>
          <p:nvPr>
            <p:ph type="sldNum" sz="quarter" idx="11"/>
          </p:nvPr>
        </p:nvSpPr>
        <p:spPr/>
        <p:txBody>
          <a:bodyPr/>
          <a:lstStyle/>
          <a:p>
            <a:r>
              <a:rPr lang="en-US" smtClean="0"/>
              <a:t>0000-DTSE-Core-6220-DU-60-</a:t>
            </a:r>
            <a:fld id="{5A6FB346-E907-314D-8DE1-ECD2B2B6AA1B}" type="slidenum">
              <a:rPr lang="uk-UA" smtClean="0"/>
              <a:pPr/>
              <a:t>13</a:t>
            </a:fld>
            <a:endParaRPr lang="uk-UA" dirty="0"/>
          </a:p>
        </p:txBody>
      </p:sp>
      <p:sp>
        <p:nvSpPr>
          <p:cNvPr id="4" name="TextBox 3"/>
          <p:cNvSpPr txBox="1"/>
          <p:nvPr/>
        </p:nvSpPr>
        <p:spPr>
          <a:xfrm>
            <a:off x="294368" y="1079353"/>
            <a:ext cx="3997097" cy="3139321"/>
          </a:xfrm>
          <a:prstGeom prst="rect">
            <a:avLst/>
          </a:prstGeom>
          <a:noFill/>
        </p:spPr>
        <p:txBody>
          <a:bodyPr wrap="square" rtlCol="0">
            <a:spAutoFit/>
          </a:bodyPr>
          <a:lstStyle/>
          <a:p>
            <a:pPr marL="230188" indent="-230188">
              <a:buFont typeface="Arial" pitchFamily="34" charset="0"/>
              <a:buChar char="•"/>
            </a:pPr>
            <a:r>
              <a:rPr lang="en-US" sz="1800" dirty="0" err="1"/>
              <a:t>DataStax</a:t>
            </a:r>
            <a:r>
              <a:rPr lang="en-US" sz="1800" dirty="0"/>
              <a:t> Enterprise (DSE) supports capturing database activity to a log file or table.</a:t>
            </a:r>
          </a:p>
          <a:p>
            <a:pPr marL="230188" indent="-230188">
              <a:buFont typeface="Arial" pitchFamily="34" charset="0"/>
              <a:buChar char="•"/>
            </a:pPr>
            <a:r>
              <a:rPr lang="en-US" sz="1800" dirty="0" smtClean="0"/>
              <a:t>The </a:t>
            </a:r>
            <a:r>
              <a:rPr lang="en-US" sz="1800" dirty="0"/>
              <a:t>audit logger also captures queries and prepared statements submitted by </a:t>
            </a:r>
            <a:r>
              <a:rPr lang="en-US" sz="1800" dirty="0" err="1"/>
              <a:t>DataStax</a:t>
            </a:r>
            <a:r>
              <a:rPr lang="en-US" sz="1800" dirty="0"/>
              <a:t> drivers, which use CQL binary protocol</a:t>
            </a:r>
            <a:r>
              <a:rPr lang="en-US" sz="1800" dirty="0" smtClean="0"/>
              <a:t>.</a:t>
            </a:r>
          </a:p>
          <a:p>
            <a:pPr marL="230188" indent="-230188">
              <a:buFont typeface="Arial" pitchFamily="34" charset="0"/>
              <a:buChar char="•"/>
            </a:pPr>
            <a:endParaRPr lang="en-US" sz="1800" dirty="0"/>
          </a:p>
          <a:p>
            <a:pPr marL="230188" indent="-230188">
              <a:buFont typeface="Arial" pitchFamily="34" charset="0"/>
              <a:buChar char="•"/>
            </a:pPr>
            <a:r>
              <a:rPr lang="en-US" sz="1800" dirty="0" smtClean="0"/>
              <a:t>Security-</a:t>
            </a:r>
          </a:p>
          <a:p>
            <a:pPr marL="230188" indent="-230188">
              <a:buFont typeface="Arial" pitchFamily="34" charset="0"/>
              <a:buChar char="•"/>
            </a:pPr>
            <a:r>
              <a:rPr lang="en-US" sz="1800" dirty="0" smtClean="0"/>
              <a:t>Separation of duties</a:t>
            </a:r>
          </a:p>
          <a:p>
            <a:pPr marL="230188" indent="-230188">
              <a:buFont typeface="Arial" pitchFamily="34" charset="0"/>
              <a:buChar char="•"/>
            </a:pPr>
            <a:r>
              <a:rPr lang="en-US" sz="1800" dirty="0" smtClean="0"/>
              <a:t>Tuning, Capacity planning</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174" y="3079027"/>
            <a:ext cx="4051777" cy="87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5174" y="1260629"/>
            <a:ext cx="4063910" cy="1454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51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smtClean="0"/>
              <a:t>0000-DTSE-Core-6220-DU-60-</a:t>
            </a:r>
            <a:fld id="{5A6FB346-E907-314D-8DE1-ECD2B2B6AA1B}" type="slidenum">
              <a:rPr lang="uk-UA" smtClean="0"/>
              <a:pPr/>
              <a:t>14</a:t>
            </a:fld>
            <a:endParaRPr lang="uk-UA"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22870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sz="2000" dirty="0" smtClean="0"/>
              <a:t>What is ? (Define the term)</a:t>
            </a:r>
            <a:endParaRPr lang="en-US" sz="2000" dirty="0"/>
          </a:p>
        </p:txBody>
      </p:sp>
      <p:sp>
        <p:nvSpPr>
          <p:cNvPr id="4" name="Title 3"/>
          <p:cNvSpPr>
            <a:spLocks noGrp="1"/>
          </p:cNvSpPr>
          <p:nvPr>
            <p:ph type="title"/>
          </p:nvPr>
        </p:nvSpPr>
        <p:spPr/>
        <p:txBody>
          <a:bodyPr/>
          <a:lstStyle/>
          <a:p>
            <a:r>
              <a:rPr lang="en-US" dirty="0" smtClean="0"/>
              <a:t>Discussion Lab:</a:t>
            </a:r>
            <a:endParaRPr lang="en-US" dirty="0"/>
          </a:p>
        </p:txBody>
      </p:sp>
      <p:sp>
        <p:nvSpPr>
          <p:cNvPr id="3" name="Slide Number Placeholder 2"/>
          <p:cNvSpPr>
            <a:spLocks noGrp="1"/>
          </p:cNvSpPr>
          <p:nvPr>
            <p:ph type="sldNum" sz="quarter" idx="11"/>
          </p:nvPr>
        </p:nvSpPr>
        <p:spPr/>
        <p:txBody>
          <a:bodyPr/>
          <a:lstStyle/>
          <a:p>
            <a:r>
              <a:rPr lang="en-US" dirty="0" smtClean="0"/>
              <a:t>0000-DTSE-Core-6220-DU-60-</a:t>
            </a:r>
            <a:fld id="{5A6FB346-E907-314D-8DE1-ECD2B2B6AA1B}" type="slidenum">
              <a:rPr lang="uk-UA" smtClean="0"/>
              <a:pPr/>
              <a:t>2</a:t>
            </a:fld>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413" y="749031"/>
            <a:ext cx="3496894" cy="312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79396" y="3978613"/>
            <a:ext cx="2919389" cy="215444"/>
          </a:xfrm>
          <a:prstGeom prst="rect">
            <a:avLst/>
          </a:prstGeom>
          <a:noFill/>
        </p:spPr>
        <p:txBody>
          <a:bodyPr wrap="none" rtlCol="0">
            <a:spAutoFit/>
          </a:bodyPr>
          <a:lstStyle/>
          <a:p>
            <a:r>
              <a:rPr lang="en-US" sz="800" dirty="0"/>
              <a:t>Source: https://www.youtube.com/watch?v=5NhZXDU9FMo</a:t>
            </a:r>
            <a:endParaRPr lang="en-US" sz="800" dirty="0" smtClean="0"/>
          </a:p>
        </p:txBody>
      </p:sp>
    </p:spTree>
    <p:extLst>
      <p:ext uri="{BB962C8B-B14F-4D97-AF65-F5344CB8AC3E}">
        <p14:creationId xmlns:p14="http://schemas.microsoft.com/office/powerpoint/2010/main" val="171764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term: What is ?</a:t>
            </a:r>
            <a:endParaRPr lang="en-US" dirty="0"/>
          </a:p>
        </p:txBody>
      </p:sp>
      <p:sp>
        <p:nvSpPr>
          <p:cNvPr id="3" name="Slide Number Placeholder 2"/>
          <p:cNvSpPr>
            <a:spLocks noGrp="1"/>
          </p:cNvSpPr>
          <p:nvPr>
            <p:ph type="sldNum" sz="quarter" idx="11"/>
          </p:nvPr>
        </p:nvSpPr>
        <p:spPr/>
        <p:txBody>
          <a:bodyPr/>
          <a:lstStyle/>
          <a:p>
            <a:r>
              <a:rPr lang="en-US" dirty="0" smtClean="0"/>
              <a:t>0000-DTSE-Core-6220-DU-60-</a:t>
            </a:r>
            <a:fld id="{5A6FB346-E907-314D-8DE1-ECD2B2B6AA1B}" type="slidenum">
              <a:rPr lang="uk-UA" smtClean="0"/>
              <a:pPr/>
              <a:t>3</a:t>
            </a:fld>
            <a:endParaRPr lang="uk-UA" dirty="0"/>
          </a:p>
        </p:txBody>
      </p:sp>
      <p:sp>
        <p:nvSpPr>
          <p:cNvPr id="4" name="TextBox 3"/>
          <p:cNvSpPr txBox="1"/>
          <p:nvPr/>
        </p:nvSpPr>
        <p:spPr>
          <a:xfrm>
            <a:off x="5359942" y="445570"/>
            <a:ext cx="3667326" cy="4093428"/>
          </a:xfrm>
          <a:prstGeom prst="rect">
            <a:avLst/>
          </a:prstGeom>
          <a:noFill/>
        </p:spPr>
        <p:txBody>
          <a:bodyPr wrap="square" rtlCol="0">
            <a:spAutoFit/>
          </a:bodyPr>
          <a:lstStyle/>
          <a:p>
            <a:r>
              <a:rPr lang="en-US" sz="2000" b="1" dirty="0"/>
              <a:t>Authentication</a:t>
            </a:r>
          </a:p>
          <a:p>
            <a:r>
              <a:rPr lang="en-US" sz="2000" b="1" dirty="0" smtClean="0"/>
              <a:t>Authorization</a:t>
            </a:r>
            <a:endParaRPr lang="en-US" sz="2000" b="1" dirty="0"/>
          </a:p>
          <a:p>
            <a:r>
              <a:rPr lang="en-US" sz="2000" b="1" dirty="0" smtClean="0"/>
              <a:t>Separation </a:t>
            </a:r>
            <a:r>
              <a:rPr lang="en-US" sz="2000" b="1" dirty="0"/>
              <a:t>of Roles</a:t>
            </a:r>
          </a:p>
          <a:p>
            <a:r>
              <a:rPr lang="en-US" sz="2000" b="1" dirty="0" smtClean="0"/>
              <a:t>Encryption at rest</a:t>
            </a:r>
          </a:p>
          <a:p>
            <a:r>
              <a:rPr lang="en-US" sz="2000" b="1" dirty="0" smtClean="0"/>
              <a:t>Encryption in flight</a:t>
            </a:r>
            <a:endParaRPr lang="en-US" sz="2000" b="1" dirty="0"/>
          </a:p>
          <a:p>
            <a:r>
              <a:rPr lang="en-US" sz="2000" b="1" dirty="0" smtClean="0"/>
              <a:t>RBAC</a:t>
            </a:r>
            <a:endParaRPr lang="en-US" sz="2000" b="1" dirty="0"/>
          </a:p>
          <a:p>
            <a:r>
              <a:rPr lang="en-US" sz="2000" b="1" dirty="0" smtClean="0"/>
              <a:t>RLAC</a:t>
            </a:r>
            <a:endParaRPr lang="en-US" sz="2000" b="1" dirty="0"/>
          </a:p>
          <a:p>
            <a:r>
              <a:rPr lang="en-US" sz="2000" b="1" dirty="0" smtClean="0"/>
              <a:t>TLAC</a:t>
            </a:r>
            <a:endParaRPr lang="en-US" sz="2000" b="1" dirty="0"/>
          </a:p>
          <a:p>
            <a:r>
              <a:rPr lang="en-US" sz="2000" b="1" dirty="0" smtClean="0"/>
              <a:t>Auditing</a:t>
            </a:r>
          </a:p>
          <a:p>
            <a:endParaRPr lang="en-US" sz="2000" b="1" dirty="0" smtClean="0"/>
          </a:p>
          <a:p>
            <a:r>
              <a:rPr lang="en-US" sz="2000" b="1" dirty="0"/>
              <a:t>“The forecast average </a:t>
            </a:r>
            <a:r>
              <a:rPr lang="en-US" sz="2000" b="1" dirty="0" smtClean="0"/>
              <a:t>loss for </a:t>
            </a:r>
            <a:r>
              <a:rPr lang="en-US" sz="2000" b="1" dirty="0"/>
              <a:t>a breach of 1,000 records </a:t>
            </a:r>
            <a:r>
              <a:rPr lang="en-US" sz="2000" b="1" dirty="0" smtClean="0"/>
              <a:t>is generally over  </a:t>
            </a:r>
            <a:r>
              <a:rPr lang="en-US" sz="2000" b="1" dirty="0" smtClean="0">
                <a:solidFill>
                  <a:srgbClr val="00B050"/>
                </a:solidFill>
              </a:rPr>
              <a:t>$$   </a:t>
            </a:r>
            <a:r>
              <a:rPr lang="en-US" sz="1800" b="1" dirty="0" smtClean="0">
                <a:solidFill>
                  <a:schemeClr val="tx1"/>
                </a:solidFill>
              </a:rPr>
              <a:t>(2015)</a:t>
            </a:r>
            <a:endParaRPr lang="en-US" sz="1800" b="1" dirty="0">
              <a:solidFill>
                <a:schemeClr val="tx1"/>
              </a:solidFill>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403" y="1192550"/>
            <a:ext cx="2306367" cy="2818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86397" y="4529270"/>
            <a:ext cx="3316934" cy="215444"/>
          </a:xfrm>
          <a:prstGeom prst="rect">
            <a:avLst/>
          </a:prstGeom>
          <a:noFill/>
        </p:spPr>
        <p:txBody>
          <a:bodyPr wrap="none" rtlCol="0">
            <a:spAutoFit/>
          </a:bodyPr>
          <a:lstStyle/>
          <a:p>
            <a:r>
              <a:rPr lang="en-US" sz="800" dirty="0" err="1" smtClean="0"/>
              <a:t>Source:</a:t>
            </a:r>
            <a:r>
              <a:rPr lang="en-US" sz="800" dirty="0" err="1"/>
              <a:t>https</a:t>
            </a:r>
            <a:r>
              <a:rPr lang="en-US" sz="800" dirty="0"/>
              <a:t>://www.verizonenterprise.com/verizon-insights-lab/dbir/</a:t>
            </a:r>
            <a:r>
              <a:rPr lang="en-US" sz="800" dirty="0" smtClean="0"/>
              <a:t>  </a:t>
            </a:r>
          </a:p>
        </p:txBody>
      </p:sp>
    </p:spTree>
    <p:extLst>
      <p:ext uri="{BB962C8B-B14F-4D97-AF65-F5344CB8AC3E}">
        <p14:creationId xmlns:p14="http://schemas.microsoft.com/office/powerpoint/2010/main" val="208094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 of Discussion Lab:</a:t>
            </a:r>
            <a:endParaRPr lang="en-US" dirty="0"/>
          </a:p>
        </p:txBody>
      </p:sp>
      <p:sp>
        <p:nvSpPr>
          <p:cNvPr id="3" name="Slide Number Placeholder 2"/>
          <p:cNvSpPr>
            <a:spLocks noGrp="1"/>
          </p:cNvSpPr>
          <p:nvPr>
            <p:ph type="sldNum" sz="quarter" idx="11"/>
          </p:nvPr>
        </p:nvSpPr>
        <p:spPr/>
        <p:txBody>
          <a:bodyPr/>
          <a:lstStyle/>
          <a:p>
            <a:r>
              <a:rPr lang="en-US" dirty="0" smtClean="0"/>
              <a:t>0000-DTSE-Core-6220-DU-60-</a:t>
            </a:r>
            <a:fld id="{5A6FB346-E907-314D-8DE1-ECD2B2B6AA1B}" type="slidenum">
              <a:rPr lang="uk-UA" smtClean="0"/>
              <a:pPr/>
              <a:t>4</a:t>
            </a:fld>
            <a:endParaRPr lang="uk-UA" dirty="0"/>
          </a:p>
        </p:txBody>
      </p:sp>
    </p:spTree>
    <p:extLst>
      <p:ext uri="{BB962C8B-B14F-4D97-AF65-F5344CB8AC3E}">
        <p14:creationId xmlns:p14="http://schemas.microsoft.com/office/powerpoint/2010/main" val="378006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57200" y="791450"/>
            <a:ext cx="8229600" cy="396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DSE 6 Security: </a:t>
            </a:r>
            <a:r>
              <a:rPr lang="en-US" i="1" dirty="0" smtClean="0"/>
              <a:t>Overview</a:t>
            </a:r>
            <a:endParaRPr lang="en-US" i="1" dirty="0"/>
          </a:p>
        </p:txBody>
      </p:sp>
      <p:sp>
        <p:nvSpPr>
          <p:cNvPr id="3" name="Slide Number Placeholder 2"/>
          <p:cNvSpPr>
            <a:spLocks noGrp="1"/>
          </p:cNvSpPr>
          <p:nvPr>
            <p:ph type="sldNum" sz="quarter" idx="11"/>
          </p:nvPr>
        </p:nvSpPr>
        <p:spPr/>
        <p:txBody>
          <a:bodyPr/>
          <a:lstStyle/>
          <a:p>
            <a:r>
              <a:rPr lang="en-US" dirty="0" smtClean="0"/>
              <a:t>0000-DTSE-Core-6220-DU-60-</a:t>
            </a:r>
            <a:fld id="{5A6FB346-E907-314D-8DE1-ECD2B2B6AA1B}" type="slidenum">
              <a:rPr lang="uk-UA" smtClean="0"/>
              <a:pPr/>
              <a:t>5</a:t>
            </a:fld>
            <a:endParaRPr lang="uk-UA" dirty="0"/>
          </a:p>
        </p:txBody>
      </p:sp>
      <p:cxnSp>
        <p:nvCxnSpPr>
          <p:cNvPr id="6" name="Straight Connector 5"/>
          <p:cNvCxnSpPr/>
          <p:nvPr/>
        </p:nvCxnSpPr>
        <p:spPr>
          <a:xfrm>
            <a:off x="457075" y="791927"/>
            <a:ext cx="822972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52972" y="802310"/>
            <a:ext cx="788999" cy="338554"/>
          </a:xfrm>
          <a:prstGeom prst="rect">
            <a:avLst/>
          </a:prstGeom>
          <a:noFill/>
        </p:spPr>
        <p:txBody>
          <a:bodyPr wrap="none" rtlCol="0">
            <a:spAutoFit/>
          </a:bodyPr>
          <a:lstStyle/>
          <a:p>
            <a:r>
              <a:rPr lang="en-US" sz="1600" b="1" dirty="0" smtClean="0">
                <a:solidFill>
                  <a:srgbClr val="00B0F0"/>
                </a:solidFill>
              </a:rPr>
              <a:t>Graph</a:t>
            </a:r>
          </a:p>
        </p:txBody>
      </p:sp>
      <p:cxnSp>
        <p:nvCxnSpPr>
          <p:cNvPr id="8" name="Straight Connector 7"/>
          <p:cNvCxnSpPr/>
          <p:nvPr/>
        </p:nvCxnSpPr>
        <p:spPr>
          <a:xfrm>
            <a:off x="469547" y="791927"/>
            <a:ext cx="0" cy="356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86800" y="791927"/>
            <a:ext cx="0" cy="3557305"/>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92516" y="791927"/>
            <a:ext cx="0" cy="3564078"/>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075" y="1188390"/>
            <a:ext cx="8208789"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909670" y="791450"/>
            <a:ext cx="0" cy="3557781"/>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7075" y="4360091"/>
            <a:ext cx="822972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103952" y="791927"/>
            <a:ext cx="0" cy="3557781"/>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98234" y="791451"/>
            <a:ext cx="0" cy="3557781"/>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57075" y="1584853"/>
            <a:ext cx="8208789"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57075" y="1981316"/>
            <a:ext cx="8208789"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57075" y="2377779"/>
            <a:ext cx="8208789"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7075" y="2774242"/>
            <a:ext cx="8208789"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57075" y="3170705"/>
            <a:ext cx="8208789"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7075" y="3567168"/>
            <a:ext cx="8208789"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57075" y="3963631"/>
            <a:ext cx="8208789"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26899" y="802310"/>
            <a:ext cx="1096775" cy="338554"/>
          </a:xfrm>
          <a:prstGeom prst="rect">
            <a:avLst/>
          </a:prstGeom>
          <a:noFill/>
        </p:spPr>
        <p:txBody>
          <a:bodyPr wrap="none" rtlCol="0">
            <a:spAutoFit/>
          </a:bodyPr>
          <a:lstStyle/>
          <a:p>
            <a:r>
              <a:rPr lang="en-US" sz="1600" b="1" dirty="0" smtClean="0">
                <a:solidFill>
                  <a:srgbClr val="00B0F0"/>
                </a:solidFill>
              </a:rPr>
              <a:t>Analytics</a:t>
            </a:r>
          </a:p>
        </p:txBody>
      </p:sp>
      <p:sp>
        <p:nvSpPr>
          <p:cNvPr id="48" name="TextBox 47"/>
          <p:cNvSpPr txBox="1"/>
          <p:nvPr/>
        </p:nvSpPr>
        <p:spPr>
          <a:xfrm>
            <a:off x="5130057" y="802310"/>
            <a:ext cx="867545" cy="338554"/>
          </a:xfrm>
          <a:prstGeom prst="rect">
            <a:avLst/>
          </a:prstGeom>
          <a:noFill/>
        </p:spPr>
        <p:txBody>
          <a:bodyPr wrap="none" rtlCol="0">
            <a:spAutoFit/>
          </a:bodyPr>
          <a:lstStyle/>
          <a:p>
            <a:r>
              <a:rPr lang="en-US" sz="1600" b="1" dirty="0" smtClean="0">
                <a:solidFill>
                  <a:srgbClr val="00B0F0"/>
                </a:solidFill>
              </a:rPr>
              <a:t>Search</a:t>
            </a:r>
          </a:p>
        </p:txBody>
      </p:sp>
      <p:sp>
        <p:nvSpPr>
          <p:cNvPr id="49" name="TextBox 48"/>
          <p:cNvSpPr txBox="1"/>
          <p:nvPr/>
        </p:nvSpPr>
        <p:spPr>
          <a:xfrm>
            <a:off x="4149620" y="802310"/>
            <a:ext cx="651140" cy="338554"/>
          </a:xfrm>
          <a:prstGeom prst="rect">
            <a:avLst/>
          </a:prstGeom>
          <a:noFill/>
        </p:spPr>
        <p:txBody>
          <a:bodyPr wrap="none" rtlCol="0">
            <a:spAutoFit/>
          </a:bodyPr>
          <a:lstStyle/>
          <a:p>
            <a:r>
              <a:rPr lang="en-US" sz="1600" b="1" dirty="0" smtClean="0">
                <a:solidFill>
                  <a:srgbClr val="00B0F0"/>
                </a:solidFill>
              </a:rPr>
              <a:t>Core</a:t>
            </a:r>
          </a:p>
        </p:txBody>
      </p:sp>
      <p:sp>
        <p:nvSpPr>
          <p:cNvPr id="50" name="TextBox 49"/>
          <p:cNvSpPr txBox="1"/>
          <p:nvPr/>
        </p:nvSpPr>
        <p:spPr>
          <a:xfrm>
            <a:off x="521194" y="802310"/>
            <a:ext cx="925253" cy="338554"/>
          </a:xfrm>
          <a:prstGeom prst="rect">
            <a:avLst/>
          </a:prstGeom>
          <a:noFill/>
        </p:spPr>
        <p:txBody>
          <a:bodyPr wrap="none" rtlCol="0">
            <a:spAutoFit/>
          </a:bodyPr>
          <a:lstStyle/>
          <a:p>
            <a:r>
              <a:rPr lang="en-US" sz="1600" b="1" dirty="0" smtClean="0"/>
              <a:t>Feature</a:t>
            </a:r>
          </a:p>
        </p:txBody>
      </p:sp>
      <p:sp>
        <p:nvSpPr>
          <p:cNvPr id="52" name="TextBox 51"/>
          <p:cNvSpPr txBox="1"/>
          <p:nvPr/>
        </p:nvSpPr>
        <p:spPr>
          <a:xfrm>
            <a:off x="4164660" y="1198807"/>
            <a:ext cx="548548" cy="338554"/>
          </a:xfrm>
          <a:prstGeom prst="rect">
            <a:avLst/>
          </a:prstGeom>
          <a:noFill/>
        </p:spPr>
        <p:txBody>
          <a:bodyPr wrap="none" rtlCol="0">
            <a:spAutoFit/>
          </a:bodyPr>
          <a:lstStyle/>
          <a:p>
            <a:r>
              <a:rPr lang="en-US" sz="1600" b="1" dirty="0" smtClean="0"/>
              <a:t>Yes</a:t>
            </a:r>
          </a:p>
        </p:txBody>
      </p:sp>
      <p:sp>
        <p:nvSpPr>
          <p:cNvPr id="54" name="TextBox 53"/>
          <p:cNvSpPr txBox="1"/>
          <p:nvPr/>
        </p:nvSpPr>
        <p:spPr>
          <a:xfrm>
            <a:off x="4164660" y="1593782"/>
            <a:ext cx="548548" cy="338554"/>
          </a:xfrm>
          <a:prstGeom prst="rect">
            <a:avLst/>
          </a:prstGeom>
          <a:noFill/>
        </p:spPr>
        <p:txBody>
          <a:bodyPr wrap="none" rtlCol="0">
            <a:spAutoFit/>
          </a:bodyPr>
          <a:lstStyle/>
          <a:p>
            <a:r>
              <a:rPr lang="en-US" sz="1600" b="1" dirty="0" smtClean="0"/>
              <a:t>Yes</a:t>
            </a:r>
          </a:p>
        </p:txBody>
      </p:sp>
      <p:sp>
        <p:nvSpPr>
          <p:cNvPr id="55" name="TextBox 54"/>
          <p:cNvSpPr txBox="1"/>
          <p:nvPr/>
        </p:nvSpPr>
        <p:spPr>
          <a:xfrm>
            <a:off x="4164660" y="1988757"/>
            <a:ext cx="548548" cy="338554"/>
          </a:xfrm>
          <a:prstGeom prst="rect">
            <a:avLst/>
          </a:prstGeom>
          <a:noFill/>
        </p:spPr>
        <p:txBody>
          <a:bodyPr wrap="none" rtlCol="0">
            <a:spAutoFit/>
          </a:bodyPr>
          <a:lstStyle/>
          <a:p>
            <a:r>
              <a:rPr lang="en-US" sz="1600" b="1" dirty="0" smtClean="0"/>
              <a:t>Yes</a:t>
            </a:r>
          </a:p>
        </p:txBody>
      </p:sp>
      <p:sp>
        <p:nvSpPr>
          <p:cNvPr id="56" name="TextBox 55"/>
          <p:cNvSpPr txBox="1"/>
          <p:nvPr/>
        </p:nvSpPr>
        <p:spPr>
          <a:xfrm>
            <a:off x="4164660" y="2383732"/>
            <a:ext cx="548548" cy="338554"/>
          </a:xfrm>
          <a:prstGeom prst="rect">
            <a:avLst/>
          </a:prstGeom>
          <a:noFill/>
        </p:spPr>
        <p:txBody>
          <a:bodyPr wrap="none" rtlCol="0">
            <a:spAutoFit/>
          </a:bodyPr>
          <a:lstStyle/>
          <a:p>
            <a:r>
              <a:rPr lang="en-US" sz="1600" b="1" dirty="0" smtClean="0"/>
              <a:t>Yes</a:t>
            </a:r>
          </a:p>
        </p:txBody>
      </p:sp>
      <p:sp>
        <p:nvSpPr>
          <p:cNvPr id="57" name="TextBox 56"/>
          <p:cNvSpPr txBox="1"/>
          <p:nvPr/>
        </p:nvSpPr>
        <p:spPr>
          <a:xfrm>
            <a:off x="4164660" y="2778707"/>
            <a:ext cx="548548" cy="338554"/>
          </a:xfrm>
          <a:prstGeom prst="rect">
            <a:avLst/>
          </a:prstGeom>
          <a:noFill/>
        </p:spPr>
        <p:txBody>
          <a:bodyPr wrap="none" rtlCol="0">
            <a:spAutoFit/>
          </a:bodyPr>
          <a:lstStyle/>
          <a:p>
            <a:r>
              <a:rPr lang="en-US" sz="1600" b="1" dirty="0" smtClean="0"/>
              <a:t>Yes</a:t>
            </a:r>
          </a:p>
        </p:txBody>
      </p:sp>
      <p:sp>
        <p:nvSpPr>
          <p:cNvPr id="58" name="TextBox 57"/>
          <p:cNvSpPr txBox="1"/>
          <p:nvPr/>
        </p:nvSpPr>
        <p:spPr>
          <a:xfrm>
            <a:off x="4164660" y="3173682"/>
            <a:ext cx="548548" cy="338554"/>
          </a:xfrm>
          <a:prstGeom prst="rect">
            <a:avLst/>
          </a:prstGeom>
          <a:noFill/>
        </p:spPr>
        <p:txBody>
          <a:bodyPr wrap="none" rtlCol="0">
            <a:spAutoFit/>
          </a:bodyPr>
          <a:lstStyle/>
          <a:p>
            <a:r>
              <a:rPr lang="en-US" sz="1600" b="1" dirty="0" smtClean="0"/>
              <a:t>Yes</a:t>
            </a:r>
          </a:p>
        </p:txBody>
      </p:sp>
      <p:sp>
        <p:nvSpPr>
          <p:cNvPr id="59" name="TextBox 58"/>
          <p:cNvSpPr txBox="1"/>
          <p:nvPr/>
        </p:nvSpPr>
        <p:spPr>
          <a:xfrm>
            <a:off x="4164660" y="3568657"/>
            <a:ext cx="548548" cy="338554"/>
          </a:xfrm>
          <a:prstGeom prst="rect">
            <a:avLst/>
          </a:prstGeom>
          <a:noFill/>
        </p:spPr>
        <p:txBody>
          <a:bodyPr wrap="none" rtlCol="0">
            <a:spAutoFit/>
          </a:bodyPr>
          <a:lstStyle/>
          <a:p>
            <a:r>
              <a:rPr lang="en-US" sz="1600" b="1" dirty="0" smtClean="0"/>
              <a:t>Yes</a:t>
            </a:r>
          </a:p>
        </p:txBody>
      </p:sp>
      <p:sp>
        <p:nvSpPr>
          <p:cNvPr id="60" name="TextBox 59"/>
          <p:cNvSpPr txBox="1"/>
          <p:nvPr/>
        </p:nvSpPr>
        <p:spPr>
          <a:xfrm>
            <a:off x="4164660" y="3963631"/>
            <a:ext cx="548548" cy="338554"/>
          </a:xfrm>
          <a:prstGeom prst="rect">
            <a:avLst/>
          </a:prstGeom>
          <a:noFill/>
        </p:spPr>
        <p:txBody>
          <a:bodyPr wrap="none" rtlCol="0">
            <a:spAutoFit/>
          </a:bodyPr>
          <a:lstStyle/>
          <a:p>
            <a:r>
              <a:rPr lang="en-US" sz="1600" b="1" dirty="0" smtClean="0"/>
              <a:t>Yes</a:t>
            </a:r>
          </a:p>
        </p:txBody>
      </p:sp>
      <p:sp>
        <p:nvSpPr>
          <p:cNvPr id="62" name="TextBox 61"/>
          <p:cNvSpPr txBox="1"/>
          <p:nvPr/>
        </p:nvSpPr>
        <p:spPr>
          <a:xfrm>
            <a:off x="6621645" y="2790878"/>
            <a:ext cx="548548" cy="338554"/>
          </a:xfrm>
          <a:prstGeom prst="rect">
            <a:avLst/>
          </a:prstGeom>
          <a:noFill/>
        </p:spPr>
        <p:txBody>
          <a:bodyPr wrap="none" rtlCol="0">
            <a:spAutoFit/>
          </a:bodyPr>
          <a:lstStyle/>
          <a:p>
            <a:r>
              <a:rPr lang="en-US" sz="1600" b="1" dirty="0" smtClean="0"/>
              <a:t>Yes</a:t>
            </a:r>
          </a:p>
        </p:txBody>
      </p:sp>
      <p:sp>
        <p:nvSpPr>
          <p:cNvPr id="63" name="TextBox 62"/>
          <p:cNvSpPr txBox="1"/>
          <p:nvPr/>
        </p:nvSpPr>
        <p:spPr>
          <a:xfrm>
            <a:off x="6621645" y="2399960"/>
            <a:ext cx="548548" cy="338554"/>
          </a:xfrm>
          <a:prstGeom prst="rect">
            <a:avLst/>
          </a:prstGeom>
          <a:noFill/>
        </p:spPr>
        <p:txBody>
          <a:bodyPr wrap="none" rtlCol="0">
            <a:spAutoFit/>
          </a:bodyPr>
          <a:lstStyle/>
          <a:p>
            <a:r>
              <a:rPr lang="en-US" sz="1600" b="1" dirty="0" smtClean="0"/>
              <a:t>Yes</a:t>
            </a:r>
          </a:p>
        </p:txBody>
      </p:sp>
      <p:sp>
        <p:nvSpPr>
          <p:cNvPr id="64" name="TextBox 63"/>
          <p:cNvSpPr txBox="1"/>
          <p:nvPr/>
        </p:nvSpPr>
        <p:spPr>
          <a:xfrm>
            <a:off x="6621645" y="1618124"/>
            <a:ext cx="548548" cy="338554"/>
          </a:xfrm>
          <a:prstGeom prst="rect">
            <a:avLst/>
          </a:prstGeom>
          <a:noFill/>
        </p:spPr>
        <p:txBody>
          <a:bodyPr wrap="none" rtlCol="0">
            <a:spAutoFit/>
          </a:bodyPr>
          <a:lstStyle/>
          <a:p>
            <a:r>
              <a:rPr lang="en-US" sz="1600" b="1" dirty="0" smtClean="0"/>
              <a:t>Yes</a:t>
            </a:r>
          </a:p>
        </p:txBody>
      </p:sp>
      <p:sp>
        <p:nvSpPr>
          <p:cNvPr id="65" name="TextBox 64"/>
          <p:cNvSpPr txBox="1"/>
          <p:nvPr/>
        </p:nvSpPr>
        <p:spPr>
          <a:xfrm>
            <a:off x="6621645" y="1227206"/>
            <a:ext cx="548548" cy="338554"/>
          </a:xfrm>
          <a:prstGeom prst="rect">
            <a:avLst/>
          </a:prstGeom>
          <a:noFill/>
        </p:spPr>
        <p:txBody>
          <a:bodyPr wrap="none" rtlCol="0">
            <a:spAutoFit/>
          </a:bodyPr>
          <a:lstStyle/>
          <a:p>
            <a:r>
              <a:rPr lang="en-US" sz="1600" b="1" dirty="0" smtClean="0"/>
              <a:t>Yes</a:t>
            </a:r>
          </a:p>
        </p:txBody>
      </p:sp>
      <p:sp>
        <p:nvSpPr>
          <p:cNvPr id="66" name="TextBox 65"/>
          <p:cNvSpPr txBox="1"/>
          <p:nvPr/>
        </p:nvSpPr>
        <p:spPr>
          <a:xfrm>
            <a:off x="5384902" y="3963631"/>
            <a:ext cx="548548" cy="338554"/>
          </a:xfrm>
          <a:prstGeom prst="rect">
            <a:avLst/>
          </a:prstGeom>
          <a:noFill/>
        </p:spPr>
        <p:txBody>
          <a:bodyPr wrap="none" rtlCol="0">
            <a:spAutoFit/>
          </a:bodyPr>
          <a:lstStyle/>
          <a:p>
            <a:r>
              <a:rPr lang="en-US" sz="1600" b="1" dirty="0" smtClean="0"/>
              <a:t>Yes</a:t>
            </a:r>
          </a:p>
        </p:txBody>
      </p:sp>
      <p:sp>
        <p:nvSpPr>
          <p:cNvPr id="67" name="TextBox 66"/>
          <p:cNvSpPr txBox="1"/>
          <p:nvPr/>
        </p:nvSpPr>
        <p:spPr>
          <a:xfrm>
            <a:off x="5384902" y="3570303"/>
            <a:ext cx="548548" cy="338554"/>
          </a:xfrm>
          <a:prstGeom prst="rect">
            <a:avLst/>
          </a:prstGeom>
          <a:noFill/>
        </p:spPr>
        <p:txBody>
          <a:bodyPr wrap="none" rtlCol="0">
            <a:spAutoFit/>
          </a:bodyPr>
          <a:lstStyle/>
          <a:p>
            <a:r>
              <a:rPr lang="en-US" sz="1600" b="1" dirty="0" smtClean="0"/>
              <a:t>Yes</a:t>
            </a:r>
          </a:p>
        </p:txBody>
      </p:sp>
      <p:sp>
        <p:nvSpPr>
          <p:cNvPr id="68" name="TextBox 67"/>
          <p:cNvSpPr txBox="1"/>
          <p:nvPr/>
        </p:nvSpPr>
        <p:spPr>
          <a:xfrm>
            <a:off x="5384902" y="3176974"/>
            <a:ext cx="548548" cy="338554"/>
          </a:xfrm>
          <a:prstGeom prst="rect">
            <a:avLst/>
          </a:prstGeom>
          <a:noFill/>
        </p:spPr>
        <p:txBody>
          <a:bodyPr wrap="none" rtlCol="0">
            <a:spAutoFit/>
          </a:bodyPr>
          <a:lstStyle/>
          <a:p>
            <a:r>
              <a:rPr lang="en-US" sz="1600" b="1" dirty="0" smtClean="0"/>
              <a:t>Yes</a:t>
            </a:r>
          </a:p>
        </p:txBody>
      </p:sp>
      <p:sp>
        <p:nvSpPr>
          <p:cNvPr id="69" name="TextBox 68"/>
          <p:cNvSpPr txBox="1"/>
          <p:nvPr/>
        </p:nvSpPr>
        <p:spPr>
          <a:xfrm>
            <a:off x="5384902" y="2783645"/>
            <a:ext cx="548548" cy="338554"/>
          </a:xfrm>
          <a:prstGeom prst="rect">
            <a:avLst/>
          </a:prstGeom>
          <a:noFill/>
        </p:spPr>
        <p:txBody>
          <a:bodyPr wrap="none" rtlCol="0">
            <a:spAutoFit/>
          </a:bodyPr>
          <a:lstStyle/>
          <a:p>
            <a:r>
              <a:rPr lang="en-US" sz="1600" b="1" dirty="0" smtClean="0"/>
              <a:t>Yes</a:t>
            </a:r>
          </a:p>
        </p:txBody>
      </p:sp>
      <p:sp>
        <p:nvSpPr>
          <p:cNvPr id="70" name="TextBox 69"/>
          <p:cNvSpPr txBox="1"/>
          <p:nvPr/>
        </p:nvSpPr>
        <p:spPr>
          <a:xfrm>
            <a:off x="5384902" y="1603658"/>
            <a:ext cx="548548" cy="338554"/>
          </a:xfrm>
          <a:prstGeom prst="rect">
            <a:avLst/>
          </a:prstGeom>
          <a:noFill/>
        </p:spPr>
        <p:txBody>
          <a:bodyPr wrap="none" rtlCol="0">
            <a:spAutoFit/>
          </a:bodyPr>
          <a:lstStyle/>
          <a:p>
            <a:r>
              <a:rPr lang="en-US" sz="1600" b="1" dirty="0" smtClean="0"/>
              <a:t>Yes</a:t>
            </a:r>
          </a:p>
        </p:txBody>
      </p:sp>
      <p:sp>
        <p:nvSpPr>
          <p:cNvPr id="71" name="TextBox 70"/>
          <p:cNvSpPr txBox="1"/>
          <p:nvPr/>
        </p:nvSpPr>
        <p:spPr>
          <a:xfrm>
            <a:off x="5384902" y="1210329"/>
            <a:ext cx="548548" cy="338554"/>
          </a:xfrm>
          <a:prstGeom prst="rect">
            <a:avLst/>
          </a:prstGeom>
          <a:noFill/>
        </p:spPr>
        <p:txBody>
          <a:bodyPr wrap="none" rtlCol="0">
            <a:spAutoFit/>
          </a:bodyPr>
          <a:lstStyle/>
          <a:p>
            <a:r>
              <a:rPr lang="en-US" sz="1600" b="1" dirty="0" smtClean="0"/>
              <a:t>Yes</a:t>
            </a:r>
          </a:p>
        </p:txBody>
      </p:sp>
      <p:sp>
        <p:nvSpPr>
          <p:cNvPr id="72" name="TextBox 71"/>
          <p:cNvSpPr txBox="1"/>
          <p:nvPr/>
        </p:nvSpPr>
        <p:spPr>
          <a:xfrm>
            <a:off x="571528" y="1236696"/>
            <a:ext cx="3161443" cy="338554"/>
          </a:xfrm>
          <a:prstGeom prst="rect">
            <a:avLst/>
          </a:prstGeom>
          <a:noFill/>
        </p:spPr>
        <p:txBody>
          <a:bodyPr wrap="none" rtlCol="0">
            <a:spAutoFit/>
          </a:bodyPr>
          <a:lstStyle/>
          <a:p>
            <a:r>
              <a:rPr lang="en-US" sz="1600" b="1" dirty="0" smtClean="0">
                <a:solidFill>
                  <a:srgbClr val="00B0F0"/>
                </a:solidFill>
              </a:rPr>
              <a:t>Authenticate, LDAP or Internal</a:t>
            </a:r>
          </a:p>
        </p:txBody>
      </p:sp>
      <p:sp>
        <p:nvSpPr>
          <p:cNvPr id="75" name="TextBox 74"/>
          <p:cNvSpPr txBox="1"/>
          <p:nvPr/>
        </p:nvSpPr>
        <p:spPr>
          <a:xfrm>
            <a:off x="7653090" y="1198807"/>
            <a:ext cx="813043" cy="338554"/>
          </a:xfrm>
          <a:prstGeom prst="rect">
            <a:avLst/>
          </a:prstGeom>
          <a:noFill/>
        </p:spPr>
        <p:txBody>
          <a:bodyPr wrap="none" rtlCol="0">
            <a:spAutoFit/>
          </a:bodyPr>
          <a:lstStyle/>
          <a:p>
            <a:r>
              <a:rPr lang="en-US" sz="1600" b="1" dirty="0" smtClean="0"/>
              <a:t>Partial</a:t>
            </a:r>
          </a:p>
        </p:txBody>
      </p:sp>
      <p:sp>
        <p:nvSpPr>
          <p:cNvPr id="76" name="TextBox 75"/>
          <p:cNvSpPr txBox="1"/>
          <p:nvPr/>
        </p:nvSpPr>
        <p:spPr>
          <a:xfrm>
            <a:off x="6489398" y="3963631"/>
            <a:ext cx="813043" cy="338554"/>
          </a:xfrm>
          <a:prstGeom prst="rect">
            <a:avLst/>
          </a:prstGeom>
          <a:noFill/>
        </p:spPr>
        <p:txBody>
          <a:bodyPr wrap="none" rtlCol="0">
            <a:spAutoFit/>
          </a:bodyPr>
          <a:lstStyle/>
          <a:p>
            <a:r>
              <a:rPr lang="en-US" sz="1600" b="1" dirty="0" smtClean="0"/>
              <a:t>Partial</a:t>
            </a:r>
          </a:p>
        </p:txBody>
      </p:sp>
      <p:sp>
        <p:nvSpPr>
          <p:cNvPr id="77" name="TextBox 76"/>
          <p:cNvSpPr txBox="1"/>
          <p:nvPr/>
        </p:nvSpPr>
        <p:spPr>
          <a:xfrm>
            <a:off x="6489398" y="2009042"/>
            <a:ext cx="813043" cy="338554"/>
          </a:xfrm>
          <a:prstGeom prst="rect">
            <a:avLst/>
          </a:prstGeom>
          <a:noFill/>
        </p:spPr>
        <p:txBody>
          <a:bodyPr wrap="none" rtlCol="0">
            <a:spAutoFit/>
          </a:bodyPr>
          <a:lstStyle/>
          <a:p>
            <a:r>
              <a:rPr lang="en-US" sz="1600" b="1" dirty="0" smtClean="0"/>
              <a:t>Partial</a:t>
            </a:r>
          </a:p>
        </p:txBody>
      </p:sp>
      <p:sp>
        <p:nvSpPr>
          <p:cNvPr id="78" name="TextBox 77"/>
          <p:cNvSpPr txBox="1"/>
          <p:nvPr/>
        </p:nvSpPr>
        <p:spPr>
          <a:xfrm>
            <a:off x="5252655" y="1996987"/>
            <a:ext cx="813043" cy="338554"/>
          </a:xfrm>
          <a:prstGeom prst="rect">
            <a:avLst/>
          </a:prstGeom>
          <a:noFill/>
        </p:spPr>
        <p:txBody>
          <a:bodyPr wrap="none" rtlCol="0">
            <a:spAutoFit/>
          </a:bodyPr>
          <a:lstStyle/>
          <a:p>
            <a:r>
              <a:rPr lang="en-US" sz="1600" b="1" dirty="0" smtClean="0"/>
              <a:t>Partial</a:t>
            </a:r>
          </a:p>
        </p:txBody>
      </p:sp>
      <p:sp>
        <p:nvSpPr>
          <p:cNvPr id="81" name="TextBox 80"/>
          <p:cNvSpPr txBox="1"/>
          <p:nvPr/>
        </p:nvSpPr>
        <p:spPr>
          <a:xfrm>
            <a:off x="7831023" y="2408548"/>
            <a:ext cx="457176" cy="338554"/>
          </a:xfrm>
          <a:prstGeom prst="rect">
            <a:avLst/>
          </a:prstGeom>
          <a:noFill/>
        </p:spPr>
        <p:txBody>
          <a:bodyPr wrap="none" rtlCol="0">
            <a:spAutoFit/>
          </a:bodyPr>
          <a:lstStyle/>
          <a:p>
            <a:r>
              <a:rPr lang="en-US" sz="1600" b="1" dirty="0" smtClean="0"/>
              <a:t>No</a:t>
            </a:r>
          </a:p>
        </p:txBody>
      </p:sp>
      <p:sp>
        <p:nvSpPr>
          <p:cNvPr id="82" name="TextBox 81"/>
          <p:cNvSpPr txBox="1"/>
          <p:nvPr/>
        </p:nvSpPr>
        <p:spPr>
          <a:xfrm>
            <a:off x="6667331" y="3572714"/>
            <a:ext cx="457176" cy="338554"/>
          </a:xfrm>
          <a:prstGeom prst="rect">
            <a:avLst/>
          </a:prstGeom>
          <a:noFill/>
        </p:spPr>
        <p:txBody>
          <a:bodyPr wrap="none" rtlCol="0">
            <a:spAutoFit/>
          </a:bodyPr>
          <a:lstStyle/>
          <a:p>
            <a:r>
              <a:rPr lang="en-US" sz="1600" b="1" dirty="0" smtClean="0"/>
              <a:t>No</a:t>
            </a:r>
          </a:p>
        </p:txBody>
      </p:sp>
      <p:sp>
        <p:nvSpPr>
          <p:cNvPr id="83" name="TextBox 82"/>
          <p:cNvSpPr txBox="1"/>
          <p:nvPr/>
        </p:nvSpPr>
        <p:spPr>
          <a:xfrm>
            <a:off x="5430588" y="2390316"/>
            <a:ext cx="457176" cy="338554"/>
          </a:xfrm>
          <a:prstGeom prst="rect">
            <a:avLst/>
          </a:prstGeom>
          <a:noFill/>
        </p:spPr>
        <p:txBody>
          <a:bodyPr wrap="none" rtlCol="0">
            <a:spAutoFit/>
          </a:bodyPr>
          <a:lstStyle/>
          <a:p>
            <a:r>
              <a:rPr lang="en-US" sz="1600" b="1" dirty="0" smtClean="0"/>
              <a:t>No</a:t>
            </a:r>
          </a:p>
        </p:txBody>
      </p:sp>
      <p:sp>
        <p:nvSpPr>
          <p:cNvPr id="84" name="TextBox 83"/>
          <p:cNvSpPr txBox="1"/>
          <p:nvPr/>
        </p:nvSpPr>
        <p:spPr>
          <a:xfrm>
            <a:off x="7785337" y="4021537"/>
            <a:ext cx="548548" cy="338554"/>
          </a:xfrm>
          <a:prstGeom prst="rect">
            <a:avLst/>
          </a:prstGeom>
          <a:noFill/>
        </p:spPr>
        <p:txBody>
          <a:bodyPr wrap="none" rtlCol="0">
            <a:spAutoFit/>
          </a:bodyPr>
          <a:lstStyle/>
          <a:p>
            <a:r>
              <a:rPr lang="en-US" sz="1600" b="1" dirty="0" smtClean="0"/>
              <a:t>Yes</a:t>
            </a:r>
          </a:p>
        </p:txBody>
      </p:sp>
      <p:sp>
        <p:nvSpPr>
          <p:cNvPr id="85" name="TextBox 84"/>
          <p:cNvSpPr txBox="1"/>
          <p:nvPr/>
        </p:nvSpPr>
        <p:spPr>
          <a:xfrm>
            <a:off x="7785337" y="3618289"/>
            <a:ext cx="548548" cy="338554"/>
          </a:xfrm>
          <a:prstGeom prst="rect">
            <a:avLst/>
          </a:prstGeom>
          <a:noFill/>
        </p:spPr>
        <p:txBody>
          <a:bodyPr wrap="none" rtlCol="0">
            <a:spAutoFit/>
          </a:bodyPr>
          <a:lstStyle/>
          <a:p>
            <a:r>
              <a:rPr lang="en-US" sz="1600" b="1" dirty="0" smtClean="0"/>
              <a:t>Yes</a:t>
            </a:r>
          </a:p>
        </p:txBody>
      </p:sp>
      <p:sp>
        <p:nvSpPr>
          <p:cNvPr id="86" name="TextBox 85"/>
          <p:cNvSpPr txBox="1"/>
          <p:nvPr/>
        </p:nvSpPr>
        <p:spPr>
          <a:xfrm>
            <a:off x="7785337" y="3215042"/>
            <a:ext cx="548548" cy="338554"/>
          </a:xfrm>
          <a:prstGeom prst="rect">
            <a:avLst/>
          </a:prstGeom>
          <a:noFill/>
        </p:spPr>
        <p:txBody>
          <a:bodyPr wrap="none" rtlCol="0">
            <a:spAutoFit/>
          </a:bodyPr>
          <a:lstStyle/>
          <a:p>
            <a:r>
              <a:rPr lang="en-US" sz="1600" b="1" dirty="0" smtClean="0"/>
              <a:t>Yes</a:t>
            </a:r>
          </a:p>
        </p:txBody>
      </p:sp>
      <p:sp>
        <p:nvSpPr>
          <p:cNvPr id="87" name="TextBox 86"/>
          <p:cNvSpPr txBox="1"/>
          <p:nvPr/>
        </p:nvSpPr>
        <p:spPr>
          <a:xfrm>
            <a:off x="7785337" y="2811795"/>
            <a:ext cx="548548" cy="338554"/>
          </a:xfrm>
          <a:prstGeom prst="rect">
            <a:avLst/>
          </a:prstGeom>
          <a:noFill/>
        </p:spPr>
        <p:txBody>
          <a:bodyPr wrap="none" rtlCol="0">
            <a:spAutoFit/>
          </a:bodyPr>
          <a:lstStyle/>
          <a:p>
            <a:r>
              <a:rPr lang="en-US" sz="1600" b="1" dirty="0" smtClean="0"/>
              <a:t>Yes</a:t>
            </a:r>
          </a:p>
        </p:txBody>
      </p:sp>
      <p:sp>
        <p:nvSpPr>
          <p:cNvPr id="88" name="TextBox 87"/>
          <p:cNvSpPr txBox="1"/>
          <p:nvPr/>
        </p:nvSpPr>
        <p:spPr>
          <a:xfrm>
            <a:off x="7785337" y="2005301"/>
            <a:ext cx="548548" cy="338554"/>
          </a:xfrm>
          <a:prstGeom prst="rect">
            <a:avLst/>
          </a:prstGeom>
          <a:noFill/>
        </p:spPr>
        <p:txBody>
          <a:bodyPr wrap="none" rtlCol="0">
            <a:spAutoFit/>
          </a:bodyPr>
          <a:lstStyle/>
          <a:p>
            <a:r>
              <a:rPr lang="en-US" sz="1600" b="1" dirty="0" smtClean="0"/>
              <a:t>Yes</a:t>
            </a:r>
          </a:p>
        </p:txBody>
      </p:sp>
      <p:sp>
        <p:nvSpPr>
          <p:cNvPr id="89" name="TextBox 88"/>
          <p:cNvSpPr txBox="1"/>
          <p:nvPr/>
        </p:nvSpPr>
        <p:spPr>
          <a:xfrm>
            <a:off x="7785337" y="1602054"/>
            <a:ext cx="548548" cy="338554"/>
          </a:xfrm>
          <a:prstGeom prst="rect">
            <a:avLst/>
          </a:prstGeom>
          <a:noFill/>
        </p:spPr>
        <p:txBody>
          <a:bodyPr wrap="none" rtlCol="0">
            <a:spAutoFit/>
          </a:bodyPr>
          <a:lstStyle/>
          <a:p>
            <a:r>
              <a:rPr lang="en-US" sz="1600" b="1" dirty="0" smtClean="0"/>
              <a:t>Yes</a:t>
            </a:r>
          </a:p>
        </p:txBody>
      </p:sp>
      <p:sp>
        <p:nvSpPr>
          <p:cNvPr id="90" name="TextBox 89"/>
          <p:cNvSpPr txBox="1"/>
          <p:nvPr/>
        </p:nvSpPr>
        <p:spPr>
          <a:xfrm>
            <a:off x="6621645" y="3181796"/>
            <a:ext cx="548548" cy="338554"/>
          </a:xfrm>
          <a:prstGeom prst="rect">
            <a:avLst/>
          </a:prstGeom>
          <a:noFill/>
        </p:spPr>
        <p:txBody>
          <a:bodyPr wrap="none" rtlCol="0">
            <a:spAutoFit/>
          </a:bodyPr>
          <a:lstStyle/>
          <a:p>
            <a:r>
              <a:rPr lang="en-US" sz="1600" b="1" dirty="0" smtClean="0"/>
              <a:t>Yes</a:t>
            </a:r>
          </a:p>
        </p:txBody>
      </p:sp>
      <p:sp>
        <p:nvSpPr>
          <p:cNvPr id="91" name="TextBox 90"/>
          <p:cNvSpPr txBox="1"/>
          <p:nvPr/>
        </p:nvSpPr>
        <p:spPr>
          <a:xfrm>
            <a:off x="571528" y="1626258"/>
            <a:ext cx="3275256" cy="338554"/>
          </a:xfrm>
          <a:prstGeom prst="rect">
            <a:avLst/>
          </a:prstGeom>
          <a:noFill/>
        </p:spPr>
        <p:txBody>
          <a:bodyPr wrap="none" rtlCol="0">
            <a:spAutoFit/>
          </a:bodyPr>
          <a:lstStyle/>
          <a:p>
            <a:r>
              <a:rPr lang="en-US" sz="1600" b="1" dirty="0" smtClean="0">
                <a:solidFill>
                  <a:srgbClr val="00B0F0"/>
                </a:solidFill>
              </a:rPr>
              <a:t>Authenticate, Kerberos (Extern)</a:t>
            </a:r>
          </a:p>
        </p:txBody>
      </p:sp>
      <p:sp>
        <p:nvSpPr>
          <p:cNvPr id="92" name="TextBox 91"/>
          <p:cNvSpPr txBox="1"/>
          <p:nvPr/>
        </p:nvSpPr>
        <p:spPr>
          <a:xfrm>
            <a:off x="571528" y="2015820"/>
            <a:ext cx="1915909" cy="338554"/>
          </a:xfrm>
          <a:prstGeom prst="rect">
            <a:avLst/>
          </a:prstGeom>
          <a:noFill/>
        </p:spPr>
        <p:txBody>
          <a:bodyPr wrap="none" rtlCol="0">
            <a:spAutoFit/>
          </a:bodyPr>
          <a:lstStyle/>
          <a:p>
            <a:r>
              <a:rPr lang="en-US" sz="1600" b="1" dirty="0" smtClean="0">
                <a:solidFill>
                  <a:srgbClr val="00B0F0"/>
                </a:solidFill>
              </a:rPr>
              <a:t>Authorize (RBAC)</a:t>
            </a:r>
          </a:p>
        </p:txBody>
      </p:sp>
      <p:sp>
        <p:nvSpPr>
          <p:cNvPr id="93" name="TextBox 92"/>
          <p:cNvSpPr txBox="1"/>
          <p:nvPr/>
        </p:nvSpPr>
        <p:spPr>
          <a:xfrm>
            <a:off x="571528" y="2405382"/>
            <a:ext cx="2521844" cy="338554"/>
          </a:xfrm>
          <a:prstGeom prst="rect">
            <a:avLst/>
          </a:prstGeom>
          <a:noFill/>
        </p:spPr>
        <p:txBody>
          <a:bodyPr wrap="none" rtlCol="0">
            <a:spAutoFit/>
          </a:bodyPr>
          <a:lstStyle/>
          <a:p>
            <a:r>
              <a:rPr lang="en-US" sz="1600" b="1" dirty="0" smtClean="0">
                <a:solidFill>
                  <a:srgbClr val="00B0F0"/>
                </a:solidFill>
              </a:rPr>
              <a:t>Row Level perm (RLAC)</a:t>
            </a:r>
          </a:p>
        </p:txBody>
      </p:sp>
      <p:sp>
        <p:nvSpPr>
          <p:cNvPr id="94" name="TextBox 93"/>
          <p:cNvSpPr txBox="1"/>
          <p:nvPr/>
        </p:nvSpPr>
        <p:spPr>
          <a:xfrm>
            <a:off x="571528" y="2794944"/>
            <a:ext cx="2659702" cy="338554"/>
          </a:xfrm>
          <a:prstGeom prst="rect">
            <a:avLst/>
          </a:prstGeom>
          <a:noFill/>
        </p:spPr>
        <p:txBody>
          <a:bodyPr wrap="none" rtlCol="0">
            <a:spAutoFit/>
          </a:bodyPr>
          <a:lstStyle/>
          <a:p>
            <a:r>
              <a:rPr lang="en-US" sz="1600" b="1" dirty="0" smtClean="0">
                <a:solidFill>
                  <a:srgbClr val="00B0F0"/>
                </a:solidFill>
              </a:rPr>
              <a:t>Client-to-node encryption</a:t>
            </a:r>
          </a:p>
        </p:txBody>
      </p:sp>
      <p:sp>
        <p:nvSpPr>
          <p:cNvPr id="95" name="TextBox 94"/>
          <p:cNvSpPr txBox="1"/>
          <p:nvPr/>
        </p:nvSpPr>
        <p:spPr>
          <a:xfrm>
            <a:off x="571528" y="3184506"/>
            <a:ext cx="2622834" cy="338554"/>
          </a:xfrm>
          <a:prstGeom prst="rect">
            <a:avLst/>
          </a:prstGeom>
          <a:noFill/>
        </p:spPr>
        <p:txBody>
          <a:bodyPr wrap="none" rtlCol="0">
            <a:spAutoFit/>
          </a:bodyPr>
          <a:lstStyle/>
          <a:p>
            <a:r>
              <a:rPr lang="en-US" sz="1600" b="1" dirty="0" smtClean="0">
                <a:solidFill>
                  <a:srgbClr val="00B0F0"/>
                </a:solidFill>
              </a:rPr>
              <a:t>Node-to-node encryption</a:t>
            </a:r>
          </a:p>
        </p:txBody>
      </p:sp>
      <p:sp>
        <p:nvSpPr>
          <p:cNvPr id="96" name="TextBox 95"/>
          <p:cNvSpPr txBox="1"/>
          <p:nvPr/>
        </p:nvSpPr>
        <p:spPr>
          <a:xfrm>
            <a:off x="571528" y="3574068"/>
            <a:ext cx="2954655" cy="338554"/>
          </a:xfrm>
          <a:prstGeom prst="rect">
            <a:avLst/>
          </a:prstGeom>
          <a:noFill/>
        </p:spPr>
        <p:txBody>
          <a:bodyPr wrap="none" rtlCol="0">
            <a:spAutoFit/>
          </a:bodyPr>
          <a:lstStyle/>
          <a:p>
            <a:r>
              <a:rPr lang="en-US" sz="1600" b="1" dirty="0" smtClean="0">
                <a:solidFill>
                  <a:srgbClr val="00B0F0"/>
                </a:solidFill>
              </a:rPr>
              <a:t>Transparent data encryption</a:t>
            </a:r>
          </a:p>
        </p:txBody>
      </p:sp>
      <p:sp>
        <p:nvSpPr>
          <p:cNvPr id="97" name="TextBox 96"/>
          <p:cNvSpPr txBox="1"/>
          <p:nvPr/>
        </p:nvSpPr>
        <p:spPr>
          <a:xfrm>
            <a:off x="571528" y="3963631"/>
            <a:ext cx="1484702" cy="338554"/>
          </a:xfrm>
          <a:prstGeom prst="rect">
            <a:avLst/>
          </a:prstGeom>
          <a:noFill/>
        </p:spPr>
        <p:txBody>
          <a:bodyPr wrap="none" rtlCol="0">
            <a:spAutoFit/>
          </a:bodyPr>
          <a:lstStyle/>
          <a:p>
            <a:r>
              <a:rPr lang="en-US" sz="1600" b="1" dirty="0" smtClean="0">
                <a:solidFill>
                  <a:srgbClr val="00B0F0"/>
                </a:solidFill>
              </a:rPr>
              <a:t>Data auditing</a:t>
            </a:r>
          </a:p>
        </p:txBody>
      </p:sp>
    </p:spTree>
    <p:extLst>
      <p:ext uri="{BB962C8B-B14F-4D97-AF65-F5344CB8AC3E}">
        <p14:creationId xmlns:p14="http://schemas.microsoft.com/office/powerpoint/2010/main" val="376578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Security: Authentication</a:t>
            </a:r>
            <a:endParaRPr lang="en-US" dirty="0"/>
          </a:p>
        </p:txBody>
      </p:sp>
      <p:sp>
        <p:nvSpPr>
          <p:cNvPr id="3" name="Slide Number Placeholder 2"/>
          <p:cNvSpPr>
            <a:spLocks noGrp="1"/>
          </p:cNvSpPr>
          <p:nvPr>
            <p:ph type="sldNum" sz="quarter" idx="11"/>
          </p:nvPr>
        </p:nvSpPr>
        <p:spPr/>
        <p:txBody>
          <a:bodyPr/>
          <a:lstStyle/>
          <a:p>
            <a:r>
              <a:rPr lang="en-US" dirty="0" smtClean="0"/>
              <a:t>0000-DTSE-Core-6220-DU-60-</a:t>
            </a:r>
            <a:fld id="{5A6FB346-E907-314D-8DE1-ECD2B2B6AA1B}" type="slidenum">
              <a:rPr lang="uk-UA" smtClean="0"/>
              <a:pPr/>
              <a:t>6</a:t>
            </a:fld>
            <a:endParaRPr lang="uk-UA" dirty="0"/>
          </a:p>
        </p:txBody>
      </p:sp>
      <p:sp>
        <p:nvSpPr>
          <p:cNvPr id="4" name="TextBox 3"/>
          <p:cNvSpPr txBox="1"/>
          <p:nvPr/>
        </p:nvSpPr>
        <p:spPr>
          <a:xfrm>
            <a:off x="457200" y="1038957"/>
            <a:ext cx="7373566" cy="3447098"/>
          </a:xfrm>
          <a:prstGeom prst="rect">
            <a:avLst/>
          </a:prstGeom>
          <a:noFill/>
        </p:spPr>
        <p:txBody>
          <a:bodyPr wrap="square" rtlCol="0">
            <a:spAutoFit/>
          </a:bodyPr>
          <a:lstStyle/>
          <a:p>
            <a:r>
              <a:rPr lang="en-US" sz="2000" dirty="0" smtClean="0"/>
              <a:t>Inter-nodal (gossip, other)</a:t>
            </a:r>
          </a:p>
          <a:p>
            <a:pPr defTabSz="233363"/>
            <a:r>
              <a:rPr lang="en-US" sz="2000" dirty="0"/>
              <a:t>	</a:t>
            </a:r>
            <a:r>
              <a:rPr lang="en-US" sz="2000" dirty="0" smtClean="0"/>
              <a:t>-- SSL certificates</a:t>
            </a:r>
          </a:p>
          <a:p>
            <a:pPr defTabSz="233363"/>
            <a:endParaRPr lang="en-US" sz="2000" dirty="0"/>
          </a:p>
          <a:p>
            <a:pPr defTabSz="233363"/>
            <a:r>
              <a:rPr lang="en-US" sz="2000" dirty="0" smtClean="0"/>
              <a:t>Database connections (client to node, tools and apps)</a:t>
            </a:r>
          </a:p>
          <a:p>
            <a:pPr defTabSz="233363"/>
            <a:r>
              <a:rPr lang="en-US" sz="2000" dirty="0"/>
              <a:t>	</a:t>
            </a:r>
            <a:r>
              <a:rPr lang="en-US" sz="2000" dirty="0" smtClean="0"/>
              <a:t>-- </a:t>
            </a:r>
            <a:r>
              <a:rPr lang="en-US" sz="2000" dirty="0" smtClean="0">
                <a:solidFill>
                  <a:srgbClr val="00B0F0"/>
                </a:solidFill>
              </a:rPr>
              <a:t>Internal, credentials by DSE</a:t>
            </a:r>
          </a:p>
          <a:p>
            <a:pPr defTabSz="233363"/>
            <a:r>
              <a:rPr lang="en-US" sz="2000" dirty="0">
                <a:solidFill>
                  <a:schemeClr val="tx1"/>
                </a:solidFill>
              </a:rPr>
              <a:t>	</a:t>
            </a:r>
            <a:r>
              <a:rPr lang="en-US" sz="2000" dirty="0" smtClean="0">
                <a:solidFill>
                  <a:schemeClr val="tx1"/>
                </a:solidFill>
              </a:rPr>
              <a:t>-- LDAP (including Active Directory)</a:t>
            </a:r>
          </a:p>
          <a:p>
            <a:pPr defTabSz="233363"/>
            <a:r>
              <a:rPr lang="en-US" sz="2000" dirty="0">
                <a:solidFill>
                  <a:schemeClr val="tx1"/>
                </a:solidFill>
              </a:rPr>
              <a:t>	</a:t>
            </a:r>
            <a:r>
              <a:rPr lang="en-US" sz="2000" dirty="0" smtClean="0">
                <a:solidFill>
                  <a:schemeClr val="tx1"/>
                </a:solidFill>
              </a:rPr>
              <a:t>-- Kerberos</a:t>
            </a:r>
          </a:p>
          <a:p>
            <a:pPr defTabSz="233363"/>
            <a:r>
              <a:rPr lang="en-US" sz="2000" dirty="0">
                <a:solidFill>
                  <a:schemeClr val="tx1"/>
                </a:solidFill>
              </a:rPr>
              <a:t>		</a:t>
            </a:r>
            <a:r>
              <a:rPr lang="en-US" sz="2000" dirty="0" smtClean="0">
                <a:solidFill>
                  <a:schemeClr val="tx1"/>
                </a:solidFill>
              </a:rPr>
              <a:t>	PKI (Public key infrastructure)</a:t>
            </a:r>
          </a:p>
          <a:p>
            <a:pPr defTabSz="233363"/>
            <a:r>
              <a:rPr lang="en-US" sz="2000" dirty="0">
                <a:solidFill>
                  <a:schemeClr val="tx1"/>
                </a:solidFill>
              </a:rPr>
              <a:t>		</a:t>
            </a:r>
            <a:r>
              <a:rPr lang="en-US" sz="2000" dirty="0" smtClean="0">
                <a:solidFill>
                  <a:schemeClr val="tx1"/>
                </a:solidFill>
              </a:rPr>
              <a:t>	KMIP (Key management interoperability protocol)</a:t>
            </a:r>
          </a:p>
          <a:p>
            <a:pPr defTabSz="233363"/>
            <a:endParaRPr lang="en-US" sz="2000" dirty="0">
              <a:solidFill>
                <a:schemeClr val="tx1"/>
              </a:solidFill>
            </a:endParaRPr>
          </a:p>
          <a:p>
            <a:pPr defTabSz="233363"/>
            <a:r>
              <a:rPr lang="en-US" sz="2000" dirty="0" smtClean="0">
                <a:solidFill>
                  <a:schemeClr val="tx1"/>
                </a:solidFill>
              </a:rPr>
              <a:t>	-- And encrypt data in flight (client to node SSL)	</a:t>
            </a:r>
            <a:endParaRPr lang="en-US" sz="1800" dirty="0">
              <a:solidFill>
                <a:schemeClr val="tx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6881217" y="1554309"/>
            <a:ext cx="464127" cy="43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53448" y="353980"/>
            <a:ext cx="1954635" cy="1200329"/>
          </a:xfrm>
          <a:prstGeom prst="rect">
            <a:avLst/>
          </a:prstGeom>
          <a:noFill/>
        </p:spPr>
        <p:txBody>
          <a:bodyPr wrap="square" rtlCol="0">
            <a:spAutoFit/>
          </a:bodyPr>
          <a:lstStyle/>
          <a:p>
            <a:r>
              <a:rPr lang="en-US" sz="1800" dirty="0" smtClean="0"/>
              <a:t>"DSE Unified Authentication", database connections only</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826534" flipV="1">
            <a:off x="5383601" y="2337887"/>
            <a:ext cx="464127" cy="43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78078" y="2609413"/>
            <a:ext cx="2670407" cy="338554"/>
          </a:xfrm>
          <a:prstGeom prst="rect">
            <a:avLst/>
          </a:prstGeom>
          <a:noFill/>
        </p:spPr>
        <p:txBody>
          <a:bodyPr wrap="square" rtlCol="0">
            <a:spAutoFit/>
          </a:bodyPr>
          <a:lstStyle/>
          <a:p>
            <a:r>
              <a:rPr lang="en-US" sz="1600" dirty="0" smtClean="0"/>
              <a:t>Practice Lab to follow</a:t>
            </a:r>
          </a:p>
        </p:txBody>
      </p:sp>
    </p:spTree>
    <p:extLst>
      <p:ext uri="{BB962C8B-B14F-4D97-AF65-F5344CB8AC3E}">
        <p14:creationId xmlns:p14="http://schemas.microsoft.com/office/powerpoint/2010/main" val="98841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Security: Authorization</a:t>
            </a:r>
            <a:endParaRPr lang="en-US" dirty="0"/>
          </a:p>
        </p:txBody>
      </p:sp>
      <p:sp>
        <p:nvSpPr>
          <p:cNvPr id="3" name="Slide Number Placeholder 2"/>
          <p:cNvSpPr>
            <a:spLocks noGrp="1"/>
          </p:cNvSpPr>
          <p:nvPr>
            <p:ph type="sldNum" sz="quarter" idx="11"/>
          </p:nvPr>
        </p:nvSpPr>
        <p:spPr/>
        <p:txBody>
          <a:bodyPr/>
          <a:lstStyle/>
          <a:p>
            <a:r>
              <a:rPr lang="en-US" smtClean="0"/>
              <a:t>0000-DTSE-Core-6220-DU-60-</a:t>
            </a:r>
            <a:fld id="{5A6FB346-E907-314D-8DE1-ECD2B2B6AA1B}" type="slidenum">
              <a:rPr lang="uk-UA" smtClean="0"/>
              <a:pPr/>
              <a:t>7</a:t>
            </a:fld>
            <a:endParaRPr lang="uk-UA" dirty="0"/>
          </a:p>
        </p:txBody>
      </p:sp>
      <p:sp>
        <p:nvSpPr>
          <p:cNvPr id="4" name="TextBox 3"/>
          <p:cNvSpPr txBox="1"/>
          <p:nvPr/>
        </p:nvSpPr>
        <p:spPr>
          <a:xfrm>
            <a:off x="3354309" y="1038957"/>
            <a:ext cx="5571366" cy="2862322"/>
          </a:xfrm>
          <a:prstGeom prst="rect">
            <a:avLst/>
          </a:prstGeom>
          <a:noFill/>
        </p:spPr>
        <p:txBody>
          <a:bodyPr wrap="square" rtlCol="0">
            <a:spAutoFit/>
          </a:bodyPr>
          <a:lstStyle/>
          <a:p>
            <a:r>
              <a:rPr lang="en-US" sz="2000" dirty="0" smtClean="0"/>
              <a:t>Role based access control (RBAC)</a:t>
            </a:r>
          </a:p>
          <a:p>
            <a:pPr defTabSz="227013"/>
            <a:r>
              <a:rPr lang="en-US" sz="2000" dirty="0">
                <a:solidFill>
                  <a:schemeClr val="tx1"/>
                </a:solidFill>
              </a:rPr>
              <a:t>	</a:t>
            </a:r>
            <a:r>
              <a:rPr lang="en-US" sz="2000" dirty="0" smtClean="0">
                <a:solidFill>
                  <a:schemeClr val="tx1"/>
                </a:solidFill>
              </a:rPr>
              <a:t>-- Only if authentication is enabled</a:t>
            </a:r>
          </a:p>
          <a:p>
            <a:pPr defTabSz="227013"/>
            <a:endParaRPr lang="en-US" sz="2000" dirty="0">
              <a:solidFill>
                <a:schemeClr val="tx1"/>
              </a:solidFill>
            </a:endParaRPr>
          </a:p>
          <a:p>
            <a:pPr defTabSz="227013"/>
            <a:r>
              <a:rPr lang="en-US" sz="2000" dirty="0" smtClean="0">
                <a:solidFill>
                  <a:schemeClr val="tx1"/>
                </a:solidFill>
              </a:rPr>
              <a:t>Internal (credentials by DSE)</a:t>
            </a:r>
          </a:p>
          <a:p>
            <a:pPr defTabSz="227013"/>
            <a:r>
              <a:rPr lang="en-US" sz="2000" dirty="0">
                <a:solidFill>
                  <a:schemeClr val="tx1"/>
                </a:solidFill>
              </a:rPr>
              <a:t>	</a:t>
            </a:r>
            <a:r>
              <a:rPr lang="en-US" sz="2000" dirty="0" smtClean="0">
                <a:solidFill>
                  <a:schemeClr val="tx1"/>
                </a:solidFill>
              </a:rPr>
              <a:t>-- 1:1 mapping of user name to roles</a:t>
            </a:r>
          </a:p>
          <a:p>
            <a:pPr defTabSz="227013"/>
            <a:endParaRPr lang="en-US" sz="2000" dirty="0">
              <a:solidFill>
                <a:schemeClr val="tx1"/>
              </a:solidFill>
            </a:endParaRPr>
          </a:p>
          <a:p>
            <a:pPr defTabSz="227013"/>
            <a:r>
              <a:rPr lang="en-US" sz="2000" dirty="0" smtClean="0">
                <a:solidFill>
                  <a:schemeClr val="tx1"/>
                </a:solidFill>
              </a:rPr>
              <a:t>LDAP</a:t>
            </a:r>
          </a:p>
          <a:p>
            <a:pPr defTabSz="227013"/>
            <a:r>
              <a:rPr lang="en-US" sz="2000" dirty="0">
                <a:solidFill>
                  <a:schemeClr val="tx1"/>
                </a:solidFill>
              </a:rPr>
              <a:t>	</a:t>
            </a:r>
            <a:r>
              <a:rPr lang="en-US" sz="2000" dirty="0" smtClean="0">
                <a:solidFill>
                  <a:schemeClr val="tx1"/>
                </a:solidFill>
              </a:rPr>
              <a:t>-- 1:M mapping, users assigned roles that </a:t>
            </a:r>
          </a:p>
          <a:p>
            <a:pPr defTabSz="227013"/>
            <a:r>
              <a:rPr lang="en-US" sz="2000" dirty="0">
                <a:solidFill>
                  <a:schemeClr val="tx1"/>
                </a:solidFill>
              </a:rPr>
              <a:t>	</a:t>
            </a:r>
            <a:r>
              <a:rPr lang="en-US" sz="2000" dirty="0" smtClean="0">
                <a:solidFill>
                  <a:schemeClr val="tx1"/>
                </a:solidFill>
              </a:rPr>
              <a:t>	match groups in LDAP</a:t>
            </a:r>
            <a:endParaRPr lang="en-US" sz="1800" dirty="0">
              <a:solidFill>
                <a:schemeClr val="tx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21" y="1327765"/>
            <a:ext cx="3050709" cy="1708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4002" y="3081753"/>
            <a:ext cx="2255746" cy="338554"/>
          </a:xfrm>
          <a:prstGeom prst="rect">
            <a:avLst/>
          </a:prstGeom>
          <a:noFill/>
        </p:spPr>
        <p:txBody>
          <a:bodyPr wrap="none" rtlCol="0">
            <a:spAutoFit/>
          </a:bodyPr>
          <a:lstStyle/>
          <a:p>
            <a:r>
              <a:rPr lang="en-US" sz="800" dirty="0" smtClean="0"/>
              <a:t>Unbreakable </a:t>
            </a:r>
          </a:p>
          <a:p>
            <a:r>
              <a:rPr lang="en-US" sz="800" dirty="0"/>
              <a:t>Source: https://www.imdb.com/title/tt0217869</a:t>
            </a:r>
            <a:endParaRPr lang="en-US" sz="800" dirty="0" smtClean="0"/>
          </a:p>
        </p:txBody>
      </p:sp>
    </p:spTree>
    <p:extLst>
      <p:ext uri="{BB962C8B-B14F-4D97-AF65-F5344CB8AC3E}">
        <p14:creationId xmlns:p14="http://schemas.microsoft.com/office/powerpoint/2010/main" val="317265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903" y="971045"/>
            <a:ext cx="3322320" cy="2491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DSE: Encryption of Data in Flight</a:t>
            </a:r>
            <a:endParaRPr lang="en-US" dirty="0"/>
          </a:p>
        </p:txBody>
      </p:sp>
      <p:sp>
        <p:nvSpPr>
          <p:cNvPr id="3" name="Slide Number Placeholder 2"/>
          <p:cNvSpPr>
            <a:spLocks noGrp="1"/>
          </p:cNvSpPr>
          <p:nvPr>
            <p:ph type="sldNum" sz="quarter" idx="11"/>
          </p:nvPr>
        </p:nvSpPr>
        <p:spPr/>
        <p:txBody>
          <a:bodyPr/>
          <a:lstStyle/>
          <a:p>
            <a:r>
              <a:rPr lang="en-US" smtClean="0"/>
              <a:t>0000-DTSE-Core-6220-DU-60-</a:t>
            </a:r>
            <a:fld id="{5A6FB346-E907-314D-8DE1-ECD2B2B6AA1B}" type="slidenum">
              <a:rPr lang="uk-UA" smtClean="0"/>
              <a:pPr/>
              <a:t>8</a:t>
            </a:fld>
            <a:endParaRPr lang="uk-UA" dirty="0"/>
          </a:p>
        </p:txBody>
      </p:sp>
      <p:sp>
        <p:nvSpPr>
          <p:cNvPr id="4" name="TextBox 3"/>
          <p:cNvSpPr txBox="1"/>
          <p:nvPr/>
        </p:nvSpPr>
        <p:spPr>
          <a:xfrm>
            <a:off x="550258" y="971045"/>
            <a:ext cx="6635150" cy="2862322"/>
          </a:xfrm>
          <a:prstGeom prst="rect">
            <a:avLst/>
          </a:prstGeom>
          <a:noFill/>
        </p:spPr>
        <p:txBody>
          <a:bodyPr wrap="none" rtlCol="0">
            <a:spAutoFit/>
          </a:bodyPr>
          <a:lstStyle/>
          <a:p>
            <a:r>
              <a:rPr lang="en-US" sz="1800" dirty="0" smtClean="0"/>
              <a:t>SSL </a:t>
            </a:r>
            <a:r>
              <a:rPr lang="en-US" sz="1800" dirty="0"/>
              <a:t>encryption for data in-flight for the following components:</a:t>
            </a:r>
          </a:p>
          <a:p>
            <a:endParaRPr lang="en-US" sz="1800" dirty="0" smtClean="0"/>
          </a:p>
          <a:p>
            <a:pPr marL="227013" indent="-227013">
              <a:buFont typeface="Arial" pitchFamily="34" charset="0"/>
              <a:buChar char="•"/>
            </a:pPr>
            <a:r>
              <a:rPr lang="en-US" sz="1800" dirty="0" smtClean="0"/>
              <a:t>DSE </a:t>
            </a:r>
            <a:r>
              <a:rPr lang="en-US" sz="1800" dirty="0"/>
              <a:t>transactional nodes</a:t>
            </a:r>
          </a:p>
          <a:p>
            <a:pPr marL="227013" indent="-227013">
              <a:buFont typeface="Arial" pitchFamily="34" charset="0"/>
              <a:buChar char="•"/>
            </a:pPr>
            <a:r>
              <a:rPr lang="en-US" sz="1800" dirty="0" smtClean="0"/>
              <a:t>DSE </a:t>
            </a:r>
            <a:r>
              <a:rPr lang="en-US" sz="1800" dirty="0"/>
              <a:t>Search (</a:t>
            </a:r>
            <a:r>
              <a:rPr lang="en-US" sz="1800" dirty="0" smtClean="0"/>
              <a:t>Apache </a:t>
            </a:r>
            <a:r>
              <a:rPr lang="en-US" sz="1800" dirty="0" err="1"/>
              <a:t>Solr</a:t>
            </a:r>
            <a:r>
              <a:rPr lang="en-US" sz="1800" dirty="0" smtClean="0"/>
              <a:t>™)</a:t>
            </a:r>
            <a:endParaRPr lang="en-US" sz="1800" dirty="0"/>
          </a:p>
          <a:p>
            <a:pPr marL="227013" indent="-227013">
              <a:buFont typeface="Arial" pitchFamily="34" charset="0"/>
              <a:buChar char="•"/>
            </a:pPr>
            <a:r>
              <a:rPr lang="en-US" sz="1800" dirty="0" smtClean="0"/>
              <a:t>DSE </a:t>
            </a:r>
            <a:r>
              <a:rPr lang="en-US" sz="1800" dirty="0"/>
              <a:t>Analytics (</a:t>
            </a:r>
            <a:r>
              <a:rPr lang="en-US" sz="1800" dirty="0" smtClean="0"/>
              <a:t>Apache </a:t>
            </a:r>
            <a:r>
              <a:rPr lang="en-US" sz="1800" dirty="0"/>
              <a:t>Spark</a:t>
            </a:r>
            <a:r>
              <a:rPr lang="en-US" sz="1800" dirty="0" smtClean="0"/>
              <a:t>™)</a:t>
            </a:r>
            <a:endParaRPr lang="en-US" sz="1800" dirty="0"/>
          </a:p>
          <a:p>
            <a:pPr marL="227013" indent="-227013">
              <a:buFont typeface="Arial" pitchFamily="34" charset="0"/>
              <a:buChar char="•"/>
            </a:pPr>
            <a:r>
              <a:rPr lang="en-US" sz="1800" dirty="0" smtClean="0"/>
              <a:t>DSE </a:t>
            </a:r>
            <a:r>
              <a:rPr lang="en-US" sz="1800" dirty="0"/>
              <a:t>Graph</a:t>
            </a:r>
          </a:p>
          <a:p>
            <a:pPr marL="227013" indent="-227013">
              <a:buFont typeface="Arial" pitchFamily="34" charset="0"/>
              <a:buChar char="•"/>
            </a:pPr>
            <a:r>
              <a:rPr lang="en-US" sz="1800" dirty="0" smtClean="0"/>
              <a:t>DSE </a:t>
            </a:r>
            <a:r>
              <a:rPr lang="en-US" sz="1800" dirty="0"/>
              <a:t>tools</a:t>
            </a:r>
          </a:p>
          <a:p>
            <a:pPr marL="227013" indent="-227013">
              <a:buFont typeface="Arial" pitchFamily="34" charset="0"/>
              <a:buChar char="•"/>
            </a:pPr>
            <a:r>
              <a:rPr lang="en-US" sz="1800" dirty="0" smtClean="0"/>
              <a:t>DSE </a:t>
            </a:r>
            <a:r>
              <a:rPr lang="en-US" sz="1800" dirty="0"/>
              <a:t>drivers</a:t>
            </a:r>
          </a:p>
          <a:p>
            <a:pPr marL="227013" indent="-227013">
              <a:buFont typeface="Arial" pitchFamily="34" charset="0"/>
              <a:buChar char="•"/>
            </a:pPr>
            <a:r>
              <a:rPr lang="en-US" sz="1800" dirty="0" smtClean="0"/>
              <a:t>DSE </a:t>
            </a:r>
            <a:r>
              <a:rPr lang="en-US" sz="1800" dirty="0" err="1"/>
              <a:t>OpsCenter</a:t>
            </a:r>
            <a:endParaRPr lang="en-US" sz="1800" dirty="0"/>
          </a:p>
          <a:p>
            <a:endParaRPr lang="en-US" sz="1800" dirty="0" smtClean="0"/>
          </a:p>
        </p:txBody>
      </p:sp>
    </p:spTree>
    <p:extLst>
      <p:ext uri="{BB962C8B-B14F-4D97-AF65-F5344CB8AC3E}">
        <p14:creationId xmlns:p14="http://schemas.microsoft.com/office/powerpoint/2010/main" val="71402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92" y="697021"/>
            <a:ext cx="2771637" cy="548048"/>
          </a:xfrm>
        </p:spPr>
        <p:txBody>
          <a:bodyPr/>
          <a:lstStyle/>
          <a:p>
            <a:r>
              <a:rPr lang="en-US" dirty="0" smtClean="0"/>
              <a:t>DSE: Encryption of Data at Rest</a:t>
            </a:r>
            <a:endParaRPr lang="en-US" dirty="0"/>
          </a:p>
        </p:txBody>
      </p:sp>
      <p:sp>
        <p:nvSpPr>
          <p:cNvPr id="3" name="Slide Number Placeholder 2"/>
          <p:cNvSpPr>
            <a:spLocks noGrp="1"/>
          </p:cNvSpPr>
          <p:nvPr>
            <p:ph type="sldNum" sz="quarter" idx="11"/>
          </p:nvPr>
        </p:nvSpPr>
        <p:spPr/>
        <p:txBody>
          <a:bodyPr/>
          <a:lstStyle/>
          <a:p>
            <a:r>
              <a:rPr lang="en-US" smtClean="0"/>
              <a:t>0000-DTSE-Core-6220-DU-60-</a:t>
            </a:r>
            <a:fld id="{5A6FB346-E907-314D-8DE1-ECD2B2B6AA1B}" type="slidenum">
              <a:rPr lang="uk-UA" smtClean="0"/>
              <a:pPr/>
              <a:t>9</a:t>
            </a:fld>
            <a:endParaRPr lang="uk-UA" dirty="0"/>
          </a:p>
        </p:txBody>
      </p:sp>
      <p:sp>
        <p:nvSpPr>
          <p:cNvPr id="4" name="TextBox 3"/>
          <p:cNvSpPr txBox="1"/>
          <p:nvPr/>
        </p:nvSpPr>
        <p:spPr>
          <a:xfrm>
            <a:off x="3362282" y="331854"/>
            <a:ext cx="5575334" cy="4370427"/>
          </a:xfrm>
          <a:prstGeom prst="rect">
            <a:avLst/>
          </a:prstGeom>
          <a:noFill/>
        </p:spPr>
        <p:txBody>
          <a:bodyPr wrap="square" rtlCol="0">
            <a:spAutoFit/>
          </a:bodyPr>
          <a:lstStyle/>
          <a:p>
            <a:r>
              <a:rPr lang="en-US" sz="2000" dirty="0" smtClean="0"/>
              <a:t>"Transparent Data Encryption (TDS)"</a:t>
            </a:r>
            <a:endParaRPr lang="en-US" sz="2000" dirty="0"/>
          </a:p>
          <a:p>
            <a:endParaRPr lang="en-US" sz="1800" dirty="0" smtClean="0"/>
          </a:p>
          <a:p>
            <a:pPr marL="227013" indent="-227013">
              <a:buFont typeface="Arial" pitchFamily="34" charset="0"/>
              <a:buChar char="•"/>
            </a:pPr>
            <a:r>
              <a:rPr lang="en-US" sz="1600" dirty="0"/>
              <a:t>Entire tables (except for partition keys which are always stored in plain text)</a:t>
            </a:r>
          </a:p>
          <a:p>
            <a:pPr marL="227013" indent="-227013">
              <a:buFont typeface="Arial" pitchFamily="34" charset="0"/>
              <a:buChar char="•"/>
            </a:pPr>
            <a:r>
              <a:rPr lang="en-US" sz="1600" dirty="0" err="1"/>
              <a:t>SSTables</a:t>
            </a:r>
            <a:r>
              <a:rPr lang="en-US" sz="1600" dirty="0"/>
              <a:t> containing data, including system tables (such as </a:t>
            </a:r>
            <a:r>
              <a:rPr lang="en-US" sz="1600" dirty="0" err="1"/>
              <a:t>system.batchlog</a:t>
            </a:r>
            <a:r>
              <a:rPr lang="en-US" sz="1600" dirty="0"/>
              <a:t> and </a:t>
            </a:r>
            <a:r>
              <a:rPr lang="en-US" sz="1600" dirty="0" err="1"/>
              <a:t>system.paxos</a:t>
            </a:r>
            <a:r>
              <a:rPr lang="en-US" sz="1600" dirty="0"/>
              <a:t>)</a:t>
            </a:r>
          </a:p>
          <a:p>
            <a:pPr marL="227013" indent="-227013">
              <a:buFont typeface="Arial" pitchFamily="34" charset="0"/>
              <a:buChar char="•"/>
            </a:pPr>
            <a:r>
              <a:rPr lang="en-US" sz="1600" dirty="0"/>
              <a:t>Search indexes</a:t>
            </a:r>
          </a:p>
          <a:p>
            <a:pPr marL="227013" indent="-227013">
              <a:buFont typeface="Arial" pitchFamily="34" charset="0"/>
              <a:buChar char="•"/>
            </a:pPr>
            <a:r>
              <a:rPr lang="en-US" sz="1600" dirty="0"/>
              <a:t>File-based Hints (in DSE 5.0 and later)</a:t>
            </a:r>
          </a:p>
          <a:p>
            <a:pPr marL="227013" indent="-227013">
              <a:buFont typeface="Arial" pitchFamily="34" charset="0"/>
              <a:buChar char="•"/>
            </a:pPr>
            <a:r>
              <a:rPr lang="en-US" sz="1600" dirty="0"/>
              <a:t>Commit logs</a:t>
            </a:r>
          </a:p>
          <a:p>
            <a:pPr marL="227013" indent="-227013">
              <a:buFont typeface="Arial" pitchFamily="34" charset="0"/>
              <a:buChar char="•"/>
            </a:pPr>
            <a:r>
              <a:rPr lang="en-US" sz="1600" dirty="0"/>
              <a:t>Sensitive properties in </a:t>
            </a:r>
            <a:r>
              <a:rPr lang="en-US" sz="1600" dirty="0" err="1"/>
              <a:t>dse.yaml</a:t>
            </a:r>
            <a:r>
              <a:rPr lang="en-US" sz="1600" dirty="0"/>
              <a:t> and </a:t>
            </a:r>
            <a:r>
              <a:rPr lang="en-US" sz="1600" dirty="0" err="1" smtClean="0"/>
              <a:t>cassandra.yam</a:t>
            </a:r>
            <a:endParaRPr lang="en-US" sz="1600" dirty="0" smtClean="0"/>
          </a:p>
          <a:p>
            <a:pPr marL="227013" indent="-227013">
              <a:buFont typeface="Arial" pitchFamily="34" charset="0"/>
              <a:buChar char="•"/>
            </a:pPr>
            <a:endParaRPr lang="en-US" sz="1600" dirty="0"/>
          </a:p>
          <a:p>
            <a:pPr marL="227013" indent="-227013">
              <a:buFont typeface="Arial" pitchFamily="34" charset="0"/>
              <a:buChar char="•"/>
            </a:pPr>
            <a:r>
              <a:rPr lang="en-US" sz="1600" dirty="0"/>
              <a:t>TDE only applies to data stored in the database. DSE does not support encrypting data that is used by Spark and stored in DSEFS or local temporary directories</a:t>
            </a:r>
            <a:r>
              <a:rPr lang="en-US" sz="1600" dirty="0" smtClean="0"/>
              <a:t>.</a:t>
            </a:r>
          </a:p>
          <a:p>
            <a:pPr marL="227013" indent="-227013">
              <a:buFont typeface="Arial" pitchFamily="34" charset="0"/>
              <a:buChar char="•"/>
            </a:pPr>
            <a:r>
              <a:rPr lang="en-US" sz="1600" dirty="0"/>
              <a:t>Graph: Cached data is not encrypted. Encryption may slightly impact </a:t>
            </a:r>
            <a:r>
              <a:rPr lang="en-US" sz="1600" dirty="0" smtClean="0"/>
              <a:t>performance.</a:t>
            </a:r>
            <a:endParaRPr lang="en-US" sz="1600" dirty="0"/>
          </a:p>
          <a:p>
            <a:endParaRPr lang="en-US" sz="18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85" y="1331532"/>
            <a:ext cx="2851535" cy="285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695294"/>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defPPr>
      </a:lstStyle>
    </a:txDef>
  </a:objectDefaults>
  <a:extraClrSchemeLst/>
  <a:extLst>
    <a:ext uri="{05A4C25C-085E-4340-85A3-A5531E510DB2}">
      <thm15:themeFamily xmlns:thm15="http://schemas.microsoft.com/office/thememl/2012/main" xmlns="" name="DataStax 2018" id="{D3827187-BCD1-524E-827E-1B9956023528}" vid="{205F31E9-C290-354E-9C88-283432D4769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DataStax 2018_FINAL PPT Template</Template>
  <TotalTime>489</TotalTime>
  <Words>1440</Words>
  <Application>Microsoft Office PowerPoint</Application>
  <PresentationFormat>On-screen Show (16:9)</PresentationFormat>
  <Paragraphs>303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DataStax_Template_Widescreen</vt:lpstr>
      <vt:lpstr>Discussion Unit:</vt:lpstr>
      <vt:lpstr>Discussion Lab:</vt:lpstr>
      <vt:lpstr>Define the term: What is ?</vt:lpstr>
      <vt:lpstr>End of Discussion Lab:</vt:lpstr>
      <vt:lpstr>DSE 6 Security: Overview</vt:lpstr>
      <vt:lpstr>DSE Security: Authentication</vt:lpstr>
      <vt:lpstr>DSE Security: Authorization</vt:lpstr>
      <vt:lpstr>DSE: Encryption of Data in Flight</vt:lpstr>
      <vt:lpstr>DSE: Encryption of Data at Rest</vt:lpstr>
      <vt:lpstr>DSE: Securing Ports, Temp directories (JNA)</vt:lpstr>
      <vt:lpstr>DSE: RBAC (Managing Roles)</vt:lpstr>
      <vt:lpstr>DSE: Object Hierarchy for GRANT|REVOKE</vt:lpstr>
      <vt:lpstr>DSE: Audit Secure Subsystem</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Yen Wolf</dc:creator>
  <cp:lastModifiedBy>default</cp:lastModifiedBy>
  <cp:revision>50</cp:revision>
  <dcterms:created xsi:type="dcterms:W3CDTF">2018-03-30T00:33:11Z</dcterms:created>
  <dcterms:modified xsi:type="dcterms:W3CDTF">2018-06-25T13:19:47Z</dcterms:modified>
</cp:coreProperties>
</file>