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1" r:id="rId16"/>
    <p:sldId id="263" r:id="rId17"/>
    <p:sldId id="26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/>
    <p:restoredTop sz="55567" autoAdjust="0"/>
  </p:normalViewPr>
  <p:slideViewPr>
    <p:cSldViewPr snapToGrid="0" snapToObjects="1">
      <p:cViewPr varScale="1">
        <p:scale>
          <a:sx n="88" d="100"/>
          <a:sy n="88" d="100"/>
        </p:scale>
        <p:origin x="-2796" y="-102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Practice Lab is to get DSE (internal, native) Authentication configured,</a:t>
            </a:r>
            <a:r>
              <a:rPr lang="en-US" baseline="0" dirty="0" smtClean="0"/>
              <a:t> and to apply Authorization rules to a number of database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10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Again; not required that you reboot DSE when in production.</a:t>
            </a:r>
          </a:p>
          <a:p>
            <a:endParaRPr lang="en-US" dirty="0" smtClean="0"/>
          </a:p>
          <a:p>
            <a:r>
              <a:rPr lang="en-US" dirty="0" smtClean="0"/>
              <a:t>We take this step when developing/testing, because it requires less (overall steps). Also, the DSE server will clearly</a:t>
            </a:r>
            <a:r>
              <a:rPr lang="en-US" baseline="0" dirty="0" smtClean="0"/>
              <a:t> fail to boot if we made mistakes in any of the prior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42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CQLSH, execute</a:t>
            </a:r>
            <a:r>
              <a:rPr lang="en-US" baseline="0" dirty="0" smtClean="0"/>
              <a:t> the following.</a:t>
            </a:r>
          </a:p>
          <a:p>
            <a:endParaRPr lang="en-US" sz="800" dirty="0" smtClean="0"/>
          </a:p>
          <a:p>
            <a:r>
              <a:rPr lang="en-US" sz="800" dirty="0" smtClean="0"/>
              <a:t>Reference </a:t>
            </a:r>
            <a:r>
              <a:rPr lang="en-US" sz="800" dirty="0" err="1" smtClean="0"/>
              <a:t>Urls</a:t>
            </a:r>
            <a:r>
              <a:rPr lang="en-US" sz="800" dirty="0" smtClean="0"/>
              <a:t>,</a:t>
            </a:r>
          </a:p>
          <a:p>
            <a:pPr lvl="1"/>
            <a:r>
              <a:rPr lang="en-US" sz="1200" dirty="0" smtClean="0"/>
              <a:t>https://docs.datastax.com/en/dse/5.1/dse-admin/datastax_enterprise/security/secRolesInternal.html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DROP ROLE IF EXISTS bob            ;</a:t>
            </a:r>
          </a:p>
          <a:p>
            <a:r>
              <a:rPr lang="en-US" sz="800" dirty="0" smtClean="0"/>
              <a:t>DROP ROLE IF EXISTS </a:t>
            </a:r>
            <a:r>
              <a:rPr lang="en-US" sz="800" dirty="0" err="1" smtClean="0"/>
              <a:t>nancy</a:t>
            </a:r>
            <a:r>
              <a:rPr lang="en-US" sz="800" dirty="0" smtClean="0"/>
              <a:t>          ;</a:t>
            </a:r>
          </a:p>
          <a:p>
            <a:r>
              <a:rPr lang="en-US" sz="800" dirty="0" smtClean="0"/>
              <a:t>DROP ROLE IF EXISTS dirk           ;</a:t>
            </a:r>
          </a:p>
          <a:p>
            <a:endParaRPr lang="en-US" sz="800" dirty="0" smtClean="0"/>
          </a:p>
          <a:p>
            <a:r>
              <a:rPr lang="en-US" sz="800" dirty="0" smtClean="0"/>
              <a:t>DROP ROLE IF EXISTS </a:t>
            </a:r>
            <a:r>
              <a:rPr lang="en-US" sz="800" dirty="0" err="1" smtClean="0"/>
              <a:t>senior_operator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DROP ROLE IF EXISTS operator       ;</a:t>
            </a:r>
          </a:p>
          <a:p>
            <a:r>
              <a:rPr lang="en-US" sz="800" dirty="0" smtClean="0"/>
              <a:t>DROP ROLE IF EXISTS </a:t>
            </a:r>
            <a:r>
              <a:rPr lang="en-US" sz="800" dirty="0" err="1" smtClean="0"/>
              <a:t>operator_na</a:t>
            </a:r>
            <a:r>
              <a:rPr lang="en-US" sz="800" dirty="0" smtClean="0"/>
              <a:t>    ;</a:t>
            </a:r>
          </a:p>
          <a:p>
            <a:endParaRPr lang="en-US" sz="800" dirty="0" smtClean="0"/>
          </a:p>
          <a:p>
            <a:r>
              <a:rPr lang="en-US" sz="800" dirty="0" smtClean="0"/>
              <a:t>CREATE ROLE bob   WITH LOGIN = true AND PASSWORD = 'password';</a:t>
            </a:r>
          </a:p>
          <a:p>
            <a:r>
              <a:rPr lang="en-US" sz="800" dirty="0" smtClean="0"/>
              <a:t>GRANT EXECUTE on INTERNAL SCHEME to bob  ;</a:t>
            </a:r>
          </a:p>
          <a:p>
            <a:r>
              <a:rPr lang="en-US" sz="800" dirty="0" smtClean="0"/>
              <a:t>CREATE ROLE </a:t>
            </a:r>
            <a:r>
              <a:rPr lang="en-US" sz="800" dirty="0" err="1" smtClean="0"/>
              <a:t>nancy</a:t>
            </a:r>
            <a:r>
              <a:rPr lang="en-US" sz="800" dirty="0" smtClean="0"/>
              <a:t> WITH LOGIN = true AND PASSWORD = 'password';</a:t>
            </a:r>
          </a:p>
          <a:p>
            <a:r>
              <a:rPr lang="en-US" sz="800" dirty="0" smtClean="0"/>
              <a:t>GRANT EXECUTE on INTERNAL SCHEME to </a:t>
            </a:r>
            <a:r>
              <a:rPr lang="en-US" sz="800" dirty="0" err="1" smtClean="0"/>
              <a:t>nancy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CREATE ROLE dirk  WITH LOGIN = true AND PASSWORD = 'password';</a:t>
            </a:r>
          </a:p>
          <a:p>
            <a:r>
              <a:rPr lang="en-US" sz="800" dirty="0" smtClean="0"/>
              <a:t>GRANT EXECUTE on INTERNAL SCHEME to dirk 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5023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CQLSH, execute</a:t>
            </a:r>
            <a:r>
              <a:rPr lang="en-US" baseline="0" dirty="0" smtClean="0"/>
              <a:t> the following.</a:t>
            </a:r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https://docs.datastax.com/en/dse/5.1/dse-admin/datastax_enterprise/security/secPermissions.html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MODIFY == INSERT, UPDATE, DELETE, TRUNCATE</a:t>
            </a:r>
          </a:p>
          <a:p>
            <a:pPr lvl="1"/>
            <a:r>
              <a:rPr lang="en-US" dirty="0" smtClean="0"/>
              <a:t>SELECT  == (Read)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ROLE </a:t>
            </a:r>
            <a:r>
              <a:rPr lang="en-US" dirty="0" err="1" smtClean="0"/>
              <a:t>senior_operator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// INSERT, UPDATE, DELETE and TRUNCATE rows in any table in the specified </a:t>
            </a:r>
            <a:r>
              <a:rPr lang="en-US" dirty="0" err="1" smtClean="0"/>
              <a:t>keyspace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//</a:t>
            </a:r>
          </a:p>
          <a:p>
            <a:r>
              <a:rPr lang="en-US" dirty="0" smtClean="0"/>
              <a:t>GRANT MODIFY, SELECT ON KEYSPACE ks_6221 TO </a:t>
            </a:r>
            <a:r>
              <a:rPr lang="en-US" dirty="0" err="1" smtClean="0"/>
              <a:t>senior_operator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GRANT </a:t>
            </a:r>
            <a:r>
              <a:rPr lang="en-US" dirty="0" err="1" smtClean="0"/>
              <a:t>senior_operator</a:t>
            </a:r>
            <a:r>
              <a:rPr lang="en-US" dirty="0" smtClean="0"/>
              <a:t> to </a:t>
            </a:r>
            <a:r>
              <a:rPr lang="en-US" dirty="0" err="1" smtClean="0"/>
              <a:t>nancy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CREATE ROLE operator;</a:t>
            </a:r>
          </a:p>
          <a:p>
            <a:endParaRPr lang="en-US" dirty="0" smtClean="0"/>
          </a:p>
          <a:p>
            <a:r>
              <a:rPr lang="en-US" dirty="0" smtClean="0"/>
              <a:t>GRANT MODIFY,SELECT ON TABLE ks_6221.cust_orders   TO operator;</a:t>
            </a:r>
          </a:p>
          <a:p>
            <a:r>
              <a:rPr lang="en-US" dirty="0" smtClean="0"/>
              <a:t>GRANT SELECT        ON TABLE ks_6221.cust_payments TO operator;</a:t>
            </a:r>
          </a:p>
          <a:p>
            <a:endParaRPr lang="en-US" dirty="0" smtClean="0"/>
          </a:p>
          <a:p>
            <a:r>
              <a:rPr lang="en-US" dirty="0" smtClean="0"/>
              <a:t>GRANT operator to bob;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67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review</a:t>
            </a:r>
            <a:r>
              <a:rPr lang="en-US" baseline="0" dirty="0" smtClean="0"/>
              <a:t> of the data and CQL objects in place.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25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CQLSH, execute</a:t>
            </a:r>
            <a:r>
              <a:rPr lang="en-US" baseline="0" dirty="0" smtClean="0"/>
              <a:t> the following.</a:t>
            </a:r>
          </a:p>
          <a:p>
            <a:endParaRPr lang="en-US" dirty="0" smtClean="0"/>
          </a:p>
          <a:p>
            <a:r>
              <a:rPr lang="en-US" dirty="0" smtClean="0"/>
              <a:t>Comments relative to the CQL code below: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The first RESTRICT</a:t>
            </a:r>
            <a:r>
              <a:rPr lang="en-US" baseline="0" dirty="0" smtClean="0"/>
              <a:t> ROWS (comment out, in red), will fail with the message shown. RESTRICT ROWS must be on an element of the partition key.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The next two RESTRICT ROW statements display legal/working, RESTRICT ROWS.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The last RESTRICT ROWS statement (wins), remains in effect.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We wish</a:t>
            </a:r>
            <a:r>
              <a:rPr lang="en-US" baseline="0" dirty="0" smtClean="0"/>
              <a:t> to leave a RESTRICT ROWS in place on, "region".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ROLE </a:t>
            </a:r>
            <a:r>
              <a:rPr lang="en-US" dirty="0" err="1" smtClean="0"/>
              <a:t>operator_na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// RESTRICT ROWS ON ks_6221.cust_orders USING other;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InvalidRequest</a:t>
            </a:r>
            <a:r>
              <a:rPr lang="en-US" dirty="0" smtClean="0"/>
              <a:t>: Error from server: code=2200 [Invalid query] message="Restrict Rows Statement must be for a Primary Key or a Partition Key column"</a:t>
            </a:r>
          </a:p>
          <a:p>
            <a:endParaRPr lang="en-US" dirty="0" smtClean="0"/>
          </a:p>
          <a:p>
            <a:r>
              <a:rPr lang="en-US" dirty="0" smtClean="0"/>
              <a:t>RESTRICT ROWS ON ks_6221.cust_orders USING region;</a:t>
            </a:r>
          </a:p>
          <a:p>
            <a:r>
              <a:rPr lang="en-US" dirty="0" smtClean="0"/>
              <a:t>RESTRICT ROWS ON ks_6221.cust_orders USING </a:t>
            </a:r>
            <a:r>
              <a:rPr lang="en-US" dirty="0" err="1" smtClean="0"/>
              <a:t>cust_name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//  DESCRIBE TABLE shows </a:t>
            </a:r>
            <a:r>
              <a:rPr lang="en-US" dirty="0" err="1" smtClean="0"/>
              <a:t>cust_name</a:t>
            </a:r>
            <a:r>
              <a:rPr lang="en-US" dirty="0" smtClean="0"/>
              <a:t> only</a:t>
            </a:r>
          </a:p>
          <a:p>
            <a:endParaRPr lang="en-US" dirty="0" smtClean="0"/>
          </a:p>
          <a:p>
            <a:r>
              <a:rPr lang="en-US" dirty="0" smtClean="0"/>
              <a:t>RESTRICT ROWS ON ks_6221.cust_orders USING region;</a:t>
            </a:r>
          </a:p>
          <a:p>
            <a:endParaRPr lang="en-US" dirty="0" smtClean="0"/>
          </a:p>
          <a:p>
            <a:r>
              <a:rPr lang="en-US" dirty="0" smtClean="0"/>
              <a:t>GRANT SELECT ON 'NA'    ROWS IN ks_6221.cust_orders TO </a:t>
            </a:r>
            <a:r>
              <a:rPr lang="en-US" dirty="0" err="1" smtClean="0"/>
              <a:t>operator_na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97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CQLSH, execute</a:t>
            </a:r>
            <a:r>
              <a:rPr lang="en-US" baseline="0" dirty="0" smtClean="0"/>
              <a:t> the following.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What can Nancy, Bob, and Dirk read ? Write ? Other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62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what worked well, poorly, from the Practice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70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Practice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8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complete this Practice Lab, the following is assumed: 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All prerequisites and conditions as listed above.</a:t>
            </a:r>
          </a:p>
          <a:p>
            <a:pPr marL="15875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12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implement security without downtime,</a:t>
            </a:r>
          </a:p>
          <a:p>
            <a:r>
              <a:rPr lang="en-US" dirty="0" smtClean="0"/>
              <a:t>      https://docs.datastax.com/en/dse/5.1/dse-admin/datastax_enterprise/security/Auth/secProductionEnvironment.html</a:t>
            </a:r>
          </a:p>
          <a:p>
            <a:endParaRPr lang="en-US" dirty="0" smtClean="0"/>
          </a:p>
          <a:p>
            <a:r>
              <a:rPr lang="en-US" dirty="0" smtClean="0"/>
              <a:t>Real world, multi-node, must change RF for given </a:t>
            </a:r>
            <a:r>
              <a:rPr lang="en-US" dirty="0" err="1" smtClean="0"/>
              <a:t>keyspaces</a:t>
            </a:r>
            <a:r>
              <a:rPr lang="en-US" dirty="0" smtClean="0"/>
              <a:t>; </a:t>
            </a:r>
            <a:r>
              <a:rPr lang="en-US" dirty="0" err="1" smtClean="0"/>
              <a:t>system_auth</a:t>
            </a:r>
            <a:r>
              <a:rPr lang="en-US" dirty="0" smtClean="0"/>
              <a:t>, </a:t>
            </a:r>
            <a:r>
              <a:rPr lang="en-US" dirty="0" err="1" smtClean="0"/>
              <a:t>dse_security</a:t>
            </a:r>
            <a:endParaRPr lang="en-US" dirty="0" smtClean="0"/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See,</a:t>
            </a:r>
          </a:p>
          <a:p>
            <a:r>
              <a:rPr lang="en-US" dirty="0" smtClean="0"/>
              <a:t>   https://docs.datastax.com/en/dse/5.1/dse-admin/datastax_enterprise/security/secSystemKeyspace.html</a:t>
            </a:r>
          </a:p>
          <a:p>
            <a:r>
              <a:rPr lang="en-US" dirty="0" smtClean="0"/>
              <a:t>And,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nodetool</a:t>
            </a:r>
            <a:r>
              <a:rPr lang="en-US" dirty="0" smtClean="0"/>
              <a:t> repair --full </a:t>
            </a:r>
            <a:r>
              <a:rPr lang="en-US" dirty="0" err="1" smtClean="0"/>
              <a:t>system_auth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nodetool</a:t>
            </a:r>
            <a:r>
              <a:rPr lang="en-US" dirty="0" smtClean="0"/>
              <a:t> repair --full </a:t>
            </a:r>
            <a:r>
              <a:rPr lang="en-US" dirty="0" err="1" smtClean="0"/>
              <a:t>dse_security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7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CQLSH, execute</a:t>
            </a:r>
            <a:r>
              <a:rPr lang="en-US" baseline="0" dirty="0" smtClean="0"/>
              <a:t> the following.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goal is to create CQL objects that we can secure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2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CQLSH, execute</a:t>
            </a:r>
            <a:r>
              <a:rPr lang="en-US" baseline="0" dirty="0" smtClean="0"/>
              <a:t> the following.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goal is to create CQL objects that we can secure later.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7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CQLSH, execute</a:t>
            </a:r>
            <a:r>
              <a:rPr lang="en-US" baseline="0" dirty="0" smtClean="0"/>
              <a:t> the following.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goal is to create CQL objects that we can secure later.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0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CQLSH, execute</a:t>
            </a:r>
            <a:r>
              <a:rPr lang="en-US" baseline="0" dirty="0" smtClean="0"/>
              <a:t> the following.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goal is to create CQL objects that we can secure later.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90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cassandra.yaml</a:t>
            </a:r>
            <a:r>
              <a:rPr lang="en-US" dirty="0" smtClean="0"/>
              <a:t>, confirm or create the changes listed.</a:t>
            </a:r>
          </a:p>
          <a:p>
            <a:endParaRPr lang="en-US" dirty="0" smtClean="0"/>
          </a:p>
          <a:p>
            <a:r>
              <a:rPr lang="en-US" dirty="0" smtClean="0"/>
              <a:t>Reference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,</a:t>
            </a:r>
          </a:p>
          <a:p>
            <a:pPr lvl="1"/>
            <a:r>
              <a:rPr lang="en-US" dirty="0" smtClean="0"/>
              <a:t>https://docs.datastax.com/en/dse/5.1/dse-admin/datastax_enterprise/security/Auth/secEnableDseAuthenticator.html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Make</a:t>
            </a:r>
            <a:r>
              <a:rPr lang="en-US" baseline="0" dirty="0" smtClean="0"/>
              <a:t> the following changes in</a:t>
            </a:r>
            <a:r>
              <a:rPr lang="en-US" dirty="0" smtClean="0"/>
              <a:t> </a:t>
            </a:r>
            <a:r>
              <a:rPr lang="en-US" dirty="0" err="1" smtClean="0"/>
              <a:t>cassandra.yaml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# default, confirm set</a:t>
            </a:r>
          </a:p>
          <a:p>
            <a:pPr lvl="1"/>
            <a:r>
              <a:rPr lang="en-US" dirty="0" smtClean="0"/>
              <a:t>authenticator: </a:t>
            </a:r>
            <a:r>
              <a:rPr lang="en-US" dirty="0" err="1" smtClean="0"/>
              <a:t>com.datastax.bdp.cassandra.auth.DseAuthenticator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# default, confirm set</a:t>
            </a:r>
          </a:p>
          <a:p>
            <a:pPr lvl="1"/>
            <a:r>
              <a:rPr lang="en-US" dirty="0" err="1" smtClean="0"/>
              <a:t>role_manager</a:t>
            </a:r>
            <a:r>
              <a:rPr lang="en-US" dirty="0" smtClean="0"/>
              <a:t>: </a:t>
            </a:r>
            <a:r>
              <a:rPr lang="en-US" dirty="0" err="1" smtClean="0"/>
              <a:t>com.datastax.bdp.cassandra.auth.DseRoleManager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# If doing RLAC, tune</a:t>
            </a:r>
          </a:p>
          <a:p>
            <a:pPr lvl="1"/>
            <a:r>
              <a:rPr lang="en-US" dirty="0" smtClean="0"/>
              <a:t>#</a:t>
            </a:r>
          </a:p>
          <a:p>
            <a:pPr lvl="1"/>
            <a:r>
              <a:rPr lang="en-US" dirty="0" smtClean="0"/>
              <a:t>#  Uncomment any that are commented</a:t>
            </a:r>
          </a:p>
          <a:p>
            <a:pPr lvl="1"/>
            <a:r>
              <a:rPr lang="en-US" dirty="0" smtClean="0"/>
              <a:t>#  </a:t>
            </a:r>
            <a:r>
              <a:rPr lang="en-US" dirty="0" err="1" smtClean="0"/>
              <a:t>permissions_cache_max_entries</a:t>
            </a:r>
            <a:r>
              <a:rPr lang="en-US" dirty="0" smtClean="0"/>
              <a:t>  not present in 6.0</a:t>
            </a:r>
          </a:p>
          <a:p>
            <a:pPr lvl="1"/>
            <a:r>
              <a:rPr lang="en-US" dirty="0" err="1" smtClean="0"/>
              <a:t>permissions_validity_in_ms</a:t>
            </a:r>
            <a:r>
              <a:rPr lang="en-US" dirty="0" smtClean="0"/>
              <a:t>: 2000</a:t>
            </a:r>
          </a:p>
          <a:p>
            <a:pPr lvl="1"/>
            <a:r>
              <a:rPr lang="en-US" dirty="0" err="1" smtClean="0"/>
              <a:t>permissions_uddate_interval_in_ms</a:t>
            </a:r>
            <a:r>
              <a:rPr lang="en-US" dirty="0" smtClean="0"/>
              <a:t>: 2000</a:t>
            </a:r>
          </a:p>
          <a:p>
            <a:pPr lvl="1"/>
            <a:r>
              <a:rPr lang="en-US" dirty="0" err="1" smtClean="0"/>
              <a:t>permissions_cache_max_entries</a:t>
            </a:r>
            <a:r>
              <a:rPr lang="en-US" dirty="0" smtClean="0"/>
              <a:t>: 1000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# Above, See,</a:t>
            </a:r>
          </a:p>
          <a:p>
            <a:pPr lvl="1"/>
            <a:r>
              <a:rPr lang="en-US" dirty="0" smtClean="0"/>
              <a:t>https://docs.datastax.com/en/dse/5.1/dse-admin/datastax_enterprise/security/secRlac.html</a:t>
            </a:r>
          </a:p>
          <a:p>
            <a:pPr lvl="1"/>
            <a:r>
              <a:rPr lang="en-US" dirty="0" smtClean="0"/>
              <a:t>https://docs.datastax.com/en/dse/5.1/dse-admin/datastax_enterprise/security/secAuthCacheSettings.html#secAuthCacheSettings__cache</a:t>
            </a:r>
          </a:p>
        </p:txBody>
      </p:sp>
    </p:spTree>
    <p:extLst>
      <p:ext uri="{BB962C8B-B14F-4D97-AF65-F5344CB8AC3E}">
        <p14:creationId xmlns:p14="http://schemas.microsoft.com/office/powerpoint/2010/main" val="221145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dse.yaml</a:t>
            </a:r>
            <a:r>
              <a:rPr lang="en-US" dirty="0" smtClean="0"/>
              <a:t>, confirm or create the changes listed.</a:t>
            </a:r>
          </a:p>
          <a:p>
            <a:endParaRPr lang="en-US" dirty="0" smtClean="0"/>
          </a:p>
          <a:p>
            <a:r>
              <a:rPr lang="en-US" dirty="0" smtClean="0"/>
              <a:t>Reference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,</a:t>
            </a:r>
          </a:p>
          <a:p>
            <a:pPr lvl="1"/>
            <a:r>
              <a:rPr lang="en-US" dirty="0" smtClean="0"/>
              <a:t>https://docs.datastax.com/en/dse/5.1/dse-admin/datastax_enterprise/config/configDseYaml.html#configDseYaml__allow_row_level_security</a:t>
            </a:r>
          </a:p>
          <a:p>
            <a:pPr lvl="1"/>
            <a:endParaRPr lang="en-US" dirty="0" smtClean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Make</a:t>
            </a:r>
            <a:r>
              <a:rPr lang="en-US" baseline="0" dirty="0" smtClean="0"/>
              <a:t> the following changes in</a:t>
            </a:r>
            <a:r>
              <a:rPr lang="en-US" dirty="0" smtClean="0"/>
              <a:t> </a:t>
            </a:r>
            <a:r>
              <a:rPr lang="en-US" dirty="0" err="1" smtClean="0"/>
              <a:t>dse.yaml</a:t>
            </a:r>
            <a:endParaRPr lang="en-US" dirty="0" smtClean="0"/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#  Uncomment all</a:t>
            </a:r>
          </a:p>
          <a:p>
            <a:pPr lvl="1"/>
            <a:r>
              <a:rPr lang="en-US" dirty="0" smtClean="0"/>
              <a:t>#</a:t>
            </a:r>
          </a:p>
          <a:p>
            <a:pPr lvl="1"/>
            <a:r>
              <a:rPr lang="en-US" dirty="0" smtClean="0"/>
              <a:t>#  Set,      enabled: true</a:t>
            </a:r>
          </a:p>
          <a:p>
            <a:pPr lvl="1"/>
            <a:r>
              <a:rPr lang="en-US" dirty="0" smtClean="0"/>
              <a:t>#  Ensure,   </a:t>
            </a:r>
            <a:r>
              <a:rPr lang="en-US" dirty="0" err="1" smtClean="0"/>
              <a:t>default_scheme</a:t>
            </a:r>
            <a:r>
              <a:rPr lang="en-US" dirty="0" smtClean="0"/>
              <a:t>: internal</a:t>
            </a:r>
          </a:p>
          <a:p>
            <a:pPr lvl="1"/>
            <a:r>
              <a:rPr lang="en-US" dirty="0" err="1" smtClean="0"/>
              <a:t>authentication_options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   enabled: true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default_scheme</a:t>
            </a:r>
            <a:r>
              <a:rPr lang="en-US" dirty="0" smtClean="0"/>
              <a:t>: internal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other_schemes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scheme_permissions</a:t>
            </a:r>
            <a:r>
              <a:rPr lang="en-US" dirty="0" smtClean="0"/>
              <a:t>: false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allow_digest_with_kerberos</a:t>
            </a:r>
            <a:r>
              <a:rPr lang="en-US" dirty="0" smtClean="0"/>
              <a:t>: true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plain_text_without_ssl</a:t>
            </a:r>
            <a:r>
              <a:rPr lang="en-US" dirty="0" smtClean="0"/>
              <a:t>: warn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transitional_mode</a:t>
            </a:r>
            <a:r>
              <a:rPr lang="en-US" dirty="0" smtClean="0"/>
              <a:t>: disabled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#  Uncomment</a:t>
            </a:r>
          </a:p>
          <a:p>
            <a:pPr lvl="1"/>
            <a:r>
              <a:rPr lang="en-US" dirty="0" err="1" smtClean="0"/>
              <a:t>role_management_options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   mode: internal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#  Uncomment</a:t>
            </a:r>
          </a:p>
          <a:p>
            <a:pPr lvl="1"/>
            <a:r>
              <a:rPr lang="en-US" dirty="0" smtClean="0"/>
              <a:t>#</a:t>
            </a:r>
          </a:p>
          <a:p>
            <a:pPr lvl="1"/>
            <a:r>
              <a:rPr lang="en-US" dirty="0" smtClean="0"/>
              <a:t>#  Set,      enabled: true</a:t>
            </a:r>
          </a:p>
          <a:p>
            <a:pPr lvl="1"/>
            <a:r>
              <a:rPr lang="en-US" dirty="0" err="1" smtClean="0"/>
              <a:t>authorization_options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   enabled: true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transitional_mode</a:t>
            </a:r>
            <a:r>
              <a:rPr lang="en-US" dirty="0" smtClean="0"/>
              <a:t>: disabled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allow_row_level_security</a:t>
            </a:r>
            <a:r>
              <a:rPr lang="en-US" dirty="0" smtClean="0"/>
              <a:t>: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6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0000-DTSE-Studio-6221-DU-60-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0000-DTSE-Studio-6221-DU-60-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0000-DTSE-Studio-6221-DU-60-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0000-DTSE-Studio-6221-DU-60-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0000-DTSE-Studio-6221-DU-60-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0000-DTSE-Studio-6221-DU-60-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0000-DTSE-Studio-6221-DU-60-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0000-DTSE-Studio-6221-DU-60-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DSE Core (and more), Security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0000-DTSE-Studio-6221-DU-60-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11328" y="443968"/>
            <a:ext cx="4575472" cy="394129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This Practice Lab is dependent on Discussion Unit 6220, where most of the objects we create in this lab were introduced.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In this Practice Lab, we DSE initiate (internal, native) Authentication, and apply Authorization rules to a number of database objects.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Security: then reboot DSE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0000-DTSE-Studio-6221-DU-60-</a:t>
            </a:r>
            <a:fld id="{5A6FB346-E907-314D-8DE1-ECD2B2B6AA1B}" type="slidenum">
              <a:rPr lang="uk-UA" smtClean="0"/>
              <a:pPr/>
              <a:t>10</a:t>
            </a:fld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2" y="1811225"/>
            <a:ext cx="34099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4389120" y="1693042"/>
            <a:ext cx="4388895" cy="18324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US" sz="2000" dirty="0" smtClean="0"/>
              <a:t>Again; not required when in production. Easier when testing.</a:t>
            </a:r>
          </a:p>
          <a:p>
            <a:pPr lvl="1"/>
            <a:endParaRPr lang="en-US" sz="2000" dirty="0"/>
          </a:p>
          <a:p>
            <a:pPr marL="227013" lvl="1" indent="-227013">
              <a:buFont typeface="Arial" pitchFamily="34" charset="0"/>
              <a:buChar char="•"/>
            </a:pPr>
            <a:r>
              <a:rPr lang="en-US" sz="2000" dirty="0" smtClean="0"/>
              <a:t>Less steps</a:t>
            </a:r>
          </a:p>
          <a:p>
            <a:pPr marL="227013" lvl="1" indent="-227013">
              <a:buFont typeface="Arial" pitchFamily="34" charset="0"/>
              <a:buChar char="•"/>
            </a:pPr>
            <a:r>
              <a:rPr lang="en-US" sz="2000" dirty="0" smtClean="0"/>
              <a:t>Error messages on boot screen/log</a:t>
            </a:r>
          </a:p>
        </p:txBody>
      </p:sp>
    </p:spTree>
    <p:extLst>
      <p:ext uri="{BB962C8B-B14F-4D97-AF65-F5344CB8AC3E}">
        <p14:creationId xmlns:p14="http://schemas.microsoft.com/office/powerpoint/2010/main" val="398496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658" y="503924"/>
            <a:ext cx="3009900" cy="548048"/>
          </a:xfrm>
        </p:spPr>
        <p:txBody>
          <a:bodyPr/>
          <a:lstStyle/>
          <a:p>
            <a:r>
              <a:rPr lang="en-US" dirty="0" smtClean="0"/>
              <a:t>DSE Security: CREATE ROLE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0000-DTSE-Studio-6221-DU-60-</a:t>
            </a:r>
            <a:fld id="{5A6FB346-E907-314D-8DE1-ECD2B2B6AA1B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69222" y="961124"/>
            <a:ext cx="8317578" cy="18324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DROP ROLE IF EXISTS bob            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DROP ROLE IF EXISTS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nancy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DROP ROLE IF EXISTS dirk           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DROP ROLE IF EXISTS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senior_operator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DROP ROLE IF EXISTS operator       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DROP ROLE IF EXISTS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operator_na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CREATE ROLE bob   WITH LOGIN = true AND PASSWORD = 'password';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GRANT EXECUTE on INTERNAL SCHEME to bob  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CREATE ROLE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nancy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WITH LOGIN = true AND PASSWORD = 'password';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GRANT EXECUTE on INTERNAL SCHEME 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nancy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CREATE ROLE dirk  WITH LOGIN = true AND PASSWORD = 'password';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GRANT EXECUTE on INTERNAL SCHEME to dirk 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19" y="1083249"/>
            <a:ext cx="1173192" cy="10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42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Security: Assign/CREATE Roles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0000-DTSE-Studio-6221-DU-60-</a:t>
            </a:r>
            <a:fld id="{5A6FB346-E907-314D-8DE1-ECD2B2B6AA1B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69222" y="1083249"/>
            <a:ext cx="8317578" cy="18324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senior_operator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INSERT, UPDATE, DELETE and TRUNCATE rows in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any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 in the specified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ADD SELECT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GRANT MODIFY, SELECT ON KEYSPACE ks_6221 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senior_operator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GRANT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senior_operator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nancy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CREATE ROLE operator;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GRANT MODIFY,SELECT ON TABLE ks_6221.cust_orders   TO operator;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GRANT SELECT        ON TABLE ks_6221.cust_payments TO operator;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GRANT operator to bob;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19" y="719108"/>
            <a:ext cx="1173192" cy="10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93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828" y="544496"/>
            <a:ext cx="4361606" cy="548048"/>
          </a:xfrm>
        </p:spPr>
        <p:txBody>
          <a:bodyPr/>
          <a:lstStyle/>
          <a:p>
            <a:r>
              <a:rPr lang="en-US" dirty="0" smtClean="0"/>
              <a:t>DSE Security: Review of data/other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0000-DTSE-Studio-6221-DU-60-</a:t>
            </a:r>
            <a:fld id="{5A6FB346-E907-314D-8DE1-ECD2B2B6AA1B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69222" y="544496"/>
            <a:ext cx="8317578" cy="18324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region            TEXT,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TEXT,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INT,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other             TEXT,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PRIMARY KEY ((region,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...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VALUES ('EMEA', 'IKEA'  , 101, 'Shoes'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VALUES ('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  , 'SEARS' , 101, 'Shoes,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Washer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VALUES ('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  , 'SEARS' , 102, 'Oranges'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VALUES ('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  , 'MACYS' , 101, 'Dress, Tie'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cust_payments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VALUES ('SEARS' , 101, '$100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VALUES ('MACYS' , 101, '$200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0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370" y="513233"/>
            <a:ext cx="3066880" cy="548048"/>
          </a:xfrm>
        </p:spPr>
        <p:txBody>
          <a:bodyPr/>
          <a:lstStyle/>
          <a:p>
            <a:r>
              <a:rPr lang="en-US" dirty="0" smtClean="0"/>
              <a:t>DSE Security: RLAC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0000-DTSE-Studio-6221-DU-60-</a:t>
            </a:r>
            <a:fld id="{5A6FB346-E907-314D-8DE1-ECD2B2B6AA1B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86117" y="690151"/>
            <a:ext cx="8500683" cy="18324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CREATE ROLE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operator_na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RESTRICT ROWS ON ks_6221.cust_orders USING other;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InvalidRequest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Error from server: code=2200 [Invalid query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message="Restrict Rows Statement must be for a Primary Key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or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Partition Key column"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RESTRICT ROWS ON ks_6221.cust_orders USING region;</a:t>
            </a:r>
          </a:p>
          <a:p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RESTRICT ROWS ON ks_6221.cust_orders USING </a:t>
            </a:r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 DESCRIBE TABLE shows </a:t>
            </a:r>
            <a:r>
              <a:rPr lang="en-US" sz="16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6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only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RESTRICT ROWS ON ks_6221.cust_orders USING region;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GRANT SELECT ON 'NA'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ROWS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ks_6221.cust_orders 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operator_na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GRANT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operator_na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dirk;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26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Security: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0000-DTSE-Studio-6221-DU-60-</a:t>
            </a:r>
            <a:fld id="{5A6FB346-E907-314D-8DE1-ECD2B2B6AA1B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31774" y="1264686"/>
            <a:ext cx="4871406" cy="18324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cqlsh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-u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nancy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-p password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cqlsh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-u bob   -p password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cqlsh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-u dirk  -p password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use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ks_6221;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cust_payments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27" y="992353"/>
            <a:ext cx="1056830" cy="105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8757" y="4266513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Nancy, copyrigh</a:t>
            </a:r>
            <a:r>
              <a:rPr lang="en-US" sz="800" dirty="0"/>
              <a:t>t Ernie </a:t>
            </a:r>
            <a:r>
              <a:rPr lang="en-US" sz="800" dirty="0" err="1" smtClean="0"/>
              <a:t>Bushmiller</a:t>
            </a:r>
            <a:endParaRPr lang="en-US" sz="800" dirty="0" smtClean="0"/>
          </a:p>
          <a:p>
            <a:r>
              <a:rPr lang="en-US" sz="800" dirty="0" smtClean="0"/>
              <a:t>Bob the Builder, copyright, Keith Chapman</a:t>
            </a:r>
          </a:p>
          <a:p>
            <a:r>
              <a:rPr lang="en-US" sz="800" dirty="0" smtClean="0"/>
              <a:t>Dirk </a:t>
            </a:r>
            <a:r>
              <a:rPr lang="en-US" sz="800" dirty="0" err="1" smtClean="0"/>
              <a:t>Nowitzki</a:t>
            </a:r>
            <a:r>
              <a:rPr lang="en-US" sz="800" dirty="0"/>
              <a:t>, by Chris Sebastian</a:t>
            </a:r>
            <a:endParaRPr lang="en-US" sz="8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691" y="1518420"/>
            <a:ext cx="1074854" cy="1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957" y="2074796"/>
            <a:ext cx="923925" cy="123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3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0000-DTSE-Studio-6221-DU-60-</a:t>
            </a:r>
            <a:fld id="{5A6FB346-E907-314D-8DE1-ECD2B2B6AA1B}" type="slidenum">
              <a:rPr lang="uk-UA" smtClean="0"/>
              <a:pPr/>
              <a:t>16</a:t>
            </a:fld>
            <a:endParaRPr lang="uk-U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10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0000-DTSE-Studio-6221-DU-60-</a:t>
            </a:r>
            <a:fld id="{5A6FB346-E907-314D-8DE1-ECD2B2B6AA1B}" type="slidenum">
              <a:rPr lang="uk-UA" smtClean="0"/>
              <a:pPr/>
              <a:t>17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Enable/Test DSE 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0000-DTSE-Studio-6221-DU-60-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1037394"/>
            <a:ext cx="4281055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Prerequisites: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Instructions are provided for a single node DSE Core cluster.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i="1" dirty="0" smtClean="0"/>
              <a:t>There are additional steps for a multi-node cluster, that we overview only.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800" i="1" dirty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Instructions are provided for the command prompt using CQLSH.</a:t>
            </a:r>
          </a:p>
          <a:p>
            <a:endParaRPr lang="en-US" sz="1800" i="1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All work done as ‘root’</a:t>
            </a:r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221" y="1346488"/>
            <a:ext cx="3083069" cy="230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1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37" y="859052"/>
            <a:ext cx="4114800" cy="548048"/>
          </a:xfrm>
        </p:spPr>
        <p:txBody>
          <a:bodyPr/>
          <a:lstStyle/>
          <a:p>
            <a:r>
              <a:rPr lang="en-US" dirty="0" smtClean="0"/>
              <a:t>Challenge 1: DSE Security, In the Real World 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0000-DTSE-Studio-6221-DU-60-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208317" y="361985"/>
            <a:ext cx="4717474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Implementing Authorization/Authentication can be done without downtime</a:t>
            </a:r>
          </a:p>
          <a:p>
            <a:pPr defTabSz="228600"/>
            <a:r>
              <a:rPr lang="en-US" sz="2000" dirty="0" smtClean="0"/>
              <a:t>		-- Clients: Roll out new client </a:t>
            </a:r>
          </a:p>
          <a:p>
            <a:pPr defTabSz="228600"/>
            <a:r>
              <a:rPr lang="en-US" sz="2000" dirty="0"/>
              <a:t>	</a:t>
            </a:r>
            <a:r>
              <a:rPr lang="en-US" sz="2000" dirty="0" smtClean="0"/>
              <a:t>		programs with TRANSITIONAL </a:t>
            </a:r>
          </a:p>
          <a:p>
            <a:pPr defTabSz="228600"/>
            <a:r>
              <a:rPr lang="en-US" sz="2000" dirty="0"/>
              <a:t>	</a:t>
            </a:r>
            <a:r>
              <a:rPr lang="en-US" sz="2000" dirty="0" smtClean="0"/>
              <a:t>		client side driver switch (details </a:t>
            </a:r>
          </a:p>
          <a:p>
            <a:pPr defTabSz="228600"/>
            <a:r>
              <a:rPr lang="en-US" sz="2000" dirty="0"/>
              <a:t>	</a:t>
            </a:r>
            <a:r>
              <a:rPr lang="en-US" sz="2000" dirty="0" smtClean="0"/>
              <a:t>		on Notes page)</a:t>
            </a:r>
          </a:p>
          <a:p>
            <a:pPr defTabSz="228600"/>
            <a:r>
              <a:rPr lang="en-US" sz="2000" dirty="0"/>
              <a:t>	</a:t>
            </a:r>
            <a:r>
              <a:rPr lang="en-US" sz="2000" dirty="0" smtClean="0"/>
              <a:t>	-- Server: change in multi-user </a:t>
            </a:r>
          </a:p>
          <a:p>
            <a:pPr defTabSz="228600"/>
            <a:r>
              <a:rPr lang="en-US" sz="2000" dirty="0"/>
              <a:t>	</a:t>
            </a:r>
            <a:r>
              <a:rPr lang="en-US" sz="2000" dirty="0" smtClean="0"/>
              <a:t>		mode, or rolling change</a:t>
            </a:r>
            <a:endParaRPr lang="en-US" sz="2000" dirty="0"/>
          </a:p>
          <a:p>
            <a:pPr marL="228600" indent="-228600">
              <a:buFont typeface="Arial" pitchFamily="34" charset="0"/>
              <a:buChar char="•"/>
            </a:pPr>
            <a:endParaRPr lang="en-US" sz="20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 smtClean="0"/>
              <a:t>Multi-node: </a:t>
            </a:r>
          </a:p>
          <a:p>
            <a:pPr defTabSz="228600"/>
            <a:r>
              <a:rPr lang="en-US" sz="2000" dirty="0"/>
              <a:t>	</a:t>
            </a:r>
            <a:r>
              <a:rPr lang="en-US" sz="2000" dirty="0" smtClean="0"/>
              <a:t>	-- ALTER KEYSPACE, </a:t>
            </a:r>
          </a:p>
          <a:p>
            <a:pPr defTabSz="228600"/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system_auth</a:t>
            </a:r>
            <a:r>
              <a:rPr lang="en-US" sz="2000" dirty="0" smtClean="0"/>
              <a:t>, </a:t>
            </a:r>
            <a:r>
              <a:rPr lang="en-US" sz="2000" dirty="0" err="1" smtClean="0"/>
              <a:t>dse_security</a:t>
            </a:r>
            <a:endParaRPr lang="en-US" sz="2000" dirty="0" smtClean="0"/>
          </a:p>
          <a:p>
            <a:pPr defTabSz="228600"/>
            <a:r>
              <a:rPr lang="en-US" sz="2000" dirty="0"/>
              <a:t>	</a:t>
            </a:r>
            <a:r>
              <a:rPr lang="en-US" sz="2000" dirty="0" smtClean="0"/>
              <a:t>	-- </a:t>
            </a:r>
            <a:r>
              <a:rPr lang="en-US" sz="2000" dirty="0" err="1" smtClean="0"/>
              <a:t>nodetool</a:t>
            </a:r>
            <a:r>
              <a:rPr lang="en-US" sz="2000" dirty="0" smtClean="0"/>
              <a:t> repair</a:t>
            </a:r>
            <a:endParaRPr lang="en-US" sz="1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5" y="1549256"/>
            <a:ext cx="3484873" cy="179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26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Security: Sample Artifacts to Secure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0000-DTSE-Studio-6221-DU-60-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63680" y="1286776"/>
            <a:ext cx="4717474" cy="240199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DROP KEYSPACE IF EXISTS ks_6221;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KEYSPACE ks_6221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WITH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REPLICATION =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{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'class': 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SimpleStrategy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',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'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replication_factor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': 1};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ks_6221;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947" y="514092"/>
            <a:ext cx="1105853" cy="123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06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172" y="818520"/>
            <a:ext cx="3293919" cy="548048"/>
          </a:xfrm>
        </p:spPr>
        <p:txBody>
          <a:bodyPr/>
          <a:lstStyle/>
          <a:p>
            <a:r>
              <a:rPr lang="en-US" dirty="0"/>
              <a:t>DSE Security: Sample Artifacts to Secure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0000-DTSE-Studio-6221-DU-60-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946" y="1251274"/>
            <a:ext cx="1105853" cy="123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363679" y="716973"/>
            <a:ext cx="6774875" cy="332509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DROP TABLE IF EXISTS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TABLE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cust_orders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(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region    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TEXT,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TEXT,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INT,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other     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TEXT,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PRIMARY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KEY ((region,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),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9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566" y="835441"/>
            <a:ext cx="3273135" cy="548048"/>
          </a:xfrm>
        </p:spPr>
        <p:txBody>
          <a:bodyPr/>
          <a:lstStyle/>
          <a:p>
            <a:r>
              <a:rPr lang="en-US" dirty="0"/>
              <a:t>DSE Security: Sample Artifacts to Secure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0000-DTSE-Studio-6221-DU-60-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63679" y="1374926"/>
            <a:ext cx="7107385" cy="332509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INSERT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cust_orders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region,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ord_num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other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VALUES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('EMEA', 'IKEA'  , 101, 'Shoes'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VALUES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('NA'  , 'SEARS' , 101, 'Shoes, Washer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VALUES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('NA'  , 'SEARS' , 102, 'Oranges'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VALUES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('NA'  , 'MACYS' , 101, 'Dress, Tie'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946" y="1251274"/>
            <a:ext cx="1105853" cy="123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19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5392" y="846496"/>
            <a:ext cx="3325090" cy="548048"/>
          </a:xfrm>
        </p:spPr>
        <p:txBody>
          <a:bodyPr/>
          <a:lstStyle/>
          <a:p>
            <a:r>
              <a:rPr lang="en-US" dirty="0"/>
              <a:t>DSE Security: Sample Artifacts to Secure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0000-DTSE-Studio-6221-DU-60-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9060" y="561110"/>
            <a:ext cx="5865322" cy="349134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DROP TABLE IF EXISTS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cust_payments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TABLE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cust_payments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TEXT,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payment_num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INT,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other     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TEXT,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PRIMARY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KEY ((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payment_num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INSERT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cust_payments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payment_num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other)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VALUES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('SEARS' , 101, '$100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VALUES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('MACYS' , 101, '$200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');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946" y="1251274"/>
            <a:ext cx="1105853" cy="123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91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44" y="544496"/>
            <a:ext cx="2805545" cy="548048"/>
          </a:xfrm>
        </p:spPr>
        <p:txBody>
          <a:bodyPr/>
          <a:lstStyle/>
          <a:p>
            <a:r>
              <a:rPr lang="en-US" dirty="0" smtClean="0"/>
              <a:t>DSE Security: </a:t>
            </a:r>
            <a:r>
              <a:rPr lang="en-US" dirty="0" err="1" smtClean="0"/>
              <a:t>cassandra.yaml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0000-DTSE-Studio-6221-DU-60-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69222" y="458698"/>
            <a:ext cx="8317578" cy="15274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US" sz="2000" dirty="0" smtClean="0"/>
              <a:t>Confirm or create these changes-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1600" dirty="0" smtClean="0"/>
              <a:t># </a:t>
            </a:r>
            <a:r>
              <a:rPr lang="en-US" sz="1600" dirty="0"/>
              <a:t>default, confirm set</a:t>
            </a:r>
          </a:p>
          <a:p>
            <a:pPr lvl="1"/>
            <a:r>
              <a:rPr lang="en-US" sz="1600" dirty="0"/>
              <a:t>authenticator: </a:t>
            </a:r>
            <a:r>
              <a:rPr lang="en-US" sz="1600" dirty="0" err="1"/>
              <a:t>com.datastax.bdp.cassandra.auth.DseAuthenticator</a:t>
            </a:r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# </a:t>
            </a:r>
            <a:r>
              <a:rPr lang="en-US" sz="1600" dirty="0"/>
              <a:t>default, confirm set</a:t>
            </a:r>
          </a:p>
          <a:p>
            <a:pPr lvl="1"/>
            <a:r>
              <a:rPr lang="en-US" sz="1600" dirty="0" err="1"/>
              <a:t>role_manager</a:t>
            </a:r>
            <a:r>
              <a:rPr lang="en-US" sz="1600" dirty="0"/>
              <a:t>: </a:t>
            </a:r>
            <a:r>
              <a:rPr lang="en-US" sz="1600" dirty="0" err="1"/>
              <a:t>com.datastax.bdp.cassandra.auth.DseRoleManager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# If doing </a:t>
            </a:r>
            <a:r>
              <a:rPr lang="en-US" sz="1600" dirty="0" smtClean="0"/>
              <a:t>RLAC (Yes, you are), </a:t>
            </a:r>
            <a:r>
              <a:rPr lang="en-US" sz="1600" dirty="0"/>
              <a:t>tune</a:t>
            </a:r>
          </a:p>
          <a:p>
            <a:pPr lvl="1"/>
            <a:r>
              <a:rPr lang="en-US" sz="1600" dirty="0" smtClean="0"/>
              <a:t>#</a:t>
            </a:r>
            <a:endParaRPr lang="en-US" sz="1600" dirty="0"/>
          </a:p>
          <a:p>
            <a:pPr lvl="1"/>
            <a:r>
              <a:rPr lang="en-US" sz="1600" dirty="0" smtClean="0"/>
              <a:t>#  </a:t>
            </a:r>
            <a:r>
              <a:rPr lang="en-US" sz="1600" dirty="0"/>
              <a:t>Uncomment any that are commented</a:t>
            </a:r>
          </a:p>
          <a:p>
            <a:pPr lvl="1"/>
            <a:r>
              <a:rPr lang="en-US" sz="1600" dirty="0" smtClean="0"/>
              <a:t>#  </a:t>
            </a:r>
            <a:r>
              <a:rPr lang="en-US" sz="1600" dirty="0" err="1"/>
              <a:t>permissions_cache_max_entries</a:t>
            </a:r>
            <a:r>
              <a:rPr lang="en-US" sz="1600" dirty="0"/>
              <a:t>  not present in 6.0</a:t>
            </a:r>
          </a:p>
          <a:p>
            <a:pPr lvl="1"/>
            <a:r>
              <a:rPr lang="en-US" sz="1600" dirty="0" err="1" smtClean="0"/>
              <a:t>permissions_validity_in_ms</a:t>
            </a:r>
            <a:r>
              <a:rPr lang="en-US" sz="1600" dirty="0"/>
              <a:t>: 2000</a:t>
            </a:r>
          </a:p>
          <a:p>
            <a:pPr lvl="1"/>
            <a:r>
              <a:rPr lang="en-US" sz="1600" dirty="0" err="1" smtClean="0"/>
              <a:t>permissions_uddate_interval_in_ms</a:t>
            </a:r>
            <a:r>
              <a:rPr lang="en-US" sz="1600" dirty="0"/>
              <a:t>: 2000</a:t>
            </a:r>
          </a:p>
          <a:p>
            <a:pPr lvl="1"/>
            <a:r>
              <a:rPr lang="en-US" sz="1600" dirty="0" err="1" smtClean="0"/>
              <a:t>permissions_cache_max_entries</a:t>
            </a:r>
            <a:r>
              <a:rPr lang="en-US" sz="1600" dirty="0"/>
              <a:t>: 1000</a:t>
            </a:r>
          </a:p>
        </p:txBody>
      </p:sp>
    </p:spTree>
    <p:extLst>
      <p:ext uri="{BB962C8B-B14F-4D97-AF65-F5344CB8AC3E}">
        <p14:creationId xmlns:p14="http://schemas.microsoft.com/office/powerpoint/2010/main" val="337736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09" y="774595"/>
            <a:ext cx="2556163" cy="548048"/>
          </a:xfrm>
        </p:spPr>
        <p:txBody>
          <a:bodyPr/>
          <a:lstStyle/>
          <a:p>
            <a:r>
              <a:rPr lang="en-US" dirty="0" smtClean="0"/>
              <a:t>DSE Security: </a:t>
            </a:r>
            <a:r>
              <a:rPr lang="en-US" dirty="0" err="1" smtClean="0"/>
              <a:t>dse.yaml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0000-DTSE-Studio-6221-DU-60-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69222" y="137566"/>
            <a:ext cx="8317578" cy="18324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US" sz="2000" dirty="0" smtClean="0"/>
              <a:t>Confirm or create these changes-</a:t>
            </a:r>
          </a:p>
          <a:p>
            <a:pPr lvl="1"/>
            <a:r>
              <a:rPr lang="en-US" dirty="0"/>
              <a:t>#  Uncomment </a:t>
            </a:r>
            <a:r>
              <a:rPr lang="en-US" dirty="0" smtClean="0"/>
              <a:t>all</a:t>
            </a:r>
            <a:endParaRPr lang="en-US" dirty="0"/>
          </a:p>
          <a:p>
            <a:pPr lvl="1"/>
            <a:r>
              <a:rPr lang="en-US" dirty="0"/>
              <a:t>#  Set,      enabled: true</a:t>
            </a:r>
          </a:p>
          <a:p>
            <a:pPr lvl="1"/>
            <a:r>
              <a:rPr lang="en-US" dirty="0"/>
              <a:t>#  Ensure,   </a:t>
            </a:r>
            <a:r>
              <a:rPr lang="en-US" dirty="0" err="1"/>
              <a:t>default_scheme</a:t>
            </a:r>
            <a:r>
              <a:rPr lang="en-US" dirty="0"/>
              <a:t>: internal </a:t>
            </a:r>
          </a:p>
          <a:p>
            <a:pPr lvl="1"/>
            <a:r>
              <a:rPr lang="en-US" dirty="0" err="1"/>
              <a:t>authentication_options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enabled: true</a:t>
            </a:r>
          </a:p>
          <a:p>
            <a:pPr lvl="1"/>
            <a:r>
              <a:rPr lang="en-US" dirty="0"/>
              <a:t>   </a:t>
            </a:r>
            <a:r>
              <a:rPr lang="en-US" dirty="0" err="1"/>
              <a:t>default_scheme</a:t>
            </a:r>
            <a:r>
              <a:rPr lang="en-US" dirty="0"/>
              <a:t>: internal</a:t>
            </a:r>
          </a:p>
          <a:p>
            <a:pPr lvl="1"/>
            <a:r>
              <a:rPr lang="en-US" dirty="0"/>
              <a:t>   </a:t>
            </a:r>
            <a:r>
              <a:rPr lang="en-US" dirty="0" err="1"/>
              <a:t>other_schemes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</a:t>
            </a:r>
            <a:r>
              <a:rPr lang="en-US" dirty="0" err="1"/>
              <a:t>scheme_permissions</a:t>
            </a:r>
            <a:r>
              <a:rPr lang="en-US" dirty="0"/>
              <a:t>: false</a:t>
            </a:r>
          </a:p>
          <a:p>
            <a:pPr lvl="1"/>
            <a:r>
              <a:rPr lang="en-US" dirty="0"/>
              <a:t>   </a:t>
            </a:r>
            <a:r>
              <a:rPr lang="en-US" dirty="0" err="1"/>
              <a:t>allow_digest_with_kerberos</a:t>
            </a:r>
            <a:r>
              <a:rPr lang="en-US" dirty="0"/>
              <a:t>: true</a:t>
            </a:r>
          </a:p>
          <a:p>
            <a:pPr lvl="1"/>
            <a:r>
              <a:rPr lang="en-US" dirty="0"/>
              <a:t>   </a:t>
            </a:r>
            <a:r>
              <a:rPr lang="en-US" dirty="0" err="1"/>
              <a:t>plain_text_without_ssl</a:t>
            </a:r>
            <a:r>
              <a:rPr lang="en-US" dirty="0"/>
              <a:t>: warn</a:t>
            </a:r>
          </a:p>
          <a:p>
            <a:pPr lvl="1"/>
            <a:r>
              <a:rPr lang="en-US" dirty="0"/>
              <a:t>   </a:t>
            </a:r>
            <a:r>
              <a:rPr lang="en-US" dirty="0" err="1"/>
              <a:t>transitional_mode</a:t>
            </a:r>
            <a:r>
              <a:rPr lang="en-US" dirty="0"/>
              <a:t>: </a:t>
            </a:r>
            <a:r>
              <a:rPr lang="en-US" dirty="0" smtClean="0"/>
              <a:t>disabled</a:t>
            </a:r>
            <a:endParaRPr lang="en-US" dirty="0"/>
          </a:p>
          <a:p>
            <a:pPr lvl="1"/>
            <a:r>
              <a:rPr lang="en-US" dirty="0"/>
              <a:t>#  Uncomment</a:t>
            </a:r>
          </a:p>
          <a:p>
            <a:pPr lvl="1"/>
            <a:r>
              <a:rPr lang="en-US" dirty="0" err="1"/>
              <a:t>role_management_options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mode: </a:t>
            </a:r>
            <a:r>
              <a:rPr lang="en-US" dirty="0" smtClean="0"/>
              <a:t>internal</a:t>
            </a:r>
            <a:endParaRPr lang="en-US" dirty="0"/>
          </a:p>
          <a:p>
            <a:pPr lvl="1"/>
            <a:r>
              <a:rPr lang="en-US" dirty="0"/>
              <a:t>#  </a:t>
            </a:r>
            <a:r>
              <a:rPr lang="en-US" dirty="0" smtClean="0"/>
              <a:t>Uncomment</a:t>
            </a:r>
            <a:endParaRPr lang="en-US" dirty="0"/>
          </a:p>
          <a:p>
            <a:pPr lvl="1"/>
            <a:r>
              <a:rPr lang="en-US" dirty="0"/>
              <a:t>#  Set,      enabled: true</a:t>
            </a:r>
          </a:p>
          <a:p>
            <a:pPr lvl="1"/>
            <a:r>
              <a:rPr lang="en-US" dirty="0" err="1"/>
              <a:t>authorization_options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enabled: true</a:t>
            </a:r>
          </a:p>
          <a:p>
            <a:pPr lvl="1"/>
            <a:r>
              <a:rPr lang="en-US" dirty="0"/>
              <a:t>   </a:t>
            </a:r>
            <a:r>
              <a:rPr lang="en-US" dirty="0" err="1"/>
              <a:t>transitional_mode</a:t>
            </a:r>
            <a:r>
              <a:rPr lang="en-US" dirty="0"/>
              <a:t>: disabled</a:t>
            </a:r>
          </a:p>
          <a:p>
            <a:pPr lvl="1"/>
            <a:r>
              <a:rPr lang="en-US" dirty="0"/>
              <a:t>   </a:t>
            </a:r>
            <a:r>
              <a:rPr lang="en-US" dirty="0" err="1"/>
              <a:t>allow_row_level_security</a:t>
            </a:r>
            <a:r>
              <a:rPr lang="en-US" dirty="0"/>
              <a:t>: true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9311885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570</TotalTime>
  <Words>1827</Words>
  <Application>Microsoft Office PowerPoint</Application>
  <PresentationFormat>On-screen Show (16:9)</PresentationFormat>
  <Paragraphs>361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DataStax_Template_Widescreen</vt:lpstr>
      <vt:lpstr>Practice Lab:</vt:lpstr>
      <vt:lpstr>Challenge 1: Enable/Test DSE Security</vt:lpstr>
      <vt:lpstr>Challenge 1: DSE Security, In the Real World ..</vt:lpstr>
      <vt:lpstr>DSE Security: Sample Artifacts to Secure</vt:lpstr>
      <vt:lpstr>DSE Security: Sample Artifacts to Secure</vt:lpstr>
      <vt:lpstr>DSE Security: Sample Artifacts to Secure</vt:lpstr>
      <vt:lpstr>DSE Security: Sample Artifacts to Secure</vt:lpstr>
      <vt:lpstr>DSE Security: cassandra.yaml</vt:lpstr>
      <vt:lpstr>DSE Security: dse.yaml</vt:lpstr>
      <vt:lpstr>DSE Security: then reboot DSE</vt:lpstr>
      <vt:lpstr>DSE Security: CREATE ROLE</vt:lpstr>
      <vt:lpstr>DSE Security: Assign/CREATE Roles </vt:lpstr>
      <vt:lpstr>DSE Security: Review of data/other</vt:lpstr>
      <vt:lpstr>DSE Security: RLAC</vt:lpstr>
      <vt:lpstr>DSE Security: Testing</vt:lpstr>
      <vt:lpstr>Practice Lab: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48</cp:revision>
  <dcterms:created xsi:type="dcterms:W3CDTF">2018-03-30T00:33:11Z</dcterms:created>
  <dcterms:modified xsi:type="dcterms:W3CDTF">2018-06-30T16:07:48Z</dcterms:modified>
  <cp:category/>
</cp:coreProperties>
</file>