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7" r:id="rId3"/>
    <p:sldId id="266" r:id="rId4"/>
    <p:sldId id="265" r:id="rId5"/>
    <p:sldId id="268" r:id="rId6"/>
    <p:sldId id="269" r:id="rId7"/>
    <p:sldId id="270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4" r:id="rId17"/>
    <p:sldId id="280" r:id="rId18"/>
    <p:sldId id="264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pos="4196" userDrawn="1">
          <p15:clr>
            <a:srgbClr val="A4A3A4"/>
          </p15:clr>
        </p15:guide>
        <p15:guide id="2" pos="12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orient="horz" pos="2918" userDrawn="1">
          <p15:clr>
            <a:srgbClr val="A4A3A4"/>
          </p15:clr>
        </p15:guide>
        <p15:guide id="5" orient="horz" pos="2397" userDrawn="1">
          <p15:clr>
            <a:srgbClr val="A4A3A4"/>
          </p15:clr>
        </p15:guide>
        <p15:guide id="6" orient="horz" pos="1491" userDrawn="1">
          <p15:clr>
            <a:srgbClr val="A4A3A4"/>
          </p15:clr>
        </p15:guide>
        <p15:guide id="7" pos="288" userDrawn="1">
          <p15:clr>
            <a:srgbClr val="A4A3A4"/>
          </p15:clr>
        </p15:guide>
        <p15:guide id="8" pos="1176" userDrawn="1">
          <p15:clr>
            <a:srgbClr val="A4A3A4"/>
          </p15:clr>
        </p15:guide>
        <p15:guide id="9" pos="2880" userDrawn="1">
          <p15:clr>
            <a:srgbClr val="A4A3A4"/>
          </p15:clr>
        </p15:guide>
        <p15:guide id="10" pos="2077" userDrawn="1">
          <p15:clr>
            <a:srgbClr val="A4A3A4"/>
          </p15:clr>
        </p15:guide>
        <p15:guide id="11" orient="horz" pos="890" userDrawn="1">
          <p15:clr>
            <a:srgbClr val="A4A3A4"/>
          </p15:clr>
        </p15:guide>
        <p15:guide id="12" orient="horz" pos="1201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2C"/>
    <a:srgbClr val="FFDE81"/>
    <a:srgbClr val="FFD358"/>
    <a:srgbClr val="8031A7"/>
    <a:srgbClr val="BFBFBF"/>
    <a:srgbClr val="007A97"/>
    <a:srgbClr val="FAB200"/>
    <a:srgbClr val="7D5900"/>
    <a:srgbClr val="FFE29E"/>
    <a:srgbClr val="FFF4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90"/>
    <p:restoredTop sz="61290" autoAdjust="0"/>
  </p:normalViewPr>
  <p:slideViewPr>
    <p:cSldViewPr snapToGrid="0" snapToObjects="1">
      <p:cViewPr varScale="1">
        <p:scale>
          <a:sx n="98" d="100"/>
          <a:sy n="98" d="100"/>
        </p:scale>
        <p:origin x="-2496" y="-96"/>
      </p:cViewPr>
      <p:guideLst>
        <p:guide orient="horz" pos="2918"/>
        <p:guide orient="horz" pos="2397"/>
        <p:guide orient="horz" pos="1491"/>
        <p:guide orient="horz" pos="890"/>
        <p:guide orient="horz" pos="1201"/>
        <p:guide pos="4196"/>
        <p:guide pos="120"/>
        <p:guide pos="192"/>
        <p:guide pos="288"/>
        <p:guide pos="1176"/>
        <p:guide pos="2880"/>
        <p:guide pos="2077"/>
      </p:guideLst>
    </p:cSldViewPr>
  </p:slid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-3750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2D00C-46DC-0F47-B2AC-989F5DFB1A7F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6F642-BC8A-F24D-81C7-A1734C77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1963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553683" y="199103"/>
            <a:ext cx="5887757" cy="331182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" name="Notes Placeholder 10"/>
          <p:cNvSpPr>
            <a:spLocks noGrp="1"/>
          </p:cNvSpPr>
          <p:nvPr>
            <p:ph type="body" sz="quarter" idx="3"/>
          </p:nvPr>
        </p:nvSpPr>
        <p:spPr>
          <a:xfrm>
            <a:off x="563842" y="3612198"/>
            <a:ext cx="5877597" cy="528599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12107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158750" indent="0" algn="l" defTabSz="914400" rtl="0" eaLnBrk="1" latinLnBrk="0" hangingPunct="1">
      <a:buNone/>
      <a:tabLst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goal of this Discussion Unit is introduce DSE Core, and</a:t>
            </a:r>
            <a:r>
              <a:rPr lang="en-US" baseline="0" dirty="0" smtClean="0"/>
              <a:t> </a:t>
            </a:r>
            <a:r>
              <a:rPr lang="en-US" dirty="0" smtClean="0"/>
              <a:t>the what and why of JMX.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89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reminder; JMX is not read-only. JMX</a:t>
            </a:r>
            <a:r>
              <a:rPr lang="en-US" baseline="0" dirty="0" smtClean="0"/>
              <a:t> provides access to the management layer of DSE. You can truncate tables, remove nodes, other.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JMX is the exact means by which </a:t>
            </a:r>
            <a:r>
              <a:rPr lang="en-US" baseline="0" dirty="0" err="1" smtClean="0"/>
              <a:t>nodetool</a:t>
            </a:r>
            <a:r>
              <a:rPr lang="en-US" baseline="0" dirty="0" smtClean="0"/>
              <a:t> and DSE Ops Center manage (change) the DSE cluster.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14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a default DSE installation, the JMX interface is available at, localhost:7199</a:t>
            </a:r>
          </a:p>
          <a:p>
            <a:endParaRPr lang="en-US" dirty="0" smtClean="0"/>
          </a:p>
          <a:p>
            <a:r>
              <a:rPr lang="en-US" dirty="0" err="1" smtClean="0"/>
              <a:t>JConsole</a:t>
            </a:r>
            <a:r>
              <a:rPr lang="en-US" dirty="0" smtClean="0"/>
              <a:t> is installed by default with the Java SDK.</a:t>
            </a:r>
            <a:r>
              <a:rPr lang="en-US" baseline="0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9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Reference </a:t>
            </a:r>
            <a:r>
              <a:rPr lang="en-US" dirty="0" err="1" smtClean="0"/>
              <a:t>Urls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https://www.datastax.com/dev/blog/metrics-in-cassandra12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243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JConsole</a:t>
            </a:r>
            <a:r>
              <a:rPr lang="en-US" dirty="0" smtClean="0"/>
              <a:t>/</a:t>
            </a:r>
            <a:r>
              <a:rPr lang="en-US" dirty="0" err="1" smtClean="0"/>
              <a:t>MBean</a:t>
            </a:r>
            <a:r>
              <a:rPr lang="en-US" dirty="0" smtClean="0"/>
              <a:t> example:</a:t>
            </a:r>
          </a:p>
          <a:p>
            <a:pPr lvl="1"/>
            <a:r>
              <a:rPr lang="en-US" dirty="0" err="1" smtClean="0"/>
              <a:t>org.apache.cassandra.db</a:t>
            </a:r>
            <a:r>
              <a:rPr lang="en-US" dirty="0" smtClean="0"/>
              <a:t>/Tables/(</a:t>
            </a:r>
            <a:r>
              <a:rPr lang="en-US" dirty="0" err="1" smtClean="0"/>
              <a:t>keyspace</a:t>
            </a:r>
            <a:r>
              <a:rPr lang="en-US" dirty="0" smtClean="0"/>
              <a:t>)/(table)/Attributes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11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JConsole</a:t>
            </a:r>
            <a:r>
              <a:rPr lang="en-US" dirty="0" smtClean="0"/>
              <a:t>/</a:t>
            </a:r>
            <a:r>
              <a:rPr lang="en-US" dirty="0" err="1" smtClean="0"/>
              <a:t>MBean</a:t>
            </a:r>
            <a:r>
              <a:rPr lang="en-US" dirty="0" smtClean="0"/>
              <a:t> example:</a:t>
            </a:r>
          </a:p>
          <a:p>
            <a:pPr lvl="1"/>
            <a:r>
              <a:rPr lang="en-US" dirty="0" err="1" smtClean="0"/>
              <a:t>org.apache.cassandra.db</a:t>
            </a:r>
            <a:r>
              <a:rPr lang="en-US" dirty="0" smtClean="0"/>
              <a:t>/</a:t>
            </a:r>
            <a:r>
              <a:rPr lang="en-US" dirty="0" err="1" smtClean="0"/>
              <a:t>CompactionManager</a:t>
            </a:r>
            <a:r>
              <a:rPr lang="en-US" dirty="0" smtClean="0"/>
              <a:t>/Attributes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05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JConsole</a:t>
            </a:r>
            <a:r>
              <a:rPr lang="en-US" dirty="0" smtClean="0"/>
              <a:t>/</a:t>
            </a:r>
            <a:r>
              <a:rPr lang="en-US" dirty="0" err="1" smtClean="0"/>
              <a:t>MBean</a:t>
            </a:r>
            <a:r>
              <a:rPr lang="en-US" dirty="0" smtClean="0"/>
              <a:t> example:</a:t>
            </a:r>
          </a:p>
          <a:p>
            <a:pPr lvl="1"/>
            <a:r>
              <a:rPr lang="en-US" dirty="0" err="1" smtClean="0"/>
              <a:t>org.apache.cassandra.db</a:t>
            </a:r>
            <a:r>
              <a:rPr lang="en-US" dirty="0" smtClean="0"/>
              <a:t>/</a:t>
            </a:r>
            <a:r>
              <a:rPr lang="en-US" dirty="0" err="1" smtClean="0"/>
              <a:t>StorageProxy</a:t>
            </a:r>
            <a:r>
              <a:rPr lang="en-US" dirty="0" smtClean="0"/>
              <a:t>/Attributes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05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JConsole</a:t>
            </a:r>
            <a:r>
              <a:rPr lang="en-US" dirty="0" smtClean="0"/>
              <a:t>/</a:t>
            </a:r>
            <a:r>
              <a:rPr lang="en-US" dirty="0" err="1" smtClean="0"/>
              <a:t>MBean</a:t>
            </a:r>
            <a:r>
              <a:rPr lang="en-US" dirty="0" smtClean="0"/>
              <a:t> example:</a:t>
            </a:r>
          </a:p>
          <a:p>
            <a:pPr lvl="1"/>
            <a:r>
              <a:rPr lang="en-US" dirty="0" err="1" smtClean="0"/>
              <a:t>org.apache.cassandra.db</a:t>
            </a:r>
            <a:r>
              <a:rPr lang="en-US" dirty="0" smtClean="0"/>
              <a:t>/</a:t>
            </a:r>
            <a:r>
              <a:rPr lang="en-US" dirty="0" err="1" smtClean="0"/>
              <a:t>StorageProxy</a:t>
            </a:r>
            <a:r>
              <a:rPr lang="en-US" dirty="0" smtClean="0"/>
              <a:t>/Attributes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32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Reference </a:t>
            </a:r>
            <a:r>
              <a:rPr lang="en-US" dirty="0" err="1" smtClean="0"/>
              <a:t>Urls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https://docs.datastax.com/en/dse/6.0/dse-admin/datastax_enterprise/tools/nodetool/toolsNodetool.html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05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</a:t>
            </a:r>
            <a:r>
              <a:rPr lang="en-US" baseline="0" dirty="0" smtClean="0"/>
              <a:t> of Discussion Module-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58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 the next page we enter a Discussion Lab.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61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Matching pairs Discussion Lab: Which (interfaces/utilities) use JMX-</a:t>
            </a:r>
          </a:p>
          <a:p>
            <a:endParaRPr lang="en-US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Match the (interfaces/utilities) on the right with the JMX/not-JMX area on the left.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80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 of Discussion Lab-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97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Source </a:t>
            </a:r>
            <a:r>
              <a:rPr lang="en-US" dirty="0" err="1" smtClean="0"/>
              <a:t>Url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https://docs.oracle.com/javase/tutorial/jmx/overview/why.html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Why Use the JMX Technology?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The JMX technology provides developers with a flexible means to instrument Java technology-based applications (Java applications), create smart agents, implement distributed management middleware and managers, and smoothly integrate these solutions into existing management and monitoring systems.</a:t>
            </a:r>
          </a:p>
          <a:p>
            <a:pPr lvl="0"/>
            <a:endParaRPr lang="en-US" dirty="0" smtClean="0"/>
          </a:p>
          <a:p>
            <a:pPr marL="330200" lvl="0" indent="-171450">
              <a:buFont typeface="Arial" pitchFamily="34" charset="0"/>
              <a:buChar char="•"/>
            </a:pPr>
            <a:r>
              <a:rPr lang="en-US" dirty="0" smtClean="0"/>
              <a:t>The JMX technology enables Java applications to be managed without heavy investment.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A JMX technology-based agent (JMX agent) can run on most Java technology-enabled devices. Consequently, Java applications can become manageable with little impact on their design. A Java application needs only to embed a managed object server and make some of its functionality available as one or several managed beans (</a:t>
            </a:r>
            <a:r>
              <a:rPr lang="en-US" dirty="0" err="1" smtClean="0"/>
              <a:t>MBeans</a:t>
            </a:r>
            <a:r>
              <a:rPr lang="en-US" dirty="0" smtClean="0"/>
              <a:t>) registered in the object server. That is all it takes to benefit from the management infrastructure.</a:t>
            </a:r>
          </a:p>
          <a:p>
            <a:pPr lvl="0"/>
            <a:r>
              <a:rPr lang="en-US" dirty="0" smtClean="0"/>
              <a:t>    </a:t>
            </a:r>
          </a:p>
          <a:p>
            <a:pPr marL="330200" lvl="0" indent="-171450">
              <a:buFont typeface="Arial" pitchFamily="34" charset="0"/>
              <a:buChar char="•"/>
            </a:pPr>
            <a:r>
              <a:rPr lang="en-US" dirty="0" smtClean="0"/>
              <a:t>The JMX technology provides a standard way to manage Java applications, systems, and networks.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For example, the Java Platform, Enterprise Edition (Java EE) 5 Application Server conforms to the JMX architecture and consequently can be managed by using JMX technology.</a:t>
            </a:r>
          </a:p>
          <a:p>
            <a:pPr marL="330200" lvl="0" indent="-171450">
              <a:buFont typeface="Arial" pitchFamily="34" charset="0"/>
              <a:buChar char="•"/>
            </a:pPr>
            <a:endParaRPr lang="en-US" dirty="0" smtClean="0"/>
          </a:p>
          <a:p>
            <a:pPr marL="330200" lvl="0" indent="-171450">
              <a:buFont typeface="Arial" pitchFamily="34" charset="0"/>
              <a:buChar char="•"/>
            </a:pPr>
            <a:r>
              <a:rPr lang="en-US" dirty="0" smtClean="0"/>
              <a:t>The JMX technology can be used for out-of-the-box management of the Java VM.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The Java Virtual Machine (Java VM) is highly instrumented using the JMX technology. You can start a JMX agent to access the built-in Java VM instrumentation, and thereby monitor and manage a Java VM remotely.</a:t>
            </a:r>
          </a:p>
          <a:p>
            <a:pPr lvl="0"/>
            <a:r>
              <a:rPr lang="en-US" dirty="0" smtClean="0"/>
              <a:t>    </a:t>
            </a:r>
          </a:p>
          <a:p>
            <a:pPr marL="330200" lvl="0" indent="-171450">
              <a:buFont typeface="Arial" pitchFamily="34" charset="0"/>
              <a:buChar char="•"/>
            </a:pPr>
            <a:r>
              <a:rPr lang="en-US" dirty="0" smtClean="0"/>
              <a:t>The JMX technology provides a scalable, dynamic management architecture.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Every JMX agent service is an independent module that can be plugged into the management agent, depending on the requirements. This component-based approach means that JMX solutions can scale from small-footprint devices to large telecommunications switches and beyond. The JMX specification provides a set of core agent services. Additional services can be developed and dynamically loaded, unloaded, or updated in the management infrastructure.</a:t>
            </a:r>
          </a:p>
          <a:p>
            <a:pPr lvl="0"/>
            <a:r>
              <a:rPr lang="en-US" dirty="0" smtClean="0"/>
              <a:t>    </a:t>
            </a:r>
          </a:p>
          <a:p>
            <a:pPr marL="330200" lvl="0" indent="-171450">
              <a:buFont typeface="Arial" pitchFamily="34" charset="0"/>
              <a:buChar char="•"/>
            </a:pPr>
            <a:r>
              <a:rPr lang="en-US" dirty="0" smtClean="0"/>
              <a:t>The JMX technology leverages existing standard Java technologies.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Whenever needed, the JMX specification references existing Java specifications, for example, the Java Naming and Directory Interface (J.N.D.I.) API.</a:t>
            </a:r>
          </a:p>
          <a:p>
            <a:pPr lvl="0"/>
            <a:r>
              <a:rPr lang="en-US" dirty="0" smtClean="0"/>
              <a:t>    </a:t>
            </a:r>
          </a:p>
          <a:p>
            <a:pPr marL="330200" lvl="0" indent="-171450">
              <a:buFont typeface="Arial" pitchFamily="34" charset="0"/>
              <a:buChar char="•"/>
            </a:pPr>
            <a:r>
              <a:rPr lang="en-US" dirty="0" smtClean="0"/>
              <a:t>The JMX technology-based applications (JMX applications) can be created from a </a:t>
            </a:r>
            <a:r>
              <a:rPr lang="en-US" dirty="0" err="1" smtClean="0"/>
              <a:t>NetBeans</a:t>
            </a:r>
            <a:r>
              <a:rPr lang="en-US" dirty="0" smtClean="0"/>
              <a:t> IDE module.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You can obtain a module from the </a:t>
            </a:r>
            <a:r>
              <a:rPr lang="en-US" dirty="0" err="1" smtClean="0"/>
              <a:t>NetBeans</a:t>
            </a:r>
            <a:r>
              <a:rPr lang="en-US" dirty="0" smtClean="0"/>
              <a:t> Update Center (select Tools -&gt; Update Center in the </a:t>
            </a:r>
            <a:r>
              <a:rPr lang="en-US" dirty="0" err="1" smtClean="0"/>
              <a:t>NetBeans</a:t>
            </a:r>
            <a:r>
              <a:rPr lang="en-US" dirty="0" smtClean="0"/>
              <a:t> interface) that enables you to create JMX applications by using the </a:t>
            </a:r>
            <a:r>
              <a:rPr lang="en-US" dirty="0" err="1" smtClean="0"/>
              <a:t>NetBeans</a:t>
            </a:r>
            <a:r>
              <a:rPr lang="en-US" dirty="0" smtClean="0"/>
              <a:t> IDE. This reduces the cost of development of JMX applications.</a:t>
            </a:r>
          </a:p>
          <a:p>
            <a:pPr lvl="0"/>
            <a:r>
              <a:rPr lang="en-US" dirty="0" smtClean="0"/>
              <a:t>    </a:t>
            </a:r>
          </a:p>
          <a:p>
            <a:pPr marL="330200" lvl="0" indent="-171450">
              <a:buFont typeface="Arial" pitchFamily="34" charset="0"/>
              <a:buChar char="•"/>
            </a:pPr>
            <a:r>
              <a:rPr lang="en-US" dirty="0" smtClean="0"/>
              <a:t>The JMX technology integrates with existing management solutions and emerging technologies.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The JMX APIs are open interfaces that any management system vendor can implement. JMX solutions can use lookup and discovery services and protocols such as </a:t>
            </a:r>
            <a:r>
              <a:rPr lang="en-US" dirty="0" err="1" smtClean="0"/>
              <a:t>Jini</a:t>
            </a:r>
            <a:r>
              <a:rPr lang="en-US" dirty="0" smtClean="0"/>
              <a:t> network technology and the Service Location Protocol (SLP).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30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many ways to get similar</a:t>
            </a:r>
            <a:r>
              <a:rPr lang="en-US" baseline="0" dirty="0" smtClean="0"/>
              <a:t> data out of DSE:</a:t>
            </a:r>
          </a:p>
          <a:p>
            <a:endParaRPr lang="en-US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Ops Center, with its Web UI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err="1" smtClean="0"/>
              <a:t>nodetool</a:t>
            </a:r>
            <a:r>
              <a:rPr lang="en-US" baseline="0" dirty="0" smtClean="0"/>
              <a:t>, local to one node, command line, character based (could be viewed as formatted, and also not formatted (not JSON, similar)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err="1" smtClean="0"/>
              <a:t>dsetool</a:t>
            </a:r>
            <a:endParaRPr lang="en-US" baseline="0" dirty="0" smtClean="0"/>
          </a:p>
          <a:p>
            <a:pPr marL="33020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CQL queries of the system tables, a cluster wide view (generally)</a:t>
            </a:r>
          </a:p>
          <a:p>
            <a:pPr marL="33020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JMX, programmatic, customizable, can hit remote nodes when configured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96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JMX offers both a read and write interface into DSE.</a:t>
            </a:r>
          </a:p>
          <a:p>
            <a:endParaRPr lang="en-US" dirty="0" smtClean="0"/>
          </a:p>
          <a:p>
            <a:r>
              <a:rPr lang="en-US" dirty="0" smtClean="0"/>
              <a:t>Reference </a:t>
            </a:r>
            <a:r>
              <a:rPr lang="en-US" dirty="0" err="1" smtClean="0"/>
              <a:t>Urls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https://en.wikipedia.org/wiki/Java_Management_Extensions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309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Reference </a:t>
            </a:r>
            <a:r>
              <a:rPr lang="en-US" dirty="0" err="1" smtClean="0"/>
              <a:t>Urls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https://support.datastax.com/hc/en-us/articles/204226049-Using-JMX-Clients-with-Apache-Cassandra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https://en.wikipedia.org/wiki/Jconsole</a:t>
            </a:r>
          </a:p>
          <a:p>
            <a:pPr lvl="1"/>
            <a:r>
              <a:rPr lang="en-US" dirty="0" smtClean="0"/>
              <a:t>https://docs.oracle.com/javase/8/docs/technotes/guides/management/jconsole.html</a:t>
            </a:r>
          </a:p>
          <a:p>
            <a:pPr lvl="1"/>
            <a:r>
              <a:rPr lang="en-US" dirty="0" smtClean="0"/>
              <a:t>http://jolokia.org</a:t>
            </a:r>
          </a:p>
          <a:p>
            <a:pPr lvl="1"/>
            <a:r>
              <a:rPr lang="en-US" dirty="0" smtClean="0"/>
              <a:t>http://github.com/davr/jmxsh</a:t>
            </a:r>
          </a:p>
          <a:p>
            <a:pPr lvl="1"/>
            <a:r>
              <a:rPr lang="en-US" dirty="0" smtClean="0"/>
              <a:t>http://wiki.cyclopsgroup.org/jmxterm/download.html</a:t>
            </a:r>
          </a:p>
          <a:p>
            <a:pPr lvl="1"/>
            <a:r>
              <a:rPr lang="en-US" dirty="0" smtClean="0"/>
              <a:t>https://visualvm.github.io/releases.html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https://docs.datastax.com/en/dse/5.1/dse-admin/datastax_enterprise/tools/nodetool/toolsSjk.html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nodetool</a:t>
            </a:r>
            <a:r>
              <a:rPr lang="en-US" baseline="0" dirty="0" smtClean="0"/>
              <a:t> specific</a:t>
            </a:r>
            <a:endParaRPr lang="en-US" dirty="0" smtClean="0"/>
          </a:p>
          <a:p>
            <a:pPr lvl="1"/>
            <a:r>
              <a:rPr lang="en-US" dirty="0" smtClean="0"/>
              <a:t>https://docs.datastax.com/en/dse/6.0/dse-admin/datastax_enterprise/operations/opsMonitoring.html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51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Reference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Urls</a:t>
            </a:r>
            <a:r>
              <a:rPr lang="en-US" baseline="0" dirty="0" smtClean="0"/>
              <a:t>,</a:t>
            </a:r>
          </a:p>
          <a:p>
            <a:pPr lvl="1"/>
            <a:r>
              <a:rPr lang="en-US" dirty="0" smtClean="0"/>
              <a:t>https://docs.datastax.com/en/dse/6.0/dse-admin/datastax_enterprise/security/secEnableJmxAuth.html</a:t>
            </a:r>
          </a:p>
          <a:p>
            <a:pPr lvl="1"/>
            <a:r>
              <a:rPr lang="en-US" dirty="0" smtClean="0"/>
              <a:t>https://docs.datastax.com/en/dse/6.0/dse-admin/datastax_enterprise/security/secMbeansAbout.html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https://docs.datastax.com/en/opscenter/6.5/opsc/LCM/opscLCMconfigJMXConnection.html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0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Title Slid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Single Corner Rectangle 12"/>
          <p:cNvSpPr/>
          <p:nvPr userDrawn="1"/>
        </p:nvSpPr>
        <p:spPr>
          <a:xfrm flipV="1">
            <a:off x="0" y="-2"/>
            <a:ext cx="3654128" cy="5143502"/>
          </a:xfrm>
          <a:prstGeom prst="round1Rect">
            <a:avLst>
              <a:gd name="adj" fmla="val 2846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5" name="Shape 98"/>
          <p:cNvSpPr/>
          <p:nvPr userDrawn="1"/>
        </p:nvSpPr>
        <p:spPr>
          <a:xfrm>
            <a:off x="-3472" y="659747"/>
            <a:ext cx="3657600" cy="18428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726"/>
          <a:stretch/>
        </p:blipFill>
        <p:spPr>
          <a:xfrm>
            <a:off x="0" y="817418"/>
            <a:ext cx="3654128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71"/>
          <p:cNvSpPr txBox="1">
            <a:spLocks noGrp="1"/>
          </p:cNvSpPr>
          <p:nvPr>
            <p:ph type="body" idx="1"/>
          </p:nvPr>
        </p:nvSpPr>
        <p:spPr>
          <a:xfrm>
            <a:off x="457200" y="1733643"/>
            <a:ext cx="3089305" cy="680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6350" marR="0" lvl="0" indent="-6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tabLst/>
              <a:defRPr sz="1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Shape 64"/>
          <p:cNvSpPr txBox="1">
            <a:spLocks noGrp="1"/>
          </p:cNvSpPr>
          <p:nvPr>
            <p:ph type="title"/>
          </p:nvPr>
        </p:nvSpPr>
        <p:spPr>
          <a:xfrm>
            <a:off x="457200" y="890791"/>
            <a:ext cx="3089305" cy="82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0000-DTSE-Core-6230-DU-60-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- Light banner,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266"/>
          <a:stretch/>
        </p:blipFill>
        <p:spPr>
          <a:xfrm rot="5400000">
            <a:off x="227748" y="2081119"/>
            <a:ext cx="2860272" cy="326449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accent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65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0000-DTSE-Core-6230-DU-60-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57590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4" pos="54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- Interna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Single Corner Rectangle 10"/>
          <p:cNvSpPr/>
          <p:nvPr userDrawn="1"/>
        </p:nvSpPr>
        <p:spPr>
          <a:xfrm rot="10800000" flipH="1">
            <a:off x="-1" y="-6"/>
            <a:ext cx="9144001" cy="866491"/>
          </a:xfrm>
          <a:prstGeom prst="round1Rect">
            <a:avLst>
              <a:gd name="adj" fmla="val 50000"/>
            </a:avLst>
          </a:prstGeom>
          <a:solidFill>
            <a:srgbClr val="FFD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6726195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lt1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pic>
        <p:nvPicPr>
          <p:cNvPr id="14" name="Picture 13" descr="line-dot-pattern@2x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00" b="12647"/>
          <a:stretch/>
        </p:blipFill>
        <p:spPr>
          <a:xfrm rot="16200000">
            <a:off x="7179812" y="-1097707"/>
            <a:ext cx="866487" cy="3061892"/>
          </a:xfrm>
          <a:prstGeom prst="rect">
            <a:avLst/>
          </a:prstGeom>
        </p:spPr>
      </p:pic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0000-DTSE-Core-6230-DU-60-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991004" y="1978634"/>
            <a:ext cx="1925571" cy="1271847"/>
            <a:chOff x="6991004" y="1978634"/>
            <a:chExt cx="1925571" cy="1271847"/>
          </a:xfrm>
        </p:grpSpPr>
        <p:sp>
          <p:nvSpPr>
            <p:cNvPr id="2" name="Rectangle 1"/>
            <p:cNvSpPr/>
            <p:nvPr userDrawn="1"/>
          </p:nvSpPr>
          <p:spPr>
            <a:xfrm>
              <a:off x="6991004" y="1978634"/>
              <a:ext cx="1925571" cy="1271847"/>
            </a:xfrm>
            <a:prstGeom prst="rect">
              <a:avLst/>
            </a:prstGeom>
            <a:noFill/>
            <a:ln w="136525">
              <a:solidFill>
                <a:srgbClr val="FFDE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7090756" y="2152892"/>
              <a:ext cx="17041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err="1" smtClean="0">
                  <a:solidFill>
                    <a:srgbClr val="FFC72C"/>
                  </a:solidFill>
                </a:rPr>
                <a:t>DataStax</a:t>
              </a:r>
              <a:r>
                <a:rPr lang="en-US" sz="1800" b="1" dirty="0" smtClean="0">
                  <a:solidFill>
                    <a:srgbClr val="FFC72C"/>
                  </a:solidFill>
                </a:rPr>
                <a:t> Internal Use Only</a:t>
              </a:r>
            </a:p>
          </p:txBody>
        </p:sp>
      </p:grpSp>
      <p:pic>
        <p:nvPicPr>
          <p:cNvPr id="13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709661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- Sub-section Break (Exercise, oth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4"/>
          <p:cNvSpPr/>
          <p:nvPr userDrawn="1"/>
        </p:nvSpPr>
        <p:spPr>
          <a:xfrm flipH="1">
            <a:off x="0" y="1"/>
            <a:ext cx="4267200" cy="4286249"/>
          </a:xfrm>
          <a:prstGeom prst="round1Rect">
            <a:avLst>
              <a:gd name="adj" fmla="val 3481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1274" y="0"/>
            <a:ext cx="5199810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71"/>
          <p:cNvSpPr txBox="1">
            <a:spLocks noGrp="1"/>
          </p:cNvSpPr>
          <p:nvPr>
            <p:ph type="body" idx="1"/>
          </p:nvPr>
        </p:nvSpPr>
        <p:spPr>
          <a:xfrm>
            <a:off x="457200" y="3015512"/>
            <a:ext cx="3409406" cy="1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6350" marR="0" lvl="0" indent="-6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tabLst/>
              <a:defRPr sz="18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hape 64"/>
          <p:cNvSpPr txBox="1">
            <a:spLocks noGrp="1"/>
          </p:cNvSpPr>
          <p:nvPr>
            <p:ph type="title"/>
          </p:nvPr>
        </p:nvSpPr>
        <p:spPr>
          <a:xfrm>
            <a:off x="457200" y="1702021"/>
            <a:ext cx="3409406" cy="1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0000-DTSE-Core-6230-DU-60-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9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27670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- Sec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0000-DTSE-Core-6230-DU-60-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End of Module:</a:t>
            </a:r>
            <a:endParaRPr lang="en-US" dirty="0"/>
          </a:p>
        </p:txBody>
      </p:sp>
      <p:pic>
        <p:nvPicPr>
          <p:cNvPr id="9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- Additional Detail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Additional Detail: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0000-DTSE-Core-6230-DU-60-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693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- Prerequisites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Prerequisites: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0000-DTSE-Core-6230-DU-60-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42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 - Prerequisites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Solutions: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0000-DTSE-Core-6230-DU-60-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170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713" r:id="rId2"/>
    <p:sldLayoutId id="2147483714" r:id="rId3"/>
    <p:sldLayoutId id="2147483717" r:id="rId4"/>
    <p:sldLayoutId id="2147483710" r:id="rId5"/>
    <p:sldLayoutId id="2147483716" r:id="rId6"/>
    <p:sldLayoutId id="2147483715" r:id="rId7"/>
    <p:sldLayoutId id="2147483718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3151" userDrawn="1">
          <p15:clr>
            <a:srgbClr val="F26B43"/>
          </p15:clr>
        </p15:guide>
        <p15:guide id="2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DSE Core, JMX, What and Why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Unit: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0000-DTSE-Core-6230-DU-60-</a:t>
            </a:r>
            <a:fld id="{5A6FB346-E907-314D-8DE1-ECD2B2B6AA1B}" type="slidenum">
              <a:rPr lang="uk-UA" smtClean="0"/>
              <a:pPr/>
              <a:t>1</a:t>
            </a:fld>
            <a:endParaRPr lang="uk-UA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111328" y="1110838"/>
            <a:ext cx="4575472" cy="1751448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350"/>
            <a:r>
              <a:rPr lang="en-US" sz="1800" dirty="0" smtClean="0"/>
              <a:t>Introduce DSE JMX</a:t>
            </a:r>
          </a:p>
          <a:p>
            <a:pPr marL="6350"/>
            <a:endParaRPr lang="en-US" sz="1800" dirty="0"/>
          </a:p>
          <a:p>
            <a:pPr marL="233363" indent="-227013">
              <a:buFont typeface="Arial" pitchFamily="34" charset="0"/>
              <a:buChar char="•"/>
            </a:pPr>
            <a:r>
              <a:rPr lang="en-US" sz="1800" dirty="0" smtClean="0"/>
              <a:t>What does DSE Core JMX offer</a:t>
            </a:r>
          </a:p>
          <a:p>
            <a:pPr marL="233363" indent="-227013">
              <a:buFont typeface="Arial" pitchFamily="34" charset="0"/>
              <a:buChar char="•"/>
            </a:pPr>
            <a:r>
              <a:rPr lang="en-US" sz="1800" dirty="0" smtClean="0"/>
              <a:t>Why use DSE Core JMX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30976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Secure JMX 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0000-DTSE-Core-6230-DU-60-</a:t>
            </a:r>
            <a:fld id="{5A6FB346-E907-314D-8DE1-ECD2B2B6AA1B}" type="slidenum">
              <a:rPr lang="uk-UA" smtClean="0"/>
              <a:pPr/>
              <a:t>10</a:t>
            </a:fld>
            <a:endParaRPr lang="uk-U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" y="3748697"/>
            <a:ext cx="79819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435" y="1031718"/>
            <a:ext cx="68008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37" y="1662619"/>
            <a:ext cx="7468780" cy="1751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0827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54" y="1115381"/>
            <a:ext cx="3424136" cy="548048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JConsole</a:t>
            </a:r>
            <a:r>
              <a:rPr lang="en-US" dirty="0"/>
              <a:t>:  </a:t>
            </a:r>
            <a:r>
              <a:rPr lang="en-US" dirty="0" err="1"/>
              <a:t>jconsole</a:t>
            </a:r>
            <a:r>
              <a:rPr lang="en-US" dirty="0"/>
              <a:t> localhost:7100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0000-DTSE-Core-6230-DU-60-</a:t>
            </a:r>
            <a:fld id="{5A6FB346-E907-314D-8DE1-ECD2B2B6AA1B}" type="slidenum">
              <a:rPr lang="uk-UA" smtClean="0"/>
              <a:pPr/>
              <a:t>11</a:t>
            </a:fld>
            <a:endParaRPr lang="uk-UA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967" y="429413"/>
            <a:ext cx="4889573" cy="4074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321014" y="1935804"/>
            <a:ext cx="3297676" cy="220817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3363" indent="-227013">
              <a:buFont typeface="Arial" pitchFamily="34" charset="0"/>
              <a:buChar char="•"/>
            </a:pPr>
            <a:r>
              <a:rPr lang="en-US" sz="2000" dirty="0" smtClean="0"/>
              <a:t>6 TABs</a:t>
            </a:r>
          </a:p>
          <a:p>
            <a:pPr marL="233363" indent="-227013">
              <a:buFont typeface="Arial" pitchFamily="34" charset="0"/>
              <a:buChar char="•"/>
            </a:pPr>
            <a:r>
              <a:rPr lang="en-US" sz="2000" dirty="0" smtClean="0"/>
              <a:t>Read/write, graphs</a:t>
            </a:r>
          </a:p>
          <a:p>
            <a:pPr marL="233363" indent="-227013">
              <a:buFont typeface="Arial" pitchFamily="34" charset="0"/>
              <a:buChar char="•"/>
            </a:pPr>
            <a:endParaRPr lang="en-US" sz="2000" dirty="0"/>
          </a:p>
          <a:p>
            <a:pPr marL="233363" indent="-227013">
              <a:buFont typeface="Arial" pitchFamily="34" charset="0"/>
              <a:buChar char="•"/>
            </a:pPr>
            <a:r>
              <a:rPr lang="en-US" sz="2000" dirty="0" err="1" smtClean="0"/>
              <a:t>MBeans</a:t>
            </a:r>
            <a:r>
              <a:rPr lang="en-US" sz="2000" dirty="0" smtClean="0"/>
              <a:t> TAB most expansive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4856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7064" y="426114"/>
            <a:ext cx="2782110" cy="548048"/>
          </a:xfrm>
        </p:spPr>
        <p:txBody>
          <a:bodyPr/>
          <a:lstStyle/>
          <a:p>
            <a:r>
              <a:rPr lang="en-US" dirty="0" smtClean="0"/>
              <a:t>DSE </a:t>
            </a:r>
            <a:r>
              <a:rPr lang="en-US" dirty="0" err="1" smtClean="0"/>
              <a:t>MBeans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0000-DTSE-Core-6230-DU-60-</a:t>
            </a:r>
            <a:fld id="{5A6FB346-E907-314D-8DE1-ECD2B2B6AA1B}" type="slidenum">
              <a:rPr lang="uk-UA" smtClean="0"/>
              <a:pPr/>
              <a:t>12</a:t>
            </a:fld>
            <a:endParaRPr lang="uk-UA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72374" y="426114"/>
            <a:ext cx="5719864" cy="292197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3363" indent="-227013">
              <a:buFont typeface="Arial" pitchFamily="34" charset="0"/>
              <a:buChar char="•"/>
            </a:pPr>
            <a:r>
              <a:rPr lang="en-US" sz="1800" dirty="0" err="1" smtClean="0"/>
              <a:t>org.apache.cassandra.db</a:t>
            </a:r>
            <a:endParaRPr lang="en-US" sz="1800" dirty="0" smtClean="0"/>
          </a:p>
          <a:p>
            <a:pPr marL="6350" defTabSz="233363"/>
            <a:r>
              <a:rPr lang="en-US" sz="1800" dirty="0" smtClean="0"/>
              <a:t>		caching, table metrics, compaction, ..</a:t>
            </a:r>
            <a:endParaRPr lang="en-US" sz="1800" dirty="0"/>
          </a:p>
          <a:p>
            <a:pPr marL="233363" indent="-227013">
              <a:buFont typeface="Arial" pitchFamily="34" charset="0"/>
              <a:buChar char="•"/>
            </a:pPr>
            <a:r>
              <a:rPr lang="en-US" sz="1800" dirty="0" err="1" smtClean="0"/>
              <a:t>org.apache.cassandra.internal</a:t>
            </a:r>
            <a:endParaRPr lang="en-US" sz="1800" dirty="0" smtClean="0"/>
          </a:p>
          <a:p>
            <a:pPr marL="6350" defTabSz="233363"/>
            <a:r>
              <a:rPr lang="en-US" sz="1800" dirty="0" smtClean="0"/>
              <a:t>		internal server operations; gossip, hinted </a:t>
            </a:r>
          </a:p>
          <a:p>
            <a:pPr marL="6350" defTabSz="233363"/>
            <a:r>
              <a:rPr lang="en-US" sz="1800" dirty="0"/>
              <a:t>	</a:t>
            </a:r>
            <a:r>
              <a:rPr lang="en-US" sz="1800" dirty="0" smtClean="0"/>
              <a:t>	handoff, ..</a:t>
            </a:r>
            <a:endParaRPr lang="en-US" sz="1800" dirty="0"/>
          </a:p>
          <a:p>
            <a:pPr marL="233363" indent="-227013">
              <a:buFont typeface="Arial" pitchFamily="34" charset="0"/>
              <a:buChar char="•"/>
            </a:pPr>
            <a:r>
              <a:rPr lang="en-US" sz="1800" dirty="0" err="1" smtClean="0"/>
              <a:t>org.apache.cassandra.metrics</a:t>
            </a:r>
            <a:endParaRPr lang="en-US" sz="1800" dirty="0" smtClean="0"/>
          </a:p>
          <a:p>
            <a:pPr marL="6350" defTabSz="233363"/>
            <a:r>
              <a:rPr lang="en-US" sz="1800" dirty="0" smtClean="0"/>
              <a:t>		client read/write request latencies, Bloom </a:t>
            </a:r>
          </a:p>
          <a:p>
            <a:pPr marL="6350" defTabSz="233363"/>
            <a:r>
              <a:rPr lang="en-US" sz="1800" dirty="0"/>
              <a:t>	</a:t>
            </a:r>
            <a:r>
              <a:rPr lang="en-US" sz="1800" dirty="0" smtClean="0"/>
              <a:t>	filter false positives, .. </a:t>
            </a:r>
            <a:endParaRPr lang="en-US" sz="1800" dirty="0"/>
          </a:p>
          <a:p>
            <a:pPr marL="233363" indent="-227013">
              <a:buFont typeface="Arial" pitchFamily="34" charset="0"/>
              <a:buChar char="•"/>
            </a:pPr>
            <a:r>
              <a:rPr lang="en-US" sz="1800" dirty="0" smtClean="0"/>
              <a:t>org.apache.cassandra.net</a:t>
            </a:r>
          </a:p>
          <a:p>
            <a:pPr marL="6350" defTabSz="233363"/>
            <a:r>
              <a:rPr lang="en-US" sz="1800" dirty="0" smtClean="0"/>
              <a:t>		inter-node </a:t>
            </a:r>
            <a:r>
              <a:rPr lang="en-US" sz="1800" dirty="0" err="1" smtClean="0"/>
              <a:t>comm</a:t>
            </a:r>
            <a:r>
              <a:rPr lang="en-US" sz="1800" dirty="0" smtClean="0"/>
              <a:t>; </a:t>
            </a:r>
            <a:r>
              <a:rPr lang="en-US" sz="1800" dirty="0" err="1" smtClean="0"/>
              <a:t>StreamingService</a:t>
            </a:r>
            <a:r>
              <a:rPr lang="en-US" sz="1800" dirty="0" smtClean="0"/>
              <a:t>, </a:t>
            </a:r>
          </a:p>
          <a:p>
            <a:pPr marL="6350" defTabSz="233363"/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dirty="0" err="1" smtClean="0"/>
              <a:t>MessagingService</a:t>
            </a:r>
            <a:r>
              <a:rPr lang="en-US" sz="1800" dirty="0" smtClean="0"/>
              <a:t>, </a:t>
            </a:r>
            <a:r>
              <a:rPr lang="en-US" sz="1800" dirty="0" err="1" smtClean="0"/>
              <a:t>FailureDetector</a:t>
            </a:r>
            <a:r>
              <a:rPr lang="en-US" sz="1800" dirty="0" smtClean="0"/>
              <a:t> , ..</a:t>
            </a:r>
            <a:endParaRPr lang="en-US" sz="1800" dirty="0"/>
          </a:p>
          <a:p>
            <a:pPr marL="233363" indent="-227013">
              <a:buFont typeface="Arial" pitchFamily="34" charset="0"/>
              <a:buChar char="•"/>
            </a:pPr>
            <a:r>
              <a:rPr lang="en-US" sz="1800" dirty="0" err="1" smtClean="0"/>
              <a:t>org.apache.cassandra.request</a:t>
            </a:r>
            <a:endParaRPr lang="en-US" sz="1800" dirty="0" smtClean="0"/>
          </a:p>
          <a:p>
            <a:pPr marL="6350" defTabSz="233363"/>
            <a:r>
              <a:rPr lang="en-US" sz="1800" dirty="0" smtClean="0"/>
              <a:t>		Tasks related to; read, write, replication, ..</a:t>
            </a:r>
            <a:endParaRPr lang="en-US" sz="1800" dirty="0"/>
          </a:p>
          <a:p>
            <a:pPr marL="233363" indent="-227013">
              <a:buFont typeface="Arial" pitchFamily="34" charset="0"/>
              <a:buChar char="•"/>
            </a:pPr>
            <a:r>
              <a:rPr lang="en-US" sz="1800" dirty="0" err="1" smtClean="0"/>
              <a:t>org.apache.cassandra.service</a:t>
            </a:r>
            <a:endParaRPr lang="en-US" sz="1800" dirty="0" smtClean="0"/>
          </a:p>
          <a:p>
            <a:pPr marL="6350" defTabSz="233363"/>
            <a:r>
              <a:rPr lang="en-US" sz="1800" dirty="0" smtClean="0"/>
              <a:t>		Data about; node, ring, tokens, snapshots, ..</a:t>
            </a:r>
            <a:endParaRPr lang="en-US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723" y="1422367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4091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0178" y="1196249"/>
            <a:ext cx="2149813" cy="548048"/>
          </a:xfrm>
        </p:spPr>
        <p:txBody>
          <a:bodyPr/>
          <a:lstStyle/>
          <a:p>
            <a:r>
              <a:rPr lang="en-US" dirty="0" err="1" smtClean="0"/>
              <a:t>JConsole</a:t>
            </a:r>
            <a:r>
              <a:rPr lang="en-US" dirty="0" smtClean="0"/>
              <a:t>/ </a:t>
            </a:r>
            <a:r>
              <a:rPr lang="en-US" dirty="0" err="1" smtClean="0"/>
              <a:t>MBean</a:t>
            </a:r>
            <a:r>
              <a:rPr lang="en-US" dirty="0" smtClean="0"/>
              <a:t> Examples: Tombstones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0000-DTSE-Core-6230-DU-60-</a:t>
            </a:r>
            <a:fld id="{5A6FB346-E907-314D-8DE1-ECD2B2B6AA1B}" type="slidenum">
              <a:rPr lang="uk-UA" smtClean="0"/>
              <a:pPr/>
              <a:t>13</a:t>
            </a:fld>
            <a:endParaRPr lang="uk-U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42" y="197714"/>
            <a:ext cx="6037367" cy="4491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6546714" y="2052019"/>
            <a:ext cx="2383277" cy="239352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350"/>
            <a:r>
              <a:rPr lang="en-US" sz="1800" dirty="0" smtClean="0"/>
              <a:t>Higher ratio is worse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86765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2357" y="1312982"/>
            <a:ext cx="2062264" cy="548048"/>
          </a:xfrm>
        </p:spPr>
        <p:txBody>
          <a:bodyPr/>
          <a:lstStyle/>
          <a:p>
            <a:r>
              <a:rPr lang="en-US" dirty="0" err="1"/>
              <a:t>JConsole</a:t>
            </a:r>
            <a:r>
              <a:rPr lang="en-US" dirty="0"/>
              <a:t>/ </a:t>
            </a:r>
            <a:r>
              <a:rPr lang="en-US" dirty="0" err="1"/>
              <a:t>MBean</a:t>
            </a:r>
            <a:r>
              <a:rPr lang="en-US" dirty="0"/>
              <a:t> Examples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Compaction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0000-DTSE-Core-6230-DU-60-</a:t>
            </a:r>
            <a:fld id="{5A6FB346-E907-314D-8DE1-ECD2B2B6AA1B}" type="slidenum">
              <a:rPr lang="uk-UA" smtClean="0"/>
              <a:pPr/>
              <a:t>14</a:t>
            </a:fld>
            <a:endParaRPr lang="uk-UA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" y="175097"/>
            <a:ext cx="6202793" cy="4614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6546714" y="2052019"/>
            <a:ext cx="2383277" cy="239352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350"/>
            <a:r>
              <a:rPr lang="en-US" sz="1800" dirty="0" smtClean="0"/>
              <a:t>Throttling,</a:t>
            </a:r>
          </a:p>
          <a:p>
            <a:pPr marL="6350"/>
            <a:r>
              <a:rPr lang="en-US" sz="1800" dirty="0" err="1" smtClean="0"/>
              <a:t>MaximumCompactorThreads</a:t>
            </a:r>
            <a:endParaRPr lang="en-US" sz="1800" dirty="0" smtClean="0"/>
          </a:p>
          <a:p>
            <a:pPr marL="6350"/>
            <a:r>
              <a:rPr lang="en-US" sz="1800" dirty="0" err="1" smtClean="0"/>
              <a:t>CoreCompactorThreads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6892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6094" y="1700438"/>
            <a:ext cx="1760706" cy="548048"/>
          </a:xfrm>
        </p:spPr>
        <p:txBody>
          <a:bodyPr/>
          <a:lstStyle/>
          <a:p>
            <a:r>
              <a:rPr lang="en-US" dirty="0" err="1"/>
              <a:t>JConsole</a:t>
            </a:r>
            <a:r>
              <a:rPr lang="en-US" dirty="0"/>
              <a:t>/ </a:t>
            </a:r>
            <a:r>
              <a:rPr lang="en-US" dirty="0" err="1"/>
              <a:t>MBean</a:t>
            </a:r>
            <a:r>
              <a:rPr lang="en-US" dirty="0"/>
              <a:t> Examples:</a:t>
            </a:r>
            <a:br>
              <a:rPr lang="en-US" dirty="0"/>
            </a:br>
            <a:r>
              <a:rPr lang="en-US" dirty="0" smtClean="0"/>
              <a:t>Hinted Handoff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0000-DTSE-Core-6230-DU-60-</a:t>
            </a:r>
            <a:fld id="{5A6FB346-E907-314D-8DE1-ECD2B2B6AA1B}" type="slidenum">
              <a:rPr lang="uk-UA" smtClean="0"/>
              <a:pPr/>
              <a:t>15</a:t>
            </a:fld>
            <a:endParaRPr lang="uk-UA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" y="184824"/>
            <a:ext cx="6054696" cy="4503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38528" y="1906621"/>
            <a:ext cx="4163438" cy="2529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546714" y="2436777"/>
            <a:ext cx="2383277" cy="20087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350"/>
            <a:r>
              <a:rPr lang="en-US" sz="1800" dirty="0" smtClean="0"/>
              <a:t>3 Hours by default, in milliseconds</a:t>
            </a:r>
          </a:p>
          <a:p>
            <a:pPr marL="6350"/>
            <a:endParaRPr lang="en-US" sz="1800" dirty="0"/>
          </a:p>
          <a:p>
            <a:pPr marL="6350"/>
            <a:r>
              <a:rPr lang="en-US" sz="1800" dirty="0" err="1" smtClean="0"/>
              <a:t>MaxHintsInProgress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79123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255" y="1330787"/>
            <a:ext cx="2509736" cy="548048"/>
          </a:xfrm>
        </p:spPr>
        <p:txBody>
          <a:bodyPr/>
          <a:lstStyle/>
          <a:p>
            <a:r>
              <a:rPr lang="en-US" dirty="0" err="1"/>
              <a:t>JConsole</a:t>
            </a:r>
            <a:r>
              <a:rPr lang="en-US" dirty="0"/>
              <a:t>/ </a:t>
            </a:r>
            <a:r>
              <a:rPr lang="en-US" dirty="0" err="1"/>
              <a:t>MBean</a:t>
            </a:r>
            <a:r>
              <a:rPr lang="en-US" dirty="0"/>
              <a:t> Examples:</a:t>
            </a:r>
            <a:br>
              <a:rPr lang="en-US" dirty="0"/>
            </a:br>
            <a:r>
              <a:rPr lang="en-US" dirty="0" smtClean="0"/>
              <a:t>(Time outs)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0000-DTSE-Core-6230-DU-60-</a:t>
            </a:r>
            <a:fld id="{5A6FB346-E907-314D-8DE1-ECD2B2B6AA1B}" type="slidenum">
              <a:rPr lang="uk-UA" smtClean="0"/>
              <a:pPr/>
              <a:t>16</a:t>
            </a:fld>
            <a:endParaRPr lang="uk-UA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" y="184824"/>
            <a:ext cx="6054696" cy="4503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38528" y="2529191"/>
            <a:ext cx="4163438" cy="12451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420255" y="1979577"/>
            <a:ext cx="2587557" cy="20087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350"/>
            <a:r>
              <a:rPr lang="en-US" sz="1800" dirty="0" err="1" smtClean="0"/>
              <a:t>RangeRpcTimeout</a:t>
            </a:r>
            <a:endParaRPr lang="en-US" sz="1800" dirty="0" smtClean="0"/>
          </a:p>
          <a:p>
            <a:pPr marL="6350" defTabSz="233363"/>
            <a:r>
              <a:rPr lang="en-US" sz="1800" dirty="0" smtClean="0"/>
              <a:t>	(range queries)</a:t>
            </a:r>
            <a:endParaRPr lang="en-US" sz="1800" dirty="0"/>
          </a:p>
          <a:p>
            <a:pPr marL="6350"/>
            <a:r>
              <a:rPr lang="en-US" sz="1800" dirty="0" err="1" smtClean="0"/>
              <a:t>ReadpcTimeout</a:t>
            </a:r>
            <a:endParaRPr lang="en-US" sz="1800" dirty="0" smtClean="0"/>
          </a:p>
          <a:p>
            <a:pPr marL="6350" defTabSz="233363"/>
            <a:r>
              <a:rPr lang="en-US" sz="1800" dirty="0" smtClean="0"/>
              <a:t>	(single read op)</a:t>
            </a:r>
          </a:p>
          <a:p>
            <a:pPr marL="6350"/>
            <a:r>
              <a:rPr lang="en-US" sz="1800" dirty="0" err="1" smtClean="0"/>
              <a:t>RpcTimeout</a:t>
            </a:r>
            <a:endParaRPr lang="en-US" sz="1800" dirty="0" smtClean="0"/>
          </a:p>
          <a:p>
            <a:pPr marL="6350" defTabSz="233363"/>
            <a:r>
              <a:rPr lang="en-US" sz="1800" dirty="0" smtClean="0"/>
              <a:t>	(</a:t>
            </a:r>
            <a:r>
              <a:rPr lang="en-US" sz="1800" dirty="0" err="1" smtClean="0"/>
              <a:t>misc</a:t>
            </a:r>
            <a:r>
              <a:rPr lang="en-US" sz="1800" dirty="0" smtClean="0"/>
              <a:t> inter-node ops)</a:t>
            </a:r>
          </a:p>
          <a:p>
            <a:pPr marL="6350"/>
            <a:r>
              <a:rPr lang="en-US" sz="1800" dirty="0" err="1" smtClean="0"/>
              <a:t>WriteRpcTimeout</a:t>
            </a:r>
            <a:endParaRPr lang="en-US" sz="1800" dirty="0" smtClean="0"/>
          </a:p>
          <a:p>
            <a:pPr marL="6350" defTabSz="233363"/>
            <a:r>
              <a:rPr lang="en-US" sz="1800" dirty="0"/>
              <a:t>	</a:t>
            </a:r>
            <a:r>
              <a:rPr lang="en-US" sz="1800" dirty="0" smtClean="0"/>
              <a:t>(write ops)</a:t>
            </a:r>
          </a:p>
          <a:p>
            <a:pPr marL="6350" defTabSz="233363"/>
            <a:r>
              <a:rPr lang="en-US" sz="1800" dirty="0" err="1" smtClean="0"/>
              <a:t>TruncateRpcTimeout</a:t>
            </a:r>
            <a:endParaRPr lang="en-US" sz="1800" dirty="0" smtClean="0"/>
          </a:p>
          <a:p>
            <a:pPr marL="6350" defTabSz="233363"/>
            <a:r>
              <a:rPr lang="en-US" sz="1800" dirty="0"/>
              <a:t>	</a:t>
            </a:r>
            <a:r>
              <a:rPr lang="en-US" sz="1800" dirty="0" smtClean="0"/>
              <a:t>(truncates)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9633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really: Use </a:t>
            </a:r>
            <a:r>
              <a:rPr lang="en-US" dirty="0" err="1" smtClean="0"/>
              <a:t>nodetool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0000-DTSE-Core-6230-DU-60-</a:t>
            </a:r>
            <a:fld id="{5A6FB346-E907-314D-8DE1-ECD2B2B6AA1B}" type="slidenum">
              <a:rPr lang="uk-UA" smtClean="0"/>
              <a:pPr/>
              <a:t>17</a:t>
            </a:fld>
            <a:endParaRPr lang="uk-UA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72374" y="818520"/>
            <a:ext cx="5000017" cy="21710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3363" indent="-227013">
              <a:buFont typeface="Arial" pitchFamily="34" charset="0"/>
              <a:buChar char="•"/>
            </a:pPr>
            <a:r>
              <a:rPr lang="en-US" sz="1800" dirty="0" err="1" smtClean="0"/>
              <a:t>nodetool</a:t>
            </a:r>
            <a:r>
              <a:rPr lang="en-US" sz="1800" dirty="0" smtClean="0"/>
              <a:t> info</a:t>
            </a:r>
          </a:p>
          <a:p>
            <a:pPr marL="6350" lvl="2" defTabSz="233363"/>
            <a:r>
              <a:rPr lang="en-US" sz="1800" dirty="0" smtClean="0"/>
              <a:t>		Heap and off heap memory, key cache hit </a:t>
            </a:r>
          </a:p>
          <a:p>
            <a:pPr marL="6350" lvl="2" defTabSz="233363"/>
            <a:r>
              <a:rPr lang="en-US" sz="1800" dirty="0"/>
              <a:t>	</a:t>
            </a:r>
            <a:r>
              <a:rPr lang="en-US" sz="1800" dirty="0" smtClean="0"/>
              <a:t>	rate</a:t>
            </a:r>
            <a:endParaRPr lang="en-US" sz="1800" dirty="0"/>
          </a:p>
          <a:p>
            <a:pPr marL="233363" indent="-227013">
              <a:buFont typeface="Arial" pitchFamily="34" charset="0"/>
              <a:buChar char="•"/>
            </a:pPr>
            <a:r>
              <a:rPr lang="en-US" sz="1800" dirty="0" err="1" smtClean="0"/>
              <a:t>nodetool</a:t>
            </a:r>
            <a:r>
              <a:rPr lang="en-US" sz="1800" dirty="0" smtClean="0"/>
              <a:t> </a:t>
            </a:r>
            <a:r>
              <a:rPr lang="en-US" sz="1800" dirty="0" err="1" smtClean="0"/>
              <a:t>compactionstats</a:t>
            </a:r>
            <a:endParaRPr lang="en-US" sz="1800" dirty="0" smtClean="0"/>
          </a:p>
          <a:p>
            <a:pPr marL="6350" defTabSz="233363"/>
            <a:r>
              <a:rPr lang="en-US" sz="1800" dirty="0" smtClean="0"/>
              <a:t>		Status, volume, in-flight</a:t>
            </a:r>
            <a:endParaRPr lang="en-US" sz="1800" dirty="0"/>
          </a:p>
          <a:p>
            <a:pPr marL="233363" indent="-227013">
              <a:buFont typeface="Arial" pitchFamily="34" charset="0"/>
              <a:buChar char="•"/>
            </a:pPr>
            <a:r>
              <a:rPr lang="en-US" sz="1800" dirty="0" err="1" smtClean="0"/>
              <a:t>nodetool</a:t>
            </a:r>
            <a:r>
              <a:rPr lang="en-US" sz="1800" dirty="0" smtClean="0"/>
              <a:t> </a:t>
            </a:r>
            <a:r>
              <a:rPr lang="en-US" sz="1800" dirty="0" err="1" smtClean="0"/>
              <a:t>tablestats</a:t>
            </a:r>
            <a:endParaRPr lang="en-US" sz="1800" dirty="0" smtClean="0"/>
          </a:p>
          <a:p>
            <a:pPr marL="6350" defTabSz="233363"/>
            <a:r>
              <a:rPr lang="en-US" sz="1800" dirty="0" smtClean="0"/>
              <a:t>		Index summary usage, </a:t>
            </a:r>
            <a:r>
              <a:rPr lang="en-US" sz="1800" dirty="0" err="1" smtClean="0"/>
              <a:t>memtable</a:t>
            </a:r>
            <a:r>
              <a:rPr lang="en-US" sz="1800" dirty="0" smtClean="0"/>
              <a:t> usage, </a:t>
            </a:r>
          </a:p>
          <a:p>
            <a:pPr marL="6350" defTabSz="233363"/>
            <a:r>
              <a:rPr lang="en-US" sz="1800" dirty="0"/>
              <a:t>	</a:t>
            </a:r>
            <a:r>
              <a:rPr lang="en-US" sz="1800" dirty="0" smtClean="0"/>
              <a:t>	read/write latency, partition size, </a:t>
            </a:r>
          </a:p>
          <a:p>
            <a:pPr marL="6350" defTabSz="233363"/>
            <a:r>
              <a:rPr lang="en-US" sz="1800" dirty="0"/>
              <a:t>	</a:t>
            </a:r>
            <a:r>
              <a:rPr lang="en-US" sz="1800" dirty="0" smtClean="0"/>
              <a:t>	tombstones per read </a:t>
            </a:r>
            <a:endParaRPr lang="en-US" sz="1800" dirty="0"/>
          </a:p>
          <a:p>
            <a:pPr marL="233363" indent="-227013">
              <a:buFont typeface="Arial" pitchFamily="34" charset="0"/>
              <a:buChar char="•"/>
            </a:pPr>
            <a:r>
              <a:rPr lang="en-US" sz="1800" dirty="0" err="1" smtClean="0"/>
              <a:t>nodetool</a:t>
            </a:r>
            <a:r>
              <a:rPr lang="en-US" sz="1800" dirty="0" smtClean="0"/>
              <a:t> </a:t>
            </a:r>
            <a:r>
              <a:rPr lang="en-US" sz="1800" dirty="0" err="1" smtClean="0"/>
              <a:t>tablehistograms</a:t>
            </a:r>
            <a:endParaRPr lang="en-US" sz="1800" dirty="0" smtClean="0"/>
          </a:p>
          <a:p>
            <a:pPr marL="6350" defTabSz="233363"/>
            <a:r>
              <a:rPr lang="en-US" sz="1800" dirty="0"/>
              <a:t>	</a:t>
            </a:r>
            <a:r>
              <a:rPr lang="en-US" sz="1800" dirty="0" smtClean="0"/>
              <a:t>	Table access read/write latencies</a:t>
            </a:r>
            <a:endParaRPr lang="en-US" sz="1800" dirty="0"/>
          </a:p>
          <a:p>
            <a:pPr marL="233363" indent="-227013">
              <a:buFont typeface="Arial" pitchFamily="34" charset="0"/>
              <a:buChar char="•"/>
            </a:pPr>
            <a:r>
              <a:rPr lang="en-US" sz="1800" dirty="0" err="1" smtClean="0"/>
              <a:t>nodetool</a:t>
            </a:r>
            <a:r>
              <a:rPr lang="en-US" sz="1800" dirty="0" smtClean="0"/>
              <a:t> </a:t>
            </a:r>
            <a:r>
              <a:rPr lang="en-US" sz="1800" dirty="0" err="1" smtClean="0"/>
              <a:t>proxyhistograms</a:t>
            </a:r>
            <a:endParaRPr lang="en-US" sz="1800" dirty="0" smtClean="0"/>
          </a:p>
          <a:p>
            <a:pPr marL="6350" defTabSz="233363"/>
            <a:r>
              <a:rPr lang="en-US" sz="1800" dirty="0"/>
              <a:t>	</a:t>
            </a:r>
            <a:r>
              <a:rPr lang="en-US" sz="1800" dirty="0" smtClean="0"/>
              <a:t>	Network read/write latencies</a:t>
            </a:r>
            <a:endParaRPr lang="en-US" sz="1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343" y="1302798"/>
            <a:ext cx="3335457" cy="2171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51343" y="3659376"/>
            <a:ext cx="35012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https://www.pecheur.com/en/ie/buy-node-tool-stonfo-64402.html</a:t>
            </a: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2871538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0000-DTSE-Core-6230-DU-60-</a:t>
            </a:r>
            <a:fld id="{5A6FB346-E907-314D-8DE1-ECD2B2B6AA1B}" type="slidenum">
              <a:rPr lang="uk-UA" smtClean="0"/>
              <a:pPr/>
              <a:t>18</a:t>
            </a:fld>
            <a:endParaRPr lang="uk-U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0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Matching pairs – Match the attributes on the right with the areas on the left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Lab: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0000-DTSE-Core-6230-DU-60-</a:t>
            </a:r>
            <a:fld id="{5A6FB346-E907-314D-8DE1-ECD2B2B6AA1B}" type="slidenum">
              <a:rPr lang="uk-UA" smtClean="0"/>
              <a:pPr/>
              <a:t>2</a:t>
            </a:fld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4607169" y="1100908"/>
            <a:ext cx="4283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DSE Core JMX, DSE (Interfaces/Utilities)</a:t>
            </a:r>
          </a:p>
        </p:txBody>
      </p:sp>
    </p:spTree>
    <p:extLst>
      <p:ext uri="{BB962C8B-B14F-4D97-AF65-F5344CB8AC3E}">
        <p14:creationId xmlns:p14="http://schemas.microsoft.com/office/powerpoint/2010/main" val="224299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Lab: Which uses JMX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0000-DTSE-Core-6230-DU-60-</a:t>
            </a:r>
            <a:fld id="{5A6FB346-E907-314D-8DE1-ECD2B2B6AA1B}" type="slidenum">
              <a:rPr lang="uk-UA" smtClean="0"/>
              <a:pPr/>
              <a:t>3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974469" y="3243786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not-JMX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06" y="1616786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06" y="3440044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956565" y="81075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70C0"/>
                </a:solidFill>
              </a:rPr>
              <a:t>CQLSH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56565" y="128127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70C0"/>
                </a:solidFill>
              </a:rPr>
              <a:t>DSE Studio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6565" y="2233528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70C0"/>
                </a:solidFill>
              </a:rPr>
              <a:t>Ops </a:t>
            </a:r>
            <a:r>
              <a:rPr lang="en-US" sz="1800" b="1" dirty="0" err="1" smtClean="0">
                <a:solidFill>
                  <a:srgbClr val="0070C0"/>
                </a:solidFill>
              </a:rPr>
              <a:t>Ctr</a:t>
            </a:r>
            <a:r>
              <a:rPr lang="en-US" sz="1800" b="1" dirty="0" smtClean="0">
                <a:solidFill>
                  <a:srgbClr val="0070C0"/>
                </a:solidFill>
              </a:rPr>
              <a:t> Agent to DSE Node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56565" y="1751784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70C0"/>
                </a:solidFill>
              </a:rPr>
              <a:t>Ops </a:t>
            </a:r>
            <a:r>
              <a:rPr lang="en-US" sz="1800" b="1" dirty="0" err="1" smtClean="0">
                <a:solidFill>
                  <a:srgbClr val="0070C0"/>
                </a:solidFill>
              </a:rPr>
              <a:t>Ctr</a:t>
            </a:r>
            <a:r>
              <a:rPr lang="en-US" sz="1800" b="1" dirty="0" smtClean="0">
                <a:solidFill>
                  <a:srgbClr val="0070C0"/>
                </a:solidFill>
              </a:rPr>
              <a:t> UI to Op </a:t>
            </a:r>
            <a:r>
              <a:rPr lang="en-US" sz="1800" b="1" dirty="0" err="1" smtClean="0">
                <a:solidFill>
                  <a:srgbClr val="0070C0"/>
                </a:solidFill>
              </a:rPr>
              <a:t>Ctr</a:t>
            </a:r>
            <a:r>
              <a:rPr lang="en-US" sz="1800" b="1" dirty="0" smtClean="0">
                <a:solidFill>
                  <a:srgbClr val="0070C0"/>
                </a:solidFill>
              </a:rPr>
              <a:t> Agent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56565" y="269281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solidFill>
                  <a:srgbClr val="0070C0"/>
                </a:solidFill>
              </a:rPr>
              <a:t>nodetool</a:t>
            </a:r>
            <a:endParaRPr lang="en-US" sz="1800" b="1" dirty="0" smtClean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56565" y="316332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solidFill>
                  <a:srgbClr val="0070C0"/>
                </a:solidFill>
              </a:rPr>
              <a:t>DSBulk</a:t>
            </a:r>
            <a:r>
              <a:rPr lang="en-US" sz="1800" b="1" dirty="0" smtClean="0">
                <a:solidFill>
                  <a:srgbClr val="0070C0"/>
                </a:solidFill>
              </a:rPr>
              <a:t> Loader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56565" y="3633839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70C0"/>
                </a:solidFill>
              </a:rPr>
              <a:t>DSE Java Client Driver</a:t>
            </a:r>
          </a:p>
        </p:txBody>
      </p: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077" y="801602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841" y="1272115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602" y="1754834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602" y="2222297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077" y="2683654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077" y="3154167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602" y="3629097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Curved Connector 20"/>
          <p:cNvCxnSpPr/>
          <p:nvPr/>
        </p:nvCxnSpPr>
        <p:spPr>
          <a:xfrm rot="10800000" flipV="1">
            <a:off x="3375498" y="1702340"/>
            <a:ext cx="1643974" cy="1060314"/>
          </a:xfrm>
          <a:prstGeom prst="curvedConnector3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64614" y="1937010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JMX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92" y="1045762"/>
            <a:ext cx="1813495" cy="89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963045" y="412930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solidFill>
                  <a:srgbClr val="0070C0"/>
                </a:solidFill>
              </a:rPr>
              <a:t>dsetool</a:t>
            </a:r>
            <a:endParaRPr lang="en-US" sz="1800" b="1" dirty="0" smtClean="0">
              <a:solidFill>
                <a:srgbClr val="0070C0"/>
              </a:solidFill>
            </a:endParaRPr>
          </a:p>
        </p:txBody>
      </p:sp>
      <p:pic>
        <p:nvPicPr>
          <p:cNvPr id="2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557" y="4120150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099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Discussion Lab: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0000-DTSE-Core-6230-DU-60-</a:t>
            </a:r>
            <a:fld id="{5A6FB346-E907-314D-8DE1-ECD2B2B6AA1B}" type="slidenum">
              <a:rPr lang="uk-UA" smtClean="0"/>
              <a:pPr/>
              <a:t>4</a:t>
            </a:fld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4607169" y="1100908"/>
            <a:ext cx="4283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DSE Core JMX, DSE (Interfaces/Utilities)</a:t>
            </a:r>
          </a:p>
        </p:txBody>
      </p:sp>
    </p:spTree>
    <p:extLst>
      <p:ext uri="{BB962C8B-B14F-4D97-AF65-F5344CB8AC3E}">
        <p14:creationId xmlns:p14="http://schemas.microsoft.com/office/powerpoint/2010/main" val="292504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Server Admin Communication Options-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0000-DTSE-Core-6230-DU-60-</a:t>
            </a:r>
            <a:fld id="{5A6FB346-E907-314D-8DE1-ECD2B2B6AA1B}" type="slidenum">
              <a:rPr lang="uk-UA" smtClean="0"/>
              <a:pPr/>
              <a:t>5</a:t>
            </a:fld>
            <a:endParaRPr lang="uk-U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97" y="1609502"/>
            <a:ext cx="1030052" cy="1101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5" y="2971839"/>
            <a:ext cx="1672484" cy="821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9697" y="4007012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(others)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056432" y="991590"/>
            <a:ext cx="4377449" cy="34770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350"/>
            <a:r>
              <a:rPr lang="en-US" sz="2000" dirty="0" smtClean="0"/>
              <a:t>Is the server Java based ?</a:t>
            </a:r>
          </a:p>
          <a:p>
            <a:pPr marL="6350"/>
            <a:endParaRPr lang="en-US" sz="2000" dirty="0"/>
          </a:p>
          <a:p>
            <a:pPr marL="233363" indent="-227013">
              <a:buFont typeface="Arial" pitchFamily="34" charset="0"/>
              <a:buChar char="•"/>
            </a:pPr>
            <a:r>
              <a:rPr lang="en-US" sz="1800" dirty="0" smtClean="0"/>
              <a:t>Out of the box management of the JVM</a:t>
            </a:r>
          </a:p>
          <a:p>
            <a:pPr marL="233363" indent="-227013">
              <a:buFont typeface="Arial" pitchFamily="34" charset="0"/>
              <a:buChar char="•"/>
            </a:pPr>
            <a:r>
              <a:rPr lang="en-US" sz="1800" dirty="0" smtClean="0"/>
              <a:t>Pluggable/standard to most management agents, solutions</a:t>
            </a:r>
          </a:p>
          <a:p>
            <a:pPr marL="233363" indent="-227013">
              <a:buFont typeface="Arial" pitchFamily="34" charset="0"/>
              <a:buChar char="•"/>
            </a:pPr>
            <a:r>
              <a:rPr lang="en-US" sz="1800" dirty="0" smtClean="0"/>
              <a:t>References many existing Java interfaces; JNDI, others</a:t>
            </a:r>
          </a:p>
          <a:p>
            <a:pPr marL="233363" indent="-227013">
              <a:buFont typeface="Arial" pitchFamily="34" charset="0"/>
              <a:buChar char="•"/>
            </a:pPr>
            <a:r>
              <a:rPr lang="en-US" sz="1800" dirty="0" smtClean="0"/>
              <a:t>Standard </a:t>
            </a:r>
            <a:r>
              <a:rPr lang="en-US" sz="1800" dirty="0" err="1" smtClean="0"/>
              <a:t>NetBeans</a:t>
            </a:r>
            <a:r>
              <a:rPr lang="en-US" sz="1800" dirty="0" smtClean="0"/>
              <a:t> IDE interface</a:t>
            </a:r>
          </a:p>
          <a:p>
            <a:pPr marL="233363" indent="-227013">
              <a:buFont typeface="Arial" pitchFamily="34" charset="0"/>
              <a:buChar char="•"/>
            </a:pPr>
            <a:r>
              <a:rPr lang="en-US" sz="1800" dirty="0" smtClean="0"/>
              <a:t>Many existing clients</a:t>
            </a:r>
          </a:p>
          <a:p>
            <a:pPr marL="233363" indent="-227013">
              <a:buFont typeface="Arial" pitchFamily="34" charset="0"/>
              <a:buChar char="•"/>
            </a:pPr>
            <a:endParaRPr lang="en-US" sz="2000" dirty="0" smtClean="0"/>
          </a:p>
          <a:p>
            <a:pPr marL="6350"/>
            <a:endParaRPr lang="en-US" sz="2000" dirty="0"/>
          </a:p>
          <a:p>
            <a:pPr marL="6350"/>
            <a:endParaRPr lang="en-US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795725"/>
            <a:ext cx="126682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00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(JMX like) data from DSE-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0000-DTSE-Core-6230-DU-60-</a:t>
            </a:r>
            <a:fld id="{5A6FB346-E907-314D-8DE1-ECD2B2B6AA1B}" type="slidenum">
              <a:rPr lang="uk-UA" smtClean="0"/>
              <a:pPr/>
              <a:t>6</a:t>
            </a:fld>
            <a:endParaRPr lang="uk-UA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457200" y="911395"/>
            <a:ext cx="3861881" cy="327217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3363" indent="-227013">
              <a:buFont typeface="Arial" pitchFamily="34" charset="0"/>
              <a:buChar char="•"/>
            </a:pPr>
            <a:r>
              <a:rPr lang="en-US" sz="2000" dirty="0" smtClean="0"/>
              <a:t>DSE Ops </a:t>
            </a:r>
            <a:r>
              <a:rPr lang="en-US" sz="2000" dirty="0" err="1" smtClean="0"/>
              <a:t>Ctr</a:t>
            </a:r>
            <a:r>
              <a:rPr lang="en-US" sz="2000" dirty="0" smtClean="0"/>
              <a:t>; Web, GUI</a:t>
            </a:r>
          </a:p>
          <a:p>
            <a:pPr marL="233363" indent="-227013">
              <a:buFont typeface="Arial" pitchFamily="34" charset="0"/>
              <a:buChar char="•"/>
            </a:pPr>
            <a:r>
              <a:rPr lang="en-US" sz="2000" dirty="0" err="1" smtClean="0"/>
              <a:t>nodetool</a:t>
            </a:r>
            <a:r>
              <a:rPr lang="en-US" sz="2000" dirty="0" smtClean="0"/>
              <a:t>; reports on one node, command line, ASCII text</a:t>
            </a:r>
          </a:p>
          <a:p>
            <a:pPr marL="233363" indent="-227013">
              <a:buFont typeface="Arial" pitchFamily="34" charset="0"/>
              <a:buChar char="•"/>
            </a:pPr>
            <a:r>
              <a:rPr lang="en-US" sz="2000" dirty="0" err="1" smtClean="0"/>
              <a:t>dsetool</a:t>
            </a:r>
            <a:endParaRPr lang="en-US" sz="2000" dirty="0" smtClean="0"/>
          </a:p>
          <a:p>
            <a:pPr marL="233363" indent="-227013">
              <a:buFont typeface="Arial" pitchFamily="34" charset="0"/>
              <a:buChar char="•"/>
            </a:pPr>
            <a:r>
              <a:rPr lang="en-US" sz="2000" dirty="0" smtClean="0"/>
              <a:t>CQL/System tables; Global (cluster wide view)</a:t>
            </a:r>
          </a:p>
          <a:p>
            <a:pPr marL="233363" indent="-227013">
              <a:buFont typeface="Arial" pitchFamily="34" charset="0"/>
              <a:buChar char="•"/>
            </a:pPr>
            <a:endParaRPr lang="en-US" sz="2000" dirty="0"/>
          </a:p>
          <a:p>
            <a:pPr marL="233363" indent="-227013">
              <a:buFont typeface="Arial" pitchFamily="34" charset="0"/>
              <a:buChar char="•"/>
            </a:pPr>
            <a:r>
              <a:rPr lang="en-US" sz="2000" dirty="0" smtClean="0"/>
              <a:t>JMX</a:t>
            </a:r>
          </a:p>
          <a:p>
            <a:pPr marL="6350" defTabSz="233363"/>
            <a:r>
              <a:rPr lang="en-US" sz="2000" dirty="0"/>
              <a:t>	</a:t>
            </a:r>
            <a:r>
              <a:rPr lang="en-US" sz="2000" dirty="0" smtClean="0"/>
              <a:t>-- Programmatic, customizable</a:t>
            </a:r>
          </a:p>
          <a:p>
            <a:pPr marL="6350" defTabSz="233363"/>
            <a:r>
              <a:rPr lang="en-US" sz="2000" dirty="0"/>
              <a:t>	</a:t>
            </a:r>
            <a:r>
              <a:rPr lang="en-US" sz="2000" dirty="0" smtClean="0"/>
              <a:t>-- Default install is local only, </a:t>
            </a:r>
          </a:p>
          <a:p>
            <a:pPr marL="6350" defTabSz="233363"/>
            <a:r>
              <a:rPr lang="en-US" sz="2000" dirty="0"/>
              <a:t>	</a:t>
            </a:r>
            <a:r>
              <a:rPr lang="en-US" sz="2000" dirty="0" smtClean="0"/>
              <a:t>	easily remote (security)</a:t>
            </a:r>
          </a:p>
          <a:p>
            <a:pPr marL="6350"/>
            <a:endParaRPr lang="en-US" sz="2000" dirty="0"/>
          </a:p>
          <a:p>
            <a:pPr marL="6350"/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20" y="1332690"/>
            <a:ext cx="4357992" cy="219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240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JMX, </a:t>
            </a:r>
            <a:r>
              <a:rPr lang="en-US" dirty="0" err="1" smtClean="0"/>
              <a:t>MBeans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0000-DTSE-Core-6230-DU-60-</a:t>
            </a:r>
            <a:fld id="{5A6FB346-E907-314D-8DE1-ECD2B2B6AA1B}" type="slidenum">
              <a:rPr lang="uk-UA" smtClean="0"/>
              <a:pPr/>
              <a:t>7</a:t>
            </a:fld>
            <a:endParaRPr lang="uk-UA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4027251" y="505838"/>
            <a:ext cx="4659549" cy="327217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3363" indent="-227013">
              <a:buFont typeface="Arial" pitchFamily="34" charset="0"/>
              <a:buChar char="•"/>
            </a:pPr>
            <a:r>
              <a:rPr lang="en-US" sz="2000" dirty="0" smtClean="0"/>
              <a:t>JMX: Java Management Extensions, standard way to manage a Java application</a:t>
            </a:r>
          </a:p>
          <a:p>
            <a:pPr marL="233363" indent="-227013">
              <a:buFont typeface="Arial" pitchFamily="34" charset="0"/>
              <a:buChar char="•"/>
            </a:pPr>
            <a:r>
              <a:rPr lang="en-US" sz="2000" dirty="0" err="1" smtClean="0"/>
              <a:t>Mbeans</a:t>
            </a:r>
            <a:r>
              <a:rPr lang="en-US" sz="2000" dirty="0" smtClean="0"/>
              <a:t>: Management Beans</a:t>
            </a:r>
          </a:p>
          <a:p>
            <a:pPr marL="6350" defTabSz="233363">
              <a:tabLst>
                <a:tab pos="233363" algn="l"/>
              </a:tabLst>
            </a:pPr>
            <a:r>
              <a:rPr lang="en-US" sz="2000" dirty="0" smtClean="0"/>
              <a:t>			-- Provided by the application</a:t>
            </a:r>
          </a:p>
          <a:p>
            <a:pPr marL="6350" defTabSz="233363">
              <a:tabLst>
                <a:tab pos="233363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		-- Attributes, can get() or set()</a:t>
            </a:r>
          </a:p>
          <a:p>
            <a:pPr marL="6350" defTabSz="233363">
              <a:tabLst>
                <a:tab pos="233363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		-- Operations, can invoke</a:t>
            </a:r>
          </a:p>
          <a:p>
            <a:pPr marL="6350" defTabSz="233363">
              <a:tabLst>
                <a:tab pos="233363" algn="l"/>
              </a:tabLst>
            </a:pPr>
            <a:endParaRPr lang="en-US" sz="2000" dirty="0"/>
          </a:p>
          <a:p>
            <a:pPr marL="6350" defTabSz="233363">
              <a:tabLst>
                <a:tab pos="233363" algn="l"/>
              </a:tabLst>
            </a:pPr>
            <a:r>
              <a:rPr lang="en-US" sz="2000" dirty="0" smtClean="0"/>
              <a:t>			-- Read </a:t>
            </a:r>
            <a:r>
              <a:rPr lang="en-US" sz="2000" i="1" dirty="0" smtClean="0"/>
              <a:t>and write</a:t>
            </a:r>
          </a:p>
          <a:p>
            <a:pPr marL="6350" defTabSz="233363">
              <a:tabLst>
                <a:tab pos="233363" algn="l"/>
              </a:tabLst>
            </a:pPr>
            <a:endParaRPr lang="en-US" sz="2000" i="1" dirty="0"/>
          </a:p>
          <a:p>
            <a:pPr marL="233363" indent="-227013" defTabSz="233363">
              <a:buFont typeface="Arial" pitchFamily="34" charset="0"/>
              <a:buChar char="•"/>
              <a:tabLst>
                <a:tab pos="233363" algn="l"/>
              </a:tabLst>
            </a:pPr>
            <a:r>
              <a:rPr lang="en-US" sz="2000" dirty="0" smtClean="0"/>
              <a:t>Many client programs</a:t>
            </a:r>
          </a:p>
          <a:p>
            <a:pPr marL="6350"/>
            <a:endParaRPr lang="en-US" sz="2000" dirty="0"/>
          </a:p>
          <a:p>
            <a:pPr marL="6350"/>
            <a:endParaRPr lang="en-US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04" y="955135"/>
            <a:ext cx="2890821" cy="309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154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JMX Clients: (many)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0000-DTSE-Core-6230-DU-60-</a:t>
            </a:r>
            <a:fld id="{5A6FB346-E907-314D-8DE1-ECD2B2B6AA1B}" type="slidenum">
              <a:rPr lang="uk-UA" smtClean="0"/>
              <a:pPr/>
              <a:t>8</a:t>
            </a:fld>
            <a:endParaRPr lang="uk-UA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457200" y="963038"/>
            <a:ext cx="4659549" cy="327217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3363" indent="-227013">
              <a:buFont typeface="Arial" pitchFamily="34" charset="0"/>
              <a:buChar char="•"/>
            </a:pPr>
            <a:r>
              <a:rPr lang="en-US" sz="2000" dirty="0" err="1" smtClean="0"/>
              <a:t>nodetool</a:t>
            </a:r>
            <a:r>
              <a:rPr lang="en-US" sz="2000" dirty="0" smtClean="0"/>
              <a:t>, 80+ options, but formatted, documented, supported</a:t>
            </a:r>
          </a:p>
          <a:p>
            <a:pPr marL="233363" indent="-227013">
              <a:buFont typeface="Arial" pitchFamily="34" charset="0"/>
              <a:buChar char="•"/>
            </a:pPr>
            <a:r>
              <a:rPr lang="en-US" sz="2000" dirty="0" err="1" smtClean="0"/>
              <a:t>nodetool</a:t>
            </a:r>
            <a:r>
              <a:rPr lang="en-US" sz="2000" dirty="0" smtClean="0"/>
              <a:t> </a:t>
            </a:r>
            <a:r>
              <a:rPr lang="en-US" sz="2000" dirty="0" err="1" smtClean="0"/>
              <a:t>sjk</a:t>
            </a:r>
            <a:endParaRPr lang="en-US" sz="2000" dirty="0" smtClean="0"/>
          </a:p>
          <a:p>
            <a:pPr marL="233363" indent="-227013">
              <a:buFont typeface="Arial" pitchFamily="34" charset="0"/>
              <a:buChar char="•"/>
            </a:pPr>
            <a:r>
              <a:rPr lang="en-US" sz="2000" dirty="0" err="1" smtClean="0"/>
              <a:t>JConsole</a:t>
            </a:r>
            <a:endParaRPr lang="en-US" sz="2000" dirty="0" smtClean="0"/>
          </a:p>
          <a:p>
            <a:pPr marL="6350" defTabSz="233363"/>
            <a:r>
              <a:rPr lang="en-US" sz="2000" dirty="0" smtClean="0"/>
              <a:t>		-- In Java SDK since 1.5</a:t>
            </a:r>
          </a:p>
          <a:p>
            <a:pPr marL="6350" defTabSz="233363"/>
            <a:r>
              <a:rPr lang="en-US" sz="2000" dirty="0"/>
              <a:t>	</a:t>
            </a:r>
            <a:r>
              <a:rPr lang="en-US" sz="2000" dirty="0" smtClean="0"/>
              <a:t>	-- GUI, graphs too</a:t>
            </a:r>
          </a:p>
          <a:p>
            <a:pPr marL="233363" indent="-227013" defTabSz="233363">
              <a:buFont typeface="Arial" pitchFamily="34" charset="0"/>
              <a:buChar char="•"/>
            </a:pPr>
            <a:r>
              <a:rPr lang="en-US" sz="2000" dirty="0" smtClean="0"/>
              <a:t>mx4j, JMX via Http</a:t>
            </a:r>
          </a:p>
          <a:p>
            <a:pPr marL="233363" indent="-227013" defTabSz="233363">
              <a:buFont typeface="Arial" pitchFamily="34" charset="0"/>
              <a:buChar char="•"/>
            </a:pPr>
            <a:r>
              <a:rPr lang="en-US" sz="2000" dirty="0" err="1" smtClean="0"/>
              <a:t>Jolokia</a:t>
            </a:r>
            <a:r>
              <a:rPr lang="en-US" sz="2000" dirty="0" smtClean="0"/>
              <a:t>, JMX via Http/JSON</a:t>
            </a:r>
          </a:p>
          <a:p>
            <a:pPr marL="233363" indent="-227013" defTabSz="233363">
              <a:buFont typeface="Arial" pitchFamily="34" charset="0"/>
              <a:buChar char="•"/>
            </a:pPr>
            <a:r>
              <a:rPr lang="en-US" sz="2000" dirty="0" err="1" smtClean="0"/>
              <a:t>jmxsh</a:t>
            </a:r>
            <a:r>
              <a:rPr lang="en-US" sz="2000" dirty="0" smtClean="0"/>
              <a:t>, command line (REPL)</a:t>
            </a:r>
          </a:p>
          <a:p>
            <a:pPr marL="233363" indent="-227013" defTabSz="233363">
              <a:buFont typeface="Arial" pitchFamily="34" charset="0"/>
              <a:buChar char="•"/>
            </a:pPr>
            <a:r>
              <a:rPr lang="en-US" sz="2000" dirty="0" err="1" smtClean="0"/>
              <a:t>jmxterm</a:t>
            </a:r>
            <a:r>
              <a:rPr lang="en-US" sz="2000" dirty="0" smtClean="0"/>
              <a:t>, command line</a:t>
            </a:r>
          </a:p>
          <a:p>
            <a:pPr marL="233363" indent="-227013" defTabSz="233363">
              <a:buFont typeface="Arial" pitchFamily="34" charset="0"/>
              <a:buChar char="•"/>
            </a:pPr>
            <a:r>
              <a:rPr lang="en-US" sz="2000" dirty="0" err="1" smtClean="0"/>
              <a:t>VisualVM</a:t>
            </a:r>
            <a:endParaRPr lang="en-US" sz="2000" dirty="0" smtClean="0"/>
          </a:p>
          <a:p>
            <a:pPr marL="233363" indent="-227013" defTabSz="233363">
              <a:buFont typeface="Arial" pitchFamily="34" charset="0"/>
              <a:buChar char="•"/>
            </a:pPr>
            <a:endParaRPr lang="en-US" sz="2000" dirty="0" smtClean="0"/>
          </a:p>
          <a:p>
            <a:pPr marL="233363" indent="-227013" defTabSz="233363">
              <a:buFont typeface="Arial" pitchFamily="34" charset="0"/>
              <a:buChar char="•"/>
            </a:pPr>
            <a:endParaRPr 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851" y="1167320"/>
            <a:ext cx="3213878" cy="269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6953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(DSE) JMX-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0000-DTSE-Core-6230-DU-60-</a:t>
            </a:r>
            <a:fld id="{5A6FB346-E907-314D-8DE1-ECD2B2B6AA1B}" type="slidenum">
              <a:rPr lang="uk-UA" smtClean="0"/>
              <a:pPr/>
              <a:t>9</a:t>
            </a:fld>
            <a:endParaRPr lang="uk-UA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749049" y="933855"/>
            <a:ext cx="3297676" cy="327217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3363" indent="-227013">
              <a:buFont typeface="Arial" pitchFamily="34" charset="0"/>
              <a:buChar char="•"/>
            </a:pPr>
            <a:r>
              <a:rPr lang="en-US" sz="2000" dirty="0" smtClean="0"/>
              <a:t>Via Ops Center</a:t>
            </a:r>
          </a:p>
          <a:p>
            <a:pPr marL="233363" indent="-227013">
              <a:buFont typeface="Arial" pitchFamily="34" charset="0"/>
              <a:buChar char="•"/>
            </a:pPr>
            <a:r>
              <a:rPr lang="en-US" sz="2000" dirty="0" smtClean="0"/>
              <a:t>Or Manually</a:t>
            </a:r>
          </a:p>
          <a:p>
            <a:pPr marL="233363" indent="-227013">
              <a:buFont typeface="Arial" pitchFamily="34" charset="0"/>
              <a:buChar char="•"/>
            </a:pPr>
            <a:endParaRPr lang="en-US" sz="2000" dirty="0"/>
          </a:p>
          <a:p>
            <a:pPr marL="233363" indent="-227013">
              <a:buFont typeface="Arial" pitchFamily="34" charset="0"/>
              <a:buChar char="•"/>
            </a:pPr>
            <a:r>
              <a:rPr lang="en-US" sz="2000" dirty="0" smtClean="0"/>
              <a:t>Super important</a:t>
            </a:r>
          </a:p>
          <a:p>
            <a:pPr marL="6350" defTabSz="233363"/>
            <a:r>
              <a:rPr lang="en-US" sz="2000" dirty="0"/>
              <a:t>	</a:t>
            </a:r>
            <a:r>
              <a:rPr lang="en-US" sz="2000" dirty="0" smtClean="0"/>
              <a:t>	-- Consider mandatory 			for production</a:t>
            </a:r>
          </a:p>
          <a:p>
            <a:pPr marL="6350" defTabSz="233363"/>
            <a:r>
              <a:rPr lang="en-US" sz="2000" dirty="0"/>
              <a:t>	</a:t>
            </a:r>
            <a:r>
              <a:rPr lang="en-US" sz="2000" dirty="0" smtClean="0"/>
              <a:t>	-- And when allowing </a:t>
            </a:r>
          </a:p>
          <a:p>
            <a:pPr marL="6350" defTabSz="233363"/>
            <a:r>
              <a:rPr lang="en-US" sz="2000" dirty="0"/>
              <a:t>	</a:t>
            </a:r>
            <a:r>
              <a:rPr lang="en-US" sz="2000" dirty="0" smtClean="0"/>
              <a:t>		remote clients</a:t>
            </a:r>
          </a:p>
          <a:p>
            <a:pPr marL="233363" indent="-227013" defTabSz="233363">
              <a:buFont typeface="Arial" pitchFamily="34" charset="0"/>
              <a:buChar char="•"/>
            </a:pPr>
            <a:endParaRPr lang="en-US" sz="2000" dirty="0" smtClean="0"/>
          </a:p>
          <a:p>
            <a:pPr marL="233363" indent="-227013" defTabSz="233363">
              <a:buFont typeface="Arial" pitchFamily="34" charset="0"/>
              <a:buChar char="•"/>
            </a:pPr>
            <a:endParaRPr lang="en-US" sz="2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44" y="1457645"/>
            <a:ext cx="5455271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2636872"/>
      </p:ext>
    </p:extLst>
  </p:cSld>
  <p:clrMapOvr>
    <a:masterClrMapping/>
  </p:clrMapOvr>
</p:sld>
</file>

<file path=ppt/theme/theme1.xml><?xml version="1.0" encoding="utf-8"?>
<a:theme xmlns:a="http://schemas.openxmlformats.org/drawingml/2006/main" name="DataStax_Template_Widescreen">
  <a:themeElements>
    <a:clrScheme name="DataStax 2018">
      <a:dk1>
        <a:srgbClr val="000000"/>
      </a:dk1>
      <a:lt1>
        <a:srgbClr val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007997"/>
      </a:hlink>
      <a:folHlink>
        <a:srgbClr val="374C5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DataStax 2018" id="{D3827187-BCD1-524E-827E-1B9956023528}" vid="{205F31E9-C290-354E-9C88-283432D4769B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DataStax 2018_FINAL PPT Template</Template>
  <TotalTime>419</TotalTime>
  <Words>1118</Words>
  <Application>Microsoft Office PowerPoint</Application>
  <PresentationFormat>On-screen Show (16:9)</PresentationFormat>
  <Paragraphs>241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DataStax_Template_Widescreen</vt:lpstr>
      <vt:lpstr>Discussion Unit:</vt:lpstr>
      <vt:lpstr>Discussion Lab:</vt:lpstr>
      <vt:lpstr>Discussion Lab: Which uses JMX</vt:lpstr>
      <vt:lpstr>End of Discussion Lab:</vt:lpstr>
      <vt:lpstr>Any Server Admin Communication Options-</vt:lpstr>
      <vt:lpstr>Getting (JMX like) data from DSE-</vt:lpstr>
      <vt:lpstr>JMX, MBeans</vt:lpstr>
      <vt:lpstr>JMX Clients: (many)</vt:lpstr>
      <vt:lpstr>Securing (DSE) JMX-</vt:lpstr>
      <vt:lpstr>Why Secure JMX ?</vt:lpstr>
      <vt:lpstr>Using JConsole:  jconsole localhost:7100</vt:lpstr>
      <vt:lpstr>DSE MBeans</vt:lpstr>
      <vt:lpstr>JConsole/ MBean Examples: Tombstones</vt:lpstr>
      <vt:lpstr>JConsole/ MBean Examples: Compaction</vt:lpstr>
      <vt:lpstr>JConsole/ MBean Examples: Hinted Handoff</vt:lpstr>
      <vt:lpstr>JConsole/ MBean Examples: (Time outs)</vt:lpstr>
      <vt:lpstr>But really: Use nodetool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Yen Wolf</dc:creator>
  <cp:keywords/>
  <dc:description/>
  <cp:lastModifiedBy>default</cp:lastModifiedBy>
  <cp:revision>51</cp:revision>
  <dcterms:created xsi:type="dcterms:W3CDTF">2018-03-30T00:33:11Z</dcterms:created>
  <dcterms:modified xsi:type="dcterms:W3CDTF">2018-06-30T16:08:00Z</dcterms:modified>
  <cp:category/>
</cp:coreProperties>
</file>