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8"/>
  </p:notesMasterIdLst>
  <p:handoutMasterIdLst>
    <p:handoutMasterId r:id="rId9"/>
  </p:handoutMasterIdLst>
  <p:sldIdLst>
    <p:sldId id="256" r:id="rId2"/>
    <p:sldId id="265" r:id="rId3"/>
    <p:sldId id="266" r:id="rId4"/>
    <p:sldId id="267" r:id="rId5"/>
    <p:sldId id="263" r:id="rId6"/>
    <p:sldId id="26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90"/>
    <p:restoredTop sz="69823" autoAdjust="0"/>
  </p:normalViewPr>
  <p:slideViewPr>
    <p:cSldViewPr snapToGrid="0" snapToObjects="1">
      <p:cViewPr varScale="1">
        <p:scale>
          <a:sx n="113" d="100"/>
          <a:sy n="113" d="100"/>
        </p:scale>
        <p:origin x="-2076" y="-102"/>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200" d="100"/>
        <a:sy n="200" d="100"/>
      </p:scale>
      <p:origin x="0" y="0"/>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6/30/2018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Practice Lab is to experience creating a DSE cluster.</a:t>
            </a:r>
          </a:p>
          <a:p>
            <a:endParaRPr lang="en-US" dirty="0" smtClean="0"/>
          </a:p>
          <a:p>
            <a:pPr rtl="0"/>
            <a:r>
              <a:rPr lang="en-US" sz="800" b="0" i="0" u="none" strike="noStrike" kern="1200" baseline="0" dirty="0" smtClean="0">
                <a:solidFill>
                  <a:schemeClr val="tx1"/>
                </a:solidFill>
                <a:latin typeface="+mn-lt"/>
                <a:ea typeface="+mn-ea"/>
                <a:cs typeface="+mn-cs"/>
              </a:rPr>
              <a:t>Further: Dive deep into configuration files and understanding what changes and is important for cluster configuration Cluster, Data Center and rack names will be shared so you can set up your own machine.</a:t>
            </a:r>
          </a:p>
          <a:p>
            <a:endParaRPr lang="en-US" dirty="0"/>
          </a:p>
        </p:txBody>
      </p:sp>
    </p:spTree>
    <p:extLst>
      <p:ext uri="{BB962C8B-B14F-4D97-AF65-F5344CB8AC3E}">
        <p14:creationId xmlns:p14="http://schemas.microsoft.com/office/powerpoint/2010/main" val="378671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Each attendee will create one DSE node, that is to connect</a:t>
            </a:r>
            <a:r>
              <a:rPr lang="en-US" baseline="0" dirty="0" smtClean="0"/>
              <a:t> to a single DSE cluster</a:t>
            </a:r>
            <a:endParaRPr lang="en-US" dirty="0" smtClean="0"/>
          </a:p>
          <a:p>
            <a:endParaRPr lang="en-US" dirty="0" smtClean="0"/>
          </a:p>
          <a:p>
            <a:r>
              <a:rPr lang="en-US" dirty="0" smtClean="0"/>
              <a:t>Reference </a:t>
            </a:r>
            <a:r>
              <a:rPr lang="en-US" dirty="0" err="1" smtClean="0"/>
              <a:t>Urls</a:t>
            </a:r>
            <a:r>
              <a:rPr lang="en-US" dirty="0" smtClean="0"/>
              <a:t>:</a:t>
            </a:r>
          </a:p>
          <a:p>
            <a:pPr marL="457200" lvl="1" indent="0">
              <a:buFont typeface="Arial" pitchFamily="34" charset="0"/>
              <a:buNone/>
            </a:pPr>
            <a:r>
              <a:rPr lang="en-US" dirty="0" smtClean="0"/>
              <a:t>http://www.steves-internet-guide.com/internal-external-ip-addresses/</a:t>
            </a:r>
          </a:p>
          <a:p>
            <a:endParaRPr lang="en-US" dirty="0"/>
          </a:p>
        </p:txBody>
      </p:sp>
    </p:spTree>
    <p:extLst>
      <p:ext uri="{BB962C8B-B14F-4D97-AF65-F5344CB8AC3E}">
        <p14:creationId xmlns:p14="http://schemas.microsoft.com/office/powerpoint/2010/main" val="138070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Comments relative to this challenge:</a:t>
            </a:r>
          </a:p>
          <a:p>
            <a:endParaRPr lang="en-US" dirty="0" smtClean="0"/>
          </a:p>
          <a:p>
            <a:pPr marL="330200" indent="-171450">
              <a:buFont typeface="Arial" pitchFamily="34" charset="0"/>
              <a:buChar char="•"/>
            </a:pPr>
            <a:r>
              <a:rPr lang="en-US" dirty="0" smtClean="0"/>
              <a:t>The</a:t>
            </a:r>
            <a:r>
              <a:rPr lang="en-US" baseline="0" dirty="0" smtClean="0"/>
              <a:t> instructor has already created a single node cluster with multiple data centers and racks.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You will receive instructions (likely via a spreadsheet) with the cluster name, and IP address of the one existing node.</a:t>
            </a:r>
          </a:p>
          <a:p>
            <a:pPr marL="330200" indent="-171450">
              <a:buFont typeface="Arial" pitchFamily="34" charset="0"/>
              <a:buChar char="•"/>
            </a:pPr>
            <a:r>
              <a:rPr lang="en-US" baseline="0" dirty="0" smtClean="0"/>
              <a:t>These instructions will include whatever data you should include in the creation of your one node, that is to join the cluster; data center name, rack, other.</a:t>
            </a:r>
            <a:endParaRPr lang="en-US" dirty="0"/>
          </a:p>
        </p:txBody>
      </p:sp>
    </p:spTree>
    <p:extLst>
      <p:ext uri="{BB962C8B-B14F-4D97-AF65-F5344CB8AC3E}">
        <p14:creationId xmlns:p14="http://schemas.microsoft.com/office/powerpoint/2010/main" val="252944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Discuss what worked well, poorly, from the Practice Lab.</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Further:</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What does the default snitch do?</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What issues did you run into?</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Do you know why they were issues?</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How would you handle changes like in the exercise in a production system?</a:t>
            </a:r>
          </a:p>
          <a:p>
            <a:pPr marL="330200" indent="-171450" rtl="0">
              <a:buFont typeface="Arial" pitchFamily="34" charset="0"/>
              <a:buChar char="•"/>
            </a:pPr>
            <a:endParaRPr lang="en-US" sz="800" b="0" i="0" u="none" strike="noStrike" kern="1200" baseline="0" dirty="0" smtClean="0">
              <a:solidFill>
                <a:schemeClr val="tx1"/>
              </a:solidFill>
              <a:latin typeface="+mn-lt"/>
              <a:ea typeface="+mn-ea"/>
              <a:cs typeface="+mn-cs"/>
            </a:endParaRP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Look at the data in the tables </a:t>
            </a:r>
            <a:r>
              <a:rPr lang="en-US" sz="800" b="0" i="0" u="none" strike="noStrike" kern="1200" baseline="0" dirty="0" err="1" smtClean="0">
                <a:solidFill>
                  <a:schemeClr val="tx1"/>
                </a:solidFill>
                <a:latin typeface="+mn-lt"/>
                <a:ea typeface="+mn-ea"/>
                <a:cs typeface="+mn-cs"/>
              </a:rPr>
              <a:t>system.local</a:t>
            </a:r>
            <a:r>
              <a:rPr lang="en-US" sz="800" b="0" i="0" u="none" strike="noStrike" kern="1200" baseline="0" dirty="0" smtClean="0">
                <a:solidFill>
                  <a:schemeClr val="tx1"/>
                </a:solidFill>
                <a:latin typeface="+mn-lt"/>
                <a:ea typeface="+mn-ea"/>
                <a:cs typeface="+mn-cs"/>
              </a:rPr>
              <a:t> and </a:t>
            </a:r>
            <a:r>
              <a:rPr lang="en-US" sz="800" b="0" i="0" u="none" strike="noStrike" kern="1200" baseline="0" dirty="0" err="1" smtClean="0">
                <a:solidFill>
                  <a:schemeClr val="tx1"/>
                </a:solidFill>
                <a:latin typeface="+mn-lt"/>
                <a:ea typeface="+mn-ea"/>
                <a:cs typeface="+mn-cs"/>
              </a:rPr>
              <a:t>system.peers</a:t>
            </a:r>
            <a:endParaRPr lang="en-US" sz="800" b="0" i="0" u="none" strike="noStrike" kern="1200" baseline="0" dirty="0" smtClean="0">
              <a:solidFill>
                <a:schemeClr val="tx1"/>
              </a:solidFill>
              <a:latin typeface="+mn-lt"/>
              <a:ea typeface="+mn-ea"/>
              <a:cs typeface="+mn-cs"/>
            </a:endParaRPr>
          </a:p>
          <a:p>
            <a:pPr marL="330200" indent="-171450" rtl="0">
              <a:buFont typeface="Arial" pitchFamily="34" charset="0"/>
              <a:buChar char="•"/>
            </a:pPr>
            <a:endParaRPr lang="en-US" sz="800" b="0" i="0" u="none" strike="noStrike" kern="1200" baseline="0" smtClean="0">
              <a:solidFill>
                <a:schemeClr val="tx1"/>
              </a:solidFill>
              <a:latin typeface="+mn-lt"/>
              <a:ea typeface="+mn-ea"/>
              <a:cs typeface="+mn-cs"/>
            </a:endParaRPr>
          </a:p>
          <a:p>
            <a:pPr marL="158750" indent="0" rtl="0">
              <a:buFont typeface="Arial" pitchFamily="34" charset="0"/>
              <a:buNone/>
            </a:pPr>
            <a:endParaRPr lang="en-US" sz="800" b="0" i="0" u="none" strike="noStrike" kern="1200" baseline="0" dirty="0" smtClean="0">
              <a:solidFill>
                <a:schemeClr val="tx1"/>
              </a:solidFill>
              <a:latin typeface="+mn-lt"/>
              <a:ea typeface="+mn-ea"/>
              <a:cs typeface="+mn-cs"/>
            </a:endParaRPr>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endParaRPr lang="en-US" dirty="0"/>
          </a:p>
        </p:txBody>
      </p:sp>
    </p:spTree>
    <p:extLst>
      <p:ext uri="{BB962C8B-B14F-4D97-AF65-F5344CB8AC3E}">
        <p14:creationId xmlns:p14="http://schemas.microsoft.com/office/powerpoint/2010/main" val="159097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Practice Lab-</a:t>
            </a:r>
          </a:p>
          <a:p>
            <a:endParaRPr lang="en-US" dirty="0"/>
          </a:p>
        </p:txBody>
      </p:sp>
    </p:spTree>
    <p:extLst>
      <p:ext uri="{BB962C8B-B14F-4D97-AF65-F5344CB8AC3E}">
        <p14:creationId xmlns:p14="http://schemas.microsoft.com/office/powerpoint/2010/main" val="1860089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0000-DTSE-Core-6290-DU-60-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0000-DTSE-Core-6290-DU-60-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0000-DTSE-Core-6290-DU-60-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0000-DTSE-Core-6290-DU-60-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 xmlns:p15="http://schemas.microsoft.com/office/powerpoint/2012/main">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0000-DTSE-Core-6290-DU-60-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0000-DTSE-Core-6290-DU-60-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0000-DTSE-Core-6290-DU-60-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0000-DTSE-Core-6290-DU-60-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p15="http://schemas.microsoft.com/office/powerpoint/2012/main">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DSE Cluster Creation</a:t>
            </a:r>
            <a:endParaRPr lang="en-US" sz="2000" dirty="0"/>
          </a:p>
        </p:txBody>
      </p:sp>
      <p:sp>
        <p:nvSpPr>
          <p:cNvPr id="3" name="Title 2"/>
          <p:cNvSpPr>
            <a:spLocks noGrp="1"/>
          </p:cNvSpPr>
          <p:nvPr>
            <p:ph type="title"/>
          </p:nvPr>
        </p:nvSpPr>
        <p:spPr/>
        <p:txBody>
          <a:bodyPr/>
          <a:lstStyle/>
          <a:p>
            <a:r>
              <a:rPr lang="en-US" dirty="0" smtClean="0"/>
              <a:t>Practice Lab:</a:t>
            </a:r>
            <a:endParaRPr lang="en-US" dirty="0"/>
          </a:p>
        </p:txBody>
      </p:sp>
      <p:sp>
        <p:nvSpPr>
          <p:cNvPr id="4" name="Slide Number Placeholder 3"/>
          <p:cNvSpPr>
            <a:spLocks noGrp="1"/>
          </p:cNvSpPr>
          <p:nvPr>
            <p:ph type="sldNum" sz="quarter" idx="11"/>
          </p:nvPr>
        </p:nvSpPr>
        <p:spPr/>
        <p:txBody>
          <a:bodyPr/>
          <a:lstStyle/>
          <a:p>
            <a:r>
              <a:rPr lang="en-US" dirty="0" smtClean="0"/>
              <a:t>0000-DTSE-Core-6290-DU-60-</a:t>
            </a:r>
            <a:fld id="{5A6FB346-E907-314D-8DE1-ECD2B2B6AA1B}" type="slidenum">
              <a:rPr lang="uk-UA" smtClean="0"/>
              <a:pPr/>
              <a:t>1</a:t>
            </a:fld>
            <a:endParaRPr lang="uk-UA" dirty="0"/>
          </a:p>
        </p:txBody>
      </p:sp>
      <p:sp>
        <p:nvSpPr>
          <p:cNvPr id="5" name="Content Placeholder 1"/>
          <p:cNvSpPr txBox="1">
            <a:spLocks/>
          </p:cNvSpPr>
          <p:nvPr/>
        </p:nvSpPr>
        <p:spPr>
          <a:xfrm>
            <a:off x="4111328" y="443968"/>
            <a:ext cx="4575472" cy="394129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1800" dirty="0"/>
              <a:t>This Practice Lab has no specific preceding Discussion Unit. </a:t>
            </a:r>
            <a:endParaRPr lang="en-US" sz="1800" dirty="0" smtClean="0"/>
          </a:p>
          <a:p>
            <a:pPr marL="233363" indent="-233363">
              <a:buFont typeface="Arial" pitchFamily="34" charset="0"/>
              <a:buChar char="•"/>
            </a:pPr>
            <a:endParaRPr lang="en-US" sz="1800" dirty="0" smtClean="0"/>
          </a:p>
          <a:p>
            <a:pPr marL="233363" indent="-233363">
              <a:buFont typeface="Arial" pitchFamily="34" charset="0"/>
              <a:buChar char="•"/>
            </a:pPr>
            <a:r>
              <a:rPr lang="en-US" sz="1800" dirty="0"/>
              <a:t>In this Practice </a:t>
            </a:r>
            <a:r>
              <a:rPr lang="en-US" sz="1800" dirty="0" smtClean="0"/>
              <a:t>Lab, </a:t>
            </a:r>
            <a:r>
              <a:rPr lang="en-US" sz="1800" b="1" dirty="0" smtClean="0"/>
              <a:t>members of the class each create one node </a:t>
            </a:r>
            <a:r>
              <a:rPr lang="en-US" sz="1800" dirty="0" smtClean="0"/>
              <a:t>that will belong to a single DSE cluster.</a:t>
            </a:r>
          </a:p>
          <a:p>
            <a:pPr marL="233363" indent="-233363">
              <a:buFont typeface="Arial" pitchFamily="34" charset="0"/>
              <a:buChar char="•"/>
            </a:pPr>
            <a:endParaRPr lang="en-US" sz="1800" dirty="0"/>
          </a:p>
          <a:p>
            <a:pPr marL="233363" indent="-233363">
              <a:buFont typeface="Arial" pitchFamily="34" charset="0"/>
              <a:buChar char="•"/>
            </a:pPr>
            <a:r>
              <a:rPr lang="en-US" sz="1800" dirty="0"/>
              <a:t>Instructions in this practice lab are written for </a:t>
            </a:r>
            <a:r>
              <a:rPr lang="en-US" sz="1800" dirty="0" err="1"/>
              <a:t>CentOS</a:t>
            </a:r>
            <a:r>
              <a:rPr lang="en-US" sz="1800" dirty="0"/>
              <a:t> 7 using the command line, but should function for most Linux </a:t>
            </a:r>
            <a:r>
              <a:rPr lang="en-US" sz="1800" dirty="0" err="1"/>
              <a:t>distros</a:t>
            </a:r>
            <a:r>
              <a:rPr lang="en-US" sz="1800" dirty="0" smtClean="0"/>
              <a:t>.</a:t>
            </a:r>
            <a:endParaRPr lang="en-US" sz="1800" dirty="0"/>
          </a:p>
        </p:txBody>
      </p:sp>
    </p:spTree>
    <p:extLst>
      <p:ext uri="{BB962C8B-B14F-4D97-AF65-F5344CB8AC3E}">
        <p14:creationId xmlns:p14="http://schemas.microsoft.com/office/powerpoint/2010/main" val="153097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426154" y="1162555"/>
            <a:ext cx="1715534" cy="307777"/>
          </a:xfrm>
          <a:prstGeom prst="rect">
            <a:avLst/>
          </a:prstGeom>
          <a:solidFill>
            <a:schemeClr val="bg1"/>
          </a:solidFill>
        </p:spPr>
        <p:txBody>
          <a:bodyPr wrap="none" rtlCol="0">
            <a:spAutoFit/>
          </a:bodyPr>
          <a:lstStyle/>
          <a:p>
            <a:r>
              <a:rPr lang="en-US" b="1" dirty="0" smtClean="0"/>
              <a:t>Instructor, 1 Node</a:t>
            </a:r>
          </a:p>
        </p:txBody>
      </p:sp>
      <p:sp>
        <p:nvSpPr>
          <p:cNvPr id="17" name="Oval 16"/>
          <p:cNvSpPr/>
          <p:nvPr/>
        </p:nvSpPr>
        <p:spPr>
          <a:xfrm>
            <a:off x="5697490" y="971163"/>
            <a:ext cx="2957370" cy="2957370"/>
          </a:xfrm>
          <a:prstGeom prst="ellipse">
            <a:avLst/>
          </a:prstGeom>
          <a:no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Challenge: Create a DSE Cluster</a:t>
            </a:r>
            <a:endParaRPr lang="en-US" dirty="0"/>
          </a:p>
        </p:txBody>
      </p:sp>
      <p:sp>
        <p:nvSpPr>
          <p:cNvPr id="4" name="Slide Number Placeholder 3"/>
          <p:cNvSpPr>
            <a:spLocks noGrp="1"/>
          </p:cNvSpPr>
          <p:nvPr>
            <p:ph type="sldNum" sz="quarter" idx="11"/>
          </p:nvPr>
        </p:nvSpPr>
        <p:spPr/>
        <p:txBody>
          <a:bodyPr/>
          <a:lstStyle/>
          <a:p>
            <a:r>
              <a:rPr lang="en-US" dirty="0" smtClean="0"/>
              <a:t>0000-DTSE-Core-6290-DU-60-</a:t>
            </a:r>
            <a:fld id="{5A6FB346-E907-314D-8DE1-ECD2B2B6AA1B}" type="slidenum">
              <a:rPr lang="uk-UA" smtClean="0"/>
              <a:pPr/>
              <a:t>2</a:t>
            </a:fld>
            <a:endParaRPr lang="uk-UA" dirty="0"/>
          </a:p>
        </p:txBody>
      </p:sp>
      <p:sp>
        <p:nvSpPr>
          <p:cNvPr id="6" name="Content Placeholder 4"/>
          <p:cNvSpPr txBox="1">
            <a:spLocks/>
          </p:cNvSpPr>
          <p:nvPr/>
        </p:nvSpPr>
        <p:spPr>
          <a:xfrm>
            <a:off x="194733" y="931959"/>
            <a:ext cx="4953001" cy="347708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Prerequisites:</a:t>
            </a:r>
          </a:p>
          <a:p>
            <a:endParaRPr lang="en-US" sz="1800" dirty="0" smtClean="0"/>
          </a:p>
          <a:p>
            <a:pPr marL="227013" indent="-227013">
              <a:buFont typeface="Arial" pitchFamily="34" charset="0"/>
              <a:buChar char="•"/>
            </a:pPr>
            <a:r>
              <a:rPr lang="en-US" sz="1800" dirty="0" smtClean="0"/>
              <a:t>That each attendee is on the same subnet</a:t>
            </a:r>
          </a:p>
          <a:p>
            <a:pPr defTabSz="228600"/>
            <a:r>
              <a:rPr lang="en-US" sz="1800" i="1" dirty="0" smtClean="0"/>
              <a:t>		-- </a:t>
            </a:r>
            <a:r>
              <a:rPr lang="en-US" sz="1800" dirty="0" smtClean="0"/>
              <a:t>We are likely using non </a:t>
            </a:r>
            <a:r>
              <a:rPr lang="en-US" sz="1800" dirty="0"/>
              <a:t>route-able </a:t>
            </a:r>
            <a:r>
              <a:rPr lang="en-US" sz="1800" dirty="0" smtClean="0"/>
              <a:t>					private </a:t>
            </a:r>
            <a:r>
              <a:rPr lang="en-US" sz="1800" dirty="0"/>
              <a:t>network </a:t>
            </a:r>
            <a:r>
              <a:rPr lang="en-US" sz="1800" dirty="0" smtClean="0"/>
              <a:t>addresses</a:t>
            </a:r>
          </a:p>
          <a:p>
            <a:pPr defTabSz="228600"/>
            <a:r>
              <a:rPr lang="en-US" sz="1800" dirty="0"/>
              <a:t>	</a:t>
            </a:r>
            <a:r>
              <a:rPr lang="en-US" sz="1800" dirty="0" smtClean="0"/>
              <a:t>	-- That means your node must be on</a:t>
            </a:r>
          </a:p>
          <a:p>
            <a:pPr defTabSz="228600"/>
            <a:r>
              <a:rPr lang="en-US" sz="1800" dirty="0"/>
              <a:t>	</a:t>
            </a:r>
            <a:r>
              <a:rPr lang="en-US" sz="1800" dirty="0" smtClean="0"/>
              <a:t>		your base OS. Else, </a:t>
            </a:r>
            <a:r>
              <a:rPr lang="en-US" sz="1800" b="1" dirty="0" smtClean="0"/>
              <a:t>you</a:t>
            </a:r>
            <a:r>
              <a:rPr lang="en-US" sz="1800" dirty="0" smtClean="0"/>
              <a:t> are </a:t>
            </a:r>
          </a:p>
          <a:p>
            <a:pPr defTabSz="228600"/>
            <a:r>
              <a:rPr lang="en-US" sz="1800" dirty="0"/>
              <a:t>	</a:t>
            </a:r>
            <a:r>
              <a:rPr lang="en-US" sz="1800" dirty="0" smtClean="0"/>
              <a:t>		responsible for figuring out port</a:t>
            </a:r>
          </a:p>
          <a:p>
            <a:pPr defTabSz="228600"/>
            <a:r>
              <a:rPr lang="en-US" sz="1800" dirty="0"/>
              <a:t>	</a:t>
            </a:r>
            <a:r>
              <a:rPr lang="en-US" sz="1800" dirty="0" smtClean="0"/>
              <a:t>		forwarding/similar; (not the fastest path)</a:t>
            </a:r>
            <a:endParaRPr lang="en-US" sz="1800" dirty="0"/>
          </a:p>
          <a:p>
            <a:pPr marL="227013" indent="-227013">
              <a:buFont typeface="Arial" pitchFamily="34" charset="0"/>
              <a:buChar char="•"/>
            </a:pPr>
            <a:endParaRPr lang="en-US" sz="1800" i="1" dirty="0" smtClean="0"/>
          </a:p>
          <a:p>
            <a:pPr marL="227013" indent="-227013">
              <a:buFont typeface="Arial" pitchFamily="34" charset="0"/>
              <a:buChar char="•"/>
            </a:pPr>
            <a:r>
              <a:rPr lang="en-US" sz="1800" dirty="0" smtClean="0"/>
              <a:t>All work done as ‘root’</a:t>
            </a:r>
            <a:endParaRPr lang="en-US" sz="180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689" y="740953"/>
            <a:ext cx="687387" cy="46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837" y="3570264"/>
            <a:ext cx="616479" cy="616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700575" y="3391231"/>
            <a:ext cx="1298753" cy="307777"/>
          </a:xfrm>
          <a:prstGeom prst="rect">
            <a:avLst/>
          </a:prstGeom>
          <a:solidFill>
            <a:schemeClr val="bg1"/>
          </a:solidFill>
        </p:spPr>
        <p:txBody>
          <a:bodyPr wrap="none" rtlCol="0">
            <a:spAutoFit/>
          </a:bodyPr>
          <a:lstStyle/>
          <a:p>
            <a:r>
              <a:rPr lang="en-US" b="1" dirty="0" smtClean="0"/>
              <a:t>Mary, 1 Node</a:t>
            </a:r>
          </a:p>
        </p:txBody>
      </p:sp>
      <p:sp>
        <p:nvSpPr>
          <p:cNvPr id="11" name="TextBox 10"/>
          <p:cNvSpPr txBox="1"/>
          <p:nvPr/>
        </p:nvSpPr>
        <p:spPr>
          <a:xfrm>
            <a:off x="7068477" y="4189122"/>
            <a:ext cx="1308371" cy="307777"/>
          </a:xfrm>
          <a:prstGeom prst="rect">
            <a:avLst/>
          </a:prstGeom>
          <a:solidFill>
            <a:schemeClr val="bg1"/>
          </a:solidFill>
        </p:spPr>
        <p:txBody>
          <a:bodyPr wrap="none" rtlCol="0">
            <a:spAutoFit/>
          </a:bodyPr>
          <a:lstStyle/>
          <a:p>
            <a:r>
              <a:rPr lang="en-US" b="1" dirty="0" smtClean="0"/>
              <a:t>Dave, 1 Node</a:t>
            </a:r>
          </a:p>
        </p:txBody>
      </p:sp>
      <p:sp>
        <p:nvSpPr>
          <p:cNvPr id="12" name="TextBox 11"/>
          <p:cNvSpPr txBox="1"/>
          <p:nvPr/>
        </p:nvSpPr>
        <p:spPr>
          <a:xfrm>
            <a:off x="7824121" y="2944120"/>
            <a:ext cx="1308371" cy="307777"/>
          </a:xfrm>
          <a:prstGeom prst="rect">
            <a:avLst/>
          </a:prstGeom>
          <a:solidFill>
            <a:schemeClr val="bg1"/>
          </a:solidFill>
        </p:spPr>
        <p:txBody>
          <a:bodyPr wrap="none" rtlCol="0">
            <a:spAutoFit/>
          </a:bodyPr>
          <a:lstStyle/>
          <a:p>
            <a:r>
              <a:rPr lang="en-US" b="1" dirty="0" smtClean="0"/>
              <a:t>Alice, 1 Node</a:t>
            </a:r>
          </a:p>
        </p:txBody>
      </p:sp>
      <p:sp>
        <p:nvSpPr>
          <p:cNvPr id="13" name="TextBox 12"/>
          <p:cNvSpPr txBox="1"/>
          <p:nvPr/>
        </p:nvSpPr>
        <p:spPr>
          <a:xfrm>
            <a:off x="5060467" y="2229358"/>
            <a:ext cx="1297150" cy="307777"/>
          </a:xfrm>
          <a:prstGeom prst="rect">
            <a:avLst/>
          </a:prstGeom>
          <a:solidFill>
            <a:schemeClr val="bg1"/>
          </a:solidFill>
        </p:spPr>
        <p:txBody>
          <a:bodyPr wrap="none" rtlCol="0">
            <a:spAutoFit/>
          </a:bodyPr>
          <a:lstStyle/>
          <a:p>
            <a:r>
              <a:rPr lang="en-US" b="1" dirty="0" smtClean="0"/>
              <a:t>June, 1 Node</a:t>
            </a: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614" y="2487702"/>
            <a:ext cx="687387" cy="46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064" y="1743537"/>
            <a:ext cx="687387" cy="46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348" y="2910901"/>
            <a:ext cx="687387" cy="46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7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4496"/>
            <a:ext cx="8229600" cy="548048"/>
          </a:xfrm>
        </p:spPr>
        <p:txBody>
          <a:bodyPr/>
          <a:lstStyle/>
          <a:p>
            <a:r>
              <a:rPr lang="en-US" dirty="0" smtClean="0"/>
              <a:t>Challenge: Create a DSE Cluster, You will receive a spreadsheet</a:t>
            </a:r>
            <a:endParaRPr lang="en-US" dirty="0"/>
          </a:p>
        </p:txBody>
      </p:sp>
      <p:sp>
        <p:nvSpPr>
          <p:cNvPr id="3" name="Slide Number Placeholder 2"/>
          <p:cNvSpPr>
            <a:spLocks noGrp="1"/>
          </p:cNvSpPr>
          <p:nvPr>
            <p:ph type="sldNum" sz="quarter" idx="11"/>
          </p:nvPr>
        </p:nvSpPr>
        <p:spPr/>
        <p:txBody>
          <a:bodyPr/>
          <a:lstStyle/>
          <a:p>
            <a:r>
              <a:rPr lang="en-US" smtClean="0"/>
              <a:t>0000-DTSE-Core-6290-DU-60-</a:t>
            </a:r>
            <a:fld id="{5A6FB346-E907-314D-8DE1-ECD2B2B6AA1B}" type="slidenum">
              <a:rPr lang="uk-UA" smtClean="0"/>
              <a:pPr/>
              <a:t>3</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06" y="1474788"/>
            <a:ext cx="8162394" cy="272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94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You are done When ..</a:t>
            </a:r>
            <a:endParaRPr lang="en-US" dirty="0"/>
          </a:p>
        </p:txBody>
      </p:sp>
      <p:sp>
        <p:nvSpPr>
          <p:cNvPr id="3" name="Slide Number Placeholder 2"/>
          <p:cNvSpPr>
            <a:spLocks noGrp="1"/>
          </p:cNvSpPr>
          <p:nvPr>
            <p:ph type="sldNum" sz="quarter" idx="11"/>
          </p:nvPr>
        </p:nvSpPr>
        <p:spPr/>
        <p:txBody>
          <a:bodyPr/>
          <a:lstStyle/>
          <a:p>
            <a:r>
              <a:rPr lang="en-US" smtClean="0"/>
              <a:t>0000-DTSE-Core-6290-DU-60-</a:t>
            </a:r>
            <a:fld id="{5A6FB346-E907-314D-8DE1-ECD2B2B6AA1B}" type="slidenum">
              <a:rPr lang="uk-UA" smtClean="0"/>
              <a:pPr/>
              <a:t>4</a:t>
            </a:fld>
            <a:endParaRPr lang="uk-UA" dirty="0"/>
          </a:p>
        </p:txBody>
      </p:sp>
      <p:sp>
        <p:nvSpPr>
          <p:cNvPr id="4" name="Content Placeholder 4"/>
          <p:cNvSpPr txBox="1">
            <a:spLocks/>
          </p:cNvSpPr>
          <p:nvPr/>
        </p:nvSpPr>
        <p:spPr>
          <a:xfrm>
            <a:off x="4986867" y="931958"/>
            <a:ext cx="3920067" cy="347708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You are done when:</a:t>
            </a:r>
          </a:p>
          <a:p>
            <a:endParaRPr lang="en-US" sz="1800" dirty="0" smtClean="0"/>
          </a:p>
          <a:p>
            <a:pPr marL="227013" indent="-227013">
              <a:buFont typeface="Arial" pitchFamily="34" charset="0"/>
              <a:buChar char="•"/>
            </a:pPr>
            <a:r>
              <a:rPr lang="en-US" sz="1800" dirty="0" err="1" smtClean="0"/>
              <a:t>nodetool</a:t>
            </a:r>
            <a:r>
              <a:rPr lang="en-US" sz="1800" dirty="0" smtClean="0"/>
              <a:t> reports that you have joined the cluster and are healthy; you're balanced, other</a:t>
            </a:r>
            <a:endParaRPr lang="en-US" sz="1800" dirty="0"/>
          </a:p>
          <a:p>
            <a:pPr marL="227013" indent="-227013">
              <a:buFont typeface="Arial" pitchFamily="34" charset="0"/>
              <a:buChar char="•"/>
            </a:pPr>
            <a:endParaRPr lang="en-US" sz="1800" i="1" dirty="0" smtClean="0"/>
          </a:p>
          <a:p>
            <a:pPr marL="227013" indent="-227013">
              <a:buFont typeface="Arial" pitchFamily="34" charset="0"/>
              <a:buChar char="•"/>
            </a:pPr>
            <a:r>
              <a:rPr lang="en-US" sz="1800" dirty="0" smtClean="0"/>
              <a:t>Feel free to communicate with other attendees. If a Slack channel is available for the class, use Slack/other.</a:t>
            </a:r>
            <a:endParaRPr lang="en-US" sz="1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953" b="1930"/>
          <a:stretch/>
        </p:blipFill>
        <p:spPr bwMode="auto">
          <a:xfrm>
            <a:off x="640503" y="1374987"/>
            <a:ext cx="37486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4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Lessons Learned</a:t>
            </a:r>
            <a:endParaRPr lang="en-US" dirty="0"/>
          </a:p>
        </p:txBody>
      </p:sp>
      <p:sp>
        <p:nvSpPr>
          <p:cNvPr id="4" name="Title 3"/>
          <p:cNvSpPr>
            <a:spLocks noGrp="1"/>
          </p:cNvSpPr>
          <p:nvPr>
            <p:ph type="title"/>
          </p:nvPr>
        </p:nvSpPr>
        <p:spPr/>
        <p:txBody>
          <a:bodyPr/>
          <a:lstStyle/>
          <a:p>
            <a:r>
              <a:rPr lang="en-US" dirty="0" smtClean="0"/>
              <a:t>Practice Lab:</a:t>
            </a:r>
            <a:endParaRPr lang="en-US" dirty="0"/>
          </a:p>
        </p:txBody>
      </p:sp>
      <p:sp>
        <p:nvSpPr>
          <p:cNvPr id="3" name="Slide Number Placeholder 2"/>
          <p:cNvSpPr>
            <a:spLocks noGrp="1"/>
          </p:cNvSpPr>
          <p:nvPr>
            <p:ph type="sldNum" sz="quarter" idx="11"/>
          </p:nvPr>
        </p:nvSpPr>
        <p:spPr/>
        <p:txBody>
          <a:bodyPr/>
          <a:lstStyle/>
          <a:p>
            <a:r>
              <a:rPr lang="en-US" dirty="0" smtClean="0"/>
              <a:t>0000-DTSE-Core-6290-DU-60-</a:t>
            </a:r>
            <a:fld id="{5A6FB346-E907-314D-8DE1-ECD2B2B6AA1B}" type="slidenum">
              <a:rPr lang="uk-UA" smtClean="0"/>
              <a:pPr/>
              <a:t>5</a:t>
            </a:fld>
            <a:endParaRPr lang="uk-UA"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11" y="1093076"/>
            <a:ext cx="3478441" cy="204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10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0000-DTSE-Core-6290-DU-60-</a:t>
            </a:r>
            <a:fld id="{5A6FB346-E907-314D-8DE1-ECD2B2B6AA1B}" type="slidenum">
              <a:rPr lang="uk-UA" smtClean="0"/>
              <a:pPr/>
              <a:t>6</a:t>
            </a:fld>
            <a:endParaRPr lang="uk-UA"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59029558"/>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 xmlns:thm15="http://schemas.microsoft.com/office/thememl/2012/main"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448</TotalTime>
  <Words>392</Words>
  <Application>Microsoft Office PowerPoint</Application>
  <PresentationFormat>On-screen Show (16:9)</PresentationFormat>
  <Paragraphs>64</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DataStax_Template_Widescreen</vt:lpstr>
      <vt:lpstr>Practice Lab:</vt:lpstr>
      <vt:lpstr>Challenge: Create a DSE Cluster</vt:lpstr>
      <vt:lpstr>Challenge: Create a DSE Cluster, You will receive a spreadsheet</vt:lpstr>
      <vt:lpstr>Challenge 1: You are done When ..</vt:lpstr>
      <vt:lpstr>Practice Lab:</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46</cp:revision>
  <dcterms:created xsi:type="dcterms:W3CDTF">2018-03-30T00:33:11Z</dcterms:created>
  <dcterms:modified xsi:type="dcterms:W3CDTF">2018-06-30T16:08:09Z</dcterms:modified>
  <cp:category/>
</cp:coreProperties>
</file>