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6" r:id="rId4"/>
    <p:sldId id="265" r:id="rId5"/>
    <p:sldId id="268" r:id="rId6"/>
    <p:sldId id="269" r:id="rId7"/>
    <p:sldId id="270" r:id="rId8"/>
    <p:sldId id="271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1A7"/>
    <a:srgbClr val="FFC72C"/>
    <a:srgbClr val="FFDE81"/>
    <a:srgbClr val="FFD358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0"/>
    <p:restoredTop sz="61290" autoAdjust="0"/>
  </p:normalViewPr>
  <p:slideViewPr>
    <p:cSldViewPr snapToGrid="0" snapToObjects="1">
      <p:cViewPr varScale="1">
        <p:scale>
          <a:sx n="98" d="100"/>
          <a:sy n="98" d="100"/>
        </p:scale>
        <p:origin x="-2496" y="-96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Discussion Unit is introduce DSE Core </a:t>
            </a:r>
            <a:r>
              <a:rPr lang="en-US" dirty="0" smtClean="0"/>
              <a:t>troubleshooting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8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the next page we enter a Discussion Lab.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Matching pairs Discussion Lab: Which (interfaces/utilities) use JMX-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Match the (interfaces/utilities) on the right with the JMX/not-JMX area on the left.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Discussion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troubleshooting</a:t>
            </a:r>
            <a:r>
              <a:rPr lang="en-US" baseline="0" dirty="0" smtClean="0"/>
              <a:t> problem sources are human caused; inconsistency in the cluster settings.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43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anti-patterns</a:t>
            </a:r>
            <a:r>
              <a:rPr lang="en-US" baseline="0" dirty="0" smtClean="0"/>
              <a:t> in the design and delivery of DSE (and most databases); remote storage, less than optimal storage,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Generally, the modern JVM with out of the box DSE settings performs well. There is a small chance that </a:t>
            </a:r>
            <a:r>
              <a:rPr lang="en-US" baseline="0" dirty="0" err="1" smtClean="0"/>
              <a:t>invetigation</a:t>
            </a:r>
            <a:r>
              <a:rPr lang="en-US" baseline="0" dirty="0" smtClean="0"/>
              <a:t> or change here can yield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9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Compaction is another error source; is compaction adequately tuned, set.</a:t>
            </a:r>
          </a:p>
          <a:p>
            <a:endParaRPr lang="en-US" dirty="0" smtClean="0"/>
          </a:p>
          <a:p>
            <a:r>
              <a:rPr lang="en-US" dirty="0" smtClean="0"/>
              <a:t>And then the most common source of error; the data model. Some of these topics are discussed in more detail in the Discussion Model for DSE Search, 7459: DSE Search, Capacity Planning and Tuning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38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single guide with all knowledge (in any domain).</a:t>
            </a:r>
          </a:p>
          <a:p>
            <a:endParaRPr lang="en-US" dirty="0" smtClean="0"/>
          </a:p>
          <a:p>
            <a:r>
              <a:rPr lang="en-US" dirty="0" smtClean="0"/>
              <a:t>Achieving expert level of DSE trouble shooting involves knowledge/experience: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Know</a:t>
            </a:r>
            <a:r>
              <a:rPr lang="en-US" baseline="0" dirty="0" smtClean="0"/>
              <a:t> each setting, and how to determine if it is set too high or too low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Read the </a:t>
            </a:r>
            <a:r>
              <a:rPr lang="en-US" baseline="0" dirty="0" err="1" smtClean="0"/>
              <a:t>Jiras</a:t>
            </a:r>
            <a:r>
              <a:rPr lang="en-US" baseline="0" dirty="0" smtClean="0"/>
              <a:t> list. Something doesn't have to be a bug to be something that is planned for improvement/change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Meet with significant customers; what are they seeing, why do they makes the choices they've made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And solid engineering; break complex problems into measurable units. Change one variable at a time, and test.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97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r>
              <a:rPr lang="en-US" baseline="0" dirty="0" smtClean="0"/>
              <a:t> of Discussion Module-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5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DSE Core, </a:t>
            </a:r>
            <a:r>
              <a:rPr lang="en-US" sz="2000" dirty="0" smtClean="0"/>
              <a:t>Troubleshooting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Unit: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1328" y="1110838"/>
            <a:ext cx="4575472" cy="17514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/>
            <a:r>
              <a:rPr lang="en-US" sz="1800" dirty="0" smtClean="0"/>
              <a:t>Introduce DSE Core </a:t>
            </a:r>
            <a:r>
              <a:rPr lang="en-US" sz="1800" dirty="0" smtClean="0"/>
              <a:t>Troubleshooting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2222178"/>
            <a:ext cx="1357942" cy="144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239" y="1986562"/>
            <a:ext cx="2379952" cy="177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6303523" y="1986564"/>
            <a:ext cx="0" cy="2682713"/>
          </a:xfrm>
          <a:prstGeom prst="line">
            <a:avLst/>
          </a:prstGeom>
          <a:ln w="317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0" b="44256"/>
          <a:stretch/>
        </p:blipFill>
        <p:spPr bwMode="auto">
          <a:xfrm>
            <a:off x="4982952" y="3780169"/>
            <a:ext cx="2702263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Name 2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607169" y="1100908"/>
            <a:ext cx="4283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DSE Core </a:t>
            </a:r>
            <a:r>
              <a:rPr lang="en-US" sz="2000" dirty="0" smtClean="0"/>
              <a:t>Troubleshooting</a:t>
            </a:r>
            <a:r>
              <a:rPr lang="en-US" sz="2000" dirty="0" smtClean="0"/>
              <a:t>, Sources of Error, Name 2</a:t>
            </a:r>
          </a:p>
        </p:txBody>
      </p:sp>
    </p:spTree>
    <p:extLst>
      <p:ext uri="{BB962C8B-B14F-4D97-AF65-F5344CB8AC3E}">
        <p14:creationId xmlns:p14="http://schemas.microsoft.com/office/powerpoint/2010/main" val="224299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Lab: Sources of (Trouble)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24" name="TextBox 23"/>
          <p:cNvSpPr txBox="1"/>
          <p:nvPr/>
        </p:nvSpPr>
        <p:spPr>
          <a:xfrm>
            <a:off x="3844120" y="1770766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1800" b="1" dirty="0" smtClean="0">
                <a:solidFill>
                  <a:srgbClr val="0070C0"/>
                </a:solidFill>
              </a:rPr>
              <a:t>code</a:t>
            </a:r>
          </a:p>
        </p:txBody>
      </p:sp>
      <p:sp>
        <p:nvSpPr>
          <p:cNvPr id="23" name="Oval 22"/>
          <p:cNvSpPr/>
          <p:nvPr/>
        </p:nvSpPr>
        <p:spPr>
          <a:xfrm>
            <a:off x="1593296" y="1488332"/>
            <a:ext cx="1175202" cy="1175202"/>
          </a:xfrm>
          <a:prstGeom prst="ellipse">
            <a:avLst/>
          </a:prstGeom>
          <a:solidFill>
            <a:srgbClr val="00B0F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80897" y="1050268"/>
            <a:ext cx="1614792" cy="1614792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06935" y="1548396"/>
            <a:ext cx="1391055" cy="1391055"/>
          </a:xfrm>
          <a:prstGeom prst="ellipse">
            <a:avLst/>
          </a:pr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57744" y="1857664"/>
            <a:ext cx="2461098" cy="2461098"/>
          </a:xfrm>
          <a:prstGeom prst="ellipse">
            <a:avLst/>
          </a:prstGeom>
          <a:solidFill>
            <a:srgbClr val="8031A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88293" y="119650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rgbClr val="0070C0"/>
                </a:solidFill>
              </a:rPr>
              <a:t>config</a:t>
            </a:r>
            <a:r>
              <a:rPr lang="en-US" sz="1800" b="1" dirty="0" smtClean="0">
                <a:solidFill>
                  <a:srgbClr val="0070C0"/>
                </a:solidFill>
              </a:rPr>
              <a:t> files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80177" y="29394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data 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181" y="148833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OS/Network</a:t>
            </a:r>
          </a:p>
        </p:txBody>
      </p:sp>
      <p:sp>
        <p:nvSpPr>
          <p:cNvPr id="33" name="Oval 32"/>
          <p:cNvSpPr/>
          <p:nvPr/>
        </p:nvSpPr>
        <p:spPr>
          <a:xfrm>
            <a:off x="1593296" y="2351850"/>
            <a:ext cx="1175202" cy="1175202"/>
          </a:xfrm>
          <a:prstGeom prst="ellipse">
            <a:avLst/>
          </a:prstGeom>
          <a:solidFill>
            <a:srgbClr val="00206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16041" y="2727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CQL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1225" y="1734340"/>
            <a:ext cx="30155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You already know a lot-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List 2 sources of error/trouble per area on the left ..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9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Discussion Lab: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4607169" y="1100908"/>
            <a:ext cx="4283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DSE Core </a:t>
            </a:r>
            <a:r>
              <a:rPr lang="en-US" sz="2000" dirty="0" smtClean="0"/>
              <a:t>Troubleshooting</a:t>
            </a:r>
            <a:r>
              <a:rPr lang="en-US" sz="2000" dirty="0" smtClean="0"/>
              <a:t>, Sources of Error, Name 2</a:t>
            </a:r>
          </a:p>
        </p:txBody>
      </p:sp>
    </p:spTree>
    <p:extLst>
      <p:ext uri="{BB962C8B-B14F-4D97-AF65-F5344CB8AC3E}">
        <p14:creationId xmlns:p14="http://schemas.microsoft.com/office/powerpoint/2010/main" val="292504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Troubleshooting: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64203" y="991589"/>
            <a:ext cx="6108971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Complaint</a:t>
            </a:r>
            <a:r>
              <a:rPr lang="en-US" sz="2000" dirty="0"/>
              <a:t>: Cluster is not consistent</a:t>
            </a:r>
          </a:p>
          <a:p>
            <a:endParaRPr lang="en-US" sz="2000" dirty="0"/>
          </a:p>
          <a:p>
            <a:r>
              <a:rPr lang="en-US" sz="2000" dirty="0"/>
              <a:t>Configuration files differ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/>
              <a:t>Manual change instead of repository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Forget </a:t>
            </a:r>
            <a:r>
              <a:rPr lang="en-US" sz="2000" dirty="0"/>
              <a:t>to change on one node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/>
              <a:t>Typos on some nodes not others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/>
              <a:t>Not version controlled so can’t tell who did what</a:t>
            </a:r>
          </a:p>
          <a:p>
            <a:endParaRPr lang="en-US" sz="2000" dirty="0"/>
          </a:p>
          <a:p>
            <a:r>
              <a:rPr lang="en-US" sz="2000" dirty="0"/>
              <a:t>Bad networking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/>
              <a:t>Check network stats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/>
              <a:t>May require a change to  phi conviction</a:t>
            </a:r>
          </a:p>
          <a:p>
            <a:pPr marL="233363" indent="-227013">
              <a:buFont typeface="Arial" pitchFamily="34" charset="0"/>
              <a:buChar char="•"/>
            </a:pPr>
            <a:endParaRPr lang="en-US" sz="2000" dirty="0"/>
          </a:p>
          <a:p>
            <a:pPr marL="63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Troubleshooting: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0000-DTSE-Core-6292-DU-60-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64203" y="991589"/>
            <a:ext cx="7636214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Complaint</a:t>
            </a:r>
            <a:r>
              <a:rPr lang="en-US" sz="2000" dirty="0"/>
              <a:t>: reads/writes are slow</a:t>
            </a:r>
          </a:p>
          <a:p>
            <a:endParaRPr lang="en-US" sz="1800" dirty="0"/>
          </a:p>
          <a:p>
            <a:r>
              <a:rPr lang="en-US" sz="1800" dirty="0"/>
              <a:t>Using spinning disks and have all paths on the same disk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/>
              <a:t>Break each operation (commit logs, data, </a:t>
            </a:r>
            <a:r>
              <a:rPr lang="en-US" sz="1800" dirty="0" err="1"/>
              <a:t>etc</a:t>
            </a:r>
            <a:r>
              <a:rPr lang="en-US" sz="1800" dirty="0"/>
              <a:t>) to different disks</a:t>
            </a:r>
          </a:p>
          <a:p>
            <a:pPr lvl="1" defTabSz="233363"/>
            <a:r>
              <a:rPr lang="en-US" sz="1800" dirty="0" smtClean="0"/>
              <a:t>		-- This </a:t>
            </a:r>
            <a:r>
              <a:rPr lang="en-US" sz="1800" dirty="0"/>
              <a:t>can even be helpful for SSD’s but not near the drastic change</a:t>
            </a:r>
          </a:p>
          <a:p>
            <a:pPr lvl="1" defTabSz="233363"/>
            <a:r>
              <a:rPr lang="en-US" sz="1800" dirty="0" smtClean="0"/>
              <a:t>		-- NO </a:t>
            </a:r>
            <a:r>
              <a:rPr lang="en-US" sz="1800" dirty="0"/>
              <a:t>SAN, NAS, SAMBA or attached storage</a:t>
            </a:r>
          </a:p>
          <a:p>
            <a:r>
              <a:rPr lang="en-US" sz="1800" dirty="0"/>
              <a:t>Lots of tombstones (reads)</a:t>
            </a:r>
          </a:p>
          <a:p>
            <a:r>
              <a:rPr lang="en-US" sz="1800" dirty="0"/>
              <a:t>Writing large blocks of data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/>
              <a:t>May be dependent on network/disk speed</a:t>
            </a:r>
          </a:p>
          <a:p>
            <a:pPr lvl="1" defTabSz="233363"/>
            <a:r>
              <a:rPr lang="en-US" sz="1800" dirty="0" smtClean="0"/>
              <a:t>		-- General </a:t>
            </a:r>
            <a:r>
              <a:rPr lang="en-US" sz="1800" dirty="0"/>
              <a:t>physics</a:t>
            </a:r>
          </a:p>
          <a:p>
            <a:r>
              <a:rPr lang="en-US" sz="1800" dirty="0"/>
              <a:t>Over Allocation of JVM memory (reads)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/>
              <a:t>Not allowing any memory for page cache</a:t>
            </a:r>
          </a:p>
          <a:p>
            <a:pPr marL="233363" indent="-227013">
              <a:buFont typeface="Arial" pitchFamily="34" charset="0"/>
              <a:buChar char="•"/>
            </a:pPr>
            <a:endParaRPr lang="en-US" sz="1800" dirty="0"/>
          </a:p>
          <a:p>
            <a:pPr marL="63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16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Troubleshooting: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0000-DTSE-Core-6292-DU-60-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64203" y="991589"/>
            <a:ext cx="6108971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Compaction or repairs are eating all resources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/>
              <a:t>Are compaction strategies correct?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/>
              <a:t>May need more memory or </a:t>
            </a:r>
            <a:r>
              <a:rPr lang="en-US" sz="1800" dirty="0" smtClean="0"/>
              <a:t>CPU </a:t>
            </a:r>
            <a:r>
              <a:rPr lang="en-US" sz="1800" dirty="0"/>
              <a:t>or both</a:t>
            </a:r>
          </a:p>
          <a:p>
            <a:pPr lvl="1" defTabSz="233363"/>
            <a:r>
              <a:rPr lang="en-US" sz="1800" dirty="0" smtClean="0"/>
              <a:t>		-- Could </a:t>
            </a:r>
            <a:r>
              <a:rPr lang="en-US" sz="1800" dirty="0"/>
              <a:t>be hardware limitations, do they follow the </a:t>
            </a:r>
            <a:r>
              <a:rPr lang="en-US" sz="1800" dirty="0" smtClean="0"/>
              <a:t>				sizing </a:t>
            </a:r>
            <a:r>
              <a:rPr lang="en-US" sz="1800" dirty="0"/>
              <a:t>guide according to workload</a:t>
            </a:r>
          </a:p>
          <a:p>
            <a:endParaRPr lang="en-US" sz="1800" dirty="0" smtClean="0"/>
          </a:p>
          <a:p>
            <a:r>
              <a:rPr lang="en-US" sz="2000" dirty="0" smtClean="0"/>
              <a:t>Wrong </a:t>
            </a:r>
            <a:r>
              <a:rPr lang="en-US" sz="2000" dirty="0"/>
              <a:t>sort order for clustering columns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/>
              <a:t>Have to read all the partition on the system then pull data from bottom of CC rather than reading the top and stopping</a:t>
            </a:r>
          </a:p>
        </p:txBody>
      </p:sp>
    </p:spTree>
    <p:extLst>
      <p:ext uri="{BB962C8B-B14F-4D97-AF65-F5344CB8AC3E}">
        <p14:creationId xmlns:p14="http://schemas.microsoft.com/office/powerpoint/2010/main" val="272636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Troubleshooting: Expert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0000-DTSE-Core-6292-DU-60-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31227" y="1012440"/>
            <a:ext cx="6293310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Every setting in every configuration file; identifiers, </a:t>
            </a:r>
            <a:r>
              <a:rPr lang="en-US" sz="2000" dirty="0" err="1" smtClean="0"/>
              <a:t>tunables</a:t>
            </a:r>
            <a:r>
              <a:rPr lang="en-US" sz="2000" dirty="0" smtClean="0"/>
              <a:t>, capacities</a:t>
            </a:r>
          </a:p>
          <a:p>
            <a:pPr defTabSz="233363"/>
            <a:r>
              <a:rPr lang="en-US" sz="2000" dirty="0" smtClean="0"/>
              <a:t>		-- Is each setting too high/low, What (</a:t>
            </a:r>
            <a:r>
              <a:rPr lang="en-US" sz="2000" dirty="0" err="1" smtClean="0"/>
              <a:t>nodetool</a:t>
            </a:r>
            <a:r>
              <a:rPr lang="en-US" sz="2000" dirty="0" smtClean="0"/>
              <a:t>),					other to confirm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Read DSE </a:t>
            </a:r>
            <a:r>
              <a:rPr lang="en-US" sz="2000" dirty="0" err="1" smtClean="0"/>
              <a:t>Jiras</a:t>
            </a:r>
            <a:r>
              <a:rPr lang="en-US" sz="2000" dirty="0" smtClean="0"/>
              <a:t>; a lot of data is already known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Meet with significant customers; what standards do they adopt and why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Solid engineering; decomposition, change one variable at a time</a:t>
            </a: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endParaRPr lang="en-US" sz="1800" dirty="0"/>
          </a:p>
          <a:p>
            <a:pPr marL="63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880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0000-DTSE-Core-6292-DU-60-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9195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477</TotalTime>
  <Words>489</Words>
  <Application>Microsoft Office PowerPoint</Application>
  <PresentationFormat>On-screen Show (16:9)</PresentationFormat>
  <Paragraphs>91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DataStax_Template_Widescreen</vt:lpstr>
      <vt:lpstr>Discussion Unit:</vt:lpstr>
      <vt:lpstr>Discussion Lab:</vt:lpstr>
      <vt:lpstr>Discussion Lab: Sources of (Trouble)</vt:lpstr>
      <vt:lpstr>End of Discussion Lab:</vt:lpstr>
      <vt:lpstr>Troubleshooting: Examples</vt:lpstr>
      <vt:lpstr>Troubleshooting: Examples</vt:lpstr>
      <vt:lpstr>Troubleshooting: Examples</vt:lpstr>
      <vt:lpstr>Troubleshooting: Expert Level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56</cp:revision>
  <dcterms:created xsi:type="dcterms:W3CDTF">2018-03-30T00:33:11Z</dcterms:created>
  <dcterms:modified xsi:type="dcterms:W3CDTF">2018-06-30T18:18:29Z</dcterms:modified>
  <cp:category/>
</cp:coreProperties>
</file>