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9" r:id="rId4"/>
    <p:sldId id="271" r:id="rId5"/>
    <p:sldId id="270" r:id="rId6"/>
    <p:sldId id="272" r:id="rId7"/>
    <p:sldId id="273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69823" autoAdjust="0"/>
  </p:normalViewPr>
  <p:slideViewPr>
    <p:cSldViewPr snapToGrid="0" snapToObjects="1">
      <p:cViewPr varScale="1">
        <p:scale>
          <a:sx n="113" d="100"/>
          <a:sy n="113" d="100"/>
        </p:scale>
        <p:origin x="-2076" y="-102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</a:t>
            </a:r>
            <a:r>
              <a:rPr lang="en-US" smtClean="0"/>
              <a:t>experience </a:t>
            </a:r>
            <a:r>
              <a:rPr lang="en-US" smtClean="0"/>
              <a:t>troubleshooting </a:t>
            </a:r>
            <a:r>
              <a:rPr lang="en-US" dirty="0" smtClean="0"/>
              <a:t>and tuning a DSE cluster.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Conditions to this Practice Lab: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You will be given an (n) node DSE cluster.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Ops Center will be operating on one node. The Ops Center node will</a:t>
            </a:r>
            <a:r>
              <a:rPr lang="en-US" baseline="0" dirty="0" smtClean="0"/>
              <a:t> be fine.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Any problems/issues will be on the other </a:t>
            </a:r>
            <a:r>
              <a:rPr lang="en-US" baseline="0" dirty="0" err="1" smtClean="0"/>
              <a:t>ndoes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this Practice Lab: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Don't just destroy the cluster and start over;</a:t>
            </a:r>
            <a:r>
              <a:rPr lang="en-US" baseline="0" dirty="0" smtClean="0"/>
              <a:t> you will miss out on the learning offered by this challenge.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nodetool</a:t>
            </a:r>
            <a:r>
              <a:rPr lang="en-US" baseline="0" dirty="0" smtClean="0"/>
              <a:t> heavily, also CQLSG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On a subsequent attempt, all of this discovery and repair can be performed inside 20 minutes. 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On a first attempt, most persons take 2-4 hours, just for part 1.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You only get one attempt.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8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Sharing is fine. Be advised, often the most vocal persons are those having</a:t>
            </a:r>
            <a:r>
              <a:rPr lang="en-US" baseline="0" dirty="0" smtClean="0"/>
              <a:t> or having created grief for themselves.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56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Part 2, your DSE cluster is healthy, operating. Essentially, run a load test using </a:t>
            </a:r>
            <a:r>
              <a:rPr lang="en-US" dirty="0" err="1" smtClean="0"/>
              <a:t>cassandra</a:t>
            </a:r>
            <a:r>
              <a:rPr lang="en-US" dirty="0" smtClean="0"/>
              <a:t>-stress.</a:t>
            </a:r>
          </a:p>
          <a:p>
            <a:endParaRPr lang="en-US" dirty="0" smtClean="0"/>
          </a:p>
          <a:p>
            <a:r>
              <a:rPr lang="en-US" dirty="0" smtClean="0"/>
              <a:t>Compare numbers with neighbors; try to improve read/write throughput.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9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prepared to discuss, defend, describe any</a:t>
            </a:r>
            <a:r>
              <a:rPr lang="en-US" baseline="0" dirty="0" smtClean="0"/>
              <a:t> changes you made, any settings you observed.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prepared to discuss, defend, describe any</a:t>
            </a:r>
            <a:r>
              <a:rPr lang="en-US" baseline="0" dirty="0" smtClean="0"/>
              <a:t> changes you made, any settings you observed.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3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what worked well, poorly, from the Practice Lab.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Further: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330200" indent="-171450" rtl="0">
              <a:buFont typeface="Arial" pitchFamily="34" charset="0"/>
              <a:buChar char="•"/>
            </a:pPr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does the default snitch do?</a:t>
            </a:r>
          </a:p>
          <a:p>
            <a:pPr marL="330200" indent="-171450" rtl="0">
              <a:buFont typeface="Arial" pitchFamily="34" charset="0"/>
              <a:buChar char="•"/>
            </a:pPr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issues did you run into?</a:t>
            </a:r>
          </a:p>
          <a:p>
            <a:pPr marL="330200" indent="-171450" rtl="0">
              <a:buFont typeface="Arial" pitchFamily="34" charset="0"/>
              <a:buChar char="•"/>
            </a:pPr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you know why they were issues?</a:t>
            </a:r>
          </a:p>
          <a:p>
            <a:pPr marL="330200" indent="-171450" rtl="0">
              <a:buFont typeface="Arial" pitchFamily="34" charset="0"/>
              <a:buChar char="•"/>
            </a:pPr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would you handle changes like in the exercise in a production system?</a:t>
            </a:r>
          </a:p>
          <a:p>
            <a:pPr marL="330200" indent="-171450" rtl="0">
              <a:buFont typeface="Arial" pitchFamily="34" charset="0"/>
              <a:buChar char="•"/>
            </a:pPr>
            <a:endParaRPr lang="en-US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30200" indent="-171450" rtl="0">
              <a:buFont typeface="Arial" pitchFamily="34" charset="0"/>
              <a:buChar char="•"/>
            </a:pPr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at the data in the tables </a:t>
            </a:r>
            <a:r>
              <a:rPr lang="en-US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system.local</a:t>
            </a:r>
            <a:r>
              <a:rPr lang="en-US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system.peers</a:t>
            </a:r>
            <a:endParaRPr lang="en-US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30200" indent="-171450" rtl="0">
              <a:buFont typeface="Arial" pitchFamily="34" charset="0"/>
              <a:buChar char="•"/>
            </a:pPr>
            <a:endParaRPr lang="en-US" sz="8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8750" indent="0" rtl="0">
              <a:buFont typeface="Arial" pitchFamily="34" charset="0"/>
              <a:buNone/>
            </a:pPr>
            <a:endParaRPr lang="en-US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302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0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Practice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8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DSE </a:t>
            </a:r>
            <a:r>
              <a:rPr lang="en-US" sz="2000" dirty="0" smtClean="0"/>
              <a:t>Troubleshooting</a:t>
            </a:r>
            <a:r>
              <a:rPr lang="en-US" sz="2000" dirty="0" smtClean="0"/>
              <a:t>, Tuning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869267" y="443968"/>
            <a:ext cx="5096933" cy="394129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This Practice Lab is dependent on Discussion Unit 6292, but also on most other Discussion Units we have presented.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In this Practice Lab, you are given an (n) node DSE cluster in need of attention.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You are done when:</a:t>
            </a:r>
          </a:p>
          <a:p>
            <a:pPr defTabSz="228600"/>
            <a:r>
              <a:rPr lang="en-US" sz="1800" dirty="0"/>
              <a:t>	</a:t>
            </a:r>
            <a:r>
              <a:rPr lang="en-US" sz="1800" dirty="0" smtClean="0"/>
              <a:t>	-- All servers are running</a:t>
            </a:r>
          </a:p>
          <a:p>
            <a:pPr defTabSz="228600"/>
            <a:r>
              <a:rPr lang="en-US" sz="1800" dirty="0"/>
              <a:t>	</a:t>
            </a:r>
            <a:r>
              <a:rPr lang="en-US" sz="1800" dirty="0" smtClean="0"/>
              <a:t>	-- Metrics are being collected</a:t>
            </a:r>
          </a:p>
          <a:p>
            <a:pPr defTabSz="228600"/>
            <a:r>
              <a:rPr lang="en-US" sz="1800" dirty="0"/>
              <a:t>	</a:t>
            </a:r>
            <a:r>
              <a:rPr lang="en-US" sz="1800" dirty="0" smtClean="0"/>
              <a:t>	-- Loads are balanced between nodes</a:t>
            </a:r>
          </a:p>
          <a:p>
            <a:pPr defTabSz="228600"/>
            <a:r>
              <a:rPr lang="en-US" sz="1800" dirty="0"/>
              <a:t>	</a:t>
            </a:r>
            <a:r>
              <a:rPr lang="en-US" sz="1800" dirty="0" smtClean="0"/>
              <a:t>	-- You can answer the questions that follow</a:t>
            </a:r>
          </a:p>
          <a:p>
            <a:pPr defTabSz="228600"/>
            <a:r>
              <a:rPr lang="en-US" sz="1800" dirty="0"/>
              <a:t>	</a:t>
            </a:r>
            <a:r>
              <a:rPr lang="en-US" sz="1800" dirty="0" smtClean="0"/>
              <a:t>	-- List all issues you found, and what/how </a:t>
            </a:r>
          </a:p>
          <a:p>
            <a:pPr defTabSz="228600"/>
            <a:r>
              <a:rPr lang="en-US" sz="1800" dirty="0"/>
              <a:t>	</a:t>
            </a:r>
            <a:r>
              <a:rPr lang="en-US" sz="1800" dirty="0" smtClean="0"/>
              <a:t>		you had to do to fix</a:t>
            </a:r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4496"/>
            <a:ext cx="2997200" cy="548048"/>
          </a:xfrm>
        </p:spPr>
        <p:txBody>
          <a:bodyPr/>
          <a:lstStyle/>
          <a:p>
            <a:r>
              <a:rPr lang="en-US" dirty="0" smtClean="0"/>
              <a:t>The Challenge: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87867" y="1450198"/>
            <a:ext cx="29463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You will be given an (n) node cluster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Ops Center will be running on one node with a public IP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You don't have to "fix" Ops </a:t>
            </a:r>
            <a:r>
              <a:rPr lang="en-US" sz="1800" dirty="0" err="1" smtClean="0"/>
              <a:t>Ctr</a:t>
            </a:r>
            <a:endParaRPr lang="en-US" sz="1800" dirty="0" smtClean="0"/>
          </a:p>
          <a:p>
            <a:pPr marL="228600" indent="-228600">
              <a:buFont typeface="Arial" pitchFamily="34" charset="0"/>
              <a:buChar char="•"/>
            </a:pPr>
            <a:endParaRPr lang="en-US" sz="18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600" i="1" dirty="0" smtClean="0"/>
              <a:t>Any problems are with the non Ops </a:t>
            </a:r>
            <a:r>
              <a:rPr lang="en-US" sz="1600" i="1" dirty="0" err="1" smtClean="0"/>
              <a:t>Ctr</a:t>
            </a:r>
            <a:r>
              <a:rPr lang="en-US" sz="1600" i="1" dirty="0" smtClean="0"/>
              <a:t> nodes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3734" y="171269"/>
            <a:ext cx="5359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(or similar) you will receive-</a:t>
            </a:r>
            <a:endParaRPr lang="en-US" sz="2000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-----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BEGIN RSA PRIVATE KEY-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----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MIIEpAIBAAKC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 deqw8hD8BB1HJV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HDG3DwL1SyR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9Iduj4WNK4yZ ... WvlIE4yLa/OZZuG2WYRucUhQQ==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-----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 RSA PRIVATE KEY-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----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9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instances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9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instances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cluster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xyz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n1-standard-2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Node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hostname: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35.193.183.32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35.193.183.32            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hostname: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tony ...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les.internal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10.240.0.24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region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Google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Node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hostname: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35.193.152.40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35.193.152.40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...</a:t>
            </a:r>
          </a:p>
        </p:txBody>
      </p:sp>
    </p:spTree>
    <p:extLst>
      <p:ext uri="{BB962C8B-B14F-4D97-AF65-F5344CB8AC3E}">
        <p14:creationId xmlns:p14="http://schemas.microsoft.com/office/powerpoint/2010/main" val="143435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Challenge: Part 1, Repair the 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88546"/>
            <a:ext cx="3547533" cy="236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9120" y="1051343"/>
            <a:ext cx="4538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D</a:t>
            </a:r>
            <a:r>
              <a:rPr lang="en-US" sz="1800" dirty="0" smtClean="0"/>
              <a:t>on't just blow the cluster away.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Look first. Many persons create more problems initially through incorrect assumptions. Know what and why you are changing something.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 err="1" smtClean="0"/>
              <a:t>nodetool</a:t>
            </a:r>
            <a:r>
              <a:rPr lang="en-US" sz="1800" dirty="0" smtClean="0"/>
              <a:t> heavily; also CQLSH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If you know exactly what to do, 20 minutes tops.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Most persons take 2-4 hours for part 1. </a:t>
            </a:r>
          </a:p>
        </p:txBody>
      </p:sp>
    </p:spTree>
    <p:extLst>
      <p:ext uri="{BB962C8B-B14F-4D97-AF65-F5344CB8AC3E}">
        <p14:creationId xmlns:p14="http://schemas.microsoft.com/office/powerpoint/2010/main" val="397272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Challenge: Part 1, Share, but be wary 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359205"/>
            <a:ext cx="3931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Share with other attendees, certainly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The clusters </a:t>
            </a:r>
            <a:r>
              <a:rPr lang="en-US" sz="1800" b="1" dirty="0" smtClean="0"/>
              <a:t>were</a:t>
            </a:r>
            <a:r>
              <a:rPr lang="en-US" sz="1800" dirty="0" smtClean="0"/>
              <a:t> all identical.</a:t>
            </a:r>
          </a:p>
          <a:p>
            <a:pPr defTabSz="228600"/>
            <a:endParaRPr lang="en-US" sz="1800" dirty="0"/>
          </a:p>
          <a:p>
            <a:pPr defTabSz="228600"/>
            <a:r>
              <a:rPr lang="en-US" sz="1800" dirty="0" smtClean="0"/>
              <a:t>	Then your neighbor did something 	wrong, and will share details with 	everyone of incorrect 	assumptions/steps.  Dave 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54" y="1028069"/>
            <a:ext cx="2774329" cy="324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89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Challenge: Part 2, Tuning/</a:t>
            </a:r>
            <a:r>
              <a:rPr lang="en-US" dirty="0" err="1" smtClean="0"/>
              <a:t>cassandra</a:t>
            </a:r>
            <a:r>
              <a:rPr lang="en-US" dirty="0" smtClean="0"/>
              <a:t>-stress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50333" y="975143"/>
            <a:ext cx="79163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Monitor with </a:t>
            </a:r>
            <a:r>
              <a:rPr lang="en-US" sz="1800" dirty="0" smtClean="0"/>
              <a:t>Ops Center </a:t>
            </a:r>
            <a:r>
              <a:rPr lang="en-US" sz="1800" dirty="0"/>
              <a:t>(should be running on node0 on the public </a:t>
            </a:r>
            <a:r>
              <a:rPr lang="en-US" sz="1800" dirty="0" err="1"/>
              <a:t>ip</a:t>
            </a:r>
            <a:r>
              <a:rPr lang="en-US" sz="1800" dirty="0"/>
              <a:t>):</a:t>
            </a:r>
          </a:p>
          <a:p>
            <a:pPr defTabSz="228600"/>
            <a:r>
              <a:rPr lang="en-US" sz="1800" dirty="0" smtClean="0"/>
              <a:t>		-- Reads</a:t>
            </a:r>
            <a:r>
              <a:rPr lang="en-US" sz="1800" dirty="0"/>
              <a:t>, Average reads, read </a:t>
            </a:r>
            <a:r>
              <a:rPr lang="en-US" sz="1800" dirty="0" smtClean="0"/>
              <a:t>timeouts</a:t>
            </a:r>
          </a:p>
          <a:p>
            <a:pPr defTabSz="228600"/>
            <a:r>
              <a:rPr lang="en-US" sz="1800" dirty="0"/>
              <a:t>	</a:t>
            </a:r>
            <a:r>
              <a:rPr lang="en-US" sz="1800" dirty="0" smtClean="0"/>
              <a:t>	-- Writes</a:t>
            </a:r>
            <a:r>
              <a:rPr lang="en-US" sz="1800" dirty="0"/>
              <a:t>, Average writes, write timeout</a:t>
            </a:r>
          </a:p>
          <a:p>
            <a:pPr defTabSz="228600"/>
            <a:r>
              <a:rPr lang="en-US" sz="1800" dirty="0" smtClean="0"/>
              <a:t>		-- Disk utilization, Disk </a:t>
            </a:r>
            <a:r>
              <a:rPr lang="en-US" sz="1800" dirty="0"/>
              <a:t>IO</a:t>
            </a:r>
          </a:p>
          <a:p>
            <a:pPr defTabSz="228600"/>
            <a:r>
              <a:rPr lang="en-US" sz="1800" dirty="0" smtClean="0"/>
              <a:t>		-- CPU </a:t>
            </a:r>
            <a:r>
              <a:rPr lang="en-US" sz="1800" dirty="0"/>
              <a:t>Utilization</a:t>
            </a:r>
          </a:p>
          <a:p>
            <a:pPr defTabSz="228600"/>
            <a:r>
              <a:rPr lang="en-US" sz="1800" dirty="0" smtClean="0"/>
              <a:t>		-- Java Memory, Java </a:t>
            </a:r>
            <a:r>
              <a:rPr lang="en-US" sz="1800" dirty="0"/>
              <a:t>Garbage collection</a:t>
            </a:r>
          </a:p>
          <a:p>
            <a:pPr defTabSz="228600"/>
            <a:r>
              <a:rPr lang="en-US" sz="1800" dirty="0" smtClean="0"/>
              <a:t>		-- Other </a:t>
            </a:r>
            <a:r>
              <a:rPr lang="en-US" sz="1800" dirty="0"/>
              <a:t>Metrics that you like</a:t>
            </a:r>
          </a:p>
          <a:p>
            <a:pPr marL="285750" indent="-285750" defTabSz="228600">
              <a:buFont typeface="Arial" pitchFamily="34" charset="0"/>
              <a:buChar char="•"/>
            </a:pPr>
            <a:r>
              <a:rPr lang="en-US" sz="1800" dirty="0"/>
              <a:t>Run </a:t>
            </a:r>
            <a:r>
              <a:rPr lang="en-US" sz="1800" dirty="0" err="1" smtClean="0"/>
              <a:t>cassandra</a:t>
            </a:r>
            <a:r>
              <a:rPr lang="en-US" sz="1800" dirty="0" smtClean="0"/>
              <a:t>-stress </a:t>
            </a:r>
            <a:r>
              <a:rPr lang="en-US" sz="1800" dirty="0"/>
              <a:t>with a replication factor of 2 to each data center</a:t>
            </a:r>
          </a:p>
          <a:p>
            <a:pPr defTabSz="228600"/>
            <a:r>
              <a:rPr lang="en-US" sz="1800" dirty="0" smtClean="0"/>
              <a:t>		-- Load </a:t>
            </a:r>
            <a:r>
              <a:rPr lang="en-US" sz="1800" dirty="0"/>
              <a:t>at least an average of 1 GB of data per node  (</a:t>
            </a:r>
            <a:r>
              <a:rPr lang="en-US" sz="1800" dirty="0" smtClean="0"/>
              <a:t>Approximately 				10,000,000 </a:t>
            </a:r>
            <a:r>
              <a:rPr lang="en-US" sz="1800" dirty="0"/>
              <a:t>records with default stress table)</a:t>
            </a:r>
          </a:p>
          <a:p>
            <a:pPr defTabSz="228600"/>
            <a:r>
              <a:rPr lang="en-US" sz="1800" dirty="0" smtClean="0"/>
              <a:t>		-- Use skills gained from </a:t>
            </a:r>
            <a:r>
              <a:rPr lang="en-US" sz="1800" dirty="0" err="1" smtClean="0"/>
              <a:t>cassandra</a:t>
            </a:r>
            <a:r>
              <a:rPr lang="en-US" sz="1800" dirty="0" smtClean="0"/>
              <a:t>-stress </a:t>
            </a:r>
            <a:r>
              <a:rPr lang="en-US" sz="18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00596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Challenge: Part 2, Be Prepared to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877734" y="1076743"/>
            <a:ext cx="4893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What is the fastest read </a:t>
            </a:r>
            <a:r>
              <a:rPr lang="en-US" sz="1800" dirty="0" smtClean="0"/>
              <a:t>speed </a:t>
            </a:r>
            <a:r>
              <a:rPr lang="en-US" sz="1800" dirty="0"/>
              <a:t>you can get out of the system at 90%, 95%, </a:t>
            </a:r>
            <a:r>
              <a:rPr lang="en-US" sz="1800" dirty="0" smtClean="0"/>
              <a:t>max ?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What is the fastest write </a:t>
            </a:r>
            <a:r>
              <a:rPr lang="en-US" sz="1800" dirty="0" smtClean="0"/>
              <a:t>speed </a:t>
            </a:r>
            <a:r>
              <a:rPr lang="en-US" sz="1800" dirty="0"/>
              <a:t>you can get out of the system at 90%, 95%, </a:t>
            </a:r>
            <a:r>
              <a:rPr lang="en-US" sz="1800" dirty="0" smtClean="0"/>
              <a:t>max ?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What is the average data size difference between nodes, smallest dataset, largest, the difference between the </a:t>
            </a:r>
            <a:r>
              <a:rPr lang="en-US" sz="1800" dirty="0" smtClean="0"/>
              <a:t>two ?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Can you make that difference closer or even </a:t>
            </a:r>
            <a:r>
              <a:rPr lang="en-US" sz="1800" dirty="0" smtClean="0"/>
              <a:t>exact ? </a:t>
            </a:r>
            <a:r>
              <a:rPr lang="en-US" sz="1800" dirty="0"/>
              <a:t>If so </a:t>
            </a:r>
            <a:r>
              <a:rPr lang="en-US" sz="1800" dirty="0" smtClean="0"/>
              <a:t>how ?</a:t>
            </a: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Is it worth the effort to do </a:t>
            </a:r>
            <a:r>
              <a:rPr lang="en-US" sz="1800" dirty="0" smtClean="0"/>
              <a:t>so ?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4" y="1076743"/>
            <a:ext cx="2624667" cy="262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2260" y="3898740"/>
            <a:ext cx="3605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Hermes Greek God of Commerce, Communications and </a:t>
            </a:r>
            <a:r>
              <a:rPr lang="en-US" sz="800" dirty="0" smtClean="0"/>
              <a:t>Wealth</a:t>
            </a:r>
          </a:p>
          <a:p>
            <a:r>
              <a:rPr lang="en-US" sz="800" dirty="0"/>
              <a:t>Source: https://www.majesticdragonfly.com/hermes-greek-god-statue-8220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0201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Challenge: Part 2, Be Prepared to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72535" y="1975687"/>
            <a:ext cx="394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What problems did you find?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What was the hardest part to fix?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34" y="1180253"/>
            <a:ext cx="3618039" cy="240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10665" y="3729463"/>
            <a:ext cx="3847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Source</a:t>
            </a:r>
            <a:r>
              <a:rPr lang="en-US" sz="800" dirty="0"/>
              <a:t>: https://www.popculturecrossing.com/classics/thepaperchase1973review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41847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0000-DTSE-Core-6293-PL-60-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95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515</TotalTime>
  <Words>755</Words>
  <Application>Microsoft Office PowerPoint</Application>
  <PresentationFormat>On-screen Show (16:9)</PresentationFormat>
  <Paragraphs>124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DataStax_Template_Widescreen</vt:lpstr>
      <vt:lpstr>Practice Lab:</vt:lpstr>
      <vt:lpstr>The Challenge: Part 1</vt:lpstr>
      <vt:lpstr>The Challenge: Part 1, Repair the cluster</vt:lpstr>
      <vt:lpstr>The Challenge: Part 1, Share, but be wary ..</vt:lpstr>
      <vt:lpstr>The Challenge: Part 2, Tuning/cassandra-stress</vt:lpstr>
      <vt:lpstr>The Challenge: Part 2, Be Prepared to Report</vt:lpstr>
      <vt:lpstr>The Challenge: Part 2, Be Prepared to Report</vt:lpstr>
      <vt:lpstr>Practice Lab: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55</cp:revision>
  <dcterms:created xsi:type="dcterms:W3CDTF">2018-03-30T00:33:11Z</dcterms:created>
  <dcterms:modified xsi:type="dcterms:W3CDTF">2018-06-30T17:38:20Z</dcterms:modified>
  <cp:category/>
</cp:coreProperties>
</file>