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19"/>
  </p:notesMasterIdLst>
  <p:handoutMasterIdLst>
    <p:handoutMasterId r:id="rId20"/>
  </p:handoutMasterIdLst>
  <p:sldIdLst>
    <p:sldId id="256" r:id="rId2"/>
    <p:sldId id="282" r:id="rId3"/>
    <p:sldId id="283" r:id="rId4"/>
    <p:sldId id="284" r:id="rId5"/>
    <p:sldId id="265" r:id="rId6"/>
    <p:sldId id="267" r:id="rId7"/>
    <p:sldId id="266" r:id="rId8"/>
    <p:sldId id="276" r:id="rId9"/>
    <p:sldId id="277" r:id="rId10"/>
    <p:sldId id="279" r:id="rId11"/>
    <p:sldId id="278" r:id="rId12"/>
    <p:sldId id="281" r:id="rId13"/>
    <p:sldId id="280" r:id="rId14"/>
    <p:sldId id="268" r:id="rId15"/>
    <p:sldId id="269" r:id="rId16"/>
    <p:sldId id="270" r:id="rId17"/>
    <p:sldId id="26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200"/>
    <a:srgbClr val="CA5F14"/>
    <a:srgbClr val="FFC72C"/>
    <a:srgbClr val="FFDE81"/>
    <a:srgbClr val="FFD358"/>
    <a:srgbClr val="8031A7"/>
    <a:srgbClr val="BFBFBF"/>
    <a:srgbClr val="007A97"/>
    <a:srgbClr val="7D5900"/>
    <a:srgbClr val="FFE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90"/>
    <p:restoredTop sz="57232" autoAdjust="0"/>
  </p:normalViewPr>
  <p:slideViewPr>
    <p:cSldViewPr snapToGrid="0" snapToObjects="1">
      <p:cViewPr varScale="1">
        <p:scale>
          <a:sx n="91" d="100"/>
          <a:sy n="91" d="100"/>
        </p:scale>
        <p:origin x="-2706" y="-102"/>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200" d="100"/>
        <a:sy n="200" d="100"/>
      </p:scale>
      <p:origin x="0" y="7368"/>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7/1/2018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Discussion Unit is introduce DSE Operations Center; a Web based management and monitoring tool for DSE clusters.</a:t>
            </a:r>
            <a:endParaRPr lang="en-US" dirty="0"/>
          </a:p>
        </p:txBody>
      </p:sp>
    </p:spTree>
    <p:extLst>
      <p:ext uri="{BB962C8B-B14F-4D97-AF65-F5344CB8AC3E}">
        <p14:creationId xmlns:p14="http://schemas.microsoft.com/office/powerpoint/2010/main" val="414188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DSE Ops Center has the ability to perform the activities listed above.</a:t>
            </a:r>
          </a:p>
          <a:p>
            <a:endParaRPr lang="en-US" dirty="0"/>
          </a:p>
        </p:txBody>
      </p:sp>
    </p:spTree>
    <p:extLst>
      <p:ext uri="{BB962C8B-B14F-4D97-AF65-F5344CB8AC3E}">
        <p14:creationId xmlns:p14="http://schemas.microsoft.com/office/powerpoint/2010/main" val="48245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DSE Ops Center has the ability to perform the activities listed above.</a:t>
            </a:r>
          </a:p>
          <a:p>
            <a:endParaRPr lang="en-US" dirty="0"/>
          </a:p>
        </p:txBody>
      </p:sp>
    </p:spTree>
    <p:extLst>
      <p:ext uri="{BB962C8B-B14F-4D97-AF65-F5344CB8AC3E}">
        <p14:creationId xmlns:p14="http://schemas.microsoft.com/office/powerpoint/2010/main" val="48245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mn-ea"/>
                <a:cs typeface="+mn-cs"/>
              </a:rPr>
              <a:t>Backup Service    </a:t>
            </a:r>
          </a:p>
          <a:p>
            <a:pPr lvl="1"/>
            <a:r>
              <a:rPr lang="en-US" sz="1200" kern="1200" dirty="0" smtClean="0">
                <a:solidFill>
                  <a:schemeClr val="tx1"/>
                </a:solidFill>
                <a:latin typeface="+mn-lt"/>
                <a:ea typeface="+mn-ea"/>
                <a:cs typeface="+mn-cs"/>
              </a:rPr>
              <a:t>The Backup Service provides automatic scheduled backup, manual backup, and manual restore of DSE cluster data.    </a:t>
            </a:r>
          </a:p>
          <a:p>
            <a:pPr lvl="0"/>
            <a:endParaRPr lang="en-US" sz="800" kern="1200" dirty="0" smtClean="0">
              <a:solidFill>
                <a:schemeClr val="tx1"/>
              </a:solidFill>
              <a:latin typeface="+mn-lt"/>
              <a:ea typeface="+mn-ea"/>
              <a:cs typeface="+mn-cs"/>
            </a:endParaRPr>
          </a:p>
          <a:p>
            <a:pPr lvl="0"/>
            <a:r>
              <a:rPr lang="en-US" sz="800" kern="1200" dirty="0" err="1" smtClean="0">
                <a:solidFill>
                  <a:schemeClr val="tx1"/>
                </a:solidFill>
                <a:latin typeface="+mn-lt"/>
                <a:ea typeface="+mn-ea"/>
                <a:cs typeface="+mn-cs"/>
              </a:rPr>
              <a:t>NodeSync</a:t>
            </a:r>
            <a:r>
              <a:rPr lang="en-US" sz="800" kern="1200" dirty="0" smtClean="0">
                <a:solidFill>
                  <a:schemeClr val="tx1"/>
                </a:solidFill>
                <a:latin typeface="+mn-lt"/>
                <a:ea typeface="+mn-ea"/>
                <a:cs typeface="+mn-cs"/>
              </a:rPr>
              <a:t> Service    </a:t>
            </a:r>
          </a:p>
          <a:p>
            <a:pPr lvl="1"/>
            <a:r>
              <a:rPr lang="en-US" sz="1200" kern="1200" dirty="0" smtClean="0">
                <a:solidFill>
                  <a:schemeClr val="tx1"/>
                </a:solidFill>
                <a:latin typeface="+mn-lt"/>
                <a:ea typeface="+mn-ea"/>
                <a:cs typeface="+mn-cs"/>
              </a:rPr>
              <a:t>Monitor keeping </a:t>
            </a:r>
            <a:r>
              <a:rPr lang="en-US" sz="1200" kern="1200" dirty="0" err="1" smtClean="0">
                <a:solidFill>
                  <a:schemeClr val="tx1"/>
                </a:solidFill>
                <a:latin typeface="+mn-lt"/>
                <a:ea typeface="+mn-ea"/>
                <a:cs typeface="+mn-cs"/>
              </a:rPr>
              <a:t>keyspace</a:t>
            </a:r>
            <a:r>
              <a:rPr lang="en-US" sz="1200" kern="1200" dirty="0" smtClean="0">
                <a:solidFill>
                  <a:schemeClr val="tx1"/>
                </a:solidFill>
                <a:latin typeface="+mn-lt"/>
                <a:ea typeface="+mn-ea"/>
                <a:cs typeface="+mn-cs"/>
              </a:rPr>
              <a:t> and table replicas synchronized with the </a:t>
            </a:r>
            <a:r>
              <a:rPr lang="en-US" sz="1200" kern="1200" dirty="0" err="1" smtClean="0">
                <a:solidFill>
                  <a:schemeClr val="tx1"/>
                </a:solidFill>
                <a:latin typeface="+mn-lt"/>
                <a:ea typeface="+mn-ea"/>
                <a:cs typeface="+mn-cs"/>
              </a:rPr>
              <a:t>OpsCenter</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NodeSync</a:t>
            </a:r>
            <a:r>
              <a:rPr lang="en-US" sz="1200" kern="1200" dirty="0" smtClean="0">
                <a:solidFill>
                  <a:schemeClr val="tx1"/>
                </a:solidFill>
                <a:latin typeface="+mn-lt"/>
                <a:ea typeface="+mn-ea"/>
                <a:cs typeface="+mn-cs"/>
              </a:rPr>
              <a:t> Service for DSE versions 6.0 and later.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Repair Service    </a:t>
            </a:r>
          </a:p>
          <a:p>
            <a:pPr lvl="1"/>
            <a:r>
              <a:rPr lang="en-US" sz="1200" kern="1200" dirty="0" smtClean="0">
                <a:solidFill>
                  <a:schemeClr val="tx1"/>
                </a:solidFill>
                <a:latin typeface="+mn-lt"/>
                <a:ea typeface="+mn-ea"/>
                <a:cs typeface="+mn-cs"/>
              </a:rPr>
              <a:t>The Repair Service performs repairs across a </a:t>
            </a:r>
            <a:r>
              <a:rPr lang="en-US" sz="1200" kern="1200" dirty="0" err="1" smtClean="0">
                <a:solidFill>
                  <a:schemeClr val="tx1"/>
                </a:solidFill>
                <a:latin typeface="+mn-lt"/>
                <a:ea typeface="+mn-ea"/>
                <a:cs typeface="+mn-cs"/>
              </a:rPr>
              <a:t>DataStax</a:t>
            </a:r>
            <a:r>
              <a:rPr lang="en-US" sz="1200" kern="1200" dirty="0" smtClean="0">
                <a:solidFill>
                  <a:schemeClr val="tx1"/>
                </a:solidFill>
                <a:latin typeface="+mn-lt"/>
                <a:ea typeface="+mn-ea"/>
                <a:cs typeface="+mn-cs"/>
              </a:rPr>
              <a:t> Enterprise cluster with minimal impact to cluster performance.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Capacity Service    </a:t>
            </a:r>
          </a:p>
          <a:p>
            <a:pPr lvl="1"/>
            <a:r>
              <a:rPr lang="en-US" sz="1200" kern="1200" dirty="0" smtClean="0">
                <a:solidFill>
                  <a:schemeClr val="tx1"/>
                </a:solidFill>
                <a:latin typeface="+mn-lt"/>
                <a:ea typeface="+mn-ea"/>
                <a:cs typeface="+mn-cs"/>
              </a:rPr>
              <a:t>Using trend analysis and forecasting, the Capacity Service helps you understand cluster performance within its current environment and workload, and gain a better sense of how time affects those trends, both past and future.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Best Practice Service    </a:t>
            </a:r>
          </a:p>
          <a:p>
            <a:pPr lvl="1"/>
            <a:r>
              <a:rPr lang="en-US" sz="1200" kern="1200" dirty="0" smtClean="0">
                <a:solidFill>
                  <a:schemeClr val="tx1"/>
                </a:solidFill>
                <a:latin typeface="+mn-lt"/>
                <a:ea typeface="+mn-ea"/>
                <a:cs typeface="+mn-cs"/>
              </a:rPr>
              <a:t>The Best Practice service allows scheduling pre-defined best practice rules that check various properties of clusters and environments, reporting which active rules pass or fail a configured scan.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Performance Service    </a:t>
            </a:r>
          </a:p>
          <a:p>
            <a:pPr lvl="1"/>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OpsCenter</a:t>
            </a:r>
            <a:r>
              <a:rPr lang="en-US" sz="1200" kern="1200" dirty="0" smtClean="0">
                <a:solidFill>
                  <a:schemeClr val="tx1"/>
                </a:solidFill>
                <a:latin typeface="+mn-lt"/>
                <a:ea typeface="+mn-ea"/>
                <a:cs typeface="+mn-cs"/>
              </a:rPr>
              <a:t> Performance Service combines </a:t>
            </a:r>
            <a:r>
              <a:rPr lang="en-US" sz="1200" kern="1200" dirty="0" err="1" smtClean="0">
                <a:solidFill>
                  <a:schemeClr val="tx1"/>
                </a:solidFill>
                <a:latin typeface="+mn-lt"/>
                <a:ea typeface="+mn-ea"/>
                <a:cs typeface="+mn-cs"/>
              </a:rPr>
              <a:t>OpsCenter</a:t>
            </a:r>
            <a:r>
              <a:rPr lang="en-US" sz="1200" kern="1200" dirty="0" smtClean="0">
                <a:solidFill>
                  <a:schemeClr val="tx1"/>
                </a:solidFill>
                <a:latin typeface="+mn-lt"/>
                <a:ea typeface="+mn-ea"/>
                <a:cs typeface="+mn-cs"/>
              </a:rPr>
              <a:t> metrics with CQL-based diagnostic tables populated by the DSE Performance Service to help understand, tune, and optimize cluster performance. Visually enable the performance objects and analyze the results within </a:t>
            </a:r>
            <a:r>
              <a:rPr lang="en-US" sz="1200" kern="1200" dirty="0" err="1" smtClean="0">
                <a:solidFill>
                  <a:schemeClr val="tx1"/>
                </a:solidFill>
                <a:latin typeface="+mn-lt"/>
                <a:ea typeface="+mn-ea"/>
                <a:cs typeface="+mn-cs"/>
              </a:rPr>
              <a:t>OpsCenter</a:t>
            </a:r>
            <a:r>
              <a:rPr lang="en-US" sz="1200" kern="1200" dirty="0" smtClean="0">
                <a:solidFill>
                  <a:schemeClr val="tx1"/>
                </a:solidFill>
                <a:latin typeface="+mn-lt"/>
                <a:ea typeface="+mn-ea"/>
                <a:cs typeface="+mn-cs"/>
              </a:rPr>
              <a:t>.</a:t>
            </a:r>
            <a:endParaRPr lang="en-US" dirty="0" smtClean="0"/>
          </a:p>
          <a:p>
            <a:endParaRPr lang="en-US" dirty="0" smtClean="0"/>
          </a:p>
          <a:p>
            <a:r>
              <a:rPr lang="en-US" dirty="0" smtClean="0"/>
              <a:t>Reference </a:t>
            </a:r>
            <a:r>
              <a:rPr lang="en-US" dirty="0" err="1" smtClean="0"/>
              <a:t>Urls</a:t>
            </a:r>
            <a:r>
              <a:rPr lang="en-US" dirty="0" smtClean="0"/>
              <a:t>,</a:t>
            </a:r>
          </a:p>
          <a:p>
            <a:pPr lvl="1"/>
            <a:r>
              <a:rPr lang="en-US" dirty="0" smtClean="0"/>
              <a:t>https://docs.datastax.com/en/opscenter/6.5/</a:t>
            </a:r>
          </a:p>
          <a:p>
            <a:pPr lvl="1"/>
            <a:r>
              <a:rPr lang="en-US" dirty="0" smtClean="0"/>
              <a:t>https://docs.datastax.com/en/opscenter/6.5/opsc/online_help/services/datastaxServices.html</a:t>
            </a:r>
            <a:endParaRPr lang="en-US" dirty="0"/>
          </a:p>
        </p:txBody>
      </p:sp>
    </p:spTree>
    <p:extLst>
      <p:ext uri="{BB962C8B-B14F-4D97-AF65-F5344CB8AC3E}">
        <p14:creationId xmlns:p14="http://schemas.microsoft.com/office/powerpoint/2010/main" val="3002725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Best Practice Service lists over 40 rules. Examples as shown.</a:t>
            </a:r>
          </a:p>
          <a:p>
            <a:endParaRPr lang="en-US" dirty="0" smtClean="0"/>
          </a:p>
          <a:p>
            <a:r>
              <a:rPr lang="en-US" dirty="0" smtClean="0"/>
              <a:t>Reference </a:t>
            </a:r>
            <a:r>
              <a:rPr lang="en-US" dirty="0" err="1" smtClean="0"/>
              <a:t>Urls</a:t>
            </a:r>
            <a:r>
              <a:rPr lang="en-US" dirty="0" smtClean="0"/>
              <a:t>,</a:t>
            </a:r>
          </a:p>
          <a:p>
            <a:pPr lvl="1"/>
            <a:r>
              <a:rPr lang="en-US" dirty="0" smtClean="0"/>
              <a:t>https://docs.datastax.com/en/opscenter/6.5/opsc/online_help/services/BPRreference.html</a:t>
            </a:r>
            <a:endParaRPr lang="en-US" dirty="0"/>
          </a:p>
        </p:txBody>
      </p:sp>
    </p:spTree>
    <p:extLst>
      <p:ext uri="{BB962C8B-B14F-4D97-AF65-F5344CB8AC3E}">
        <p14:creationId xmlns:p14="http://schemas.microsoft.com/office/powerpoint/2010/main" val="910890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mn-ea"/>
                <a:cs typeface="+mn-cs"/>
              </a:rPr>
              <a:t>Lifecycle Manager (LCM) is used for provisioning </a:t>
            </a:r>
            <a:r>
              <a:rPr lang="en-US" sz="800" kern="1200" dirty="0" err="1" smtClean="0">
                <a:solidFill>
                  <a:schemeClr val="tx1"/>
                </a:solidFill>
                <a:latin typeface="+mn-lt"/>
                <a:ea typeface="+mn-ea"/>
                <a:cs typeface="+mn-cs"/>
              </a:rPr>
              <a:t>DataStax</a:t>
            </a:r>
            <a:r>
              <a:rPr lang="en-US" sz="800" kern="1200" dirty="0" smtClean="0">
                <a:solidFill>
                  <a:schemeClr val="tx1"/>
                </a:solidFill>
                <a:latin typeface="+mn-lt"/>
                <a:ea typeface="+mn-ea"/>
                <a:cs typeface="+mn-cs"/>
              </a:rPr>
              <a:t> Enterprise (DSE) clusters and centrally managing configurations. Simplify deploying and configuring </a:t>
            </a:r>
            <a:r>
              <a:rPr lang="en-US" sz="800" kern="1200" dirty="0" err="1" smtClean="0">
                <a:solidFill>
                  <a:schemeClr val="tx1"/>
                </a:solidFill>
                <a:latin typeface="+mn-lt"/>
                <a:ea typeface="+mn-ea"/>
                <a:cs typeface="+mn-cs"/>
              </a:rPr>
              <a:t>DataStax</a:t>
            </a:r>
            <a:r>
              <a:rPr lang="en-US" sz="800" kern="1200" dirty="0" smtClean="0">
                <a:solidFill>
                  <a:schemeClr val="tx1"/>
                </a:solidFill>
                <a:latin typeface="+mn-lt"/>
                <a:ea typeface="+mn-ea"/>
                <a:cs typeface="+mn-cs"/>
              </a:rPr>
              <a:t> Enterprise clusters with Lifecycle Manager.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Clusters    </a:t>
            </a:r>
          </a:p>
          <a:p>
            <a:pPr lvl="1"/>
            <a:r>
              <a:rPr lang="en-US" sz="1200" kern="1200" dirty="0" smtClean="0">
                <a:solidFill>
                  <a:schemeClr val="tx1"/>
                </a:solidFill>
                <a:latin typeface="+mn-lt"/>
                <a:ea typeface="+mn-ea"/>
                <a:cs typeface="+mn-cs"/>
              </a:rPr>
              <a:t>Create and manage the </a:t>
            </a:r>
            <a:r>
              <a:rPr lang="en-US" sz="1200" kern="1200" dirty="0" err="1" smtClean="0">
                <a:solidFill>
                  <a:schemeClr val="tx1"/>
                </a:solidFill>
                <a:latin typeface="+mn-lt"/>
                <a:ea typeface="+mn-ea"/>
                <a:cs typeface="+mn-cs"/>
              </a:rPr>
              <a:t>DataStax</a:t>
            </a:r>
            <a:r>
              <a:rPr lang="en-US" sz="1200" kern="1200" dirty="0" smtClean="0">
                <a:solidFill>
                  <a:schemeClr val="tx1"/>
                </a:solidFill>
                <a:latin typeface="+mn-lt"/>
                <a:ea typeface="+mn-ea"/>
                <a:cs typeface="+mn-cs"/>
              </a:rPr>
              <a:t> Enterprise cluster topology model in the Clusters workspace of Lifecycle Manager. Run install and configure jobs at the cluster, datacenter, or node level. Run DSE upgrade jobs at the datacenter or node level.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Jobs    </a:t>
            </a:r>
          </a:p>
          <a:p>
            <a:pPr lvl="1"/>
            <a:r>
              <a:rPr lang="en-US" sz="1200" kern="1200" dirty="0" smtClean="0">
                <a:solidFill>
                  <a:schemeClr val="tx1"/>
                </a:solidFill>
                <a:latin typeface="+mn-lt"/>
                <a:ea typeface="+mn-ea"/>
                <a:cs typeface="+mn-cs"/>
              </a:rPr>
              <a:t>View a summary and drill into details of install, configure, upgrade, and import jobs in Lifecycle Manager. Monitor the progress of running jobs. Troubleshoot failed and abort idle jobs.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Repositories    </a:t>
            </a:r>
          </a:p>
          <a:p>
            <a:pPr lvl="1"/>
            <a:r>
              <a:rPr lang="en-US" sz="1200" kern="1200" dirty="0" smtClean="0">
                <a:solidFill>
                  <a:schemeClr val="tx1"/>
                </a:solidFill>
                <a:latin typeface="+mn-lt"/>
                <a:ea typeface="+mn-ea"/>
                <a:cs typeface="+mn-cs"/>
              </a:rPr>
              <a:t>Repositories use predefined credentials for automatically downloading </a:t>
            </a:r>
            <a:r>
              <a:rPr lang="en-US" sz="1200" kern="1200" dirty="0" err="1" smtClean="0">
                <a:solidFill>
                  <a:schemeClr val="tx1"/>
                </a:solidFill>
                <a:latin typeface="+mn-lt"/>
                <a:ea typeface="+mn-ea"/>
                <a:cs typeface="+mn-cs"/>
              </a:rPr>
              <a:t>Debian</a:t>
            </a:r>
            <a:r>
              <a:rPr lang="en-US" sz="1200" kern="1200" dirty="0" smtClean="0">
                <a:solidFill>
                  <a:schemeClr val="tx1"/>
                </a:solidFill>
                <a:latin typeface="+mn-lt"/>
                <a:ea typeface="+mn-ea"/>
                <a:cs typeface="+mn-cs"/>
              </a:rPr>
              <a:t> or RPM packages from the </a:t>
            </a:r>
            <a:r>
              <a:rPr lang="en-US" sz="1200" kern="1200" dirty="0" err="1" smtClean="0">
                <a:solidFill>
                  <a:schemeClr val="tx1"/>
                </a:solidFill>
                <a:latin typeface="+mn-lt"/>
                <a:ea typeface="+mn-ea"/>
                <a:cs typeface="+mn-cs"/>
              </a:rPr>
              <a:t>DataStax</a:t>
            </a:r>
            <a:r>
              <a:rPr lang="en-US" sz="1200" kern="1200" dirty="0" smtClean="0">
                <a:solidFill>
                  <a:schemeClr val="tx1"/>
                </a:solidFill>
                <a:latin typeface="+mn-lt"/>
                <a:ea typeface="+mn-ea"/>
                <a:cs typeface="+mn-cs"/>
              </a:rPr>
              <a:t> Enterprise repository or from a private repository that is an internal mirror of the </a:t>
            </a:r>
            <a:r>
              <a:rPr lang="en-US" sz="1200" kern="1200" dirty="0" err="1" smtClean="0">
                <a:solidFill>
                  <a:schemeClr val="tx1"/>
                </a:solidFill>
                <a:latin typeface="+mn-lt"/>
                <a:ea typeface="+mn-ea"/>
                <a:cs typeface="+mn-cs"/>
              </a:rPr>
              <a:t>DataStax</a:t>
            </a:r>
            <a:r>
              <a:rPr lang="en-US" sz="1200" kern="1200" dirty="0" smtClean="0">
                <a:solidFill>
                  <a:schemeClr val="tx1"/>
                </a:solidFill>
                <a:latin typeface="+mn-lt"/>
                <a:ea typeface="+mn-ea"/>
                <a:cs typeface="+mn-cs"/>
              </a:rPr>
              <a:t> repository.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SSH Credentials    </a:t>
            </a:r>
          </a:p>
          <a:p>
            <a:pPr lvl="1"/>
            <a:r>
              <a:rPr lang="en-US" sz="1200" kern="1200" dirty="0" smtClean="0">
                <a:solidFill>
                  <a:schemeClr val="tx1"/>
                </a:solidFill>
                <a:latin typeface="+mn-lt"/>
                <a:ea typeface="+mn-ea"/>
                <a:cs typeface="+mn-cs"/>
              </a:rPr>
              <a:t>SSH credentials allow securely connecting to machines without repeatedly entering credentials for each </a:t>
            </a:r>
            <a:r>
              <a:rPr lang="en-US" sz="1200" kern="1200" dirty="0" err="1" smtClean="0">
                <a:solidFill>
                  <a:schemeClr val="tx1"/>
                </a:solidFill>
                <a:latin typeface="+mn-lt"/>
                <a:ea typeface="+mn-ea"/>
                <a:cs typeface="+mn-cs"/>
              </a:rPr>
              <a:t>DataStax</a:t>
            </a:r>
            <a:r>
              <a:rPr lang="en-US" sz="1200" kern="1200" dirty="0" smtClean="0">
                <a:solidFill>
                  <a:schemeClr val="tx1"/>
                </a:solidFill>
                <a:latin typeface="+mn-lt"/>
                <a:ea typeface="+mn-ea"/>
                <a:cs typeface="+mn-cs"/>
              </a:rPr>
              <a:t> Enterprise install, configure, or import job. Define SSH credentials for cluster, datacenter, or node levels.    </a:t>
            </a:r>
          </a:p>
          <a:p>
            <a:pPr lvl="1"/>
            <a:endParaRPr lang="en-US" sz="1200" kern="1200" dirty="0" smtClean="0">
              <a:solidFill>
                <a:schemeClr val="tx1"/>
              </a:solidFill>
              <a:latin typeface="+mn-lt"/>
              <a:ea typeface="+mn-ea"/>
              <a:cs typeface="+mn-cs"/>
            </a:endParaRPr>
          </a:p>
          <a:p>
            <a:pPr lvl="0"/>
            <a:r>
              <a:rPr lang="en-US" sz="800" kern="1200" dirty="0" smtClean="0">
                <a:solidFill>
                  <a:schemeClr val="tx1"/>
                </a:solidFill>
                <a:latin typeface="+mn-lt"/>
                <a:ea typeface="+mn-ea"/>
                <a:cs typeface="+mn-cs"/>
              </a:rPr>
              <a:t>Configuration Profiles    </a:t>
            </a:r>
          </a:p>
          <a:p>
            <a:pPr lvl="1"/>
            <a:r>
              <a:rPr lang="en-US" sz="1200" kern="1200" dirty="0" smtClean="0">
                <a:solidFill>
                  <a:schemeClr val="tx1"/>
                </a:solidFill>
                <a:latin typeface="+mn-lt"/>
                <a:ea typeface="+mn-ea"/>
                <a:cs typeface="+mn-cs"/>
              </a:rPr>
              <a:t>Define centrally-managed configuration profiles to enforce uniform configuration at the cluster, datacenter, or node level.    Lifecycle Manager configuration options    Configuration options available in </a:t>
            </a:r>
            <a:r>
              <a:rPr lang="en-US" sz="1200" kern="1200" dirty="0" err="1" smtClean="0">
                <a:solidFill>
                  <a:schemeClr val="tx1"/>
                </a:solidFill>
                <a:latin typeface="+mn-lt"/>
                <a:ea typeface="+mn-ea"/>
                <a:cs typeface="+mn-cs"/>
              </a:rPr>
              <a:t>opscenterd.conf</a:t>
            </a:r>
            <a:r>
              <a:rPr lang="en-US" sz="1200" kern="1200" dirty="0" smtClean="0">
                <a:solidFill>
                  <a:schemeClr val="tx1"/>
                </a:solidFill>
                <a:latin typeface="+mn-lt"/>
                <a:ea typeface="+mn-ea"/>
                <a:cs typeface="+mn-cs"/>
              </a:rPr>
              <a:t> for Lifecycle Manager.</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Reference </a:t>
            </a:r>
            <a:r>
              <a:rPr lang="en-US" sz="800" kern="1200" dirty="0" err="1" smtClean="0">
                <a:solidFill>
                  <a:schemeClr val="tx1"/>
                </a:solidFill>
                <a:latin typeface="+mn-lt"/>
                <a:ea typeface="+mn-ea"/>
                <a:cs typeface="+mn-cs"/>
              </a:rPr>
              <a:t>Urls</a:t>
            </a:r>
            <a:r>
              <a:rPr lang="en-US" sz="800" kern="1200" dirty="0" smtClean="0">
                <a:solidFill>
                  <a:schemeClr val="tx1"/>
                </a:solidFill>
                <a:latin typeface="+mn-lt"/>
                <a:ea typeface="+mn-ea"/>
                <a:cs typeface="+mn-cs"/>
              </a:rPr>
              <a:t>,</a:t>
            </a:r>
          </a:p>
          <a:p>
            <a:pPr lvl="1"/>
            <a:r>
              <a:rPr lang="en-US" dirty="0" smtClean="0"/>
              <a:t>https://docs.datastax.com/en/opscenter/6.5/opsc/LCM/opscLCM.html</a:t>
            </a:r>
            <a:endParaRPr lang="en-US" dirty="0"/>
          </a:p>
        </p:txBody>
      </p:sp>
    </p:spTree>
    <p:extLst>
      <p:ext uri="{BB962C8B-B14F-4D97-AF65-F5344CB8AC3E}">
        <p14:creationId xmlns:p14="http://schemas.microsoft.com/office/powerpoint/2010/main" val="61634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While we know we can administer</a:t>
            </a:r>
            <a:r>
              <a:rPr lang="en-US" baseline="0" dirty="0" smtClean="0"/>
              <a:t> DSE using DSE Ops Center, and by using JMX directly (or </a:t>
            </a:r>
            <a:r>
              <a:rPr lang="en-US" baseline="0" dirty="0" err="1" smtClean="0"/>
              <a:t>nodetool</a:t>
            </a:r>
            <a:r>
              <a:rPr lang="en-US" baseline="0" dirty="0" smtClean="0"/>
              <a:t>, other, directly), there is now a means to administer DSE through a new DSE Ops Center agent API. Details as shown.</a:t>
            </a:r>
            <a:endParaRPr lang="en-US" dirty="0" smtClean="0"/>
          </a:p>
          <a:p>
            <a:endParaRPr lang="en-US" dirty="0" smtClean="0"/>
          </a:p>
          <a:p>
            <a:r>
              <a:rPr lang="en-US" dirty="0" smtClean="0"/>
              <a:t>Reference </a:t>
            </a:r>
            <a:r>
              <a:rPr lang="en-US" dirty="0" err="1" smtClean="0"/>
              <a:t>Urls</a:t>
            </a:r>
            <a:r>
              <a:rPr lang="en-US" dirty="0" smtClean="0"/>
              <a:t>,</a:t>
            </a:r>
          </a:p>
          <a:p>
            <a:pPr lvl="1"/>
            <a:r>
              <a:rPr lang="en-US" dirty="0" smtClean="0"/>
              <a:t>https://docs.datastax.com/en/opscenter/6.5/opsc/enableAgentAPI.html</a:t>
            </a:r>
            <a:endParaRPr lang="en-US" dirty="0"/>
          </a:p>
        </p:txBody>
      </p:sp>
    </p:spTree>
    <p:extLst>
      <p:ext uri="{BB962C8B-B14F-4D97-AF65-F5344CB8AC3E}">
        <p14:creationId xmlns:p14="http://schemas.microsoft.com/office/powerpoint/2010/main" val="321922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a:t>
            </a:r>
            <a:r>
              <a:rPr lang="en-US" baseline="0" dirty="0" smtClean="0"/>
              <a:t> of Discussion Module-</a:t>
            </a:r>
            <a:endParaRPr lang="en-US" dirty="0" smtClean="0"/>
          </a:p>
          <a:p>
            <a:endParaRPr lang="en-US" dirty="0"/>
          </a:p>
        </p:txBody>
      </p:sp>
    </p:spTree>
    <p:extLst>
      <p:ext uri="{BB962C8B-B14F-4D97-AF65-F5344CB8AC3E}">
        <p14:creationId xmlns:p14="http://schemas.microsoft.com/office/powerpoint/2010/main" val="1605758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Refrigerator magnets Discussion Lab: d</a:t>
            </a:r>
            <a:r>
              <a:rPr lang="en-US" dirty="0" smtClean="0"/>
              <a:t>etailing</a:t>
            </a:r>
            <a:r>
              <a:rPr lang="en-US" baseline="0" dirty="0" smtClean="0"/>
              <a:t> (one) DSE object hierarchy-</a:t>
            </a:r>
          </a:p>
          <a:p>
            <a:endParaRPr lang="en-US" baseline="0" dirty="0" smtClean="0"/>
          </a:p>
          <a:p>
            <a:pPr marL="330200" indent="-171450">
              <a:buFont typeface="Arial" pitchFamily="34" charset="0"/>
              <a:buChar char="•"/>
            </a:pPr>
            <a:r>
              <a:rPr lang="en-US" baseline="0" dirty="0" smtClean="0"/>
              <a:t>Match the terms on the right with the lettered boxes on the left.</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Stomp protocol, </a:t>
            </a:r>
            <a:r>
              <a:rPr lang="en-US" dirty="0" smtClean="0"/>
              <a:t>https://en.wikipedia.org/wiki/Streaming_Text_Oriented_Messaging_Protocol</a:t>
            </a:r>
          </a:p>
          <a:p>
            <a:pPr marL="330200" indent="-171450">
              <a:buFont typeface="Arial" pitchFamily="34" charset="0"/>
              <a:buChar char="•"/>
            </a:pPr>
            <a:r>
              <a:rPr lang="en-US" dirty="0" smtClean="0"/>
              <a:t>Security Protocol 28 Subsection D, In the event of a hostile takeover of a Starship, the EMH is to deactivate and await rescue, http://www.ditl.org/regulations-list.php</a:t>
            </a:r>
            <a:endParaRPr lang="en-US" dirty="0"/>
          </a:p>
        </p:txBody>
      </p:sp>
    </p:spTree>
    <p:extLst>
      <p:ext uri="{BB962C8B-B14F-4D97-AF65-F5344CB8AC3E}">
        <p14:creationId xmlns:p14="http://schemas.microsoft.com/office/powerpoint/2010/main" val="71606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Discussion Lab-</a:t>
            </a:r>
          </a:p>
          <a:p>
            <a:endParaRPr lang="en-US" dirty="0"/>
          </a:p>
        </p:txBody>
      </p:sp>
    </p:spTree>
    <p:extLst>
      <p:ext uri="{BB962C8B-B14F-4D97-AF65-F5344CB8AC3E}">
        <p14:creationId xmlns:p14="http://schemas.microsoft.com/office/powerpoint/2010/main" val="107331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Ops Center server provides a thin</a:t>
            </a:r>
            <a:r>
              <a:rPr lang="en-US" baseline="0" dirty="0" smtClean="0"/>
              <a:t> client Web app supporting one or more users, one or more DSE clusters.</a:t>
            </a:r>
          </a:p>
          <a:p>
            <a:endParaRPr lang="en-US" baseline="0" dirty="0" smtClean="0"/>
          </a:p>
          <a:p>
            <a:r>
              <a:rPr lang="en-US" baseline="0" dirty="0" smtClean="0"/>
              <a:t>Ops Center agents must operate on every node in the DSE cluster. The Ops Center agents may be manually or automatically installed.</a:t>
            </a:r>
            <a:endParaRPr lang="en-US" dirty="0" smtClean="0"/>
          </a:p>
          <a:p>
            <a:endParaRPr lang="en-US" dirty="0" smtClean="0"/>
          </a:p>
          <a:p>
            <a:r>
              <a:rPr lang="en-US" dirty="0" smtClean="0"/>
              <a:t>Reference </a:t>
            </a:r>
            <a:r>
              <a:rPr lang="en-US" dirty="0" err="1" smtClean="0"/>
              <a:t>Urls</a:t>
            </a:r>
            <a:r>
              <a:rPr lang="en-US" dirty="0" smtClean="0"/>
              <a:t>,</a:t>
            </a:r>
          </a:p>
          <a:p>
            <a:pPr lvl="1"/>
            <a:r>
              <a:rPr lang="en-US" dirty="0" smtClean="0"/>
              <a:t>https://docs.datastax.com/en/opscenter/6.5/opsc/opscArchOvr.html</a:t>
            </a:r>
            <a:endParaRPr lang="en-US" dirty="0"/>
          </a:p>
        </p:txBody>
      </p:sp>
    </p:spTree>
    <p:extLst>
      <p:ext uri="{BB962C8B-B14F-4D97-AF65-F5344CB8AC3E}">
        <p14:creationId xmlns:p14="http://schemas.microsoft.com/office/powerpoint/2010/main" val="39053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DSE Ops Center can</a:t>
            </a:r>
            <a:r>
              <a:rPr lang="en-US" baseline="0" dirty="0" smtClean="0"/>
              <a:t> be installed via a variety of methods.</a:t>
            </a:r>
          </a:p>
          <a:p>
            <a:endParaRPr lang="en-US" baseline="0" dirty="0" smtClean="0"/>
          </a:p>
          <a:p>
            <a:r>
              <a:rPr lang="en-US" baseline="0" dirty="0" smtClean="0"/>
              <a:t>In Practice Lab 6251 that follows, we detail a Tar ball install of Ops Center and the Ops Center agent.</a:t>
            </a:r>
            <a:endParaRPr lang="en-US" dirty="0"/>
          </a:p>
        </p:txBody>
      </p:sp>
    </p:spTree>
    <p:extLst>
      <p:ext uri="{BB962C8B-B14F-4D97-AF65-F5344CB8AC3E}">
        <p14:creationId xmlns:p14="http://schemas.microsoft.com/office/powerpoint/2010/main" val="3505935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DSE Ops Center has the ability to perform the activities listed above.</a:t>
            </a:r>
            <a:endParaRPr lang="en-US" dirty="0"/>
          </a:p>
        </p:txBody>
      </p:sp>
    </p:spTree>
    <p:extLst>
      <p:ext uri="{BB962C8B-B14F-4D97-AF65-F5344CB8AC3E}">
        <p14:creationId xmlns:p14="http://schemas.microsoft.com/office/powerpoint/2010/main" val="21698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DSE Ops Center has the ability to perform the activities listed above.</a:t>
            </a:r>
          </a:p>
          <a:p>
            <a:endParaRPr lang="en-US" dirty="0"/>
          </a:p>
        </p:txBody>
      </p:sp>
    </p:spTree>
    <p:extLst>
      <p:ext uri="{BB962C8B-B14F-4D97-AF65-F5344CB8AC3E}">
        <p14:creationId xmlns:p14="http://schemas.microsoft.com/office/powerpoint/2010/main" val="246361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DSE Ops Center has the ability to perform the activities listed above.</a:t>
            </a:r>
          </a:p>
          <a:p>
            <a:endParaRPr lang="en-US" dirty="0"/>
          </a:p>
        </p:txBody>
      </p:sp>
    </p:spTree>
    <p:extLst>
      <p:ext uri="{BB962C8B-B14F-4D97-AF65-F5344CB8AC3E}">
        <p14:creationId xmlns:p14="http://schemas.microsoft.com/office/powerpoint/2010/main" val="227966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DSE Ops Center has the ability to perform the activities listed above.</a:t>
            </a:r>
          </a:p>
          <a:p>
            <a:endParaRPr lang="en-US" dirty="0"/>
          </a:p>
        </p:txBody>
      </p:sp>
    </p:spTree>
    <p:extLst>
      <p:ext uri="{BB962C8B-B14F-4D97-AF65-F5344CB8AC3E}">
        <p14:creationId xmlns:p14="http://schemas.microsoft.com/office/powerpoint/2010/main" val="528749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0000-DTSE-OpsCenter-6250-DU-60-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0000-DTSE-OpsCenter-6250-DU-60-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0000-DTSE-OpsCenter-6250-DU-60-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0000-DTSE-OpsCenter-6250-DU-60-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p15="http://schemas.microsoft.com/office/powerpoint/2012/main" xmlns="">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0000-DTSE-OpsCenter-6250-DU-60-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0000-DTSE-OpsCenter-6250-DU-60-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0000-DTSE-OpsCenter-6250-DU-60-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0000-DTSE-OpsCenter-6250-DU-60-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DSE Ops Center</a:t>
            </a:r>
            <a:endParaRPr lang="en-US" sz="2000" dirty="0"/>
          </a:p>
        </p:txBody>
      </p:sp>
      <p:sp>
        <p:nvSpPr>
          <p:cNvPr id="3" name="Title 2"/>
          <p:cNvSpPr>
            <a:spLocks noGrp="1"/>
          </p:cNvSpPr>
          <p:nvPr>
            <p:ph type="title"/>
          </p:nvPr>
        </p:nvSpPr>
        <p:spPr/>
        <p:txBody>
          <a:bodyPr/>
          <a:lstStyle/>
          <a:p>
            <a:r>
              <a:rPr lang="en-US" dirty="0" smtClean="0"/>
              <a:t>Discussion Unit:</a:t>
            </a:r>
            <a:endParaRPr lang="en-US" dirty="0"/>
          </a:p>
        </p:txBody>
      </p:sp>
      <p:sp>
        <p:nvSpPr>
          <p:cNvPr id="4" name="Slide Number Placeholder 3"/>
          <p:cNvSpPr>
            <a:spLocks noGrp="1"/>
          </p:cNvSpPr>
          <p:nvPr>
            <p:ph type="sldNum" sz="quarter" idx="11"/>
          </p:nvPr>
        </p:nvSpPr>
        <p:spPr/>
        <p:txBody>
          <a:bodyPr/>
          <a:lstStyle/>
          <a:p>
            <a:r>
              <a:rPr lang="en-US" dirty="0" smtClean="0"/>
              <a:t>0000-DTSE-OpsCenter-6250-DU-60-</a:t>
            </a:r>
            <a:fld id="{5A6FB346-E907-314D-8DE1-ECD2B2B6AA1B}" type="slidenum">
              <a:rPr lang="uk-UA" smtClean="0"/>
              <a:pPr/>
              <a:t>1</a:t>
            </a:fld>
            <a:endParaRPr lang="uk-UA" dirty="0"/>
          </a:p>
        </p:txBody>
      </p:sp>
      <p:sp>
        <p:nvSpPr>
          <p:cNvPr id="5" name="Content Placeholder 1"/>
          <p:cNvSpPr txBox="1">
            <a:spLocks/>
          </p:cNvSpPr>
          <p:nvPr/>
        </p:nvSpPr>
        <p:spPr>
          <a:xfrm>
            <a:off x="4389120" y="966877"/>
            <a:ext cx="4575472" cy="1751448"/>
          </a:xfrm>
          <a:prstGeom prst="rect">
            <a:avLst/>
          </a:prstGeom>
          <a:solidFill>
            <a:schemeClr val="bg1"/>
          </a:solidFill>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a:r>
              <a:rPr lang="en-US" sz="1800" dirty="0" smtClean="0"/>
              <a:t>Introduce the DSE Operations Center</a:t>
            </a:r>
          </a:p>
          <a:p>
            <a:pPr marL="6350"/>
            <a:endParaRPr lang="en-US" sz="1800" dirty="0"/>
          </a:p>
          <a:p>
            <a:pPr marL="233363" indent="-227013">
              <a:buFont typeface="Arial" pitchFamily="34" charset="0"/>
              <a:buChar char="•"/>
            </a:pPr>
            <a:r>
              <a:rPr lang="en-US" sz="1800" dirty="0" smtClean="0"/>
              <a:t>Adding and expanding clusters</a:t>
            </a:r>
          </a:p>
          <a:p>
            <a:pPr marL="233363" indent="-227013">
              <a:buFont typeface="Arial" pitchFamily="34" charset="0"/>
              <a:buChar char="•"/>
            </a:pPr>
            <a:r>
              <a:rPr lang="en-US" sz="1800" dirty="0" smtClean="0"/>
              <a:t>Configuring nodes</a:t>
            </a:r>
          </a:p>
          <a:p>
            <a:pPr marL="233363" indent="-227013">
              <a:buFont typeface="Arial" pitchFamily="34" charset="0"/>
              <a:buChar char="•"/>
            </a:pPr>
            <a:r>
              <a:rPr lang="en-US" sz="1800" dirty="0" smtClean="0"/>
              <a:t>Viewing performance metrics</a:t>
            </a:r>
          </a:p>
          <a:p>
            <a:pPr marL="233363" indent="-227013">
              <a:buFont typeface="Arial" pitchFamily="34" charset="0"/>
              <a:buChar char="•"/>
            </a:pPr>
            <a:r>
              <a:rPr lang="en-US" sz="1800" dirty="0" smtClean="0"/>
              <a:t>Correcting issues</a:t>
            </a:r>
          </a:p>
          <a:p>
            <a:pPr marL="233363" indent="-227013">
              <a:buFont typeface="Arial" pitchFamily="34" charset="0"/>
              <a:buChar char="•"/>
            </a:pPr>
            <a:r>
              <a:rPr lang="en-US" sz="1800" dirty="0" smtClean="0"/>
              <a:t>Monitoring cluster health</a:t>
            </a:r>
          </a:p>
          <a:p>
            <a:pPr marL="233363" indent="-227013">
              <a:buFont typeface="Arial" pitchFamily="34" charset="0"/>
              <a:buChar char="•"/>
            </a:pPr>
            <a:r>
              <a:rPr lang="en-US" sz="1800" dirty="0" smtClean="0"/>
              <a:t>Configure security</a:t>
            </a:r>
          </a:p>
          <a:p>
            <a:pPr marL="233363" indent="-227013">
              <a:buFont typeface="Arial" pitchFamily="34" charset="0"/>
              <a:buChar char="•"/>
            </a:pPr>
            <a:r>
              <a:rPr lang="en-US" sz="1800" dirty="0" smtClean="0"/>
              <a:t>Backup and recovery</a:t>
            </a:r>
          </a:p>
          <a:p>
            <a:pPr marL="233363" indent="-227013">
              <a:buFont typeface="Arial" pitchFamily="34" charset="0"/>
              <a:buChar char="•"/>
            </a:pPr>
            <a:r>
              <a:rPr lang="en-US" sz="1800" dirty="0" smtClean="0"/>
              <a:t>Other</a:t>
            </a:r>
          </a:p>
          <a:p>
            <a:pPr marL="233363" indent="-227013">
              <a:buFont typeface="Arial" pitchFamily="34" charset="0"/>
              <a:buChar char="•"/>
            </a:pPr>
            <a:endParaRPr lang="en-US" sz="1800" dirty="0" smtClean="0"/>
          </a:p>
          <a:p>
            <a:pPr marL="233363" indent="-227013">
              <a:buFont typeface="Arial" pitchFamily="34" charset="0"/>
              <a:buChar char="•"/>
            </a:pPr>
            <a:endParaRPr lang="en-US" sz="1800" dirty="0"/>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Agent Ops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10</a:t>
            </a:fld>
            <a:endParaRPr lang="uk-UA" dirty="0"/>
          </a:p>
        </p:txBody>
      </p:sp>
      <p:sp>
        <p:nvSpPr>
          <p:cNvPr id="4" name="TextBox 3"/>
          <p:cNvSpPr txBox="1"/>
          <p:nvPr/>
        </p:nvSpPr>
        <p:spPr>
          <a:xfrm>
            <a:off x="5988106" y="1513625"/>
            <a:ext cx="2932771" cy="2246769"/>
          </a:xfrm>
          <a:prstGeom prst="rect">
            <a:avLst/>
          </a:prstGeom>
          <a:noFill/>
        </p:spPr>
        <p:txBody>
          <a:bodyPr wrap="square" rtlCol="0">
            <a:spAutoFit/>
          </a:bodyPr>
          <a:lstStyle/>
          <a:p>
            <a:r>
              <a:rPr lang="en-US" sz="2000" dirty="0" smtClean="0"/>
              <a:t>Ops Center capabilities relative to agents include:</a:t>
            </a:r>
          </a:p>
          <a:p>
            <a:endParaRPr lang="en-US" sz="2000" dirty="0" smtClean="0"/>
          </a:p>
          <a:p>
            <a:pPr marL="225425" indent="-225425">
              <a:buFont typeface="Arial" pitchFamily="34" charset="0"/>
              <a:buChar char="•"/>
            </a:pPr>
            <a:r>
              <a:rPr lang="en-US" sz="2000" dirty="0" smtClean="0"/>
              <a:t>View agent status</a:t>
            </a:r>
          </a:p>
          <a:p>
            <a:pPr marL="225425" indent="-225425">
              <a:buFont typeface="Arial" pitchFamily="34" charset="0"/>
              <a:buChar char="•"/>
            </a:pPr>
            <a:r>
              <a:rPr lang="en-US" sz="2000" dirty="0" smtClean="0"/>
              <a:t>Install/upgrade agents</a:t>
            </a:r>
          </a:p>
          <a:p>
            <a:pPr marL="225425" indent="-225425">
              <a:buFont typeface="Arial" pitchFamily="34" charset="0"/>
              <a:buChar char="•"/>
            </a:pPr>
            <a:r>
              <a:rPr lang="en-US" sz="2000" dirty="0" smtClean="0"/>
              <a:t>Other</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94" y="1674419"/>
            <a:ext cx="47529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87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Alerts/Events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11</a:t>
            </a:fld>
            <a:endParaRPr lang="uk-UA" dirty="0"/>
          </a:p>
        </p:txBody>
      </p:sp>
      <p:sp>
        <p:nvSpPr>
          <p:cNvPr id="4" name="TextBox 3"/>
          <p:cNvSpPr txBox="1"/>
          <p:nvPr/>
        </p:nvSpPr>
        <p:spPr>
          <a:xfrm>
            <a:off x="173979" y="1188292"/>
            <a:ext cx="4624598" cy="2862322"/>
          </a:xfrm>
          <a:prstGeom prst="rect">
            <a:avLst/>
          </a:prstGeom>
          <a:noFill/>
        </p:spPr>
        <p:txBody>
          <a:bodyPr wrap="square" rtlCol="0">
            <a:spAutoFit/>
          </a:bodyPr>
          <a:lstStyle/>
          <a:p>
            <a:r>
              <a:rPr lang="en-US" sz="2000" dirty="0" smtClean="0"/>
              <a:t>Ops Center capabilities relative to alerts/events include:</a:t>
            </a:r>
          </a:p>
          <a:p>
            <a:endParaRPr lang="en-US" sz="2000" dirty="0" smtClean="0"/>
          </a:p>
          <a:p>
            <a:pPr marL="225425" indent="-225425">
              <a:buFont typeface="Arial" pitchFamily="34" charset="0"/>
              <a:buChar char="•"/>
            </a:pPr>
            <a:r>
              <a:rPr lang="en-US" sz="2000" dirty="0" smtClean="0"/>
              <a:t>Set logging level per; 0/Debug thru Alert/5.</a:t>
            </a:r>
          </a:p>
          <a:p>
            <a:pPr marL="225425" indent="-225425">
              <a:buFont typeface="Arial" pitchFamily="34" charset="0"/>
              <a:buChar char="•"/>
            </a:pPr>
            <a:r>
              <a:rPr lang="en-US" sz="2000" dirty="0" smtClean="0"/>
              <a:t>Specify SNMP alert parameters</a:t>
            </a:r>
          </a:p>
          <a:p>
            <a:pPr marL="225425" indent="-225425">
              <a:buFont typeface="Arial" pitchFamily="34" charset="0"/>
              <a:buChar char="•"/>
            </a:pPr>
            <a:r>
              <a:rPr lang="en-US" sz="2000" dirty="0" smtClean="0"/>
              <a:t>Specify SMTP alert parameters</a:t>
            </a:r>
          </a:p>
          <a:p>
            <a:pPr marL="225425" indent="-225425">
              <a:buFont typeface="Arial" pitchFamily="34" charset="0"/>
              <a:buChar char="•"/>
            </a:pPr>
            <a:r>
              <a:rPr lang="en-US" sz="2000" dirty="0" smtClean="0"/>
              <a:t>Specify Http/POST alert parameters</a:t>
            </a:r>
          </a:p>
          <a:p>
            <a:pPr marL="225425" indent="-225425">
              <a:buFont typeface="Arial" pitchFamily="34" charset="0"/>
              <a:buChar char="•"/>
            </a:pPr>
            <a:r>
              <a:rPr lang="en-US" sz="2000" dirty="0" smtClean="0"/>
              <a:t>Other</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6736" y="1188292"/>
            <a:ext cx="4335351" cy="272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87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928" y="1246623"/>
            <a:ext cx="2275726" cy="548048"/>
          </a:xfrm>
        </p:spPr>
        <p:txBody>
          <a:bodyPr/>
          <a:lstStyle/>
          <a:p>
            <a:r>
              <a:rPr lang="en-US" dirty="0" smtClean="0"/>
              <a:t>Ops Center: Performance Metrics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12</a:t>
            </a:fld>
            <a:endParaRPr lang="uk-UA" dirty="0"/>
          </a:p>
        </p:txBody>
      </p:sp>
      <p:sp>
        <p:nvSpPr>
          <p:cNvPr id="4" name="TextBox 3"/>
          <p:cNvSpPr txBox="1"/>
          <p:nvPr/>
        </p:nvSpPr>
        <p:spPr>
          <a:xfrm>
            <a:off x="457199" y="202974"/>
            <a:ext cx="5417619" cy="4616648"/>
          </a:xfrm>
          <a:prstGeom prst="rect">
            <a:avLst/>
          </a:prstGeom>
          <a:noFill/>
        </p:spPr>
        <p:txBody>
          <a:bodyPr wrap="square" rtlCol="0">
            <a:spAutoFit/>
          </a:bodyPr>
          <a:lstStyle/>
          <a:p>
            <a:r>
              <a:rPr lang="en-US" sz="2000" dirty="0" smtClean="0"/>
              <a:t>Ops Center capabilities relative to performance metrics include:</a:t>
            </a:r>
          </a:p>
          <a:p>
            <a:endParaRPr lang="en-US" sz="2000" dirty="0" smtClean="0"/>
          </a:p>
          <a:p>
            <a:pPr marL="225425" indent="-225425">
              <a:buFont typeface="Arial" pitchFamily="34" charset="0"/>
              <a:buChar char="•"/>
            </a:pPr>
            <a:r>
              <a:rPr lang="en-US" sz="1800" dirty="0" smtClean="0"/>
              <a:t>Cluster wide performance metrics (metrics aggregated atop nodes)</a:t>
            </a:r>
          </a:p>
          <a:p>
            <a:pPr marL="225425" indent="-225425">
              <a:buFont typeface="Arial" pitchFamily="34" charset="0"/>
              <a:buChar char="•"/>
            </a:pPr>
            <a:r>
              <a:rPr lang="en-US" sz="1800" dirty="0" smtClean="0"/>
              <a:t>Pending task metrics; compactions, other</a:t>
            </a:r>
          </a:p>
          <a:p>
            <a:pPr marL="225425" indent="-225425">
              <a:buFont typeface="Arial" pitchFamily="34" charset="0"/>
              <a:buChar char="•"/>
            </a:pPr>
            <a:r>
              <a:rPr lang="en-US" sz="1800" dirty="0" smtClean="0"/>
              <a:t>Table performance metrics</a:t>
            </a:r>
          </a:p>
          <a:p>
            <a:pPr marL="225425" indent="-225425">
              <a:buFont typeface="Arial" pitchFamily="34" charset="0"/>
              <a:buChar char="•"/>
            </a:pPr>
            <a:r>
              <a:rPr lang="en-US" sz="1800" dirty="0" smtClean="0"/>
              <a:t>Tiered storage performance metrics</a:t>
            </a:r>
          </a:p>
          <a:p>
            <a:pPr marL="225425" indent="-225425">
              <a:buFont typeface="Arial" pitchFamily="34" charset="0"/>
              <a:buChar char="•"/>
            </a:pPr>
            <a:r>
              <a:rPr lang="en-US" sz="1800" dirty="0" smtClean="0"/>
              <a:t>Message latency metrics</a:t>
            </a:r>
          </a:p>
          <a:p>
            <a:pPr marL="225425" indent="-225425">
              <a:buFont typeface="Arial" pitchFamily="34" charset="0"/>
              <a:buChar char="•"/>
            </a:pPr>
            <a:r>
              <a:rPr lang="en-US" sz="1800" dirty="0" smtClean="0"/>
              <a:t>Search performance metrics</a:t>
            </a:r>
          </a:p>
          <a:p>
            <a:pPr marL="225425" indent="-225425">
              <a:buFont typeface="Arial" pitchFamily="34" charset="0"/>
              <a:buChar char="•"/>
            </a:pPr>
            <a:r>
              <a:rPr lang="en-US" sz="1800" dirty="0" smtClean="0"/>
              <a:t>Graph metrics</a:t>
            </a:r>
          </a:p>
          <a:p>
            <a:pPr marL="225425" indent="-225425">
              <a:buFont typeface="Arial" pitchFamily="34" charset="0"/>
              <a:buChar char="•"/>
            </a:pPr>
            <a:r>
              <a:rPr lang="en-US" sz="1800" dirty="0" err="1" smtClean="0"/>
              <a:t>Nodesync</a:t>
            </a:r>
            <a:r>
              <a:rPr lang="en-US" sz="1800" dirty="0" smtClean="0"/>
              <a:t> metrics</a:t>
            </a:r>
          </a:p>
          <a:p>
            <a:pPr marL="225425" indent="-225425">
              <a:buFont typeface="Arial" pitchFamily="34" charset="0"/>
              <a:buChar char="•"/>
            </a:pPr>
            <a:r>
              <a:rPr lang="en-US" sz="1800" dirty="0" smtClean="0"/>
              <a:t>Thread pool metrics</a:t>
            </a:r>
          </a:p>
          <a:p>
            <a:pPr marL="225425" indent="-225425">
              <a:buFont typeface="Arial" pitchFamily="34" charset="0"/>
              <a:buChar char="•"/>
            </a:pPr>
            <a:r>
              <a:rPr lang="en-US" sz="1800" dirty="0" smtClean="0"/>
              <a:t>Dropped messages metrics</a:t>
            </a:r>
          </a:p>
          <a:p>
            <a:pPr marL="225425" indent="-225425">
              <a:buFont typeface="Arial" pitchFamily="34" charset="0"/>
              <a:buChar char="•"/>
            </a:pPr>
            <a:r>
              <a:rPr lang="en-US" sz="1800" dirty="0" smtClean="0"/>
              <a:t>OS performance metrics</a:t>
            </a:r>
          </a:p>
          <a:p>
            <a:pPr marL="225425" indent="-225425">
              <a:buFont typeface="Arial" pitchFamily="34" charset="0"/>
              <a:buChar char="•"/>
            </a:pPr>
            <a:r>
              <a:rPr lang="en-US" sz="1800" dirty="0" smtClean="0"/>
              <a:t>Alert metrics</a:t>
            </a:r>
          </a:p>
        </p:txBody>
      </p:sp>
    </p:spTree>
    <p:extLst>
      <p:ext uri="{BB962C8B-B14F-4D97-AF65-F5344CB8AC3E}">
        <p14:creationId xmlns:p14="http://schemas.microsoft.com/office/powerpoint/2010/main" val="258778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Management Services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13</a:t>
            </a:fld>
            <a:endParaRPr lang="uk-UA"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107724"/>
            <a:ext cx="8999537"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67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ps Center: Best Practice Rules Reference</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14</a:t>
            </a:fld>
            <a:endParaRPr lang="uk-UA" dirty="0"/>
          </a:p>
        </p:txBody>
      </p:sp>
      <p:sp>
        <p:nvSpPr>
          <p:cNvPr id="4" name="TextBox 3"/>
          <p:cNvSpPr txBox="1"/>
          <p:nvPr/>
        </p:nvSpPr>
        <p:spPr>
          <a:xfrm>
            <a:off x="457200" y="955533"/>
            <a:ext cx="5417619" cy="3477875"/>
          </a:xfrm>
          <a:prstGeom prst="rect">
            <a:avLst/>
          </a:prstGeom>
          <a:noFill/>
        </p:spPr>
        <p:txBody>
          <a:bodyPr wrap="square" rtlCol="0">
            <a:spAutoFit/>
          </a:bodyPr>
          <a:lstStyle/>
          <a:p>
            <a:r>
              <a:rPr lang="en-US" sz="2000" dirty="0" smtClean="0"/>
              <a:t>Easily 40+ Rules; Examples ..</a:t>
            </a:r>
          </a:p>
          <a:p>
            <a:endParaRPr lang="en-US" sz="2000" dirty="0"/>
          </a:p>
          <a:p>
            <a:pPr marL="227013" indent="-227013">
              <a:buFont typeface="Arial" pitchFamily="34" charset="0"/>
              <a:buChar char="•"/>
            </a:pPr>
            <a:r>
              <a:rPr lang="en-US" sz="1800" dirty="0"/>
              <a:t>Checks that the default </a:t>
            </a:r>
            <a:r>
              <a:rPr lang="en-US" sz="1800" dirty="0" err="1"/>
              <a:t>cassandra</a:t>
            </a:r>
            <a:r>
              <a:rPr lang="en-US" sz="1800" dirty="0"/>
              <a:t> </a:t>
            </a:r>
            <a:r>
              <a:rPr lang="en-US" sz="1800" dirty="0" err="1"/>
              <a:t>superuser</a:t>
            </a:r>
            <a:r>
              <a:rPr lang="en-US" sz="1800" dirty="0"/>
              <a:t> and password has been changed from the default</a:t>
            </a:r>
            <a:r>
              <a:rPr lang="en-US" sz="1800" dirty="0" smtClean="0"/>
              <a:t>.</a:t>
            </a:r>
          </a:p>
          <a:p>
            <a:pPr marL="227013" indent="-227013">
              <a:buFont typeface="Arial" pitchFamily="34" charset="0"/>
              <a:buChar char="•"/>
            </a:pPr>
            <a:r>
              <a:rPr lang="en-US" sz="1800" dirty="0">
                <a:solidFill>
                  <a:srgbClr val="00B0F0"/>
                </a:solidFill>
              </a:rPr>
              <a:t>Checks that you are not using </a:t>
            </a:r>
            <a:r>
              <a:rPr lang="en-US" sz="1800" dirty="0" err="1">
                <a:solidFill>
                  <a:srgbClr val="00B0F0"/>
                </a:solidFill>
              </a:rPr>
              <a:t>SimpleStrategy</a:t>
            </a:r>
            <a:r>
              <a:rPr lang="en-US" sz="1800" dirty="0">
                <a:solidFill>
                  <a:srgbClr val="00B0F0"/>
                </a:solidFill>
              </a:rPr>
              <a:t> for any </a:t>
            </a:r>
            <a:r>
              <a:rPr lang="en-US" sz="1800" dirty="0" err="1">
                <a:solidFill>
                  <a:srgbClr val="00B0F0"/>
                </a:solidFill>
              </a:rPr>
              <a:t>keyspaces</a:t>
            </a:r>
            <a:r>
              <a:rPr lang="en-US" sz="1800" dirty="0">
                <a:solidFill>
                  <a:srgbClr val="00B0F0"/>
                </a:solidFill>
              </a:rPr>
              <a:t> in a multi-datacenter environment</a:t>
            </a:r>
            <a:r>
              <a:rPr lang="en-US" sz="1800" dirty="0" smtClean="0">
                <a:solidFill>
                  <a:srgbClr val="00B0F0"/>
                </a:solidFill>
              </a:rPr>
              <a:t>.</a:t>
            </a:r>
          </a:p>
          <a:p>
            <a:pPr marL="227013" indent="-227013">
              <a:buFont typeface="Arial" pitchFamily="34" charset="0"/>
              <a:buChar char="•"/>
            </a:pPr>
            <a:r>
              <a:rPr lang="en-US" sz="1800" dirty="0">
                <a:solidFill>
                  <a:srgbClr val="00B0F0"/>
                </a:solidFill>
              </a:rPr>
              <a:t>Checks to make sure </a:t>
            </a:r>
            <a:r>
              <a:rPr lang="en-US" sz="1800" dirty="0" err="1">
                <a:solidFill>
                  <a:srgbClr val="00B0F0"/>
                </a:solidFill>
              </a:rPr>
              <a:t>SimpleSnitch</a:t>
            </a:r>
            <a:r>
              <a:rPr lang="en-US" sz="1800" dirty="0">
                <a:solidFill>
                  <a:srgbClr val="00B0F0"/>
                </a:solidFill>
              </a:rPr>
              <a:t> isn't used in production</a:t>
            </a:r>
            <a:r>
              <a:rPr lang="en-US" sz="1800" dirty="0" smtClean="0">
                <a:solidFill>
                  <a:srgbClr val="00B0F0"/>
                </a:solidFill>
              </a:rPr>
              <a:t>.</a:t>
            </a:r>
          </a:p>
          <a:p>
            <a:pPr marL="227013" indent="-227013">
              <a:buFont typeface="Arial" pitchFamily="34" charset="0"/>
              <a:buChar char="•"/>
            </a:pPr>
            <a:r>
              <a:rPr lang="en-US" sz="1800" dirty="0"/>
              <a:t>Checks for secondary indexes with too many distinct values</a:t>
            </a:r>
            <a:r>
              <a:rPr lang="en-US" sz="1800" dirty="0" smtClean="0"/>
              <a:t>.</a:t>
            </a:r>
          </a:p>
          <a:p>
            <a:pPr marL="227013" indent="-227013">
              <a:buFont typeface="Arial" pitchFamily="34" charset="0"/>
              <a:buChar char="•"/>
            </a:pPr>
            <a:r>
              <a:rPr lang="en-US" sz="1800" dirty="0" smtClean="0"/>
              <a:t>Others</a:t>
            </a:r>
            <a:endParaRPr lang="en-US" sz="1800" dirty="0" smtClean="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6764122" y="1555526"/>
            <a:ext cx="1724422" cy="195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764122" y="3515096"/>
            <a:ext cx="2209945" cy="523220"/>
          </a:xfrm>
          <a:prstGeom prst="rect">
            <a:avLst/>
          </a:prstGeom>
          <a:noFill/>
        </p:spPr>
        <p:txBody>
          <a:bodyPr wrap="square" rtlCol="0">
            <a:spAutoFit/>
          </a:bodyPr>
          <a:lstStyle/>
          <a:p>
            <a:r>
              <a:rPr lang="en-US" dirty="0" smtClean="0"/>
              <a:t>Maury Atwater, President of Atwater's</a:t>
            </a:r>
            <a:endParaRPr lang="en-US" dirty="0" smtClean="0"/>
          </a:p>
        </p:txBody>
      </p:sp>
    </p:spTree>
    <p:extLst>
      <p:ext uri="{BB962C8B-B14F-4D97-AF65-F5344CB8AC3E}">
        <p14:creationId xmlns:p14="http://schemas.microsoft.com/office/powerpoint/2010/main" val="406444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Lifecycle Manager (LCM)</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15</a:t>
            </a:fld>
            <a:endParaRPr lang="uk-UA"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679" y="1203818"/>
            <a:ext cx="4849211" cy="284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801" y="818520"/>
            <a:ext cx="3950999" cy="392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50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Agent API</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16</a:t>
            </a:fld>
            <a:endParaRPr lang="uk-UA"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60" y="902575"/>
            <a:ext cx="6517234"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957848" y="1187669"/>
            <a:ext cx="2081049" cy="2585323"/>
          </a:xfrm>
          <a:prstGeom prst="rect">
            <a:avLst/>
          </a:prstGeom>
          <a:noFill/>
        </p:spPr>
        <p:txBody>
          <a:bodyPr wrap="square" rtlCol="0">
            <a:spAutoFit/>
          </a:bodyPr>
          <a:lstStyle/>
          <a:p>
            <a:r>
              <a:rPr lang="en-US" sz="1800" dirty="0" smtClean="0"/>
              <a:t>Edit the agent </a:t>
            </a:r>
            <a:r>
              <a:rPr lang="en-US" sz="1800" dirty="0" err="1" smtClean="0"/>
              <a:t>address.yaml</a:t>
            </a:r>
            <a:endParaRPr lang="en-US" sz="1800" dirty="0" smtClean="0"/>
          </a:p>
          <a:p>
            <a:endParaRPr lang="en-US" sz="1800" dirty="0"/>
          </a:p>
          <a:p>
            <a:r>
              <a:rPr lang="en-US" sz="1800" dirty="0" err="1" smtClean="0"/>
              <a:t>swagger_eabled</a:t>
            </a:r>
            <a:r>
              <a:rPr lang="en-US" sz="1800" dirty="0" smtClean="0"/>
              <a:t>: true</a:t>
            </a:r>
          </a:p>
          <a:p>
            <a:endParaRPr lang="en-US" sz="1800" dirty="0"/>
          </a:p>
          <a:p>
            <a:r>
              <a:rPr lang="en-US" sz="1800" dirty="0" smtClean="0"/>
              <a:t>Restart agent</a:t>
            </a:r>
          </a:p>
          <a:p>
            <a:endParaRPr lang="en-US" sz="1800" dirty="0"/>
          </a:p>
          <a:p>
            <a:r>
              <a:rPr lang="en-US" sz="1800" dirty="0" smtClean="0"/>
              <a:t>localhost:61621/</a:t>
            </a:r>
            <a:r>
              <a:rPr lang="en-US" sz="1800" dirty="0" err="1" smtClean="0"/>
              <a:t>ui</a:t>
            </a:r>
            <a:endParaRPr lang="en-US" sz="1800" dirty="0" smtClean="0"/>
          </a:p>
        </p:txBody>
      </p:sp>
    </p:spTree>
    <p:extLst>
      <p:ext uri="{BB962C8B-B14F-4D97-AF65-F5344CB8AC3E}">
        <p14:creationId xmlns:p14="http://schemas.microsoft.com/office/powerpoint/2010/main" val="333497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0000-DTSE-OpsCenter-6250-DU-60-</a:t>
            </a:r>
            <a:fld id="{5A6FB346-E907-314D-8DE1-ECD2B2B6AA1B}" type="slidenum">
              <a:rPr lang="uk-UA" smtClean="0"/>
              <a:pPr/>
              <a:t>17</a:t>
            </a:fld>
            <a:endParaRPr lang="uk-UA"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322870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Refrigerator Magnets - Match the terms on the right with the boxes on the left</a:t>
            </a:r>
          </a:p>
          <a:p>
            <a:endParaRPr lang="en-US" dirty="0"/>
          </a:p>
        </p:txBody>
      </p:sp>
      <p:sp>
        <p:nvSpPr>
          <p:cNvPr id="4" name="Title 3"/>
          <p:cNvSpPr>
            <a:spLocks noGrp="1"/>
          </p:cNvSpPr>
          <p:nvPr>
            <p:ph type="title"/>
          </p:nvPr>
        </p:nvSpPr>
        <p:spPr/>
        <p:txBody>
          <a:bodyPr/>
          <a:lstStyle/>
          <a:p>
            <a:r>
              <a:rPr lang="en-US" dirty="0"/>
              <a:t>Discussion Lab:</a:t>
            </a:r>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2</a:t>
            </a:fld>
            <a:endParaRPr lang="uk-UA" dirty="0"/>
          </a:p>
        </p:txBody>
      </p:sp>
      <p:sp>
        <p:nvSpPr>
          <p:cNvPr id="7" name="Content Placeholder 3"/>
          <p:cNvSpPr txBox="1">
            <a:spLocks/>
          </p:cNvSpPr>
          <p:nvPr/>
        </p:nvSpPr>
        <p:spPr>
          <a:xfrm>
            <a:off x="4477579" y="689783"/>
            <a:ext cx="4438996" cy="238402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z="2000" dirty="0" smtClean="0"/>
              <a:t>DSE, DSE Ops Center Communication Protocols/Architecture</a:t>
            </a:r>
            <a:endParaRPr lang="en-US" sz="2000" dirty="0"/>
          </a:p>
        </p:txBody>
      </p:sp>
    </p:spTree>
    <p:extLst>
      <p:ext uri="{BB962C8B-B14F-4D97-AF65-F5344CB8AC3E}">
        <p14:creationId xmlns:p14="http://schemas.microsoft.com/office/powerpoint/2010/main" val="200283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DSE, Ops Center: Communication Protocols/Arch</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3</a:t>
            </a:fld>
            <a:endParaRPr lang="uk-UA"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011" y="3025057"/>
            <a:ext cx="883920" cy="8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2"/>
          <p:cNvSpPr txBox="1">
            <a:spLocks/>
          </p:cNvSpPr>
          <p:nvPr/>
        </p:nvSpPr>
        <p:spPr>
          <a:xfrm>
            <a:off x="99060" y="4789170"/>
            <a:ext cx="429006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mtClean="0"/>
              <a:t>0000-DTSE-OpsCenter-6250-DU-60-</a:t>
            </a:r>
            <a:fld id="{5A6FB346-E907-314D-8DE1-ECD2B2B6AA1B}" type="slidenum">
              <a:rPr lang="uk-UA" smtClean="0"/>
              <a:pPr/>
              <a:t>3</a:t>
            </a:fld>
            <a:endParaRPr lang="uk-UA" dirty="0"/>
          </a:p>
        </p:txBody>
      </p:sp>
      <p:sp>
        <p:nvSpPr>
          <p:cNvPr id="6" name="Oval 5"/>
          <p:cNvSpPr/>
          <p:nvPr/>
        </p:nvSpPr>
        <p:spPr>
          <a:xfrm>
            <a:off x="3954248" y="1491505"/>
            <a:ext cx="2226669" cy="2226669"/>
          </a:xfrm>
          <a:prstGeom prst="ellipse">
            <a:avLst/>
          </a:prstGeom>
          <a:no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93705" y="2847859"/>
            <a:ext cx="767817" cy="7678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node 2</a:t>
            </a:r>
            <a:endParaRPr lang="en-US" sz="1200" dirty="0"/>
          </a:p>
        </p:txBody>
      </p:sp>
      <p:sp>
        <p:nvSpPr>
          <p:cNvPr id="8" name="Rounded Rectangle 7"/>
          <p:cNvSpPr/>
          <p:nvPr/>
        </p:nvSpPr>
        <p:spPr>
          <a:xfrm>
            <a:off x="3172471" y="3170845"/>
            <a:ext cx="781777" cy="251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sp>
        <p:nvSpPr>
          <p:cNvPr id="9" name="Oval 8"/>
          <p:cNvSpPr/>
          <p:nvPr/>
        </p:nvSpPr>
        <p:spPr>
          <a:xfrm>
            <a:off x="5593421" y="3001301"/>
            <a:ext cx="767817" cy="7678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node 1</a:t>
            </a:r>
            <a:endParaRPr lang="en-US" sz="1200" dirty="0"/>
          </a:p>
        </p:txBody>
      </p:sp>
      <p:sp>
        <p:nvSpPr>
          <p:cNvPr id="10" name="Oval 9"/>
          <p:cNvSpPr/>
          <p:nvPr/>
        </p:nvSpPr>
        <p:spPr>
          <a:xfrm>
            <a:off x="5060601" y="995851"/>
            <a:ext cx="767817" cy="7678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node 0</a:t>
            </a:r>
            <a:endParaRPr lang="en-US" sz="1200" dirty="0"/>
          </a:p>
        </p:txBody>
      </p:sp>
      <p:sp>
        <p:nvSpPr>
          <p:cNvPr id="11" name="Rounded Rectangle 10"/>
          <p:cNvSpPr/>
          <p:nvPr/>
        </p:nvSpPr>
        <p:spPr>
          <a:xfrm>
            <a:off x="5835399" y="3592470"/>
            <a:ext cx="781777" cy="251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sp>
        <p:nvSpPr>
          <p:cNvPr id="12" name="Rounded Rectangle 11"/>
          <p:cNvSpPr/>
          <p:nvPr/>
        </p:nvSpPr>
        <p:spPr>
          <a:xfrm>
            <a:off x="4662732" y="870147"/>
            <a:ext cx="781777" cy="251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958" y="3413300"/>
            <a:ext cx="910328" cy="60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13"/>
          <p:cNvGrpSpPr/>
          <p:nvPr/>
        </p:nvGrpSpPr>
        <p:grpSpPr>
          <a:xfrm>
            <a:off x="740896" y="1163481"/>
            <a:ext cx="822654" cy="894026"/>
            <a:chOff x="4907003" y="5638169"/>
            <a:chExt cx="695325" cy="755650"/>
          </a:xfrm>
        </p:grpSpPr>
        <p:pic>
          <p:nvPicPr>
            <p:cNvPr id="15"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7003" y="5638169"/>
              <a:ext cx="6953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7938" y="5783513"/>
              <a:ext cx="395652" cy="39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TextBox 16"/>
          <p:cNvSpPr txBox="1"/>
          <p:nvPr/>
        </p:nvSpPr>
        <p:spPr>
          <a:xfrm>
            <a:off x="628210" y="4053226"/>
            <a:ext cx="747320" cy="276999"/>
          </a:xfrm>
          <a:prstGeom prst="rect">
            <a:avLst/>
          </a:prstGeom>
          <a:noFill/>
        </p:spPr>
        <p:txBody>
          <a:bodyPr wrap="none" rtlCol="0">
            <a:spAutoFit/>
          </a:bodyPr>
          <a:lstStyle/>
          <a:p>
            <a:r>
              <a:rPr lang="en-US" sz="1200" dirty="0" smtClean="0"/>
              <a:t>Browser</a:t>
            </a:r>
            <a:endParaRPr lang="en-US" sz="1200" dirty="0" smtClean="0"/>
          </a:p>
        </p:txBody>
      </p:sp>
      <p:sp>
        <p:nvSpPr>
          <p:cNvPr id="18" name="TextBox 17"/>
          <p:cNvSpPr txBox="1"/>
          <p:nvPr/>
        </p:nvSpPr>
        <p:spPr>
          <a:xfrm>
            <a:off x="627205" y="778683"/>
            <a:ext cx="970137" cy="461665"/>
          </a:xfrm>
          <a:prstGeom prst="rect">
            <a:avLst/>
          </a:prstGeom>
          <a:noFill/>
        </p:spPr>
        <p:txBody>
          <a:bodyPr wrap="none" rtlCol="0">
            <a:spAutoFit/>
          </a:bodyPr>
          <a:lstStyle/>
          <a:p>
            <a:pPr algn="ctr"/>
            <a:r>
              <a:rPr lang="en-US" sz="1200" dirty="0" smtClean="0"/>
              <a:t>Ops Center</a:t>
            </a:r>
          </a:p>
          <a:p>
            <a:pPr algn="ctr"/>
            <a:r>
              <a:rPr lang="en-US" sz="1200" dirty="0" smtClean="0"/>
              <a:t>Server</a:t>
            </a:r>
            <a:endParaRPr lang="en-US" sz="1200" dirty="0" smtClean="0"/>
          </a:p>
        </p:txBody>
      </p:sp>
      <p:sp>
        <p:nvSpPr>
          <p:cNvPr id="19" name="TextBox 18"/>
          <p:cNvSpPr txBox="1"/>
          <p:nvPr/>
        </p:nvSpPr>
        <p:spPr>
          <a:xfrm>
            <a:off x="4669713" y="2443012"/>
            <a:ext cx="1029449" cy="276999"/>
          </a:xfrm>
          <a:prstGeom prst="rect">
            <a:avLst/>
          </a:prstGeom>
          <a:noFill/>
        </p:spPr>
        <p:txBody>
          <a:bodyPr wrap="none" rtlCol="0">
            <a:spAutoFit/>
          </a:bodyPr>
          <a:lstStyle/>
          <a:p>
            <a:r>
              <a:rPr lang="en-US" sz="1200" dirty="0" smtClean="0"/>
              <a:t>DSE Cluster</a:t>
            </a:r>
            <a:endParaRPr lang="en-US" sz="1200" dirty="0" smtClean="0"/>
          </a:p>
        </p:txBody>
      </p:sp>
      <p:cxnSp>
        <p:nvCxnSpPr>
          <p:cNvPr id="20" name="Straight Arrow Connector 19"/>
          <p:cNvCxnSpPr/>
          <p:nvPr/>
        </p:nvCxnSpPr>
        <p:spPr>
          <a:xfrm>
            <a:off x="3713437" y="1601203"/>
            <a:ext cx="0" cy="1470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69899" y="2214667"/>
            <a:ext cx="0" cy="108188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61272" y="1601203"/>
            <a:ext cx="2059145"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214543" y="2207933"/>
            <a:ext cx="0" cy="1078992"/>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661272" y="1850740"/>
            <a:ext cx="1647317" cy="0"/>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308589" y="1843760"/>
            <a:ext cx="0" cy="1227507"/>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61272" y="1342740"/>
            <a:ext cx="3392348" cy="0"/>
          </a:xfrm>
          <a:prstGeom prst="straightConnector1">
            <a:avLst/>
          </a:prstGeom>
          <a:ln w="38100">
            <a:solidFill>
              <a:srgbClr val="FAB2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713437" y="3467017"/>
            <a:ext cx="0" cy="496907"/>
          </a:xfrm>
          <a:prstGeom prst="straightConnector1">
            <a:avLst/>
          </a:prstGeom>
          <a:ln w="38100">
            <a:solidFill>
              <a:srgbClr val="FAB2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713437" y="3963924"/>
            <a:ext cx="303636" cy="0"/>
          </a:xfrm>
          <a:prstGeom prst="straightConnector1">
            <a:avLst/>
          </a:prstGeom>
          <a:ln w="38100">
            <a:solidFill>
              <a:srgbClr val="FAB2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017073" y="3659051"/>
            <a:ext cx="0" cy="304873"/>
          </a:xfrm>
          <a:prstGeom prst="straightConnector1">
            <a:avLst/>
          </a:prstGeom>
          <a:ln w="38100">
            <a:solidFill>
              <a:srgbClr val="FAB2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57446" y="3519452"/>
            <a:ext cx="0" cy="1145819"/>
          </a:xfrm>
          <a:prstGeom prst="straightConnector1">
            <a:avLst/>
          </a:prstGeom>
          <a:ln w="381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357446" y="4665271"/>
            <a:ext cx="931846" cy="0"/>
          </a:xfrm>
          <a:prstGeom prst="straightConnector1">
            <a:avLst/>
          </a:prstGeom>
          <a:ln w="381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289292" y="3592471"/>
            <a:ext cx="0" cy="1072800"/>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9172" y="4004657"/>
            <a:ext cx="592165" cy="246221"/>
          </a:xfrm>
          <a:prstGeom prst="rect">
            <a:avLst/>
          </a:prstGeom>
          <a:solidFill>
            <a:schemeClr val="bg1"/>
          </a:solidFill>
          <a:ln w="15875">
            <a:solidFill>
              <a:schemeClr val="accent4"/>
            </a:solidFill>
          </a:ln>
        </p:spPr>
        <p:txBody>
          <a:bodyPr wrap="square" rtlCol="0">
            <a:spAutoFit/>
          </a:bodyPr>
          <a:lstStyle/>
          <a:p>
            <a:r>
              <a:rPr lang="en-US" sz="1000" dirty="0"/>
              <a:t>C</a:t>
            </a:r>
            <a:r>
              <a:rPr lang="en-US" sz="1000" dirty="0" smtClean="0"/>
              <a:t>:</a:t>
            </a:r>
            <a:endParaRPr lang="en-US" sz="1000" dirty="0" smtClean="0"/>
          </a:p>
        </p:txBody>
      </p:sp>
      <p:sp>
        <p:nvSpPr>
          <p:cNvPr id="34" name="TextBox 33"/>
          <p:cNvSpPr txBox="1"/>
          <p:nvPr/>
        </p:nvSpPr>
        <p:spPr>
          <a:xfrm>
            <a:off x="3512173" y="1163481"/>
            <a:ext cx="1009799" cy="246221"/>
          </a:xfrm>
          <a:prstGeom prst="rect">
            <a:avLst/>
          </a:prstGeom>
          <a:solidFill>
            <a:schemeClr val="bg1"/>
          </a:solidFill>
          <a:ln w="15875">
            <a:solidFill>
              <a:schemeClr val="accent4"/>
            </a:solidFill>
          </a:ln>
        </p:spPr>
        <p:txBody>
          <a:bodyPr wrap="square" rtlCol="0">
            <a:spAutoFit/>
          </a:bodyPr>
          <a:lstStyle/>
          <a:p>
            <a:r>
              <a:rPr lang="en-US" sz="1000" dirty="0"/>
              <a:t>C</a:t>
            </a:r>
            <a:r>
              <a:rPr lang="en-US" sz="1000" dirty="0" smtClean="0"/>
              <a:t>:</a:t>
            </a:r>
            <a:endParaRPr lang="en-US" sz="1000" dirty="0" smtClean="0"/>
          </a:p>
        </p:txBody>
      </p:sp>
      <p:sp>
        <p:nvSpPr>
          <p:cNvPr id="35" name="TextBox 34"/>
          <p:cNvSpPr txBox="1"/>
          <p:nvPr/>
        </p:nvSpPr>
        <p:spPr>
          <a:xfrm>
            <a:off x="2377890" y="1478092"/>
            <a:ext cx="1009799" cy="246221"/>
          </a:xfrm>
          <a:prstGeom prst="rect">
            <a:avLst/>
          </a:prstGeom>
          <a:solidFill>
            <a:schemeClr val="bg1"/>
          </a:solidFill>
          <a:ln w="15875">
            <a:solidFill>
              <a:schemeClr val="accent4"/>
            </a:solidFill>
          </a:ln>
        </p:spPr>
        <p:txBody>
          <a:bodyPr wrap="square" rtlCol="0">
            <a:spAutoFit/>
          </a:bodyPr>
          <a:lstStyle/>
          <a:p>
            <a:r>
              <a:rPr lang="en-US" sz="1000" dirty="0" smtClean="0"/>
              <a:t>A:</a:t>
            </a:r>
            <a:endParaRPr lang="en-US" sz="1000" dirty="0" smtClean="0"/>
          </a:p>
        </p:txBody>
      </p:sp>
      <p:sp>
        <p:nvSpPr>
          <p:cNvPr id="36" name="TextBox 35"/>
          <p:cNvSpPr txBox="1"/>
          <p:nvPr/>
        </p:nvSpPr>
        <p:spPr>
          <a:xfrm>
            <a:off x="2377891" y="2443011"/>
            <a:ext cx="1009799" cy="246221"/>
          </a:xfrm>
          <a:prstGeom prst="rect">
            <a:avLst/>
          </a:prstGeom>
          <a:solidFill>
            <a:schemeClr val="bg1"/>
          </a:solidFill>
          <a:ln w="15875">
            <a:solidFill>
              <a:schemeClr val="accent4"/>
            </a:solidFill>
          </a:ln>
        </p:spPr>
        <p:txBody>
          <a:bodyPr wrap="square" rtlCol="0">
            <a:spAutoFit/>
          </a:bodyPr>
          <a:lstStyle/>
          <a:p>
            <a:r>
              <a:rPr lang="en-US" sz="1000" dirty="0"/>
              <a:t>B</a:t>
            </a:r>
            <a:r>
              <a:rPr lang="en-US" sz="1000" dirty="0" smtClean="0"/>
              <a:t>:</a:t>
            </a:r>
            <a:endParaRPr lang="en-US" sz="1000" dirty="0" smtClean="0"/>
          </a:p>
        </p:txBody>
      </p:sp>
      <p:sp>
        <p:nvSpPr>
          <p:cNvPr id="37" name="TextBox 36"/>
          <p:cNvSpPr txBox="1"/>
          <p:nvPr/>
        </p:nvSpPr>
        <p:spPr>
          <a:xfrm>
            <a:off x="87423" y="2720011"/>
            <a:ext cx="1009799" cy="246221"/>
          </a:xfrm>
          <a:prstGeom prst="rect">
            <a:avLst/>
          </a:prstGeom>
          <a:solidFill>
            <a:schemeClr val="bg1"/>
          </a:solidFill>
          <a:ln w="15875">
            <a:solidFill>
              <a:schemeClr val="accent4"/>
            </a:solidFill>
          </a:ln>
        </p:spPr>
        <p:txBody>
          <a:bodyPr wrap="square" rtlCol="0">
            <a:spAutoFit/>
          </a:bodyPr>
          <a:lstStyle/>
          <a:p>
            <a:r>
              <a:rPr lang="en-US" sz="1000" dirty="0" smtClean="0"/>
              <a:t>A:</a:t>
            </a:r>
            <a:endParaRPr lang="en-US" sz="1000" dirty="0" smtClean="0"/>
          </a:p>
        </p:txBody>
      </p:sp>
      <p:sp>
        <p:nvSpPr>
          <p:cNvPr id="38" name="TextBox 37"/>
          <p:cNvSpPr txBox="1"/>
          <p:nvPr/>
        </p:nvSpPr>
        <p:spPr>
          <a:xfrm>
            <a:off x="1112273" y="2443012"/>
            <a:ext cx="1009799" cy="246221"/>
          </a:xfrm>
          <a:prstGeom prst="rect">
            <a:avLst/>
          </a:prstGeom>
          <a:solidFill>
            <a:schemeClr val="bg1"/>
          </a:solidFill>
          <a:ln w="15875">
            <a:solidFill>
              <a:schemeClr val="accent4"/>
            </a:solidFill>
          </a:ln>
        </p:spPr>
        <p:txBody>
          <a:bodyPr wrap="square" rtlCol="0">
            <a:spAutoFit/>
          </a:bodyPr>
          <a:lstStyle/>
          <a:p>
            <a:r>
              <a:rPr lang="en-US" sz="1000" dirty="0"/>
              <a:t>B</a:t>
            </a:r>
            <a:r>
              <a:rPr lang="en-US" sz="1000" dirty="0" smtClean="0"/>
              <a:t>:</a:t>
            </a:r>
            <a:endParaRPr lang="en-US" sz="1000" dirty="0" smtClean="0"/>
          </a:p>
        </p:txBody>
      </p:sp>
      <p:sp>
        <p:nvSpPr>
          <p:cNvPr id="39" name="TextBox 38"/>
          <p:cNvSpPr txBox="1"/>
          <p:nvPr/>
        </p:nvSpPr>
        <p:spPr>
          <a:xfrm>
            <a:off x="2484929" y="4299787"/>
            <a:ext cx="1009799" cy="246221"/>
          </a:xfrm>
          <a:prstGeom prst="rect">
            <a:avLst/>
          </a:prstGeom>
          <a:solidFill>
            <a:schemeClr val="bg1"/>
          </a:solidFill>
          <a:ln w="15875">
            <a:solidFill>
              <a:schemeClr val="accent4"/>
            </a:solidFill>
          </a:ln>
        </p:spPr>
        <p:txBody>
          <a:bodyPr wrap="square" rtlCol="0">
            <a:spAutoFit/>
          </a:bodyPr>
          <a:lstStyle/>
          <a:p>
            <a:r>
              <a:rPr lang="en-US" sz="1000" dirty="0" smtClean="0"/>
              <a:t>D:</a:t>
            </a:r>
            <a:endParaRPr lang="en-US" sz="1000" dirty="0" smtClean="0"/>
          </a:p>
        </p:txBody>
      </p:sp>
      <p:sp>
        <p:nvSpPr>
          <p:cNvPr id="40" name="Content Placeholder 2"/>
          <p:cNvSpPr txBox="1">
            <a:spLocks/>
          </p:cNvSpPr>
          <p:nvPr/>
        </p:nvSpPr>
        <p:spPr>
          <a:xfrm>
            <a:off x="7197754" y="1147829"/>
            <a:ext cx="1662229" cy="383148"/>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smtClean="0"/>
              <a:t>JMX</a:t>
            </a:r>
            <a:endParaRPr lang="en-US" b="1" dirty="0"/>
          </a:p>
        </p:txBody>
      </p:sp>
      <p:sp>
        <p:nvSpPr>
          <p:cNvPr id="41" name="Content Placeholder 2"/>
          <p:cNvSpPr txBox="1">
            <a:spLocks/>
          </p:cNvSpPr>
          <p:nvPr/>
        </p:nvSpPr>
        <p:spPr>
          <a:xfrm>
            <a:off x="7197754" y="2118658"/>
            <a:ext cx="1662229" cy="384752"/>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smtClean="0"/>
              <a:t>Stomp</a:t>
            </a:r>
            <a:endParaRPr lang="en-US" b="1" dirty="0" smtClean="0"/>
          </a:p>
        </p:txBody>
      </p:sp>
      <p:sp>
        <p:nvSpPr>
          <p:cNvPr id="42" name="Content Placeholder 2"/>
          <p:cNvSpPr txBox="1">
            <a:spLocks/>
          </p:cNvSpPr>
          <p:nvPr/>
        </p:nvSpPr>
        <p:spPr>
          <a:xfrm>
            <a:off x="7197754" y="1452568"/>
            <a:ext cx="1662229" cy="44519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smtClean="0"/>
              <a:t>ODBC</a:t>
            </a:r>
            <a:endParaRPr lang="en-US" b="1" dirty="0" smtClean="0"/>
          </a:p>
        </p:txBody>
      </p:sp>
      <p:sp>
        <p:nvSpPr>
          <p:cNvPr id="43" name="Content Placeholder 2"/>
          <p:cNvSpPr txBox="1">
            <a:spLocks/>
          </p:cNvSpPr>
          <p:nvPr/>
        </p:nvSpPr>
        <p:spPr>
          <a:xfrm>
            <a:off x="7197754" y="2425001"/>
            <a:ext cx="1786919" cy="370056"/>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smtClean="0"/>
              <a:t>Sec-28, Sub-D</a:t>
            </a:r>
            <a:endParaRPr lang="en-US" b="1" dirty="0" smtClean="0"/>
          </a:p>
        </p:txBody>
      </p:sp>
      <p:sp>
        <p:nvSpPr>
          <p:cNvPr id="44" name="Content Placeholder 2"/>
          <p:cNvSpPr txBox="1">
            <a:spLocks/>
          </p:cNvSpPr>
          <p:nvPr/>
        </p:nvSpPr>
        <p:spPr>
          <a:xfrm>
            <a:off x="7197754" y="2766148"/>
            <a:ext cx="1662229" cy="36971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smtClean="0"/>
              <a:t>CQL/Native</a:t>
            </a:r>
            <a:endParaRPr lang="en-US" b="1" dirty="0" smtClean="0"/>
          </a:p>
        </p:txBody>
      </p:sp>
      <p:sp>
        <p:nvSpPr>
          <p:cNvPr id="45" name="Content Placeholder 2"/>
          <p:cNvSpPr txBox="1">
            <a:spLocks/>
          </p:cNvSpPr>
          <p:nvPr/>
        </p:nvSpPr>
        <p:spPr>
          <a:xfrm>
            <a:off x="7197754" y="1795467"/>
            <a:ext cx="1662229" cy="445193"/>
          </a:xfrm>
          <a:prstGeom prst="rect">
            <a:avLst/>
          </a:prstGeom>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b="1" dirty="0" smtClean="0"/>
              <a:t>Http</a:t>
            </a:r>
            <a:endParaRPr lang="en-US" b="1" dirty="0" smtClean="0"/>
          </a:p>
        </p:txBody>
      </p:sp>
      <p:sp>
        <p:nvSpPr>
          <p:cNvPr id="46" name="TextBox 45"/>
          <p:cNvSpPr txBox="1"/>
          <p:nvPr/>
        </p:nvSpPr>
        <p:spPr>
          <a:xfrm>
            <a:off x="1721072" y="3688376"/>
            <a:ext cx="1009799" cy="246221"/>
          </a:xfrm>
          <a:prstGeom prst="rect">
            <a:avLst/>
          </a:prstGeom>
          <a:solidFill>
            <a:schemeClr val="bg1"/>
          </a:solidFill>
          <a:ln w="15875">
            <a:solidFill>
              <a:schemeClr val="accent4"/>
            </a:solidFill>
          </a:ln>
        </p:spPr>
        <p:txBody>
          <a:bodyPr wrap="square" rtlCol="0">
            <a:spAutoFit/>
          </a:bodyPr>
          <a:lstStyle/>
          <a:p>
            <a:r>
              <a:rPr lang="en-US" sz="1000" dirty="0" smtClean="0"/>
              <a:t>E:</a:t>
            </a:r>
            <a:endParaRPr lang="en-US" sz="1000" dirty="0" smtClean="0"/>
          </a:p>
        </p:txBody>
      </p:sp>
    </p:spTree>
    <p:extLst>
      <p:ext uri="{BB962C8B-B14F-4D97-AF65-F5344CB8AC3E}">
        <p14:creationId xmlns:p14="http://schemas.microsoft.com/office/powerpoint/2010/main" val="1413754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End of Discussion Lab:</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4</a:t>
            </a:fld>
            <a:endParaRPr lang="uk-UA" dirty="0"/>
          </a:p>
        </p:txBody>
      </p:sp>
    </p:spTree>
    <p:extLst>
      <p:ext uri="{BB962C8B-B14F-4D97-AF65-F5344CB8AC3E}">
        <p14:creationId xmlns:p14="http://schemas.microsoft.com/office/powerpoint/2010/main" val="97335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Ops Center Communication Architecture </a:t>
            </a:r>
            <a:endParaRPr lang="en-US" dirty="0"/>
          </a:p>
        </p:txBody>
      </p:sp>
      <p:sp>
        <p:nvSpPr>
          <p:cNvPr id="4" name="Slide Number Placeholder 3"/>
          <p:cNvSpPr>
            <a:spLocks noGrp="1"/>
          </p:cNvSpPr>
          <p:nvPr>
            <p:ph type="sldNum" sz="quarter" idx="11"/>
          </p:nvPr>
        </p:nvSpPr>
        <p:spPr/>
        <p:txBody>
          <a:bodyPr/>
          <a:lstStyle/>
          <a:p>
            <a:r>
              <a:rPr lang="en-US" dirty="0" smtClean="0"/>
              <a:t>0000-DTSE-OpsCenter-6250-DU-60-</a:t>
            </a:r>
            <a:fld id="{5A6FB346-E907-314D-8DE1-ECD2B2B6AA1B}" type="slidenum">
              <a:rPr lang="uk-UA" smtClean="0"/>
              <a:pPr/>
              <a:t>5</a:t>
            </a:fld>
            <a:endParaRPr lang="uk-UA" dirty="0"/>
          </a:p>
        </p:txBody>
      </p:sp>
      <p:sp>
        <p:nvSpPr>
          <p:cNvPr id="7" name="Slide Number Placeholder 2"/>
          <p:cNvSpPr txBox="1">
            <a:spLocks/>
          </p:cNvSpPr>
          <p:nvPr/>
        </p:nvSpPr>
        <p:spPr>
          <a:xfrm>
            <a:off x="99060" y="4789170"/>
            <a:ext cx="429006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mtClean="0"/>
              <a:t>0000-DTSE-OpsCenter-6250-DU-60-</a:t>
            </a:r>
            <a:fld id="{5A6FB346-E907-314D-8DE1-ECD2B2B6AA1B}" type="slidenum">
              <a:rPr lang="uk-UA" smtClean="0"/>
              <a:pPr/>
              <a:t>5</a:t>
            </a:fld>
            <a:endParaRPr lang="uk-UA" dirty="0"/>
          </a:p>
        </p:txBody>
      </p:sp>
      <p:sp>
        <p:nvSpPr>
          <p:cNvPr id="9" name="Slide Number Placeholder 2"/>
          <p:cNvSpPr txBox="1">
            <a:spLocks/>
          </p:cNvSpPr>
          <p:nvPr/>
        </p:nvSpPr>
        <p:spPr>
          <a:xfrm>
            <a:off x="99060" y="4789170"/>
            <a:ext cx="429006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2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smtClean="0"/>
              <a:t>0000-DTSE-OpsCenter-6250-DU-60-</a:t>
            </a:r>
            <a:fld id="{5A6FB346-E907-314D-8DE1-ECD2B2B6AA1B}" type="slidenum">
              <a:rPr lang="uk-UA" smtClean="0"/>
              <a:pPr/>
              <a:t>5</a:t>
            </a:fld>
            <a:endParaRPr lang="uk-UA" dirty="0"/>
          </a:p>
        </p:txBody>
      </p:sp>
      <p:sp>
        <p:nvSpPr>
          <p:cNvPr id="10" name="Oval 9"/>
          <p:cNvSpPr/>
          <p:nvPr/>
        </p:nvSpPr>
        <p:spPr>
          <a:xfrm>
            <a:off x="3954248" y="1491505"/>
            <a:ext cx="2226669" cy="2226669"/>
          </a:xfrm>
          <a:prstGeom prst="ellipse">
            <a:avLst/>
          </a:prstGeom>
          <a:no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793705" y="2847859"/>
            <a:ext cx="767817" cy="7678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node 2</a:t>
            </a:r>
            <a:endParaRPr lang="en-US" sz="1200" dirty="0"/>
          </a:p>
        </p:txBody>
      </p:sp>
      <p:sp>
        <p:nvSpPr>
          <p:cNvPr id="12" name="Rounded Rectangle 11"/>
          <p:cNvSpPr/>
          <p:nvPr/>
        </p:nvSpPr>
        <p:spPr>
          <a:xfrm>
            <a:off x="3172471" y="3170845"/>
            <a:ext cx="781777" cy="251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sp>
        <p:nvSpPr>
          <p:cNvPr id="13" name="Oval 12"/>
          <p:cNvSpPr/>
          <p:nvPr/>
        </p:nvSpPr>
        <p:spPr>
          <a:xfrm>
            <a:off x="5593421" y="3001301"/>
            <a:ext cx="767817" cy="7678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node 1</a:t>
            </a:r>
            <a:endParaRPr lang="en-US" sz="1200" dirty="0"/>
          </a:p>
        </p:txBody>
      </p:sp>
      <p:sp>
        <p:nvSpPr>
          <p:cNvPr id="14" name="Oval 13"/>
          <p:cNvSpPr/>
          <p:nvPr/>
        </p:nvSpPr>
        <p:spPr>
          <a:xfrm>
            <a:off x="5060601" y="995851"/>
            <a:ext cx="767817" cy="76781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node 0</a:t>
            </a:r>
            <a:endParaRPr lang="en-US" sz="1200" dirty="0"/>
          </a:p>
        </p:txBody>
      </p:sp>
      <p:sp>
        <p:nvSpPr>
          <p:cNvPr id="15" name="Rounded Rectangle 14"/>
          <p:cNvSpPr/>
          <p:nvPr/>
        </p:nvSpPr>
        <p:spPr>
          <a:xfrm>
            <a:off x="5835399" y="3592470"/>
            <a:ext cx="781777" cy="251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sp>
        <p:nvSpPr>
          <p:cNvPr id="16" name="Rounded Rectangle 15"/>
          <p:cNvSpPr/>
          <p:nvPr/>
        </p:nvSpPr>
        <p:spPr>
          <a:xfrm>
            <a:off x="4662732" y="870147"/>
            <a:ext cx="781777" cy="25140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endParaRPr lang="en-US" dirty="0"/>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958" y="3413300"/>
            <a:ext cx="910328" cy="60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740896" y="1163481"/>
            <a:ext cx="822654" cy="894026"/>
            <a:chOff x="4907003" y="5638169"/>
            <a:chExt cx="695325" cy="755650"/>
          </a:xfrm>
        </p:grpSpPr>
        <p:pic>
          <p:nvPicPr>
            <p:cNvPr id="19"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7003" y="5638169"/>
              <a:ext cx="6953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7938" y="5783513"/>
              <a:ext cx="395652" cy="39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1" name="TextBox 20"/>
          <p:cNvSpPr txBox="1"/>
          <p:nvPr/>
        </p:nvSpPr>
        <p:spPr>
          <a:xfrm>
            <a:off x="628210" y="4053226"/>
            <a:ext cx="747320" cy="276999"/>
          </a:xfrm>
          <a:prstGeom prst="rect">
            <a:avLst/>
          </a:prstGeom>
          <a:noFill/>
        </p:spPr>
        <p:txBody>
          <a:bodyPr wrap="none" rtlCol="0">
            <a:spAutoFit/>
          </a:bodyPr>
          <a:lstStyle/>
          <a:p>
            <a:r>
              <a:rPr lang="en-US" sz="1200" dirty="0" smtClean="0"/>
              <a:t>Browser</a:t>
            </a:r>
            <a:endParaRPr lang="en-US" sz="1200" dirty="0" smtClean="0"/>
          </a:p>
        </p:txBody>
      </p:sp>
      <p:sp>
        <p:nvSpPr>
          <p:cNvPr id="22" name="TextBox 21"/>
          <p:cNvSpPr txBox="1"/>
          <p:nvPr/>
        </p:nvSpPr>
        <p:spPr>
          <a:xfrm>
            <a:off x="627205" y="778683"/>
            <a:ext cx="970137" cy="461665"/>
          </a:xfrm>
          <a:prstGeom prst="rect">
            <a:avLst/>
          </a:prstGeom>
          <a:noFill/>
        </p:spPr>
        <p:txBody>
          <a:bodyPr wrap="none" rtlCol="0">
            <a:spAutoFit/>
          </a:bodyPr>
          <a:lstStyle/>
          <a:p>
            <a:pPr algn="ctr"/>
            <a:r>
              <a:rPr lang="en-US" sz="1200" dirty="0" smtClean="0"/>
              <a:t>Ops Center</a:t>
            </a:r>
          </a:p>
          <a:p>
            <a:pPr algn="ctr"/>
            <a:r>
              <a:rPr lang="en-US" sz="1200" dirty="0" smtClean="0"/>
              <a:t>Server</a:t>
            </a:r>
            <a:endParaRPr lang="en-US" sz="1200" dirty="0" smtClean="0"/>
          </a:p>
        </p:txBody>
      </p:sp>
      <p:sp>
        <p:nvSpPr>
          <p:cNvPr id="23" name="TextBox 22"/>
          <p:cNvSpPr txBox="1"/>
          <p:nvPr/>
        </p:nvSpPr>
        <p:spPr>
          <a:xfrm>
            <a:off x="4669713" y="2443012"/>
            <a:ext cx="1029449" cy="276999"/>
          </a:xfrm>
          <a:prstGeom prst="rect">
            <a:avLst/>
          </a:prstGeom>
          <a:noFill/>
        </p:spPr>
        <p:txBody>
          <a:bodyPr wrap="none" rtlCol="0">
            <a:spAutoFit/>
          </a:bodyPr>
          <a:lstStyle/>
          <a:p>
            <a:r>
              <a:rPr lang="en-US" sz="1200" dirty="0" smtClean="0"/>
              <a:t>DSE Cluster</a:t>
            </a:r>
            <a:endParaRPr lang="en-US" sz="1200" dirty="0" smtClean="0"/>
          </a:p>
        </p:txBody>
      </p:sp>
      <p:cxnSp>
        <p:nvCxnSpPr>
          <p:cNvPr id="24" name="Straight Arrow Connector 23"/>
          <p:cNvCxnSpPr/>
          <p:nvPr/>
        </p:nvCxnSpPr>
        <p:spPr>
          <a:xfrm>
            <a:off x="3713437" y="1601203"/>
            <a:ext cx="0" cy="14700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69899" y="2214667"/>
            <a:ext cx="0" cy="1081881"/>
          </a:xfrm>
          <a:prstGeom prst="straightConnector1">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661272" y="1601203"/>
            <a:ext cx="2059145" cy="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14543" y="2207933"/>
            <a:ext cx="0" cy="1078992"/>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61272" y="1850740"/>
            <a:ext cx="1647317" cy="0"/>
          </a:xfrm>
          <a:prstGeom prst="straightConnector1">
            <a:avLst/>
          </a:prstGeom>
          <a:ln w="38100">
            <a:solidFill>
              <a:srgbClr val="7030A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308589" y="1843760"/>
            <a:ext cx="0" cy="1227507"/>
          </a:xfrm>
          <a:prstGeom prst="straightConnector1">
            <a:avLst/>
          </a:prstGeom>
          <a:ln w="381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661272" y="1342740"/>
            <a:ext cx="3392348" cy="0"/>
          </a:xfrm>
          <a:prstGeom prst="straightConnector1">
            <a:avLst/>
          </a:prstGeom>
          <a:ln w="38100">
            <a:solidFill>
              <a:srgbClr val="FAB2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713437" y="3467017"/>
            <a:ext cx="0" cy="496907"/>
          </a:xfrm>
          <a:prstGeom prst="straightConnector1">
            <a:avLst/>
          </a:prstGeom>
          <a:ln w="38100">
            <a:solidFill>
              <a:srgbClr val="FAB2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713437" y="3963924"/>
            <a:ext cx="303636" cy="0"/>
          </a:xfrm>
          <a:prstGeom prst="straightConnector1">
            <a:avLst/>
          </a:prstGeom>
          <a:ln w="38100">
            <a:solidFill>
              <a:srgbClr val="FAB2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017073" y="3659051"/>
            <a:ext cx="0" cy="304873"/>
          </a:xfrm>
          <a:prstGeom prst="straightConnector1">
            <a:avLst/>
          </a:prstGeom>
          <a:ln w="38100">
            <a:solidFill>
              <a:srgbClr val="FAB2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357446" y="3519452"/>
            <a:ext cx="0" cy="1145819"/>
          </a:xfrm>
          <a:prstGeom prst="straightConnector1">
            <a:avLst/>
          </a:prstGeom>
          <a:ln w="381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357446" y="4665271"/>
            <a:ext cx="931846" cy="0"/>
          </a:xfrm>
          <a:prstGeom prst="straightConnector1">
            <a:avLst/>
          </a:prstGeom>
          <a:ln w="38100">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289292" y="3592471"/>
            <a:ext cx="0" cy="1072800"/>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p:cNvSpPr txBox="1">
            <a:spLocks/>
          </p:cNvSpPr>
          <p:nvPr/>
        </p:nvSpPr>
        <p:spPr>
          <a:xfrm>
            <a:off x="4253417" y="4191725"/>
            <a:ext cx="616210" cy="383148"/>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b="1" dirty="0" smtClean="0"/>
              <a:t>JMX</a:t>
            </a:r>
            <a:endParaRPr lang="en-US" b="1" dirty="0"/>
          </a:p>
        </p:txBody>
      </p:sp>
      <p:sp>
        <p:nvSpPr>
          <p:cNvPr id="45" name="Content Placeholder 2"/>
          <p:cNvSpPr txBox="1">
            <a:spLocks/>
          </p:cNvSpPr>
          <p:nvPr/>
        </p:nvSpPr>
        <p:spPr>
          <a:xfrm>
            <a:off x="2690844" y="2087947"/>
            <a:ext cx="757526" cy="384752"/>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b="1" dirty="0" smtClean="0"/>
              <a:t>Stomp</a:t>
            </a:r>
            <a:endParaRPr lang="en-US" b="1" dirty="0" smtClean="0"/>
          </a:p>
        </p:txBody>
      </p:sp>
      <p:sp>
        <p:nvSpPr>
          <p:cNvPr id="48" name="Content Placeholder 2"/>
          <p:cNvSpPr txBox="1">
            <a:spLocks/>
          </p:cNvSpPr>
          <p:nvPr/>
        </p:nvSpPr>
        <p:spPr>
          <a:xfrm>
            <a:off x="3216328" y="1065433"/>
            <a:ext cx="1297853" cy="369713"/>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b="1" dirty="0" smtClean="0"/>
              <a:t>CQL/Native</a:t>
            </a:r>
            <a:endParaRPr lang="en-US" b="1" dirty="0" smtClean="0"/>
          </a:p>
        </p:txBody>
      </p:sp>
      <p:sp>
        <p:nvSpPr>
          <p:cNvPr id="49" name="Content Placeholder 2"/>
          <p:cNvSpPr txBox="1">
            <a:spLocks/>
          </p:cNvSpPr>
          <p:nvPr/>
        </p:nvSpPr>
        <p:spPr>
          <a:xfrm>
            <a:off x="394958" y="2626075"/>
            <a:ext cx="606911" cy="324930"/>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b="1" dirty="0" smtClean="0"/>
              <a:t>Http</a:t>
            </a:r>
            <a:endParaRPr lang="en-US" b="1" dirty="0" smtClean="0"/>
          </a:p>
        </p:txBody>
      </p:sp>
      <p:sp>
        <p:nvSpPr>
          <p:cNvPr id="52" name="Content Placeholder 2"/>
          <p:cNvSpPr txBox="1">
            <a:spLocks/>
          </p:cNvSpPr>
          <p:nvPr/>
        </p:nvSpPr>
        <p:spPr>
          <a:xfrm>
            <a:off x="2387388" y="1433183"/>
            <a:ext cx="606911" cy="324930"/>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b="1" dirty="0" smtClean="0"/>
              <a:t>Http</a:t>
            </a:r>
            <a:endParaRPr lang="en-US" b="1" dirty="0" smtClean="0"/>
          </a:p>
        </p:txBody>
      </p:sp>
      <p:sp>
        <p:nvSpPr>
          <p:cNvPr id="53" name="Content Placeholder 2"/>
          <p:cNvSpPr txBox="1">
            <a:spLocks/>
          </p:cNvSpPr>
          <p:nvPr/>
        </p:nvSpPr>
        <p:spPr>
          <a:xfrm>
            <a:off x="1112273" y="2463107"/>
            <a:ext cx="757526" cy="384752"/>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b="1" dirty="0" smtClean="0"/>
              <a:t>Stomp</a:t>
            </a:r>
            <a:endParaRPr lang="en-US" b="1" dirty="0" smtClean="0"/>
          </a:p>
        </p:txBody>
      </p:sp>
      <p:sp>
        <p:nvSpPr>
          <p:cNvPr id="54" name="Content Placeholder 2"/>
          <p:cNvSpPr txBox="1">
            <a:spLocks/>
          </p:cNvSpPr>
          <p:nvPr/>
        </p:nvSpPr>
        <p:spPr>
          <a:xfrm>
            <a:off x="3471722" y="4052520"/>
            <a:ext cx="787065" cy="369713"/>
          </a:xfrm>
          <a:prstGeom prst="rect">
            <a:avLst/>
          </a:prstGeom>
          <a:solidFill>
            <a:schemeClr val="bg1"/>
          </a:solidFill>
        </p:spPr>
        <p:txBody>
          <a:bodyPr lIns="0"/>
          <a:lstStyle>
            <a:defPPr marR="0" lvl="0" algn="l" rtl="0">
              <a:lnSpc>
                <a:spcPct val="100000"/>
              </a:lnSpc>
              <a:spcBef>
                <a:spcPts val="0"/>
              </a:spcBef>
              <a:spcAft>
                <a:spcPts val="0"/>
              </a:spcAft>
            </a:defPPr>
            <a:lvl1pPr marL="233363" marR="0" lvl="0" indent="-227013" algn="l" rtl="0" eaLnBrk="1" hangingPunct="1">
              <a:lnSpc>
                <a:spcPct val="100000"/>
              </a:lnSpc>
              <a:spcBef>
                <a:spcPts val="280"/>
              </a:spcBef>
              <a:spcAft>
                <a:spcPts val="500"/>
              </a:spcAft>
              <a:buClr>
                <a:schemeClr val="accent5"/>
              </a:buClr>
              <a:buSzPct val="100000"/>
              <a:buFont typeface="Arial"/>
              <a:buChar char="•"/>
              <a:tabLst/>
              <a:defRPr lang="en-US" sz="1600" b="0" i="0" u="none" strike="noStrike" cap="none" dirty="0" smtClean="0">
                <a:solidFill>
                  <a:schemeClr val="dk1"/>
                </a:solidFill>
                <a:latin typeface="Arial"/>
                <a:ea typeface="Arial"/>
                <a:cs typeface="Arial"/>
                <a:sym typeface="Arial"/>
              </a:defRPr>
            </a:lvl1pPr>
            <a:lvl2pPr marL="461963" marR="0" lvl="1" indent="-231775" algn="l" rtl="0" eaLnBrk="1" hangingPunct="1">
              <a:lnSpc>
                <a:spcPct val="100000"/>
              </a:lnSpc>
              <a:spcBef>
                <a:spcPts val="280"/>
              </a:spcBef>
              <a:spcAft>
                <a:spcPts val="500"/>
              </a:spcAft>
              <a:buClr>
                <a:schemeClr val="accent5"/>
              </a:buClr>
              <a:buSzPts val="1400"/>
              <a:buFont typeface=".AppleSystemUIFont" charset="-120"/>
              <a:buChar char="–"/>
              <a:tabLst/>
              <a:defRPr lang="en-US" sz="1400" b="0" i="0" u="none" strike="noStrike" cap="none" dirty="0" smtClean="0">
                <a:solidFill>
                  <a:schemeClr val="dk1"/>
                </a:solidFill>
                <a:latin typeface="Arial"/>
                <a:ea typeface="Arial"/>
                <a:cs typeface="Arial"/>
                <a:sym typeface="Arial"/>
              </a:defRPr>
            </a:lvl2pPr>
            <a:lvl3pPr marL="687388" marR="0" lvl="2"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smtClean="0">
                <a:solidFill>
                  <a:schemeClr val="dk1"/>
                </a:solidFill>
                <a:latin typeface="Arial"/>
                <a:ea typeface="Arial"/>
                <a:cs typeface="Arial"/>
                <a:sym typeface="Arial"/>
              </a:defRPr>
            </a:lvl3pPr>
            <a:lvl4pPr marL="919163" marR="0" lvl="3" indent="-231775" algn="l" rtl="0" eaLnBrk="1" hangingPunct="1">
              <a:lnSpc>
                <a:spcPct val="100000"/>
              </a:lnSpc>
              <a:spcBef>
                <a:spcPts val="280"/>
              </a:spcBef>
              <a:spcAft>
                <a:spcPts val="500"/>
              </a:spcAft>
              <a:buClr>
                <a:schemeClr val="accent5"/>
              </a:buClr>
              <a:buSzPct val="100000"/>
              <a:buFont typeface=".AppleSystemUIFont" charset="-120"/>
              <a:buChar char="–"/>
              <a:tabLst/>
              <a:defRPr lang="en-US" sz="1200" b="0" i="0" u="none" strike="noStrike" cap="none" dirty="0" smtClean="0">
                <a:solidFill>
                  <a:schemeClr val="dk1"/>
                </a:solidFill>
                <a:latin typeface="Arial"/>
                <a:ea typeface="Arial"/>
                <a:cs typeface="Arial"/>
                <a:sym typeface="Arial"/>
              </a:defRPr>
            </a:lvl4pPr>
            <a:lvl5pPr marL="1144588" marR="0" lvl="4" indent="-225425" algn="l" rtl="0" eaLnBrk="1" hangingPunct="1">
              <a:lnSpc>
                <a:spcPct val="100000"/>
              </a:lnSpc>
              <a:spcBef>
                <a:spcPts val="280"/>
              </a:spcBef>
              <a:spcAft>
                <a:spcPts val="500"/>
              </a:spcAft>
              <a:buClr>
                <a:schemeClr val="accent5"/>
              </a:buClr>
              <a:buSzPct val="100000"/>
              <a:buFont typeface="Arial"/>
              <a:buChar char="•"/>
              <a:tabLst/>
              <a:defRPr lang="en-US" sz="1200" b="0" i="0" u="none" strike="noStrike" cap="none" dirty="0">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6350" indent="0">
              <a:buNone/>
            </a:pPr>
            <a:r>
              <a:rPr lang="en-US" sz="1000" b="1" dirty="0" smtClean="0"/>
              <a:t>CQL/Native</a:t>
            </a:r>
            <a:endParaRPr lang="en-US" sz="1000" b="1" dirty="0" smtClean="0"/>
          </a:p>
        </p:txBody>
      </p:sp>
    </p:spTree>
    <p:extLst>
      <p:ext uri="{BB962C8B-B14F-4D97-AF65-F5344CB8AC3E}">
        <p14:creationId xmlns:p14="http://schemas.microsoft.com/office/powerpoint/2010/main" val="179632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Install Methods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6</a:t>
            </a:fld>
            <a:endParaRPr lang="uk-UA" dirty="0"/>
          </a:p>
        </p:txBody>
      </p:sp>
      <p:sp>
        <p:nvSpPr>
          <p:cNvPr id="4" name="TextBox 3"/>
          <p:cNvSpPr txBox="1"/>
          <p:nvPr/>
        </p:nvSpPr>
        <p:spPr>
          <a:xfrm>
            <a:off x="457200" y="1058820"/>
            <a:ext cx="6036067" cy="1938992"/>
          </a:xfrm>
          <a:prstGeom prst="rect">
            <a:avLst/>
          </a:prstGeom>
          <a:noFill/>
        </p:spPr>
        <p:txBody>
          <a:bodyPr wrap="square" rtlCol="0">
            <a:spAutoFit/>
          </a:bodyPr>
          <a:lstStyle/>
          <a:p>
            <a:r>
              <a:rPr lang="en-US" sz="2000" dirty="0" smtClean="0"/>
              <a:t>Ops Center installation methods include the following:</a:t>
            </a:r>
          </a:p>
          <a:p>
            <a:pPr marL="225425" indent="-225425">
              <a:buFont typeface="Arial" pitchFamily="34" charset="0"/>
              <a:buChar char="•"/>
            </a:pPr>
            <a:endParaRPr lang="en-US" sz="2000" dirty="0"/>
          </a:p>
          <a:p>
            <a:pPr marL="225425" indent="-225425">
              <a:buFont typeface="Arial" pitchFamily="34" charset="0"/>
              <a:buChar char="•"/>
            </a:pPr>
            <a:r>
              <a:rPr lang="en-US" sz="2000" dirty="0" smtClean="0"/>
              <a:t>Tar ball install (Practice Lab 6251 to follow)</a:t>
            </a:r>
          </a:p>
          <a:p>
            <a:pPr marL="225425" indent="-225425">
              <a:buFont typeface="Arial" pitchFamily="34" charset="0"/>
              <a:buChar char="•"/>
            </a:pPr>
            <a:r>
              <a:rPr lang="en-US" sz="2000" dirty="0" err="1" smtClean="0"/>
              <a:t>Docker</a:t>
            </a:r>
            <a:r>
              <a:rPr lang="en-US" sz="2000" dirty="0" smtClean="0"/>
              <a:t> install</a:t>
            </a:r>
          </a:p>
          <a:p>
            <a:pPr marL="225425" indent="-225425">
              <a:buFont typeface="Arial" pitchFamily="34" charset="0"/>
              <a:buChar char="•"/>
            </a:pPr>
            <a:r>
              <a:rPr lang="en-US" sz="2000" dirty="0" smtClean="0"/>
              <a:t>Linux Yum/APT-GET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2472" y="2908800"/>
            <a:ext cx="2391702" cy="110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017" y="1122464"/>
            <a:ext cx="1408183" cy="1050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711143"/>
            <a:ext cx="923672" cy="93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392" y="1831963"/>
            <a:ext cx="1267288" cy="126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08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669" y="270472"/>
            <a:ext cx="4179536" cy="548048"/>
          </a:xfrm>
        </p:spPr>
        <p:txBody>
          <a:bodyPr/>
          <a:lstStyle/>
          <a:p>
            <a:r>
              <a:rPr lang="en-US" dirty="0" smtClean="0"/>
              <a:t>Ops Center: Cluster Ops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7</a:t>
            </a:fld>
            <a:endParaRPr lang="uk-UA" dirty="0"/>
          </a:p>
        </p:txBody>
      </p:sp>
      <p:sp>
        <p:nvSpPr>
          <p:cNvPr id="4" name="TextBox 3"/>
          <p:cNvSpPr txBox="1"/>
          <p:nvPr/>
        </p:nvSpPr>
        <p:spPr>
          <a:xfrm>
            <a:off x="173979" y="427641"/>
            <a:ext cx="4632690" cy="4093428"/>
          </a:xfrm>
          <a:prstGeom prst="rect">
            <a:avLst/>
          </a:prstGeom>
          <a:noFill/>
        </p:spPr>
        <p:txBody>
          <a:bodyPr wrap="square" rtlCol="0">
            <a:spAutoFit/>
          </a:bodyPr>
          <a:lstStyle/>
          <a:p>
            <a:r>
              <a:rPr lang="en-US" sz="2000" dirty="0" smtClean="0"/>
              <a:t>Ops Center capabilities relative to clusters include:</a:t>
            </a:r>
          </a:p>
          <a:p>
            <a:endParaRPr lang="en-US" sz="2000" dirty="0" smtClean="0"/>
          </a:p>
          <a:p>
            <a:pPr marL="225425" indent="-225425">
              <a:buFont typeface="Arial" pitchFamily="34" charset="0"/>
              <a:buChar char="•"/>
            </a:pPr>
            <a:r>
              <a:rPr lang="en-US" sz="2000" dirty="0" smtClean="0"/>
              <a:t>Add an existing cluster, or create a new cluster</a:t>
            </a:r>
          </a:p>
          <a:p>
            <a:pPr marL="225425" indent="-225425">
              <a:buFont typeface="Arial" pitchFamily="34" charset="0"/>
              <a:buChar char="•"/>
            </a:pPr>
            <a:r>
              <a:rPr lang="en-US" sz="2000" dirty="0" smtClean="0"/>
              <a:t>Disconnecting an existing cluster form Ops Center and Lifecycle Manager</a:t>
            </a:r>
          </a:p>
          <a:p>
            <a:pPr marL="225425" indent="-225425">
              <a:buFont typeface="Arial" pitchFamily="34" charset="0"/>
              <a:buChar char="•"/>
            </a:pPr>
            <a:r>
              <a:rPr lang="en-US" sz="2000" dirty="0" smtClean="0"/>
              <a:t>Rebalancing a cluster</a:t>
            </a:r>
          </a:p>
          <a:p>
            <a:pPr marL="225425" indent="-225425">
              <a:buFont typeface="Arial" pitchFamily="34" charset="0"/>
              <a:buChar char="•"/>
            </a:pPr>
            <a:r>
              <a:rPr lang="en-US" sz="2000" dirty="0" smtClean="0"/>
              <a:t>Restarting a cluster</a:t>
            </a:r>
          </a:p>
          <a:p>
            <a:pPr marL="225425" indent="-225425">
              <a:buFont typeface="Arial" pitchFamily="34" charset="0"/>
              <a:buChar char="•"/>
            </a:pPr>
            <a:r>
              <a:rPr lang="en-US" sz="2000" dirty="0" smtClean="0"/>
              <a:t>Generating diagnostic data for a cluster</a:t>
            </a:r>
          </a:p>
          <a:p>
            <a:pPr marL="225425" indent="-225425">
              <a:buFont typeface="Arial" pitchFamily="34" charset="0"/>
              <a:buChar char="•"/>
            </a:pPr>
            <a:r>
              <a:rPr lang="en-US" sz="2000" dirty="0" smtClean="0"/>
              <a:t>Other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640" y="1058820"/>
            <a:ext cx="3486150"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110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25" y="270472"/>
            <a:ext cx="8709726" cy="548048"/>
          </a:xfrm>
        </p:spPr>
        <p:txBody>
          <a:bodyPr/>
          <a:lstStyle/>
          <a:p>
            <a:r>
              <a:rPr lang="en-US" dirty="0" smtClean="0"/>
              <a:t>Ops Center: </a:t>
            </a:r>
            <a:r>
              <a:rPr lang="en-US" dirty="0" err="1" smtClean="0"/>
              <a:t>Keyspace</a:t>
            </a:r>
            <a:r>
              <a:rPr lang="en-US" dirty="0" smtClean="0"/>
              <a:t> Ops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8</a:t>
            </a:fld>
            <a:endParaRPr lang="uk-UA" dirty="0"/>
          </a:p>
        </p:txBody>
      </p:sp>
      <p:sp>
        <p:nvSpPr>
          <p:cNvPr id="4" name="TextBox 3"/>
          <p:cNvSpPr txBox="1"/>
          <p:nvPr/>
        </p:nvSpPr>
        <p:spPr>
          <a:xfrm>
            <a:off x="5567320" y="1471514"/>
            <a:ext cx="3033704" cy="2554545"/>
          </a:xfrm>
          <a:prstGeom prst="rect">
            <a:avLst/>
          </a:prstGeom>
          <a:noFill/>
        </p:spPr>
        <p:txBody>
          <a:bodyPr wrap="square" rtlCol="0">
            <a:spAutoFit/>
          </a:bodyPr>
          <a:lstStyle/>
          <a:p>
            <a:r>
              <a:rPr lang="en-US" sz="2000" dirty="0" smtClean="0"/>
              <a:t>Ops Center capabilities relative to </a:t>
            </a:r>
            <a:r>
              <a:rPr lang="en-US" sz="2000" dirty="0" err="1" smtClean="0"/>
              <a:t>keyspaces</a:t>
            </a:r>
            <a:r>
              <a:rPr lang="en-US" sz="2000" dirty="0" smtClean="0"/>
              <a:t> include:</a:t>
            </a:r>
          </a:p>
          <a:p>
            <a:endParaRPr lang="en-US" sz="2000" dirty="0" smtClean="0"/>
          </a:p>
          <a:p>
            <a:pPr marL="225425" indent="-225425">
              <a:buFont typeface="Arial" pitchFamily="34" charset="0"/>
              <a:buChar char="•"/>
            </a:pPr>
            <a:r>
              <a:rPr lang="en-US" sz="2000" dirty="0" smtClean="0"/>
              <a:t>View/change </a:t>
            </a:r>
            <a:r>
              <a:rPr lang="en-US" sz="2000" dirty="0" err="1" smtClean="0"/>
              <a:t>keyspace</a:t>
            </a:r>
            <a:r>
              <a:rPr lang="en-US" sz="2000" dirty="0" smtClean="0"/>
              <a:t> </a:t>
            </a:r>
            <a:r>
              <a:rPr lang="en-US" sz="2000" dirty="0"/>
              <a:t>s</a:t>
            </a:r>
            <a:r>
              <a:rPr lang="en-US" sz="2000" dirty="0" smtClean="0"/>
              <a:t>ettings</a:t>
            </a:r>
          </a:p>
          <a:p>
            <a:pPr marL="225425" indent="-225425">
              <a:buFont typeface="Arial" pitchFamily="34" charset="0"/>
              <a:buChar char="•"/>
            </a:pPr>
            <a:r>
              <a:rPr lang="en-US" sz="2000" dirty="0" smtClean="0"/>
              <a:t>Delete </a:t>
            </a:r>
            <a:r>
              <a:rPr lang="en-US" sz="2000" dirty="0" err="1" smtClean="0"/>
              <a:t>keyspaces</a:t>
            </a:r>
            <a:endParaRPr lang="en-US" sz="2000" dirty="0" smtClean="0"/>
          </a:p>
          <a:p>
            <a:pPr marL="225425" indent="-225425">
              <a:buFont typeface="Arial" pitchFamily="34" charset="0"/>
              <a:buChar char="•"/>
            </a:pPr>
            <a:r>
              <a:rPr lang="en-US" sz="2000" dirty="0" smtClean="0"/>
              <a:t>Other</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24" y="818520"/>
            <a:ext cx="487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8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Ops Center: Table Ops</a:t>
            </a:r>
            <a:endParaRPr lang="en-US" dirty="0"/>
          </a:p>
        </p:txBody>
      </p:sp>
      <p:sp>
        <p:nvSpPr>
          <p:cNvPr id="3" name="Slide Number Placeholder 2"/>
          <p:cNvSpPr>
            <a:spLocks noGrp="1"/>
          </p:cNvSpPr>
          <p:nvPr>
            <p:ph type="sldNum" sz="quarter" idx="11"/>
          </p:nvPr>
        </p:nvSpPr>
        <p:spPr/>
        <p:txBody>
          <a:bodyPr/>
          <a:lstStyle/>
          <a:p>
            <a:r>
              <a:rPr lang="en-US" smtClean="0"/>
              <a:t>0000-DTSE-OpsCenter-6250-DU-60-</a:t>
            </a:r>
            <a:fld id="{5A6FB346-E907-314D-8DE1-ECD2B2B6AA1B}" type="slidenum">
              <a:rPr lang="uk-UA" smtClean="0"/>
              <a:pPr/>
              <a:t>9</a:t>
            </a:fld>
            <a:endParaRPr lang="uk-UA" dirty="0"/>
          </a:p>
        </p:txBody>
      </p:sp>
      <p:sp>
        <p:nvSpPr>
          <p:cNvPr id="4" name="TextBox 3"/>
          <p:cNvSpPr txBox="1"/>
          <p:nvPr/>
        </p:nvSpPr>
        <p:spPr>
          <a:xfrm>
            <a:off x="368189" y="1236844"/>
            <a:ext cx="2366919" cy="2862322"/>
          </a:xfrm>
          <a:prstGeom prst="rect">
            <a:avLst/>
          </a:prstGeom>
          <a:noFill/>
        </p:spPr>
        <p:txBody>
          <a:bodyPr wrap="square" rtlCol="0">
            <a:spAutoFit/>
          </a:bodyPr>
          <a:lstStyle/>
          <a:p>
            <a:r>
              <a:rPr lang="en-US" sz="2000" dirty="0" smtClean="0"/>
              <a:t>Ops Center capabilities relative to tables include:</a:t>
            </a:r>
          </a:p>
          <a:p>
            <a:endParaRPr lang="en-US" sz="2000" dirty="0" smtClean="0"/>
          </a:p>
          <a:p>
            <a:pPr marL="225425" indent="-225425">
              <a:buFont typeface="Arial" pitchFamily="34" charset="0"/>
              <a:buChar char="•"/>
            </a:pPr>
            <a:r>
              <a:rPr lang="en-US" sz="2000" dirty="0" smtClean="0"/>
              <a:t>View table metrics</a:t>
            </a:r>
          </a:p>
          <a:p>
            <a:pPr marL="225425" indent="-225425">
              <a:buFont typeface="Arial" pitchFamily="34" charset="0"/>
              <a:buChar char="•"/>
            </a:pPr>
            <a:r>
              <a:rPr lang="en-US" sz="2000" dirty="0" smtClean="0"/>
              <a:t>Delete a table</a:t>
            </a:r>
          </a:p>
          <a:p>
            <a:pPr marL="225425" indent="-225425">
              <a:buFont typeface="Arial" pitchFamily="34" charset="0"/>
              <a:buChar char="•"/>
            </a:pPr>
            <a:r>
              <a:rPr lang="en-US" sz="2000" dirty="0" smtClean="0"/>
              <a:t>Truncate a table</a:t>
            </a:r>
          </a:p>
          <a:p>
            <a:pPr marL="225425" indent="-225425">
              <a:buFont typeface="Arial" pitchFamily="34" charset="0"/>
              <a:buChar char="•"/>
            </a:pPr>
            <a:r>
              <a:rPr lang="en-US" sz="2000" dirty="0" smtClean="0"/>
              <a:t>Other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926" y="818520"/>
            <a:ext cx="614362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871878"/>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thm15="http://schemas.microsoft.com/office/thememl/2012/main" xmlns=""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1273</TotalTime>
  <Words>1229</Words>
  <Application>Microsoft Office PowerPoint</Application>
  <PresentationFormat>On-screen Show (16:9)</PresentationFormat>
  <Paragraphs>228</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DataStax_Template_Widescreen</vt:lpstr>
      <vt:lpstr>Discussion Unit:</vt:lpstr>
      <vt:lpstr>Discussion Lab:</vt:lpstr>
      <vt:lpstr>DSE, Ops Center: Communication Protocols/Arch</vt:lpstr>
      <vt:lpstr>End of Discussion Lab:</vt:lpstr>
      <vt:lpstr>Ops Center Communication Architecture </vt:lpstr>
      <vt:lpstr>Ops Center Install Methods</vt:lpstr>
      <vt:lpstr>Ops Center: Cluster Ops</vt:lpstr>
      <vt:lpstr>Ops Center: Keyspace Ops</vt:lpstr>
      <vt:lpstr>Ops Center: Table Ops</vt:lpstr>
      <vt:lpstr>Ops Center: Agent Ops</vt:lpstr>
      <vt:lpstr>Ops Center: Alerts/Events</vt:lpstr>
      <vt:lpstr>Ops Center: Performance Metrics</vt:lpstr>
      <vt:lpstr>Ops Center: Management Services</vt:lpstr>
      <vt:lpstr>Ops Center: Best Practice Rules Reference</vt:lpstr>
      <vt:lpstr>Ops Center: Lifecycle Manager (LCM)</vt:lpstr>
      <vt:lpstr>Ops Center: Agent API</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90</cp:revision>
  <dcterms:created xsi:type="dcterms:W3CDTF">2018-03-30T00:33:11Z</dcterms:created>
  <dcterms:modified xsi:type="dcterms:W3CDTF">2018-07-01T14:56:56Z</dcterms:modified>
  <cp:category/>
</cp:coreProperties>
</file>