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6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4196" userDrawn="1">
          <p15:clr>
            <a:srgbClr val="A4A3A4"/>
          </p15:clr>
        </p15:guide>
        <p15:guide id="2" pos="12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orient="horz" pos="2918" userDrawn="1">
          <p15:clr>
            <a:srgbClr val="A4A3A4"/>
          </p15:clr>
        </p15:guide>
        <p15:guide id="5" orient="horz" pos="2397" userDrawn="1">
          <p15:clr>
            <a:srgbClr val="A4A3A4"/>
          </p15:clr>
        </p15:guide>
        <p15:guide id="6" orient="horz" pos="1491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1176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077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orient="horz" pos="1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2C"/>
    <a:srgbClr val="FFDE81"/>
    <a:srgbClr val="FFD358"/>
    <a:srgbClr val="8031A7"/>
    <a:srgbClr val="BFBFBF"/>
    <a:srgbClr val="007A97"/>
    <a:srgbClr val="FAB200"/>
    <a:srgbClr val="7D5900"/>
    <a:srgbClr val="FFE29E"/>
    <a:srgbClr val="FFF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90"/>
    <p:restoredTop sz="61290" autoAdjust="0"/>
  </p:normalViewPr>
  <p:slideViewPr>
    <p:cSldViewPr snapToGrid="0" snapToObjects="1">
      <p:cViewPr varScale="1">
        <p:scale>
          <a:sx n="98" d="100"/>
          <a:sy n="98" d="100"/>
        </p:scale>
        <p:origin x="-2496" y="-96"/>
      </p:cViewPr>
      <p:guideLst>
        <p:guide orient="horz" pos="2918"/>
        <p:guide orient="horz" pos="2397"/>
        <p:guide orient="horz" pos="1491"/>
        <p:guide orient="horz" pos="890"/>
        <p:guide orient="horz" pos="1201"/>
        <p:guide pos="4196"/>
        <p:guide pos="120"/>
        <p:guide pos="192"/>
        <p:guide pos="288"/>
        <p:guide pos="1176"/>
        <p:guide pos="2880"/>
        <p:guide pos="2077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200" d="100"/>
        <a:sy n="200" d="100"/>
      </p:scale>
      <p:origin x="0" y="5340"/>
    </p:cViewPr>
  </p:sorterViewPr>
  <p:notesViewPr>
    <p:cSldViewPr snapToGrid="0" snapToObjects="1">
      <p:cViewPr varScale="1">
        <p:scale>
          <a:sx n="94" d="100"/>
          <a:sy n="94" d="100"/>
        </p:scale>
        <p:origin x="-37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00C-46DC-0F47-B2AC-989F5DFB1A7F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6F642-BC8A-F24D-81C7-A1734C77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53683" y="199103"/>
            <a:ext cx="5887757" cy="33118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563842" y="3612198"/>
            <a:ext cx="5877597" cy="528599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2107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158750" indent="0" algn="l" defTabSz="914400" rtl="0" eaLnBrk="1" latinLnBrk="0" hangingPunct="1">
      <a:buNone/>
      <a:tabLst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this Discussion Unit is to introduce DSE Studio; where Studio fits in the DSE portfolio, and to understand when</a:t>
            </a:r>
            <a:r>
              <a:rPr lang="en-US" baseline="0" dirty="0" smtClean="0"/>
              <a:t> and how you might use</a:t>
            </a:r>
            <a:r>
              <a:rPr lang="en-US" dirty="0" smtClean="0"/>
              <a:t> Studio.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8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top left corner of each cell is a drop down list box wherein you may choose</a:t>
            </a:r>
            <a:r>
              <a:rPr lang="en-US" baseline="0" dirty="0" smtClean="0"/>
              <a:t> to:</a:t>
            </a:r>
          </a:p>
          <a:p>
            <a:endParaRPr lang="en-US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Document the cell or Notebook as a whole; standard Markdown (MD) language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Enter and run CQL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baseline="0" dirty="0" smtClean="0"/>
              <a:t>Enter and Run Spark/SQL</a:t>
            </a:r>
            <a:br>
              <a:rPr lang="en-US" baseline="0" dirty="0" smtClean="0"/>
            </a:br>
            <a:r>
              <a:rPr lang="en-US" baseline="0" dirty="0" smtClean="0"/>
              <a:t>Ender and run Gremlin (the </a:t>
            </a:r>
            <a:r>
              <a:rPr lang="en-US" baseline="0" dirty="0" err="1" smtClean="0"/>
              <a:t>TinkerPop</a:t>
            </a:r>
            <a:r>
              <a:rPr lang="en-US" baseline="0" dirty="0" smtClean="0"/>
              <a:t> graph traversal language)</a:t>
            </a:r>
          </a:p>
          <a:p>
            <a:pPr marL="330200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158750" indent="0">
              <a:buFont typeface="Arial" pitchFamily="34" charset="0"/>
              <a:buNone/>
            </a:pPr>
            <a:r>
              <a:rPr lang="en-US" baseline="0" dirty="0" smtClean="0"/>
              <a:t>Each cell may contain a different value here. </a:t>
            </a:r>
          </a:p>
          <a:p>
            <a:pPr marL="158750" indent="0">
              <a:buFont typeface="Arial" pitchFamily="34" charset="0"/>
              <a:buNone/>
            </a:pPr>
            <a:endParaRPr lang="en-US" baseline="0" dirty="0" smtClean="0"/>
          </a:p>
          <a:p>
            <a:pPr marL="158750" indent="0">
              <a:buFont typeface="Arial" pitchFamily="34" charset="0"/>
              <a:buNone/>
            </a:pPr>
            <a:r>
              <a:rPr lang="en-US" baseline="0" dirty="0" smtClean="0"/>
              <a:t>Further: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The palette area is that area of the screen below the white tool bar. This</a:t>
            </a:r>
            <a:r>
              <a:rPr lang="en-US" baseline="0" dirty="0" smtClean="0"/>
              <a:t> </a:t>
            </a:r>
            <a:r>
              <a:rPr lang="en-US" dirty="0" smtClean="0"/>
              <a:t>area displays and allows interaction with the workbook proper.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Each (block / frame) on the palette it referred to as a, cell. You can add,</a:t>
            </a:r>
            <a:r>
              <a:rPr lang="en-US" baseline="0" dirty="0" smtClean="0"/>
              <a:t> </a:t>
            </a:r>
            <a:r>
              <a:rPr lang="en-US" dirty="0" smtClean="0"/>
              <a:t>drop, and edit cells using the plus symbol on the bottom-middle of any</a:t>
            </a:r>
            <a:r>
              <a:rPr lang="en-US" baseline="0" dirty="0" smtClean="0"/>
              <a:t> </a:t>
            </a:r>
            <a:r>
              <a:rPr lang="en-US" dirty="0" smtClean="0"/>
              <a:t>existing cell, or the ellipsis button on the top-right of each cell.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 cell is currently and exclusively one of four types, as listed in the drop</a:t>
            </a:r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down list box: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Markdown allows free form edit of comments, end user created</a:t>
            </a:r>
            <a:r>
              <a:rPr lang="en-US" baseline="0" dirty="0" smtClean="0"/>
              <a:t> </a:t>
            </a:r>
            <a:r>
              <a:rPr lang="en-US" dirty="0" smtClean="0"/>
              <a:t>documentation, other. A cell of this type accepts markdown formatting</a:t>
            </a:r>
            <a:r>
              <a:rPr lang="en-US" baseline="0" dirty="0" smtClean="0"/>
              <a:t> </a:t>
            </a:r>
            <a:r>
              <a:rPr lang="en-US" dirty="0" smtClean="0"/>
              <a:t>meta characters.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A good markdown language cheat sheet is available on </a:t>
            </a:r>
            <a:r>
              <a:rPr lang="en-US" dirty="0" err="1" smtClean="0"/>
              <a:t>GitHub</a:t>
            </a:r>
            <a:r>
              <a:rPr lang="en-US" dirty="0" smtClean="0"/>
              <a:t> at,</a:t>
            </a:r>
            <a:r>
              <a:rPr lang="en-US" baseline="0" dirty="0" smtClean="0"/>
              <a:t> </a:t>
            </a:r>
            <a:r>
              <a:rPr lang="en-US" dirty="0" smtClean="0"/>
              <a:t>https://guides.github.com/pdfs/markdown-cheatsheet-online.pdf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CQL allows CQL syntax commands; CREATE KEYSPACE, CREATE</a:t>
            </a:r>
            <a:r>
              <a:rPr lang="en-US" baseline="0" dirty="0" smtClean="0"/>
              <a:t> </a:t>
            </a:r>
            <a:r>
              <a:rPr lang="en-US" dirty="0" smtClean="0"/>
              <a:t>TABLE, </a:t>
            </a:r>
            <a:r>
              <a:rPr lang="en-US" dirty="0" err="1" smtClean="0"/>
              <a:t>yadda</a:t>
            </a:r>
            <a:r>
              <a:rPr lang="en-US" dirty="0" smtClean="0"/>
              <a:t>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Spark SQL allows the execution of Spark SQL (very compatible with</a:t>
            </a:r>
            <a:r>
              <a:rPr lang="en-US" baseline="0" dirty="0" smtClean="0"/>
              <a:t> </a:t>
            </a:r>
            <a:r>
              <a:rPr lang="en-US" dirty="0" err="1" smtClean="0"/>
              <a:t>HiveQL</a:t>
            </a:r>
            <a:r>
              <a:rPr lang="en-US" dirty="0" smtClean="0"/>
              <a:t> version 1.1).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And Gremlin allows the execution of Gremlin, the graph traversal</a:t>
            </a:r>
            <a:r>
              <a:rPr lang="en-US" baseline="0" dirty="0" smtClean="0"/>
              <a:t> </a:t>
            </a:r>
            <a:r>
              <a:rPr lang="en-US" dirty="0" smtClean="0"/>
              <a:t>language to </a:t>
            </a:r>
            <a:r>
              <a:rPr lang="en-US" dirty="0" err="1" smtClean="0"/>
              <a:t>TinkerPop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41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CQL commands are associated with a target </a:t>
            </a:r>
            <a:r>
              <a:rPr lang="en-US" dirty="0" err="1" smtClean="0"/>
              <a:t>keyspace</a:t>
            </a:r>
            <a:r>
              <a:rPr lang="en-US" dirty="0" smtClean="0"/>
              <a:t>. An exception would be; CQL code that creates or drops a </a:t>
            </a:r>
            <a:r>
              <a:rPr lang="en-US" dirty="0" err="1" smtClean="0"/>
              <a:t>keyspace</a:t>
            </a:r>
            <a:r>
              <a:rPr lang="en-US" dirty="0" smtClean="0"/>
              <a:t>, other.</a:t>
            </a:r>
          </a:p>
          <a:p>
            <a:endParaRPr lang="en-US" dirty="0" smtClean="0"/>
          </a:p>
          <a:p>
            <a:r>
              <a:rPr lang="en-US" dirty="0" smtClean="0"/>
              <a:t>On the upper right side of each cell is the run button (appears as a right arrow). Alongside the run button is a control to specify consistency level; one,</a:t>
            </a:r>
            <a:r>
              <a:rPr lang="en-US" baseline="0" dirty="0" smtClean="0"/>
              <a:t> all,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shows a </a:t>
            </a:r>
            <a:r>
              <a:rPr lang="en-US" dirty="0" err="1" smtClean="0"/>
              <a:t>keyspace</a:t>
            </a:r>
            <a:r>
              <a:rPr lang="en-US" baseline="0" dirty="0" smtClean="0"/>
              <a:t> having been specified for a cell (ks_7443).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07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run, DSE Studio CQL cells will produce a context sensitive number of chart types, that allow you to display results.</a:t>
            </a:r>
          </a:p>
          <a:p>
            <a:endParaRPr lang="en-US" dirty="0" smtClean="0"/>
          </a:p>
          <a:p>
            <a:r>
              <a:rPr lang="en-US" dirty="0" smtClean="0"/>
              <a:t>Here, a DESCRIBE</a:t>
            </a:r>
            <a:r>
              <a:rPr lang="en-US" baseline="0" dirty="0" smtClean="0"/>
              <a:t> TABLE command offers JSON and tabular result chart types.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SELECT Statement, with its resultant data set, offers more chart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0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Studio will produce a controlled error, should you request an operation that is not supported by the underlying DSE cluster.</a:t>
            </a:r>
          </a:p>
          <a:p>
            <a:endParaRPr lang="en-US" dirty="0" smtClean="0"/>
          </a:p>
          <a:p>
            <a:r>
              <a:rPr lang="en-US" dirty="0" smtClean="0"/>
              <a:t>In this case,</a:t>
            </a:r>
            <a:r>
              <a:rPr lang="en-US" baseline="0" dirty="0" smtClean="0"/>
              <a:t> we asked for a DSE Search operation.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3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Studio will produce a controlled error, should you request an operation that is not supported by the underlying DSE cluster.</a:t>
            </a:r>
          </a:p>
          <a:p>
            <a:endParaRPr lang="en-US" dirty="0" smtClean="0"/>
          </a:p>
          <a:p>
            <a:r>
              <a:rPr lang="en-US" dirty="0" smtClean="0"/>
              <a:t>In this case,</a:t>
            </a:r>
            <a:r>
              <a:rPr lang="en-US" baseline="0" dirty="0" smtClean="0"/>
              <a:t> we asked for a DSE Analytics operation; more specifically, an Always on SQL operation.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8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the result of a successful DSE Analytics (Spark/SQL) command.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5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right hand side of the DSE Studio canvas is a Schema Explorer; in effect, a graphical means to DESCRIBE TABLE,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83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r>
              <a:rPr lang="en-US" baseline="0" dirty="0" smtClean="0"/>
              <a:t> of Discussion Module-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5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the next page we enter a Discussion Lab.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2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aseline="0" dirty="0" smtClean="0"/>
              <a:t>Matching pairs Discussion Lab: What comes with a DSE 6.x commercial license ?</a:t>
            </a:r>
          </a:p>
          <a:p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sz="800" baseline="0" dirty="0" smtClean="0"/>
              <a:t>Match the terms on the right with the DSE/not-DSE tag on the left.</a:t>
            </a:r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330200" indent="-171450">
              <a:buFont typeface="Arial" pitchFamily="34" charset="0"/>
              <a:buChar char="•"/>
            </a:pPr>
            <a:endParaRPr lang="en-US" sz="800" baseline="0" dirty="0" smtClean="0"/>
          </a:p>
          <a:p>
            <a:pPr marL="158750" indent="0">
              <a:buFont typeface="Arial" pitchFamily="34" charset="0"/>
              <a:buNone/>
            </a:pPr>
            <a:r>
              <a:rPr lang="en-US" sz="800" baseline="0" dirty="0" smtClean="0"/>
              <a:t>From, </a:t>
            </a:r>
            <a:r>
              <a:rPr lang="en-US" sz="800" dirty="0" smtClean="0"/>
              <a:t>http://www.spencer1984.com/my_models/beverly-hillbillies.php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sz="800" dirty="0" smtClean="0"/>
              <a:t>"The famous Hillbillies' truck (actually a 1921 Oldsmobile) didn't belong to any of the main characters - it was on loan from Jed's cousin Pearl, who lent it to him under the condition that he watched after </a:t>
            </a:r>
            <a:r>
              <a:rPr lang="en-US" sz="800" dirty="0" err="1" smtClean="0"/>
              <a:t>Jethro</a:t>
            </a:r>
            <a:r>
              <a:rPr lang="en-US" sz="800" dirty="0" smtClean="0"/>
              <a:t>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603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 of Discussion Lab-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Studio is Web based, and provides an interface similar to Apache Zeppelin.</a:t>
            </a:r>
          </a:p>
          <a:p>
            <a:endParaRPr lang="en-US" dirty="0" smtClean="0"/>
          </a:p>
          <a:p>
            <a:r>
              <a:rPr lang="en-US" dirty="0" smtClean="0"/>
              <a:t>Apache Zeppelin is detailed here,</a:t>
            </a:r>
          </a:p>
          <a:p>
            <a:pPr lvl="1"/>
            <a:r>
              <a:rPr lang="en-US" dirty="0" smtClean="0"/>
              <a:t>https://en.wikipedia.org/wiki/Notebook_interface</a:t>
            </a:r>
          </a:p>
          <a:p>
            <a:pPr lvl="1"/>
            <a:r>
              <a:rPr lang="en-US" dirty="0" smtClean="0"/>
              <a:t>https://zeppelin.apache.org/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And DSE Studio is detailed here,</a:t>
            </a:r>
          </a:p>
          <a:p>
            <a:pPr lvl="1"/>
            <a:r>
              <a:rPr lang="en-US" dirty="0" smtClean="0"/>
              <a:t>https://www.datastax.com/products/datastax-studio-and-development-tools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A brief compare and contrast between DSE Studio and CQLSH:</a:t>
            </a:r>
          </a:p>
          <a:p>
            <a:pPr lvl="0"/>
            <a:endParaRPr lang="en-US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Where CQLSH can run CQL and a small number of (CQLSH</a:t>
            </a:r>
            <a:r>
              <a:rPr lang="en-US" baseline="0" dirty="0" smtClean="0"/>
              <a:t> </a:t>
            </a:r>
            <a:r>
              <a:rPr lang="en-US" dirty="0" smtClean="0"/>
              <a:t>control/directive) statements), Studio can run CQL, Spark/SQL, and</a:t>
            </a:r>
            <a:r>
              <a:rPr lang="en-US" baseline="0" dirty="0" smtClean="0"/>
              <a:t> </a:t>
            </a:r>
            <a:r>
              <a:rPr lang="en-US" dirty="0" smtClean="0"/>
              <a:t>Gremlin (the </a:t>
            </a:r>
            <a:r>
              <a:rPr lang="en-US" dirty="0" err="1" smtClean="0"/>
              <a:t>TinkerPop</a:t>
            </a:r>
            <a:r>
              <a:rPr lang="en-US" dirty="0" smtClean="0"/>
              <a:t> graph traversal language).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Studio can also display end user created markdown (to document a</a:t>
            </a:r>
            <a:r>
              <a:rPr lang="en-US" baseline="0" dirty="0" smtClean="0"/>
              <a:t> Notebook</a:t>
            </a:r>
            <a:r>
              <a:rPr lang="en-US" dirty="0" smtClean="0"/>
              <a:t>’s contents), and be shared with or without result sets (the output</a:t>
            </a:r>
            <a:r>
              <a:rPr lang="en-US" baseline="0" dirty="0" smtClean="0"/>
              <a:t> </a:t>
            </a:r>
            <a:r>
              <a:rPr lang="en-US" dirty="0" smtClean="0"/>
              <a:t>from any/all queries).</a:t>
            </a:r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CQLSH is command line, and Studio is graphical, a thin client Web based.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The query result set in Studio is context aware, and will offer up to 8 or</a:t>
            </a:r>
            <a:r>
              <a:rPr lang="en-US" baseline="0" dirty="0" smtClean="0"/>
              <a:t> </a:t>
            </a:r>
            <a:r>
              <a:rPr lang="en-US" dirty="0" smtClean="0"/>
              <a:t>more graphical charting capabilities so that the end user can better</a:t>
            </a:r>
            <a:r>
              <a:rPr lang="en-US" baseline="0" dirty="0" smtClean="0"/>
              <a:t> </a:t>
            </a:r>
            <a:r>
              <a:rPr lang="en-US" dirty="0" smtClean="0"/>
              <a:t>understand the results.</a:t>
            </a:r>
          </a:p>
          <a:p>
            <a:pPr marL="330200" lvl="0" indent="-171450">
              <a:buFont typeface="Arial" pitchFamily="34" charset="0"/>
              <a:buChar char="•"/>
            </a:pPr>
            <a:endParaRPr lang="en-US" dirty="0" smtClean="0"/>
          </a:p>
          <a:p>
            <a:pPr marL="330200" lvl="0" indent="-171450">
              <a:buFont typeface="Arial" pitchFamily="34" charset="0"/>
              <a:buChar char="•"/>
            </a:pPr>
            <a:r>
              <a:rPr lang="en-US" dirty="0" smtClean="0"/>
              <a:t>A graphical schema explorer comes with Studio, super handy for exploring</a:t>
            </a:r>
            <a:r>
              <a:rPr lang="en-US" baseline="0" dirty="0" smtClean="0"/>
              <a:t> </a:t>
            </a:r>
            <a:r>
              <a:rPr lang="en-US" dirty="0" smtClean="0"/>
              <a:t>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8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DSE Studio is available for download from the following 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Documentation page, including installation instructions,</a:t>
            </a:r>
            <a:r>
              <a:rPr lang="en-US" baseline="0" dirty="0" smtClean="0"/>
              <a:t> </a:t>
            </a:r>
            <a:r>
              <a:rPr lang="en-US" dirty="0" smtClean="0"/>
              <a:t>https://docs.datastax.com/en/dse/6.0/dse-dev/datastax_enterprise/studio/studioToc.html</a:t>
            </a:r>
          </a:p>
          <a:p>
            <a:pPr lvl="1"/>
            <a:r>
              <a:rPr lang="en-US" dirty="0" smtClean="0"/>
              <a:t>Download page proper, https://academy.datastax.com/all-downloads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On MAC and Linux, the above distribution arrives as a Tar ball; unpack in a given</a:t>
            </a:r>
            <a:r>
              <a:rPr lang="en-US" baseline="0" dirty="0" smtClean="0"/>
              <a:t> </a:t>
            </a:r>
            <a:r>
              <a:rPr lang="en-US" dirty="0" smtClean="0"/>
              <a:t>parent directory.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commonly unpack ours in /opt/studio.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 standard Linux </a:t>
            </a:r>
            <a:r>
              <a:rPr lang="en-US" dirty="0" err="1" smtClean="0"/>
              <a:t>filesystem</a:t>
            </a:r>
            <a:r>
              <a:rPr lang="en-US" dirty="0" smtClean="0"/>
              <a:t> (sub) structure; bin, </a:t>
            </a:r>
            <a:r>
              <a:rPr lang="en-US" dirty="0" err="1" smtClean="0"/>
              <a:t>conf</a:t>
            </a:r>
            <a:r>
              <a:rPr lang="en-US" dirty="0" smtClean="0"/>
              <a:t>, lib, logs, other. While</a:t>
            </a:r>
            <a:r>
              <a:rPr lang="en-US" baseline="0" dirty="0" smtClean="0"/>
              <a:t> </a:t>
            </a:r>
            <a:r>
              <a:rPr lang="en-US" dirty="0" smtClean="0"/>
              <a:t>there is a </a:t>
            </a:r>
            <a:r>
              <a:rPr lang="en-US" dirty="0" err="1" smtClean="0"/>
              <a:t>configuration.yaml</a:t>
            </a:r>
            <a:r>
              <a:rPr lang="en-US" dirty="0" smtClean="0"/>
              <a:t> under ./</a:t>
            </a:r>
            <a:r>
              <a:rPr lang="en-US" dirty="0" err="1" smtClean="0"/>
              <a:t>conf</a:t>
            </a:r>
            <a:r>
              <a:rPr lang="en-US" dirty="0" smtClean="0"/>
              <a:t>, DSE Studio will operate fine in</a:t>
            </a:r>
          </a:p>
          <a:p>
            <a:pPr lvl="0"/>
            <a:r>
              <a:rPr lang="en-US" dirty="0" smtClean="0"/>
              <a:t>many cases with no edits to same.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Under the ./bin directory, execute a,</a:t>
            </a:r>
            <a:r>
              <a:rPr lang="en-US" baseline="0" dirty="0" smtClean="0"/>
              <a:t> </a:t>
            </a:r>
            <a:r>
              <a:rPr lang="en-US" dirty="0" smtClean="0"/>
              <a:t>./server.sh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This command will cause DSE Studio to run in the foreground; use CONTROL-C</a:t>
            </a:r>
            <a:r>
              <a:rPr lang="en-US" baseline="0" dirty="0" smtClean="0"/>
              <a:t> </a:t>
            </a:r>
            <a:r>
              <a:rPr lang="en-US" dirty="0" smtClean="0"/>
              <a:t>to terminate DSE Studio.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4038" y="198438"/>
            <a:ext cx="5888037" cy="33131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displayed above, DSE Studio is now available by default on </a:t>
            </a:r>
            <a:r>
              <a:rPr lang="en-US" dirty="0" err="1" smtClean="0"/>
              <a:t>localhost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port 9091. You can change the listening IP address and port. </a:t>
            </a:r>
          </a:p>
          <a:p>
            <a:endParaRPr lang="en-US" dirty="0" smtClean="0"/>
          </a:p>
          <a:p>
            <a:r>
              <a:rPr lang="en-US" dirty="0" smtClean="0"/>
              <a:t>DSE Studio can</a:t>
            </a:r>
            <a:r>
              <a:rPr lang="en-US" baseline="0" dirty="0" smtClean="0"/>
              <a:t> </a:t>
            </a:r>
            <a:r>
              <a:rPr lang="en-US" dirty="0" smtClean="0"/>
              <a:t>connect to any active DSE server instance that you have permission and</a:t>
            </a:r>
            <a:r>
              <a:rPr lang="en-US" baseline="0" dirty="0" smtClean="0"/>
              <a:t> </a:t>
            </a:r>
            <a:r>
              <a:rPr lang="en-US" dirty="0" smtClean="0"/>
              <a:t>connectivity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5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 to the</a:t>
            </a:r>
            <a:r>
              <a:rPr lang="en-US" baseline="0" dirty="0" smtClean="0"/>
              <a:t> figure above</a:t>
            </a:r>
            <a:r>
              <a:rPr lang="en-US" dirty="0" smtClean="0"/>
              <a:t>, the following is offered:</a:t>
            </a:r>
          </a:p>
          <a:p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In the (main content area) are (n) training Notebooks that ship with Studio,</a:t>
            </a:r>
            <a:r>
              <a:rPr lang="en-US" baseline="0" dirty="0" smtClean="0"/>
              <a:t> </a:t>
            </a:r>
            <a:r>
              <a:rPr lang="en-US" dirty="0" smtClean="0"/>
              <a:t>and a large plus (+) symbol.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This (main content area) will become a palette, once a Notebook is</a:t>
            </a:r>
            <a:r>
              <a:rPr lang="en-US" baseline="0" dirty="0" smtClean="0"/>
              <a:t> </a:t>
            </a:r>
            <a:r>
              <a:rPr lang="en-US" dirty="0" smtClean="0"/>
              <a:t>open; the area on the screen where Notebooks proper are edited and</a:t>
            </a:r>
            <a:r>
              <a:rPr lang="en-US" baseline="0" dirty="0" smtClean="0"/>
              <a:t> </a:t>
            </a:r>
            <a:r>
              <a:rPr lang="en-US" dirty="0" smtClean="0"/>
              <a:t>operated.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To import Notebooks created on other machines or by other users, drag</a:t>
            </a:r>
            <a:r>
              <a:rPr lang="en-US" baseline="0" dirty="0" smtClean="0"/>
              <a:t> </a:t>
            </a:r>
            <a:r>
              <a:rPr lang="en-US" dirty="0" smtClean="0"/>
              <a:t>and drop the (new) Notebook onto this area of the screen, when this</a:t>
            </a:r>
            <a:r>
              <a:rPr lang="en-US" baseline="0" dirty="0" smtClean="0"/>
              <a:t> </a:t>
            </a:r>
            <a:r>
              <a:rPr lang="en-US" dirty="0" smtClean="0"/>
              <a:t>area of the screen is current (on display).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    Exported Notebooks arrive as a Zip file, previously created by DSE</a:t>
            </a:r>
            <a:r>
              <a:rPr lang="en-US" baseline="0" dirty="0" smtClean="0"/>
              <a:t> </a:t>
            </a:r>
            <a:r>
              <a:rPr lang="en-US" dirty="0" smtClean="0"/>
              <a:t>Studio.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330200" indent="-171450">
              <a:buFont typeface="Arial" pitchFamily="34" charset="0"/>
              <a:buChar char="•"/>
            </a:pPr>
            <a:r>
              <a:rPr lang="en-US" dirty="0" smtClean="0"/>
              <a:t>Above the blue menu bar, is the tool bar, with a number of icons. Left to</a:t>
            </a:r>
            <a:r>
              <a:rPr lang="en-US" baseline="0" dirty="0" smtClean="0"/>
              <a:t> </a:t>
            </a:r>
            <a:r>
              <a:rPr lang="en-US" dirty="0" smtClean="0"/>
              <a:t>right, these icons include:</a:t>
            </a:r>
          </a:p>
          <a:p>
            <a:pPr marL="330200" indent="-171450">
              <a:buFont typeface="Arial" pitchFamily="34" charset="0"/>
              <a:buChar char="•"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The (three line) menu button offers 3 further choices-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Notebooks, which is this current display. You can use this option to</a:t>
            </a:r>
            <a:r>
              <a:rPr lang="en-US" baseline="0" dirty="0" smtClean="0"/>
              <a:t> </a:t>
            </a:r>
            <a:r>
              <a:rPr lang="en-US" dirty="0" smtClean="0"/>
              <a:t>return to this (current) screen when inside a Notebook, other.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Connections, which offers the ability to Add, Delete, and Update a set</a:t>
            </a:r>
            <a:r>
              <a:rPr lang="en-US" baseline="0" dirty="0" smtClean="0"/>
              <a:t> </a:t>
            </a:r>
            <a:r>
              <a:rPr lang="en-US" dirty="0" smtClean="0"/>
              <a:t>of metadata (a connection) to a DSE server instance.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--</a:t>
            </a:r>
            <a:r>
              <a:rPr lang="en-US" baseline="0" dirty="0" smtClean="0"/>
              <a:t> </a:t>
            </a:r>
            <a:r>
              <a:rPr lang="en-US" dirty="0" smtClean="0"/>
              <a:t>Import Notebook, which is another means to import previously created</a:t>
            </a:r>
            <a:r>
              <a:rPr lang="en-US" baseline="0" dirty="0" smtClean="0"/>
              <a:t> </a:t>
            </a:r>
            <a:r>
              <a:rPr lang="en-US" dirty="0" smtClean="0"/>
              <a:t>DSE Studio Notebooks. (Based on the current context within DSE</a:t>
            </a:r>
            <a:r>
              <a:rPr lang="en-US" baseline="0" dirty="0" smtClean="0"/>
              <a:t> </a:t>
            </a:r>
            <a:r>
              <a:rPr lang="en-US" dirty="0" smtClean="0"/>
              <a:t>Studio, this menu option may not always display.)</a:t>
            </a:r>
          </a:p>
          <a:p>
            <a:pPr marL="457200" lvl="1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Note: While connections are reusable across Notebooks (connections exist as</a:t>
            </a:r>
            <a:r>
              <a:rPr lang="en-US" baseline="0" dirty="0" smtClean="0"/>
              <a:t> </a:t>
            </a:r>
            <a:r>
              <a:rPr lang="en-US" dirty="0" smtClean="0"/>
              <a:t>their own top level object with DSE Studio), each Notebook is also associated</a:t>
            </a:r>
            <a:r>
              <a:rPr lang="en-US" baseline="0" dirty="0" smtClean="0"/>
              <a:t> </a:t>
            </a:r>
            <a:r>
              <a:rPr lang="en-US" dirty="0" smtClean="0"/>
              <a:t>with a current (default) connection.</a:t>
            </a:r>
          </a:p>
          <a:p>
            <a:r>
              <a:rPr lang="en-US" dirty="0" smtClean="0"/>
              <a:t>Thus, when you re-open a Notebook, it will know how to connect to its</a:t>
            </a:r>
            <a:r>
              <a:rPr lang="en-US" baseline="0" dirty="0" smtClean="0"/>
              <a:t> </a:t>
            </a:r>
            <a:r>
              <a:rPr lang="en-US" dirty="0" smtClean="0"/>
              <a:t>associated DSE server instance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40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modal dialog box to create a connection (Create Connection) to a DSE server. </a:t>
            </a:r>
          </a:p>
          <a:p>
            <a:endParaRPr lang="en-US" dirty="0" smtClean="0"/>
          </a:p>
          <a:p>
            <a:r>
              <a:rPr lang="en-US" dirty="0" smtClean="0"/>
              <a:t>There is a Test button, and DSE Studio supports all DSE supported security (authentication/authorization) schemes.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V="1">
            <a:off x="0" y="-2"/>
            <a:ext cx="3654128" cy="5143502"/>
          </a:xfrm>
          <a:prstGeom prst="round1Rect">
            <a:avLst>
              <a:gd name="adj" fmla="val 2846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Shape 98"/>
          <p:cNvSpPr/>
          <p:nvPr userDrawn="1"/>
        </p:nvSpPr>
        <p:spPr>
          <a:xfrm>
            <a:off x="-3472" y="659747"/>
            <a:ext cx="3657600" cy="1842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26"/>
          <a:stretch/>
        </p:blipFill>
        <p:spPr>
          <a:xfrm>
            <a:off x="0" y="817418"/>
            <a:ext cx="3654128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71"/>
          <p:cNvSpPr txBox="1">
            <a:spLocks noGrp="1"/>
          </p:cNvSpPr>
          <p:nvPr>
            <p:ph type="body" idx="1"/>
          </p:nvPr>
        </p:nvSpPr>
        <p:spPr>
          <a:xfrm>
            <a:off x="457200" y="1733643"/>
            <a:ext cx="3089305" cy="68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Shape 64"/>
          <p:cNvSpPr txBox="1">
            <a:spLocks noGrp="1"/>
          </p:cNvSpPr>
          <p:nvPr>
            <p:ph type="title"/>
          </p:nvPr>
        </p:nvSpPr>
        <p:spPr>
          <a:xfrm>
            <a:off x="457200" y="890791"/>
            <a:ext cx="3089305" cy="8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Light banner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66"/>
          <a:stretch/>
        </p:blipFill>
        <p:spPr>
          <a:xfrm rot="5400000">
            <a:off x="227748" y="2081119"/>
            <a:ext cx="2860272" cy="326449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8229600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accent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659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5759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4" pos="54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- Interna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Single Corner Rectangle 10"/>
          <p:cNvSpPr/>
          <p:nvPr userDrawn="1"/>
        </p:nvSpPr>
        <p:spPr>
          <a:xfrm rot="10800000" flipH="1">
            <a:off x="-1" y="-6"/>
            <a:ext cx="9144001" cy="866491"/>
          </a:xfrm>
          <a:prstGeom prst="round1Rect">
            <a:avLst>
              <a:gd name="adj" fmla="val 50000"/>
            </a:avLst>
          </a:prstGeom>
          <a:solidFill>
            <a:srgbClr val="FFD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0472"/>
            <a:ext cx="6726195" cy="548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>
              <a:lnSpc>
                <a:spcPct val="90000"/>
              </a:lnSpc>
              <a:defRPr lang="en-US" sz="2800" baseline="0" dirty="0">
                <a:solidFill>
                  <a:schemeClr val="lt1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buClr>
                <a:schemeClr val="lt1"/>
              </a:buClr>
              <a:buSzPts val="1400"/>
              <a:buFont typeface="Arial"/>
            </a:pPr>
            <a:r>
              <a:rPr lang="en-US" dirty="0"/>
              <a:t>Click to edit title text</a:t>
            </a:r>
          </a:p>
        </p:txBody>
      </p:sp>
      <p:pic>
        <p:nvPicPr>
          <p:cNvPr id="14" name="Picture 13" descr="line-dot-pattern@2x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00" b="12647"/>
          <a:stretch/>
        </p:blipFill>
        <p:spPr>
          <a:xfrm rot="16200000">
            <a:off x="7179812" y="-1097707"/>
            <a:ext cx="866487" cy="3061892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91004" y="1978634"/>
            <a:ext cx="1925571" cy="1271847"/>
            <a:chOff x="6991004" y="1978634"/>
            <a:chExt cx="1925571" cy="1271847"/>
          </a:xfrm>
        </p:grpSpPr>
        <p:sp>
          <p:nvSpPr>
            <p:cNvPr id="2" name="Rectangle 1"/>
            <p:cNvSpPr/>
            <p:nvPr userDrawn="1"/>
          </p:nvSpPr>
          <p:spPr>
            <a:xfrm>
              <a:off x="6991004" y="1978634"/>
              <a:ext cx="1925571" cy="1271847"/>
            </a:xfrm>
            <a:prstGeom prst="rect">
              <a:avLst/>
            </a:prstGeom>
            <a:noFill/>
            <a:ln w="136525">
              <a:solidFill>
                <a:srgbClr val="FFDE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7090756" y="2152892"/>
              <a:ext cx="1704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 smtClean="0">
                  <a:solidFill>
                    <a:srgbClr val="FFC72C"/>
                  </a:solidFill>
                </a:rPr>
                <a:t>DataStax</a:t>
              </a:r>
              <a:r>
                <a:rPr lang="en-US" sz="1800" b="1" dirty="0" smtClean="0">
                  <a:solidFill>
                    <a:srgbClr val="FFC72C"/>
                  </a:solidFill>
                </a:rPr>
                <a:t> Internal Use Only</a:t>
              </a:r>
            </a:p>
          </p:txBody>
        </p:sp>
      </p:grpSp>
      <p:pic>
        <p:nvPicPr>
          <p:cNvPr id="13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096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- Sub-section Break (Exercise, o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4"/>
          <p:cNvSpPr/>
          <p:nvPr userDrawn="1"/>
        </p:nvSpPr>
        <p:spPr>
          <a:xfrm flipH="1">
            <a:off x="0" y="1"/>
            <a:ext cx="4267200" cy="4286249"/>
          </a:xfrm>
          <a:prstGeom prst="round1Rect">
            <a:avLst>
              <a:gd name="adj" fmla="val 3481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Shape 74" descr="line-dot-pattern@2x.png"/>
          <p:cNvPicPr preferRelativeResize="0"/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274" y="0"/>
            <a:ext cx="5199810" cy="4326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1"/>
          <p:cNvSpPr txBox="1">
            <a:spLocks noGrp="1"/>
          </p:cNvSpPr>
          <p:nvPr>
            <p:ph type="body" idx="1"/>
          </p:nvPr>
        </p:nvSpPr>
        <p:spPr>
          <a:xfrm>
            <a:off x="457200" y="3015512"/>
            <a:ext cx="3409406" cy="1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/>
          <a:lstStyle>
            <a:lvl1pPr marL="6350" marR="0" lvl="0" indent="-63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tabLst/>
              <a:defRPr sz="18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hape 64"/>
          <p:cNvSpPr txBox="1">
            <a:spLocks noGrp="1"/>
          </p:cNvSpPr>
          <p:nvPr>
            <p:ph type="title"/>
          </p:nvPr>
        </p:nvSpPr>
        <p:spPr>
          <a:xfrm>
            <a:off x="457200" y="1702021"/>
            <a:ext cx="3409406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9" name="Shape 3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6647699" y="4679149"/>
            <a:ext cx="2496313" cy="40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38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66666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27670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- Sec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End of Module:</a:t>
            </a:r>
            <a:endParaRPr lang="en-US" dirty="0"/>
          </a:p>
        </p:txBody>
      </p:sp>
      <p:pic>
        <p:nvPicPr>
          <p:cNvPr id="9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- Additional Detail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Additional Detail: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93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Prerequisites: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2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 - Prerequisites: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2" t="3440" b="131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428750"/>
            <a:ext cx="9144000" cy="1828800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927314"/>
            <a:ext cx="8229600" cy="8572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Solutions: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9060" y="4789170"/>
            <a:ext cx="4290060" cy="274637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Shape 5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859665" y="4833302"/>
            <a:ext cx="2284328" cy="22063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52"/>
          <p:cNvSpPr txBox="1"/>
          <p:nvPr userDrawn="1"/>
        </p:nvSpPr>
        <p:spPr>
          <a:xfrm>
            <a:off x="2689350" y="4806375"/>
            <a:ext cx="3765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</a:rPr>
              <a:t>© DataStax, All Rights Reserved, Confidential</a:t>
            </a:r>
            <a:endParaRPr sz="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7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713" r:id="rId2"/>
    <p:sldLayoutId id="2147483714" r:id="rId3"/>
    <p:sldLayoutId id="2147483717" r:id="rId4"/>
    <p:sldLayoutId id="2147483710" r:id="rId5"/>
    <p:sldLayoutId id="2147483716" r:id="rId6"/>
    <p:sldLayoutId id="2147483715" r:id="rId7"/>
    <p:sldLayoutId id="2147483718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151" userDrawn="1">
          <p15:clr>
            <a:srgbClr val="F26B43"/>
          </p15:clr>
        </p15:guide>
        <p15:guide id="2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DSE Studio, Overview, (planned use)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Unit: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0000-DTSE-Studio-6210-DU-60-</a:t>
            </a:r>
            <a:fld id="{5A6FB346-E907-314D-8DE1-ECD2B2B6AA1B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11328" y="545635"/>
            <a:ext cx="4575472" cy="175144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Introduce DSE Studio</a:t>
            </a:r>
          </a:p>
          <a:p>
            <a:pPr marL="6350"/>
            <a:endParaRPr lang="en-US" sz="1800" dirty="0"/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Understand where Studio fits in the DSE portfolio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Understand when/how you may choose to use DSE Studio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097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Studio: Language within a Cell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10</a:t>
            </a:fld>
            <a:endParaRPr lang="uk-UA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07" y="946320"/>
            <a:ext cx="4121425" cy="347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24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Studio: Running CQL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81" y="1179175"/>
            <a:ext cx="49815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3" t="36928" r="15415" b="1644"/>
          <a:stretch/>
        </p:blipFill>
        <p:spPr bwMode="auto">
          <a:xfrm>
            <a:off x="5791222" y="1110898"/>
            <a:ext cx="2895578" cy="2590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36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3677055" cy="935758"/>
          </a:xfrm>
        </p:spPr>
        <p:txBody>
          <a:bodyPr/>
          <a:lstStyle/>
          <a:p>
            <a:r>
              <a:rPr lang="en-US" dirty="0" smtClean="0"/>
              <a:t>DSE Studio: Standard CQL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12</a:t>
            </a:fld>
            <a:endParaRPr lang="uk-U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0" y="319088"/>
            <a:ext cx="36861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3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4496"/>
            <a:ext cx="3793787" cy="548048"/>
          </a:xfrm>
        </p:spPr>
        <p:txBody>
          <a:bodyPr/>
          <a:lstStyle/>
          <a:p>
            <a:r>
              <a:rPr lang="en-US" dirty="0" smtClean="0"/>
              <a:t>DSE Studio: Chart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13</a:t>
            </a:fld>
            <a:endParaRPr lang="uk-U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73" y="359923"/>
            <a:ext cx="4108001" cy="426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16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107" y="241287"/>
            <a:ext cx="8550612" cy="799571"/>
          </a:xfrm>
        </p:spPr>
        <p:txBody>
          <a:bodyPr/>
          <a:lstStyle/>
          <a:p>
            <a:r>
              <a:rPr lang="en-US" dirty="0" smtClean="0"/>
              <a:t>DSE Studio: More Chart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06" y="1328738"/>
            <a:ext cx="7321769" cy="284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 rot="7194125">
            <a:off x="4592602" y="1925425"/>
            <a:ext cx="418012" cy="4005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Studio: Subject to the underlying DSE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15</a:t>
            </a:fld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609" y="1171574"/>
            <a:ext cx="5290226" cy="313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42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Studio: Subject to the underlying DSE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16</a:t>
            </a:fld>
            <a:endParaRPr lang="uk-U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98" y="1700212"/>
            <a:ext cx="7917980" cy="2015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40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Studio: Successful Spark/SQL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17</a:t>
            </a:fld>
            <a:endParaRPr lang="uk-UA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085850"/>
            <a:ext cx="67611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29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515" y="926414"/>
            <a:ext cx="2830749" cy="548048"/>
          </a:xfrm>
        </p:spPr>
        <p:txBody>
          <a:bodyPr/>
          <a:lstStyle/>
          <a:p>
            <a:r>
              <a:rPr lang="en-US" dirty="0" smtClean="0"/>
              <a:t>DSE Studio: Schema Explorer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18</a:t>
            </a:fld>
            <a:endParaRPr lang="uk-UA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2" y="272373"/>
            <a:ext cx="3452812" cy="445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72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pairs – Match the attributes on the right with the areas on the left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Lab: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2</a:t>
            </a:fld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33" y="476656"/>
            <a:ext cx="3615893" cy="278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0234" y="3412994"/>
            <a:ext cx="361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NCSA Mosaic, or simply Mosaic, is the web browser that popularized the World Wide Web and the Internet. It was also a client for earlier internet protocols such as File Transfer Protocol, Network News Transfer Protocol, and Gopher. The browser was named for its support of multiple internet protocols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Source</a:t>
            </a:r>
            <a:r>
              <a:rPr lang="en-US" sz="800" dirty="0"/>
              <a:t>: https://en.wikipedia.org/wiki/Mosaic_(web_browser)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221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1" y="1240546"/>
            <a:ext cx="3152025" cy="67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628789"/>
            <a:ext cx="5019472" cy="548048"/>
          </a:xfrm>
        </p:spPr>
        <p:txBody>
          <a:bodyPr/>
          <a:lstStyle/>
          <a:p>
            <a:r>
              <a:rPr lang="en-US" dirty="0" smtClean="0"/>
              <a:t>Discussion Lab: Clients to DSE version 6 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436645" y="190681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DSE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34" y="156218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134" y="3440044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72703" y="44870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Ops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703" y="9192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Studio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703" y="187147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DSBulk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2703" y="13897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Dev</a:t>
            </a:r>
            <a:r>
              <a:rPr lang="en-US" sz="1800" b="1" dirty="0" smtClean="0">
                <a:solidFill>
                  <a:srgbClr val="0070C0"/>
                </a:solidFill>
              </a:rPr>
              <a:t> Center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2703" y="233075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DSFiber</a:t>
            </a:r>
            <a:r>
              <a:rPr lang="en-US" sz="1800" b="1" dirty="0" smtClean="0">
                <a:solidFill>
                  <a:srgbClr val="0070C0"/>
                </a:solidFill>
              </a:rPr>
              <a:t> (H-NAS only)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2703" y="28012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70C0"/>
                </a:solidFill>
              </a:rPr>
              <a:t>GraphLoader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703" y="327178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DSE supported drivers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15" y="439545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979" y="91005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40" y="139277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40" y="1860240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15" y="2321597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15" y="2792110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40" y="3267040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Curved Connector 20"/>
          <p:cNvCxnSpPr/>
          <p:nvPr/>
        </p:nvCxnSpPr>
        <p:spPr>
          <a:xfrm rot="10800000" flipV="1">
            <a:off x="3415378" y="1099302"/>
            <a:ext cx="2602998" cy="652126"/>
          </a:xfrm>
          <a:prstGeom prst="curvedConnector3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2095" y="37517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Open source drivers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92095" y="422223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Box of Tissues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07" y="374255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32" y="4217488"/>
            <a:ext cx="378488" cy="3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307375" y="2431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Not DSE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r="9907"/>
          <a:stretch/>
        </p:blipFill>
        <p:spPr bwMode="auto">
          <a:xfrm>
            <a:off x="689279" y="2886934"/>
            <a:ext cx="246888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07544" y="4406896"/>
            <a:ext cx="3432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http://www.spencer1984.com/my_models/beverly-hillbillies.php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76071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76835"/>
            <a:ext cx="3409406" cy="1299000"/>
          </a:xfrm>
        </p:spPr>
        <p:txBody>
          <a:bodyPr/>
          <a:lstStyle/>
          <a:p>
            <a:r>
              <a:rPr lang="en-US" dirty="0"/>
              <a:t>End of Discussion </a:t>
            </a:r>
            <a:r>
              <a:rPr lang="en-US" dirty="0" smtClean="0"/>
              <a:t>Lab: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47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3" y="494324"/>
            <a:ext cx="5135256" cy="384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5330" y="270472"/>
            <a:ext cx="3441469" cy="548048"/>
          </a:xfrm>
        </p:spPr>
        <p:txBody>
          <a:bodyPr/>
          <a:lstStyle/>
          <a:p>
            <a:r>
              <a:rPr lang="en-US" dirty="0" smtClean="0"/>
              <a:t>DSE Studio: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478086" y="931026"/>
            <a:ext cx="3441470" cy="21197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Based on Zeppelin notebook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Runs locally; (lightweight) Web app</a:t>
            </a:r>
          </a:p>
          <a:p>
            <a:pPr marL="233363" indent="-227013">
              <a:buFont typeface="Arial" pitchFamily="34" charset="0"/>
              <a:buChar char="•"/>
            </a:pPr>
            <a:r>
              <a:rPr lang="en-US" sz="1800" dirty="0" smtClean="0"/>
              <a:t>Supports: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-- CQL (and Search)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-- Spark/SQL (w/ Always 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	on SQL)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-- Gremlin</a:t>
            </a:r>
          </a:p>
          <a:p>
            <a:pPr marL="6350" defTabSz="233363"/>
            <a:r>
              <a:rPr lang="en-US" sz="1800" dirty="0"/>
              <a:t>	</a:t>
            </a:r>
            <a:r>
              <a:rPr lang="en-US" sz="1800" dirty="0" smtClean="0"/>
              <a:t>	-- Markdown</a:t>
            </a:r>
          </a:p>
          <a:p>
            <a:pPr marL="6350" defTabSz="233363"/>
            <a:endParaRPr lang="en-US" sz="1800" dirty="0" smtClean="0"/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1800" dirty="0" smtClean="0"/>
              <a:t>Import/export, w/w-o data</a:t>
            </a:r>
          </a:p>
          <a:p>
            <a:pPr marL="233363" indent="-227013" defTabSz="233363">
              <a:buFont typeface="Arial" pitchFamily="34" charset="0"/>
              <a:buChar char="•"/>
            </a:pPr>
            <a:r>
              <a:rPr lang="en-US" sz="1800" dirty="0" smtClean="0"/>
              <a:t>Content assist (Shift-ENTER) </a:t>
            </a:r>
          </a:p>
          <a:p>
            <a:pPr marL="6350" defTabSz="233363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966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74" y="527017"/>
            <a:ext cx="6400801" cy="315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3" y="649850"/>
            <a:ext cx="2723745" cy="548048"/>
          </a:xfrm>
        </p:spPr>
        <p:txBody>
          <a:bodyPr/>
          <a:lstStyle/>
          <a:p>
            <a:r>
              <a:rPr lang="en-US" dirty="0" smtClean="0"/>
              <a:t>DSE Studio: Download, boot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34878" y="1557310"/>
            <a:ext cx="2245675" cy="21197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/>
            <a:r>
              <a:rPr lang="en-US" sz="1800" dirty="0" smtClean="0"/>
              <a:t>Download from Academy</a:t>
            </a:r>
          </a:p>
          <a:p>
            <a:pPr marL="6350"/>
            <a:endParaRPr lang="en-US" sz="1800" dirty="0"/>
          </a:p>
          <a:p>
            <a:pPr marL="6350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./server.sh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19" y="270472"/>
            <a:ext cx="4599237" cy="548048"/>
          </a:xfrm>
        </p:spPr>
        <p:txBody>
          <a:bodyPr/>
          <a:lstStyle/>
          <a:p>
            <a:r>
              <a:rPr lang="en-US" dirty="0" smtClean="0"/>
              <a:t>DSE Studio: Boot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12841" y="535015"/>
            <a:ext cx="8278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./server.sh</a:t>
            </a:r>
          </a:p>
          <a:p>
            <a:r>
              <a:rPr lang="en-US" dirty="0"/>
              <a:t>Starting Studio. This may take a few minutes. You will be notified here </a:t>
            </a:r>
            <a:r>
              <a:rPr lang="en-US" dirty="0" smtClean="0"/>
              <a:t>when Studio </a:t>
            </a:r>
            <a:r>
              <a:rPr lang="en-US" dirty="0"/>
              <a:t>is ready.</a:t>
            </a:r>
          </a:p>
          <a:p>
            <a:r>
              <a:rPr lang="en-US" dirty="0"/>
              <a:t>SLF4J: Class path contains multiple SLF4J bindings.</a:t>
            </a:r>
          </a:p>
          <a:p>
            <a:r>
              <a:rPr lang="en-US" dirty="0"/>
              <a:t>SLF4J: Found binding </a:t>
            </a:r>
            <a:r>
              <a:rPr lang="en-US" dirty="0" smtClean="0"/>
              <a:t>in [</a:t>
            </a:r>
            <a:r>
              <a:rPr lang="en-US" dirty="0" err="1" smtClean="0"/>
              <a:t>jar:file</a:t>
            </a:r>
            <a:r>
              <a:rPr lang="en-US" dirty="0"/>
              <a:t>:/opt/studio/lib/log4j-slf4j-impl-2.9.0.jar!/</a:t>
            </a:r>
            <a:r>
              <a:rPr lang="en-US" dirty="0" smtClean="0"/>
              <a:t>org/slf4j/</a:t>
            </a:r>
            <a:r>
              <a:rPr lang="en-US" dirty="0" err="1" smtClean="0"/>
              <a:t>impl</a:t>
            </a:r>
            <a:r>
              <a:rPr lang="en-US" dirty="0" smtClean="0"/>
              <a:t>/</a:t>
            </a:r>
            <a:r>
              <a:rPr lang="en-US" dirty="0" err="1" smtClean="0"/>
              <a:t>StaticLogg</a:t>
            </a:r>
            <a:r>
              <a:rPr lang="en-US" dirty="0" smtClean="0"/>
              <a:t> </a:t>
            </a:r>
            <a:r>
              <a:rPr lang="en-US" dirty="0" err="1" smtClean="0"/>
              <a:t>erBinder.class</a:t>
            </a:r>
            <a:r>
              <a:rPr lang="en-US" dirty="0"/>
              <a:t>]</a:t>
            </a:r>
          </a:p>
          <a:p>
            <a:r>
              <a:rPr lang="en-US" dirty="0"/>
              <a:t>SLF4J: Found binding </a:t>
            </a:r>
            <a:r>
              <a:rPr lang="en-US" dirty="0" smtClean="0"/>
              <a:t>in [</a:t>
            </a:r>
            <a:r>
              <a:rPr lang="en-US" dirty="0" err="1" smtClean="0"/>
              <a:t>jar:file</a:t>
            </a:r>
            <a:r>
              <a:rPr lang="en-US" dirty="0"/>
              <a:t>:/</a:t>
            </a:r>
            <a:r>
              <a:rPr lang="en-US" dirty="0" smtClean="0"/>
              <a:t>opt/studio/tomcat.9091/</a:t>
            </a:r>
            <a:r>
              <a:rPr lang="en-US" dirty="0" err="1" smtClean="0"/>
              <a:t>webapps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/WEB-INF/lib/log4j-slf4j-impl-2.9.0.jar</a:t>
            </a:r>
            <a:r>
              <a:rPr lang="en-US" dirty="0"/>
              <a:t>!/org/slf4j/</a:t>
            </a:r>
            <a:r>
              <a:rPr lang="en-US" dirty="0" err="1"/>
              <a:t>impl</a:t>
            </a:r>
            <a:r>
              <a:rPr lang="en-US" dirty="0"/>
              <a:t>/</a:t>
            </a:r>
            <a:r>
              <a:rPr lang="en-US" dirty="0" err="1"/>
              <a:t>StaticLoggerBinder.class</a:t>
            </a:r>
            <a:r>
              <a:rPr lang="en-US" dirty="0"/>
              <a:t>]</a:t>
            </a:r>
          </a:p>
          <a:p>
            <a:r>
              <a:rPr lang="en-US" dirty="0"/>
              <a:t>SLF4J: See http://www.slf4j.org/codes.html#multiple_bindings for </a:t>
            </a:r>
            <a:r>
              <a:rPr lang="en-US" dirty="0" smtClean="0"/>
              <a:t>an explanation</a:t>
            </a:r>
            <a:r>
              <a:rPr lang="en-US" dirty="0"/>
              <a:t>.</a:t>
            </a:r>
          </a:p>
          <a:p>
            <a:r>
              <a:rPr lang="en-US" dirty="0"/>
              <a:t>SLF4J: Actual binding is of type [org.apache.logging.slf4j.Log4jLoggerFactory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Studio is now running at: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localhost:9091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NOTE: Studio by default will only be accessible on this machine since it </a:t>
            </a:r>
            <a:r>
              <a:rPr lang="en-US" dirty="0" smtClean="0"/>
              <a:t>is bound </a:t>
            </a:r>
            <a:r>
              <a:rPr lang="en-US" dirty="0"/>
              <a:t>to </a:t>
            </a:r>
            <a:r>
              <a:rPr lang="en-US" dirty="0" err="1"/>
              <a:t>localhost</a:t>
            </a:r>
            <a:r>
              <a:rPr lang="en-US" dirty="0"/>
              <a:t>.</a:t>
            </a:r>
          </a:p>
          <a:p>
            <a:r>
              <a:rPr lang="en-US" dirty="0"/>
              <a:t>Studio is intended to be used as a desktop application. To allow </a:t>
            </a:r>
            <a:r>
              <a:rPr lang="en-US" dirty="0" smtClean="0"/>
              <a:t>remote connections(which </a:t>
            </a:r>
            <a:r>
              <a:rPr lang="en-US" dirty="0"/>
              <a:t>can be a security </a:t>
            </a:r>
            <a:r>
              <a:rPr lang="en-US" dirty="0" smtClean="0"/>
              <a:t>risk) modify </a:t>
            </a:r>
            <a:r>
              <a:rPr lang="en-US" dirty="0"/>
              <a:t>the </a:t>
            </a:r>
            <a:r>
              <a:rPr lang="en-US" dirty="0" err="1"/>
              <a:t>httpBindAddress</a:t>
            </a:r>
            <a:r>
              <a:rPr lang="en-US" dirty="0"/>
              <a:t> setting in </a:t>
            </a:r>
            <a:r>
              <a:rPr lang="en-US" dirty="0" err="1"/>
              <a:t>configuration.yaml</a:t>
            </a:r>
            <a:r>
              <a:rPr lang="en-US" dirty="0"/>
              <a:t> to either a </a:t>
            </a:r>
            <a:r>
              <a:rPr lang="en-US" dirty="0" smtClean="0"/>
              <a:t>publicly accessible </a:t>
            </a:r>
            <a:r>
              <a:rPr lang="en-US" dirty="0"/>
              <a:t>address or 0.0.0.0</a:t>
            </a:r>
          </a:p>
          <a:p>
            <a:r>
              <a:rPr lang="en-US" dirty="0"/>
              <a:t>Please </a:t>
            </a:r>
            <a:r>
              <a:rPr lang="en-US" dirty="0" smtClean="0"/>
              <a:t>visit https</a:t>
            </a:r>
            <a:r>
              <a:rPr lang="en-US" dirty="0"/>
              <a:t>://</a:t>
            </a:r>
            <a:r>
              <a:rPr lang="en-US" dirty="0" smtClean="0"/>
              <a:t>docs.datastax.com/en/dse/6.0/dse-dev/datastax_enterprise/studio/configStudio.html </a:t>
            </a:r>
            <a:r>
              <a:rPr lang="en-US" dirty="0"/>
              <a:t>for more information on configuration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15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008" y="270472"/>
            <a:ext cx="4241260" cy="548048"/>
          </a:xfrm>
        </p:spPr>
        <p:txBody>
          <a:bodyPr/>
          <a:lstStyle/>
          <a:p>
            <a:r>
              <a:rPr lang="en-US" dirty="0" smtClean="0"/>
              <a:t>DSE Studio: First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0" y="818520"/>
            <a:ext cx="7936267" cy="383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7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Studio: Create new (CQL) Notebook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0000-DTSE-Studio-6210-DU-60-</a:t>
            </a:r>
            <a:fld id="{5A6FB346-E907-314D-8DE1-ECD2B2B6AA1B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968" y="1036401"/>
            <a:ext cx="5428304" cy="340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4983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Template_Widescreen">
  <a:themeElements>
    <a:clrScheme name="DataStax 2018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007997"/>
      </a:hlink>
      <a:folHlink>
        <a:srgbClr val="374C5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taStax 2018" id="{D3827187-BCD1-524E-827E-1B9956023528}" vid="{205F31E9-C290-354E-9C88-283432D4769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DataStax 2018_FINAL PPT Template</Template>
  <TotalTime>270</TotalTime>
  <Words>1550</Words>
  <Application>Microsoft Office PowerPoint</Application>
  <PresentationFormat>On-screen Show (16:9)</PresentationFormat>
  <Paragraphs>187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DataStax_Template_Widescreen</vt:lpstr>
      <vt:lpstr>Discussion Unit:</vt:lpstr>
      <vt:lpstr>Discussion Lab:</vt:lpstr>
      <vt:lpstr>Discussion Lab: Clients to DSE version 6 ? </vt:lpstr>
      <vt:lpstr>End of Discussion Lab: </vt:lpstr>
      <vt:lpstr>DSE Studio:</vt:lpstr>
      <vt:lpstr>DSE Studio: Download, boot</vt:lpstr>
      <vt:lpstr>DSE Studio: Boot process</vt:lpstr>
      <vt:lpstr>DSE Studio: First Steps</vt:lpstr>
      <vt:lpstr>DSE Studio: Create new (CQL) Notebook</vt:lpstr>
      <vt:lpstr>DSE Studio: Language within a Cell</vt:lpstr>
      <vt:lpstr>DSE Studio: Running CQL</vt:lpstr>
      <vt:lpstr>DSE Studio: Standard CQL</vt:lpstr>
      <vt:lpstr>DSE Studio: Chart Types</vt:lpstr>
      <vt:lpstr>DSE Studio: More Chart Types</vt:lpstr>
      <vt:lpstr>DSE Studio: Subject to the underlying DSE</vt:lpstr>
      <vt:lpstr>DSE Studio: Subject to the underlying DSE</vt:lpstr>
      <vt:lpstr>DSE Studio: Successful Spark/SQL </vt:lpstr>
      <vt:lpstr>DSE Studio: Schema Explorer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Yen Wolf</dc:creator>
  <cp:keywords/>
  <dc:description/>
  <cp:lastModifiedBy>default</cp:lastModifiedBy>
  <cp:revision>35</cp:revision>
  <dcterms:created xsi:type="dcterms:W3CDTF">2018-03-30T00:33:11Z</dcterms:created>
  <dcterms:modified xsi:type="dcterms:W3CDTF">2018-07-27T19:39:49Z</dcterms:modified>
  <cp:category/>
</cp:coreProperties>
</file>