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40"/>
  </p:notesMasterIdLst>
  <p:handoutMasterIdLst>
    <p:handoutMasterId r:id="rId41"/>
  </p:handoutMasterIdLst>
  <p:sldIdLst>
    <p:sldId id="256" r:id="rId2"/>
    <p:sldId id="258" r:id="rId3"/>
    <p:sldId id="263" r:id="rId4"/>
    <p:sldId id="260" r:id="rId5"/>
    <p:sldId id="292" r:id="rId6"/>
    <p:sldId id="264" r:id="rId7"/>
    <p:sldId id="257" r:id="rId8"/>
    <p:sldId id="259" r:id="rId9"/>
    <p:sldId id="261" r:id="rId10"/>
    <p:sldId id="274" r:id="rId11"/>
    <p:sldId id="275" r:id="rId12"/>
    <p:sldId id="276" r:id="rId13"/>
    <p:sldId id="277" r:id="rId14"/>
    <p:sldId id="265" r:id="rId15"/>
    <p:sldId id="266" r:id="rId16"/>
    <p:sldId id="278" r:id="rId17"/>
    <p:sldId id="279" r:id="rId18"/>
    <p:sldId id="281" r:id="rId19"/>
    <p:sldId id="267" r:id="rId20"/>
    <p:sldId id="280" r:id="rId21"/>
    <p:sldId id="282" r:id="rId22"/>
    <p:sldId id="283" r:id="rId23"/>
    <p:sldId id="284" r:id="rId24"/>
    <p:sldId id="285" r:id="rId25"/>
    <p:sldId id="287" r:id="rId26"/>
    <p:sldId id="291" r:id="rId27"/>
    <p:sldId id="288" r:id="rId28"/>
    <p:sldId id="289" r:id="rId29"/>
    <p:sldId id="290" r:id="rId30"/>
    <p:sldId id="286" r:id="rId31"/>
    <p:sldId id="269" r:id="rId32"/>
    <p:sldId id="270" r:id="rId33"/>
    <p:sldId id="262" r:id="rId34"/>
    <p:sldId id="271" r:id="rId35"/>
    <p:sldId id="272" r:id="rId36"/>
    <p:sldId id="295" r:id="rId37"/>
    <p:sldId id="293" r:id="rId38"/>
    <p:sldId id="294"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171" autoAdjust="0"/>
    <p:restoredTop sz="88992" autoAdjust="0"/>
  </p:normalViewPr>
  <p:slideViewPr>
    <p:cSldViewPr snapToGrid="0" snapToObjects="1">
      <p:cViewPr varScale="1">
        <p:scale>
          <a:sx n="110" d="100"/>
          <a:sy n="110" d="100"/>
        </p:scale>
        <p:origin x="-378" y="-84"/>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170" d="100"/>
        <a:sy n="170" d="100"/>
      </p:scale>
      <p:origin x="0" y="0"/>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mn-ea"/>
                <a:cs typeface="+mn-cs"/>
              </a:rPr>
              <a:t>The goal of this Discussion Unit is to gain an understanding of DSE Analytics:</a:t>
            </a:r>
          </a:p>
          <a:p>
            <a:endParaRPr lang="en-US" sz="800" kern="1200" dirty="0" smtClean="0">
              <a:solidFill>
                <a:schemeClr val="tx1"/>
              </a:solidFill>
              <a:latin typeface="+mn-lt"/>
              <a:ea typeface="+mn-ea"/>
              <a:cs typeface="+mn-cs"/>
            </a:endParaRPr>
          </a:p>
          <a:p>
            <a:pPr marL="233363" indent="-233363">
              <a:buFont typeface="Arial" pitchFamily="34" charset="0"/>
              <a:buChar char="•"/>
            </a:pPr>
            <a:r>
              <a:rPr lang="en-US" sz="800" dirty="0" smtClean="0"/>
              <a:t>Understand the Why of Analytics</a:t>
            </a:r>
          </a:p>
          <a:p>
            <a:pPr marL="233363" indent="-233363">
              <a:buFont typeface="Arial" pitchFamily="34" charset="0"/>
              <a:buChar char="•"/>
            </a:pPr>
            <a:r>
              <a:rPr lang="en-US" sz="800" dirty="0" smtClean="0"/>
              <a:t>Four Primary Functional Areas to DSE</a:t>
            </a:r>
          </a:p>
          <a:p>
            <a:pPr marL="233363" indent="-233363">
              <a:buFont typeface="Arial" pitchFamily="34" charset="0"/>
              <a:buChar char="•"/>
            </a:pPr>
            <a:r>
              <a:rPr lang="en-US" sz="800" dirty="0" smtClean="0"/>
              <a:t>History of Apache Spark (history of Apache </a:t>
            </a:r>
            <a:r>
              <a:rPr lang="en-US" sz="800" dirty="0" err="1" smtClean="0"/>
              <a:t>Hadoop</a:t>
            </a:r>
            <a:r>
              <a:rPr lang="en-US" sz="800" dirty="0" smtClean="0"/>
              <a:t>)</a:t>
            </a:r>
          </a:p>
          <a:p>
            <a:pPr marL="233363" indent="-233363">
              <a:buFont typeface="Arial" pitchFamily="34" charset="0"/>
              <a:buChar char="•"/>
            </a:pPr>
            <a:r>
              <a:rPr lang="en-US" sz="800" dirty="0" smtClean="0"/>
              <a:t>5 Functional Areas to (DSE Analytics)</a:t>
            </a:r>
          </a:p>
          <a:p>
            <a:pPr marL="233363" indent="-233363">
              <a:buFont typeface="Arial" pitchFamily="34" charset="0"/>
              <a:buChar char="•"/>
            </a:pPr>
            <a:r>
              <a:rPr lang="en-US" sz="800" dirty="0" smtClean="0"/>
              <a:t>Business Value, Use Cases</a:t>
            </a:r>
          </a:p>
          <a:p>
            <a:pPr marL="158750" indent="0">
              <a:buFont typeface="Arial" pitchFamily="34" charset="0"/>
              <a:buNone/>
            </a:pPr>
            <a:endParaRPr lang="en-US" sz="800" dirty="0"/>
          </a:p>
        </p:txBody>
      </p:sp>
    </p:spTree>
    <p:extLst>
      <p:ext uri="{BB962C8B-B14F-4D97-AF65-F5344CB8AC3E}">
        <p14:creationId xmlns:p14="http://schemas.microsoft.com/office/powerpoint/2010/main" val="1055606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series of (n) pages outlining the differences of DSE Analytics, as an integration of Apache spark with DSE;</a:t>
            </a:r>
            <a:r>
              <a:rPr lang="en-US" baseline="0" dirty="0" smtClean="0"/>
              <a:t> this isn't a connector like many vendors have, this is an integration.</a:t>
            </a:r>
          </a:p>
          <a:p>
            <a:endParaRPr lang="en-US" baseline="0" dirty="0" smtClean="0"/>
          </a:p>
          <a:p>
            <a:pPr marL="330200" indent="-171450">
              <a:buFont typeface="Arial" pitchFamily="34" charset="0"/>
              <a:buChar char="•"/>
            </a:pPr>
            <a:r>
              <a:rPr lang="en-US" baseline="0" dirty="0" smtClean="0"/>
              <a:t>Without having to copy the data from operational to analytics tiers, changes to operational data are immediately available for analysis; time to value.</a:t>
            </a:r>
          </a:p>
          <a:p>
            <a:pPr marL="330200" indent="-171450">
              <a:buFont typeface="Arial" pitchFamily="34" charset="0"/>
              <a:buChar char="•"/>
            </a:pPr>
            <a:r>
              <a:rPr lang="en-US" baseline="0" dirty="0" smtClean="0"/>
              <a:t>As such, this reduces the need to have multiple copies of the data; less complex, hardware and infrastructure savings, other.</a:t>
            </a:r>
            <a:endParaRPr lang="en-US" dirty="0"/>
          </a:p>
        </p:txBody>
      </p:sp>
    </p:spTree>
    <p:extLst>
      <p:ext uri="{BB962C8B-B14F-4D97-AF65-F5344CB8AC3E}">
        <p14:creationId xmlns:p14="http://schemas.microsoft.com/office/powerpoint/2010/main" val="415537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series of (n) pages outlining the differences of DSE Analytics, as an integration of Apache spark with DSE;</a:t>
            </a:r>
            <a:r>
              <a:rPr lang="en-US" baseline="0" dirty="0" smtClean="0"/>
              <a:t> this isn't a connector like many vendors have, this is an integration.</a:t>
            </a:r>
          </a:p>
          <a:p>
            <a:endParaRPr lang="en-US" baseline="0" dirty="0" smtClean="0"/>
          </a:p>
          <a:p>
            <a:pPr marL="330200" indent="-171450">
              <a:buFont typeface="Arial" pitchFamily="34" charset="0"/>
              <a:buChar char="•"/>
            </a:pPr>
            <a:r>
              <a:rPr lang="en-US" baseline="0" dirty="0" smtClean="0"/>
              <a:t>As listed, but also; it's just one less cluster to have to manage.</a:t>
            </a:r>
            <a:endParaRPr lang="en-US" dirty="0"/>
          </a:p>
        </p:txBody>
      </p:sp>
    </p:spTree>
    <p:extLst>
      <p:ext uri="{BB962C8B-B14F-4D97-AF65-F5344CB8AC3E}">
        <p14:creationId xmlns:p14="http://schemas.microsoft.com/office/powerpoint/2010/main" val="1234874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Key customer use cases include:</a:t>
            </a:r>
          </a:p>
          <a:p>
            <a:endParaRPr lang="en-US" dirty="0" smtClean="0"/>
          </a:p>
          <a:p>
            <a:pPr marL="330200" indent="-171450">
              <a:buFont typeface="Arial" pitchFamily="34" charset="0"/>
              <a:buChar char="•"/>
            </a:pPr>
            <a:r>
              <a:rPr lang="en-US" dirty="0" smtClean="0"/>
              <a:t>ETL/ELT, data ingestion</a:t>
            </a:r>
          </a:p>
          <a:p>
            <a:pPr marL="330200" indent="-171450">
              <a:buFont typeface="Arial" pitchFamily="34" charset="0"/>
              <a:buChar char="•"/>
            </a:pPr>
            <a:r>
              <a:rPr lang="en-US" dirty="0" smtClean="0"/>
              <a:t>Parallel data manipulation</a:t>
            </a:r>
          </a:p>
          <a:p>
            <a:pPr marL="330200" indent="-171450">
              <a:buFont typeface="Arial" pitchFamily="34" charset="0"/>
              <a:buChar char="•"/>
            </a:pPr>
            <a:r>
              <a:rPr lang="en-US" dirty="0" smtClean="0"/>
              <a:t>Machine learning</a:t>
            </a:r>
          </a:p>
          <a:p>
            <a:pPr marL="330200" indent="-171450">
              <a:buFont typeface="Arial" pitchFamily="34" charset="0"/>
              <a:buChar char="•"/>
            </a:pPr>
            <a:r>
              <a:rPr lang="en-US" dirty="0" smtClean="0"/>
              <a:t>Other</a:t>
            </a:r>
            <a:endParaRPr lang="en-US" dirty="0"/>
          </a:p>
        </p:txBody>
      </p:sp>
    </p:spTree>
    <p:extLst>
      <p:ext uri="{BB962C8B-B14F-4D97-AF65-F5344CB8AC3E}">
        <p14:creationId xmlns:p14="http://schemas.microsoft.com/office/powerpoint/2010/main" val="60835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rtl="0"/>
            <a:r>
              <a:rPr lang="en-US" sz="800" b="0" i="0" u="none" strike="noStrike" kern="1200" baseline="0" dirty="0" smtClean="0">
                <a:solidFill>
                  <a:schemeClr val="tx1"/>
                </a:solidFill>
                <a:latin typeface="+mn-lt"/>
                <a:ea typeface="+mn-ea"/>
                <a:cs typeface="+mn-cs"/>
              </a:rPr>
              <a:t>Potential customers objections over running open source Spark:</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smtClean="0">
                <a:solidFill>
                  <a:schemeClr val="tx1"/>
                </a:solidFill>
                <a:latin typeface="+mn-lt"/>
                <a:ea typeface="+mn-ea"/>
                <a:cs typeface="+mn-cs"/>
              </a:rPr>
              <a:t>Spark-only DCs:</a:t>
            </a:r>
          </a:p>
          <a:p>
            <a:pPr lvl="1" rtl="0"/>
            <a:r>
              <a:rPr lang="en-US" sz="800" b="0" i="0" u="none" strike="noStrike" kern="1200" baseline="0" dirty="0" smtClean="0">
                <a:solidFill>
                  <a:schemeClr val="tx1"/>
                </a:solidFill>
                <a:latin typeface="+mn-lt"/>
                <a:ea typeface="+mn-ea"/>
                <a:cs typeface="+mn-cs"/>
              </a:rPr>
              <a:t>We have a way in DSE 5.1 to have a Spark-only DC which is part of the same C* cluster, but no C* data is pointed at it (via </a:t>
            </a:r>
            <a:r>
              <a:rPr lang="en-US" sz="800" b="0" i="0" u="none" strike="noStrike" kern="1200" baseline="0" dirty="0" err="1" smtClean="0">
                <a:solidFill>
                  <a:schemeClr val="tx1"/>
                </a:solidFill>
                <a:latin typeface="+mn-lt"/>
                <a:ea typeface="+mn-ea"/>
                <a:cs typeface="+mn-cs"/>
              </a:rPr>
              <a:t>NetworkTopologyStrategy</a:t>
            </a:r>
            <a:r>
              <a:rPr lang="en-US" sz="800" b="0" i="0" u="none" strike="noStrike" kern="1200" baseline="0" dirty="0" smtClean="0">
                <a:solidFill>
                  <a:schemeClr val="tx1"/>
                </a:solidFill>
                <a:latin typeface="+mn-lt"/>
                <a:ea typeface="+mn-ea"/>
                <a:cs typeface="+mn-cs"/>
              </a:rPr>
              <a:t> settings) but Spark Master/Workers are running - they read from the _other_ DC</a:t>
            </a:r>
          </a:p>
          <a:p>
            <a:pPr rtl="0"/>
            <a:r>
              <a:rPr lang="en-US" sz="800" b="0" i="0" u="none" strike="noStrike" kern="1200" baseline="0" dirty="0" smtClean="0">
                <a:solidFill>
                  <a:schemeClr val="tx1"/>
                </a:solidFill>
                <a:latin typeface="+mn-lt"/>
                <a:ea typeface="+mn-ea"/>
                <a:cs typeface="+mn-cs"/>
              </a:rPr>
              <a:t>Resource Contention:</a:t>
            </a:r>
          </a:p>
          <a:p>
            <a:pPr lvl="1" rtl="0"/>
            <a:r>
              <a:rPr lang="en-US" sz="800" b="0" i="0" u="none" strike="noStrike" kern="1200" baseline="0" dirty="0" smtClean="0">
                <a:solidFill>
                  <a:schemeClr val="tx1"/>
                </a:solidFill>
                <a:latin typeface="+mn-lt"/>
                <a:ea typeface="+mn-ea"/>
                <a:cs typeface="+mn-cs"/>
              </a:rPr>
              <a:t>Reasonable objection</a:t>
            </a:r>
          </a:p>
          <a:p>
            <a:pPr lvl="1" rtl="0"/>
            <a:r>
              <a:rPr lang="en-US" sz="800" b="0" i="0" u="none" strike="noStrike" kern="1200" baseline="0" dirty="0" smtClean="0">
                <a:solidFill>
                  <a:schemeClr val="tx1"/>
                </a:solidFill>
                <a:latin typeface="+mn-lt"/>
                <a:ea typeface="+mn-ea"/>
                <a:cs typeface="+mn-cs"/>
              </a:rPr>
              <a:t>Remote reads:  the network is not the bottleneck, so a network hop may be fine</a:t>
            </a:r>
          </a:p>
          <a:p>
            <a:pPr rtl="0"/>
            <a:r>
              <a:rPr lang="en-US" sz="800" b="0" i="0" u="none" strike="noStrike" kern="1200" baseline="0" dirty="0" smtClean="0">
                <a:solidFill>
                  <a:schemeClr val="tx1"/>
                </a:solidFill>
                <a:latin typeface="+mn-lt"/>
                <a:ea typeface="+mn-ea"/>
                <a:cs typeface="+mn-cs"/>
              </a:rPr>
              <a:t>Newer version of Spark.</a:t>
            </a:r>
          </a:p>
          <a:p>
            <a:pPr lvl="1" rtl="0"/>
            <a:r>
              <a:rPr lang="en-US" sz="800" b="0" i="0" u="none" strike="noStrike" kern="1200" baseline="0" dirty="0" smtClean="0">
                <a:solidFill>
                  <a:schemeClr val="tx1"/>
                </a:solidFill>
                <a:latin typeface="+mn-lt"/>
                <a:ea typeface="+mn-ea"/>
                <a:cs typeface="+mn-cs"/>
              </a:rPr>
              <a:t>Most folks claim needing access to the “latest and greatest”, but we are targeting an “Enterprise” audience</a:t>
            </a:r>
          </a:p>
          <a:p>
            <a:pPr lvl="1" rtl="0"/>
            <a:r>
              <a:rPr lang="en-US" sz="800" b="0" i="0" u="none" strike="noStrike" kern="1200" baseline="0" dirty="0" smtClean="0">
                <a:solidFill>
                  <a:schemeClr val="tx1"/>
                </a:solidFill>
                <a:latin typeface="+mn-lt"/>
                <a:ea typeface="+mn-ea"/>
                <a:cs typeface="+mn-cs"/>
              </a:rPr>
              <a:t>New Release = Stability (plus some instability of new features/APIs, </a:t>
            </a:r>
            <a:r>
              <a:rPr lang="en-US" sz="800" b="0" i="0" u="none" strike="noStrike" kern="1200" baseline="0" dirty="0" err="1" smtClean="0">
                <a:solidFill>
                  <a:schemeClr val="tx1"/>
                </a:solidFill>
                <a:latin typeface="+mn-lt"/>
                <a:ea typeface="+mn-ea"/>
                <a:cs typeface="+mn-cs"/>
              </a:rPr>
              <a:t>etc</a:t>
            </a:r>
            <a:r>
              <a:rPr lang="en-US" sz="800" b="0" i="0" u="none" strike="noStrike" kern="1200" baseline="0" dirty="0" smtClean="0">
                <a:solidFill>
                  <a:schemeClr val="tx1"/>
                </a:solidFill>
                <a:latin typeface="+mn-lt"/>
                <a:ea typeface="+mn-ea"/>
                <a:cs typeface="+mn-cs"/>
              </a:rPr>
              <a:t> - it’s a tradeoff)</a:t>
            </a:r>
          </a:p>
          <a:p>
            <a:pPr rtl="0"/>
            <a:endParaRPr lang="en-US" sz="800" b="0" i="0" u="none" strike="noStrike" kern="1200" baseline="0" dirty="0" smtClean="0">
              <a:solidFill>
                <a:schemeClr val="tx1"/>
              </a:solidFill>
              <a:latin typeface="+mn-lt"/>
              <a:ea typeface="+mn-ea"/>
              <a:cs typeface="+mn-cs"/>
            </a:endParaRPr>
          </a:p>
          <a:p>
            <a:r>
              <a:rPr lang="en-US" sz="800" dirty="0" smtClean="0"/>
              <a:t>Reference</a:t>
            </a:r>
            <a:r>
              <a:rPr lang="en-US" sz="800" baseline="0" dirty="0" smtClean="0"/>
              <a:t> </a:t>
            </a:r>
            <a:r>
              <a:rPr lang="en-US" sz="800" baseline="0" dirty="0" err="1" smtClean="0"/>
              <a:t>Urls</a:t>
            </a:r>
            <a:r>
              <a:rPr lang="en-US" sz="800" baseline="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800" u="sng" dirty="0" smtClean="0"/>
              <a:t>https://docs.datastax.com/en/dse/5.1/dse-admin/datastax_enterprise/analytics/aboutDseAnalyticsSolo.html</a:t>
            </a:r>
            <a:r>
              <a:rPr lang="en-US" sz="800" dirty="0" smtClean="0"/>
              <a:t> </a:t>
            </a:r>
          </a:p>
          <a:p>
            <a:pPr lvl="1"/>
            <a:endParaRPr lang="en-US" sz="800" dirty="0"/>
          </a:p>
        </p:txBody>
      </p:sp>
    </p:spTree>
    <p:extLst>
      <p:ext uri="{BB962C8B-B14F-4D97-AF65-F5344CB8AC3E}">
        <p14:creationId xmlns:p14="http://schemas.microsoft.com/office/powerpoint/2010/main" val="2000307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Now migrating the conversation to a number of the operational details of DSE Analytics; process architecture, other </a:t>
            </a:r>
            <a:endParaRPr lang="en-US" dirty="0"/>
          </a:p>
        </p:txBody>
      </p:sp>
    </p:spTree>
    <p:extLst>
      <p:ext uri="{BB962C8B-B14F-4D97-AF65-F5344CB8AC3E}">
        <p14:creationId xmlns:p14="http://schemas.microsoft.com/office/powerpoint/2010/main" val="27897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On the diagram above:</a:t>
            </a:r>
          </a:p>
          <a:p>
            <a:endParaRPr lang="en-US" sz="800" dirty="0" smtClean="0"/>
          </a:p>
          <a:p>
            <a:pPr marL="330200" indent="-171450">
              <a:buFont typeface="Arial" pitchFamily="34" charset="0"/>
              <a:buChar char="•"/>
            </a:pPr>
            <a:r>
              <a:rPr lang="en-US" sz="800" dirty="0" smtClean="0"/>
              <a:t>Two DSE data centers are pictured; one configured for transactions (DSE Core), the second configured for analytics (DSE Analytics). </a:t>
            </a:r>
          </a:p>
          <a:p>
            <a:pPr marL="330200" indent="-171450">
              <a:buFont typeface="Arial" pitchFamily="34" charset="0"/>
              <a:buChar char="•"/>
            </a:pPr>
            <a:r>
              <a:rPr lang="en-US" sz="800" dirty="0" smtClean="0"/>
              <a:t>The descriptions that follow address a client application running</a:t>
            </a:r>
            <a:r>
              <a:rPr lang="en-US" sz="800" baseline="0" dirty="0" smtClean="0"/>
              <a:t> an analytics routine, accessing the DSE Analytics data center.</a:t>
            </a:r>
            <a:r>
              <a:rPr lang="en-US" sz="800" dirty="0" smtClean="0"/>
              <a:t> </a:t>
            </a:r>
          </a:p>
          <a:p>
            <a:pPr marL="158750" indent="0">
              <a:buFont typeface="Arial" pitchFamily="34" charset="0"/>
              <a:buNone/>
            </a:pPr>
            <a:r>
              <a:rPr lang="en-US" sz="800" baseline="0" dirty="0" smtClean="0"/>
              <a:t> </a:t>
            </a:r>
            <a:endParaRPr lang="en-US" sz="800" dirty="0" smtClean="0"/>
          </a:p>
          <a:p>
            <a:pPr marL="330200" indent="-171450">
              <a:buFont typeface="Arial" pitchFamily="34" charset="0"/>
              <a:buChar char="•"/>
            </a:pPr>
            <a:r>
              <a:rPr lang="en-US" sz="800" dirty="0" smtClean="0"/>
              <a:t>The</a:t>
            </a:r>
            <a:r>
              <a:rPr lang="en-US" sz="800" baseline="0" dirty="0" smtClean="0"/>
              <a:t> client application exists as a separate process; if the client is Java based, the client exists as a separate JVM. The client process (the JVM) begins and ends, as the client application begins and ends. The client application has a main().</a:t>
            </a:r>
          </a:p>
          <a:p>
            <a:pPr marL="330200" indent="-171450">
              <a:buFont typeface="Arial" pitchFamily="34" charset="0"/>
              <a:buChar char="•"/>
            </a:pPr>
            <a:r>
              <a:rPr lang="en-US" sz="800" baseline="0" dirty="0" smtClean="0"/>
              <a:t>The client application instantiates a program object titled, </a:t>
            </a:r>
            <a:r>
              <a:rPr lang="en-US" sz="800" baseline="0" dirty="0" err="1" smtClean="0"/>
              <a:t>SparkContext</a:t>
            </a:r>
            <a:r>
              <a:rPr lang="en-US" sz="800" baseline="0" dirty="0" smtClean="0"/>
              <a:t>, which provides access to the (DSE Analytics data center, aka, Spark cluster). As a result of this action, the client program is identified as the (Spark) driver. </a:t>
            </a:r>
          </a:p>
          <a:p>
            <a:pPr marL="330200" indent="-171450">
              <a:buFont typeface="Arial" pitchFamily="34" charset="0"/>
              <a:buChar char="•"/>
            </a:pPr>
            <a:endParaRPr lang="en-US" sz="800" baseline="0" dirty="0" smtClean="0"/>
          </a:p>
          <a:p>
            <a:pPr marL="158750" indent="0">
              <a:buFont typeface="Arial" pitchFamily="34" charset="0"/>
              <a:buNone/>
            </a:pPr>
            <a:endParaRPr lang="en-US" sz="800" dirty="0" smtClean="0"/>
          </a:p>
          <a:p>
            <a:pPr marL="158750" indent="0">
              <a:buFont typeface="Arial" pitchFamily="34" charset="0"/>
              <a:buNone/>
            </a:pPr>
            <a:r>
              <a:rPr lang="en-US" sz="800" dirty="0" smtClean="0"/>
              <a:t>Reference</a:t>
            </a:r>
            <a:r>
              <a:rPr lang="en-US" sz="800" baseline="0" dirty="0" smtClean="0"/>
              <a:t> </a:t>
            </a:r>
            <a:r>
              <a:rPr lang="en-US" sz="800" baseline="0" dirty="0" err="1" smtClean="0"/>
              <a:t>Urls</a:t>
            </a:r>
            <a:r>
              <a:rPr lang="en-US" sz="800" baseline="0" dirty="0" smtClean="0"/>
              <a:t>,</a:t>
            </a:r>
          </a:p>
          <a:p>
            <a:pPr marL="457200" lvl="1" indent="0">
              <a:buFont typeface="Arial" pitchFamily="34" charset="0"/>
              <a:buNone/>
            </a:pPr>
            <a:r>
              <a:rPr lang="en-US" sz="800" dirty="0" smtClean="0"/>
              <a:t>https://www.dezyre.com/article/apache-spark-architecture-explained-in-detail/338</a:t>
            </a:r>
          </a:p>
          <a:p>
            <a:pPr marL="457200" lvl="1" indent="0">
              <a:buFont typeface="Arial" pitchFamily="34" charset="0"/>
              <a:buNone/>
            </a:pPr>
            <a:r>
              <a:rPr lang="en-US" sz="800" dirty="0" smtClean="0"/>
              <a:t>https://stackoverflow.com/questions/42263270/what-is-the-concept-of-application-job-stage-and-task-in-spark</a:t>
            </a:r>
            <a:endParaRPr lang="en-US" sz="800" dirty="0"/>
          </a:p>
        </p:txBody>
      </p:sp>
    </p:spTree>
    <p:extLst>
      <p:ext uri="{BB962C8B-B14F-4D97-AF65-F5344CB8AC3E}">
        <p14:creationId xmlns:p14="http://schemas.microsoft.com/office/powerpoint/2010/main" val="1017452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On the diagram above:</a:t>
            </a:r>
          </a:p>
          <a:p>
            <a:pPr marL="158750" indent="0">
              <a:buFont typeface="Arial" pitchFamily="34" charset="0"/>
              <a:buNone/>
            </a:pPr>
            <a:endParaRPr lang="en-US" sz="800" baseline="0" dirty="0" smtClean="0"/>
          </a:p>
          <a:p>
            <a:pPr marL="330200" indent="-171450">
              <a:buFont typeface="Arial" pitchFamily="34" charset="0"/>
              <a:buChar char="•"/>
            </a:pPr>
            <a:r>
              <a:rPr lang="en-US" sz="800" baseline="0" dirty="0" smtClean="0"/>
              <a:t>Generally, expect that the client application accesses at least one data source, followed by zero or more transformations. Through lazy evaluation, no actual work (job) is performed on the DSE analytics data center (Spark cluster) until a transformation leads to an action. (The initial data source access is itself a transformation.)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driver converts the client application code containing transformations and actions into a logical, directed acyclic graph (DAG). The event that creates a DAG, is an action. Creating a DAG is as runtime event. There is no compile-time DAG.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An action in the DAG has a one to one correspondence with a job. </a:t>
            </a:r>
          </a:p>
          <a:p>
            <a:pPr marL="330200" indent="-171450">
              <a:buFont typeface="Arial" pitchFamily="34" charset="0"/>
              <a:buChar char="•"/>
            </a:pPr>
            <a:r>
              <a:rPr lang="en-US" sz="800" baseline="0" dirty="0" smtClean="0"/>
              <a:t>As the action may have been proceeded by one or more transformations, a job has one or more stages.</a:t>
            </a:r>
          </a:p>
          <a:p>
            <a:pPr marL="330200" indent="-171450">
              <a:buFont typeface="Arial" pitchFamily="34" charset="0"/>
              <a:buChar char="•"/>
            </a:pPr>
            <a:r>
              <a:rPr lang="en-US" sz="800" baseline="0" dirty="0" smtClean="0"/>
              <a:t>A single stage may represent one or more transformations. Why ? Optimizations are performed by the driver as the driver converts the logical DAG into a physical execution plan with sets of stages. By example, a data source read followed directly by a filter (two transformations), may be combined into one stage.</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 stage is a logical unit of work. A stage represents a subset of the DAG; some number of transformations followed by an action.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DSE Analytics (Apache Spark) is an in-memory parallel data analytics engine.</a:t>
            </a:r>
          </a:p>
          <a:p>
            <a:pPr marL="158750" indent="0">
              <a:buFont typeface="Arial" pitchFamily="34" charset="0"/>
              <a:buNone/>
            </a:pPr>
            <a:r>
              <a:rPr lang="en-US" sz="800" baseline="0" dirty="0" smtClean="0"/>
              <a:t> </a:t>
            </a:r>
          </a:p>
          <a:p>
            <a:pPr marL="330200" indent="-171450">
              <a:buFont typeface="Arial" pitchFamily="34" charset="0"/>
              <a:buChar char="•"/>
            </a:pPr>
            <a:r>
              <a:rPr lang="en-US" sz="800" baseline="0" dirty="0" smtClean="0"/>
              <a:t>Generally, expect that the original data source accessed by a job (a DSE table ?) was balanced across several DSE nodes, further organized into distinct DSE table partitions.</a:t>
            </a:r>
          </a:p>
          <a:p>
            <a:pPr marL="330200" indent="-171450">
              <a:buFont typeface="Arial" pitchFamily="34" charset="0"/>
              <a:buChar char="•"/>
            </a:pPr>
            <a:r>
              <a:rPr lang="en-US" sz="800" baseline="0" dirty="0" smtClean="0"/>
              <a:t>As such, a stage may need to access data on (n) DSE nodes, further organized into (m) DSE table partitions.</a:t>
            </a:r>
          </a:p>
          <a:p>
            <a:pPr marL="330200" indent="-171450">
              <a:buFont typeface="Arial" pitchFamily="34" charset="0"/>
              <a:buChar char="•"/>
            </a:pPr>
            <a:r>
              <a:rPr lang="en-US" sz="800" baseline="0" dirty="0" smtClean="0"/>
              <a:t>As such, the logical term stage (a logical unit of work), makes use of multiple physical entities titled, tasks. There is a one to one relationship between a task and a partition involved in a given stage. </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DSE Analytics (Apache Spark) is an in-memory parallel data analytics engine.</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As such, stages will continue to make use of multiple tasks after data has been lifted from disk, and before data needs to return to disk, or be returned to the client application.</a:t>
            </a:r>
          </a:p>
          <a:p>
            <a:pPr marL="330200" indent="-171450">
              <a:buFont typeface="Arial" pitchFamily="34" charset="0"/>
              <a:buChar char="•"/>
            </a:pPr>
            <a:r>
              <a:rPr lang="en-US" sz="800" baseline="0" dirty="0" smtClean="0"/>
              <a:t>Stages making use of tasks (threads on a JVM), allows for parallel, presumably faster execution of jobs and applications.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"There is a one to one relationship between a task and a partition"; in memory, the data being processing is organized into partitions just like DSE table data on disk, and for the same reasons.    </a:t>
            </a:r>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The driver submits the DAG to the DSE Analytics master node. (A DSE analytics</a:t>
            </a:r>
            <a:r>
              <a:rPr lang="en-US" sz="800" baseline="0" dirty="0" smtClean="0"/>
              <a:t> application can be run from any DSE Analytics node; the DSE driver will automatically route this request to the master node.) There is one DSE Analytics master node per DSE cluster.</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While DSE offers</a:t>
            </a:r>
            <a:r>
              <a:rPr lang="en-US" sz="800" baseline="0" dirty="0" smtClean="0"/>
              <a:t> a</a:t>
            </a:r>
            <a:r>
              <a:rPr lang="en-US" sz="800" dirty="0" smtClean="0"/>
              <a:t> </a:t>
            </a:r>
            <a:r>
              <a:rPr lang="en-US" sz="800" dirty="0" err="1" smtClean="0"/>
              <a:t>masterless</a:t>
            </a:r>
            <a:r>
              <a:rPr lang="en-US" sz="800" dirty="0" smtClean="0"/>
              <a:t> architecture,</a:t>
            </a:r>
            <a:r>
              <a:rPr lang="en-US" sz="800" baseline="0" dirty="0" smtClean="0"/>
              <a:t> (Apache Spark) is a master/slave architecture.</a:t>
            </a:r>
          </a:p>
          <a:p>
            <a:pPr marL="330200" indent="-171450">
              <a:buFont typeface="Arial" pitchFamily="34" charset="0"/>
              <a:buChar char="•"/>
            </a:pPr>
            <a:r>
              <a:rPr lang="en-US" sz="800" baseline="0" dirty="0" smtClean="0"/>
              <a:t>When a DSE cluster containing data centers configured to support DSE Analytics comes online, an election designates one node as the master. Should the master fail, another node is automatically elected to become master. </a:t>
            </a:r>
          </a:p>
          <a:p>
            <a:pPr marL="330200" indent="-171450">
              <a:buFont typeface="Arial" pitchFamily="34" charset="0"/>
              <a:buChar char="•"/>
            </a:pPr>
            <a:r>
              <a:rPr lang="en-US" sz="800" baseline="0" dirty="0" smtClean="0"/>
              <a:t>The master exists as a thread in the JVM operated by the DSE node proper.</a:t>
            </a:r>
          </a:p>
          <a:p>
            <a:pPr marL="330200" indent="-171450">
              <a:buFont typeface="Arial" pitchFamily="34" charset="0"/>
              <a:buChar char="•"/>
            </a:pPr>
            <a:r>
              <a:rPr lang="en-US" sz="800" baseline="0" dirty="0" smtClean="0"/>
              <a:t>If configured to operated as a DSE analytics node, the master is always on, always present, and never terminates.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Upon submission of a job by the driver, the master tells the workers on each node to instantiate a number of executors, based on the amount of requested resource; CPU and RAM (JVM heap).</a:t>
            </a:r>
          </a:p>
          <a:p>
            <a:pPr marL="330200" indent="-171450">
              <a:buFont typeface="Arial" pitchFamily="34" charset="0"/>
              <a:buChar char="•"/>
            </a:pPr>
            <a:r>
              <a:rPr lang="en-US" sz="800" baseline="0" dirty="0" smtClean="0"/>
              <a:t>Workers exist as a thread on each node, in each JVM operated by the DSE nodes proper. Workers never terminate. </a:t>
            </a:r>
          </a:p>
          <a:p>
            <a:pPr marL="330200" indent="-171450">
              <a:buFont typeface="Arial" pitchFamily="34" charset="0"/>
              <a:buChar char="•"/>
            </a:pPr>
            <a:r>
              <a:rPr lang="en-US" sz="800" baseline="0" dirty="0" smtClean="0"/>
              <a:t>Executors exists as JVMs outside of any DSE JVM. Executors terminate when their work is complete. </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master assigns executors to a job.</a:t>
            </a:r>
          </a:p>
          <a:p>
            <a:pPr marL="330200" indent="-171450">
              <a:buFont typeface="Arial" pitchFamily="34" charset="0"/>
              <a:buChar char="•"/>
            </a:pPr>
            <a:r>
              <a:rPr lang="en-US" sz="800" baseline="0" dirty="0" smtClean="0"/>
              <a:t>The master tracks which workers, and executors are up or down, what jobs are running, other.</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worker (local to each DSE node) launches executors local to any DSE node as directed by the master.</a:t>
            </a:r>
          </a:p>
          <a:p>
            <a:pPr marL="330200" indent="-171450">
              <a:buFont typeface="Arial" pitchFamily="34" charset="0"/>
              <a:buChar char="•"/>
            </a:pPr>
            <a:r>
              <a:rPr lang="en-US" sz="800" baseline="0" dirty="0" smtClean="0"/>
              <a:t>The worker tells the master what executors are running.</a:t>
            </a:r>
          </a:p>
          <a:p>
            <a:pPr marL="330200" indent="-171450">
              <a:buFont typeface="Arial" pitchFamily="34" charset="0"/>
              <a:buChar char="•"/>
            </a:pPr>
            <a:r>
              <a:rPr lang="en-US" sz="800" baseline="0" dirty="0" smtClean="0"/>
              <a:t>There is normally one worker per DSE node, but outlying/edge cases may apply.</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The executor is assigned its own amount of memory and cores by the worker</a:t>
            </a:r>
          </a:p>
          <a:p>
            <a:pPr marL="330200" indent="-171450">
              <a:buFont typeface="Arial" pitchFamily="34" charset="0"/>
              <a:buChar char="•"/>
            </a:pPr>
            <a:r>
              <a:rPr lang="en-US" sz="800" dirty="0" smtClean="0"/>
              <a:t>The executor communicates with </a:t>
            </a:r>
            <a:r>
              <a:rPr lang="en-US" sz="800" baseline="0" dirty="0" smtClean="0"/>
              <a:t>the driver; the driver assigns tasks to the executor. (The driver owns and manages the DAG.)</a:t>
            </a:r>
          </a:p>
          <a:p>
            <a:pPr marL="330200" indent="-171450">
              <a:buFont typeface="Arial" pitchFamily="34" charset="0"/>
              <a:buChar char="•"/>
            </a:pPr>
            <a:r>
              <a:rPr lang="en-US" sz="800" baseline="0" dirty="0" smtClean="0"/>
              <a:t>The executor retrieve JARs, code, work from the driver directly.</a:t>
            </a:r>
          </a:p>
          <a:p>
            <a:pPr marL="158750" indent="0">
              <a:buFont typeface="Arial" pitchFamily="34" charset="0"/>
              <a:buNone/>
            </a:pPr>
            <a:r>
              <a:rPr lang="en-US" sz="800" baseline="0" dirty="0" smtClean="0"/>
              <a:t> </a:t>
            </a:r>
          </a:p>
          <a:p>
            <a:pPr marL="330200" indent="-171450">
              <a:buFont typeface="Arial" pitchFamily="34" charset="0"/>
              <a:buChar char="•"/>
            </a:pPr>
            <a:r>
              <a:rPr lang="en-US" sz="800" baseline="0" dirty="0" smtClean="0"/>
              <a:t>The executor is the only real worker; reading and writing from DSE, other, and performing the transformations and actions as specified by the DAG.</a:t>
            </a:r>
          </a:p>
          <a:p>
            <a:pPr marL="330200" indent="-171450">
              <a:buFont typeface="Arial" pitchFamily="34" charset="0"/>
              <a:buChar char="•"/>
            </a:pPr>
            <a:r>
              <a:rPr lang="en-US" sz="800" baseline="0" dirty="0" smtClean="0"/>
              <a:t>the executor performs work on behalf of one task at a time.</a:t>
            </a:r>
          </a:p>
          <a:p>
            <a:pPr marL="330200" indent="-171450">
              <a:buFont typeface="Arial" pitchFamily="34" charset="0"/>
              <a:buChar char="•"/>
            </a:pPr>
            <a:r>
              <a:rPr lang="en-US" sz="800" baseline="0" dirty="0" smtClean="0"/>
              <a:t>The executor sends results to the driver.</a:t>
            </a:r>
          </a:p>
          <a:p>
            <a:pPr marL="330200" indent="-171450">
              <a:buFont typeface="Arial" pitchFamily="34" charset="0"/>
              <a:buChar char="•"/>
            </a:pPr>
            <a:r>
              <a:rPr lang="en-US" sz="800" baseline="0" dirty="0" smtClean="0"/>
              <a:t>The executor also sends a heartbeat, progress information to the driver. </a:t>
            </a:r>
          </a:p>
          <a:p>
            <a:pPr marL="330200" indent="-171450">
              <a:buFont typeface="Arial" pitchFamily="34" charset="0"/>
              <a:buChar char="•"/>
            </a:pPr>
            <a:r>
              <a:rPr lang="en-US" sz="800" baseline="0" dirty="0" smtClean="0"/>
              <a:t>Generally, the executor exists for the entire lifetime of the application (the driver), and is terminated with same. However, drivers can also opt for dynamic allocations of executors wherein they can add or remove spark executors dynamically to match with the overall workload.</a:t>
            </a:r>
            <a:endParaRPr lang="en-US" sz="800" dirty="0" smtClean="0"/>
          </a:p>
          <a:p>
            <a:pPr marL="158750" indent="0">
              <a:buFont typeface="Arial" pitchFamily="34" charset="0"/>
              <a:buNone/>
            </a:pPr>
            <a:endParaRPr lang="en-US" sz="800" dirty="0" smtClean="0"/>
          </a:p>
          <a:p>
            <a:pPr marL="158750" indent="0">
              <a:buFont typeface="Arial" pitchFamily="34" charset="0"/>
              <a:buNone/>
            </a:pPr>
            <a:r>
              <a:rPr lang="en-US" sz="800" dirty="0" smtClean="0"/>
              <a:t>Reference</a:t>
            </a:r>
            <a:r>
              <a:rPr lang="en-US" sz="800" baseline="0" dirty="0" smtClean="0"/>
              <a:t> </a:t>
            </a:r>
            <a:r>
              <a:rPr lang="en-US" sz="800" baseline="0" dirty="0" err="1" smtClean="0"/>
              <a:t>Urls</a:t>
            </a:r>
            <a:r>
              <a:rPr lang="en-US" sz="800" baseline="0" dirty="0" smtClean="0"/>
              <a:t>,</a:t>
            </a:r>
          </a:p>
          <a:p>
            <a:pPr marL="457200" lvl="1" indent="0">
              <a:buFont typeface="Arial" pitchFamily="34" charset="0"/>
              <a:buNone/>
            </a:pPr>
            <a:r>
              <a:rPr lang="en-US" sz="800" dirty="0" smtClean="0"/>
              <a:t>https://www.dezyre.com/article/apache-spark-architecture-explained-in-detail/338</a:t>
            </a:r>
          </a:p>
          <a:p>
            <a:pPr marL="457200" lvl="1" indent="0">
              <a:buFont typeface="Arial" pitchFamily="34" charset="0"/>
              <a:buNone/>
            </a:pPr>
            <a:r>
              <a:rPr lang="en-US" sz="800" dirty="0" smtClean="0"/>
              <a:t>https://stackoverflow.com/questions/42263270/what-is-the-concept-of-application-job-stage-and-task-in-spark</a:t>
            </a:r>
          </a:p>
          <a:p>
            <a:endParaRPr lang="en-US" sz="800" dirty="0"/>
          </a:p>
        </p:txBody>
      </p:sp>
    </p:spTree>
    <p:extLst>
      <p:ext uri="{BB962C8B-B14F-4D97-AF65-F5344CB8AC3E}">
        <p14:creationId xmlns:p14="http://schemas.microsoft.com/office/powerpoint/2010/main" val="262204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On the diagram above:</a:t>
            </a:r>
          </a:p>
          <a:p>
            <a:pPr marL="158750" indent="0">
              <a:buFont typeface="Arial" pitchFamily="34" charset="0"/>
              <a:buNone/>
            </a:pPr>
            <a:endParaRPr lang="en-US" sz="800" baseline="0" dirty="0" smtClean="0"/>
          </a:p>
          <a:p>
            <a:pPr marL="330200" indent="-171450">
              <a:buFont typeface="Arial" pitchFamily="34" charset="0"/>
              <a:buChar char="•"/>
            </a:pPr>
            <a:r>
              <a:rPr lang="en-US" sz="800" baseline="0" dirty="0" smtClean="0"/>
              <a:t>Generally, expect that the client application accesses at least one data source, followed by zero or more transformations. Through lazy evaluation, no actual work (job) is performed on the DSE analytics data center (Spark cluster) until a transformation leads to an action. (The initial data source access is itself a transformation.)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driver converts the client application code containing transformations and actions into a logical, directed acyclic graph (DAG).</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An action in the DAG has a one to one correspondence with a job. </a:t>
            </a:r>
          </a:p>
          <a:p>
            <a:pPr marL="330200" indent="-171450">
              <a:buFont typeface="Arial" pitchFamily="34" charset="0"/>
              <a:buChar char="•"/>
            </a:pPr>
            <a:r>
              <a:rPr lang="en-US" sz="800" baseline="0" dirty="0" smtClean="0"/>
              <a:t>As the action may have been proceeded by one or more transformations, a job has one or more stages.</a:t>
            </a:r>
          </a:p>
          <a:p>
            <a:pPr marL="330200" indent="-171450">
              <a:buFont typeface="Arial" pitchFamily="34" charset="0"/>
              <a:buChar char="•"/>
            </a:pPr>
            <a:r>
              <a:rPr lang="en-US" sz="800" baseline="0" dirty="0" smtClean="0"/>
              <a:t>A single stage may represent one or more transformations. Why ? Optimizations are performed by the driver as the driver converts the logical DAG into a physical execution plan with sets of stages. By example, a data source read followed directly by a filter (two transformations), may be combined into one stage.</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 stage is a logical unit of work. A stage represents a subset of the DAG; some number of transformations followed by an action.</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DSE Analytics (Apache Spark) is an in-memory parallel data analytics engine.</a:t>
            </a:r>
          </a:p>
          <a:p>
            <a:pPr marL="158750" indent="0">
              <a:buFont typeface="Arial" pitchFamily="34" charset="0"/>
              <a:buNone/>
            </a:pPr>
            <a:r>
              <a:rPr lang="en-US" sz="800" baseline="0" dirty="0" smtClean="0"/>
              <a:t> </a:t>
            </a:r>
          </a:p>
          <a:p>
            <a:pPr marL="330200" indent="-171450">
              <a:buFont typeface="Arial" pitchFamily="34" charset="0"/>
              <a:buChar char="•"/>
            </a:pPr>
            <a:r>
              <a:rPr lang="en-US" sz="800" baseline="0" dirty="0" smtClean="0"/>
              <a:t>Generally, expect that the original data source accessed by a job (a DSE table ?) was balanced across several DSE nodes, further organized into distinct DSE table partitions.</a:t>
            </a:r>
          </a:p>
          <a:p>
            <a:pPr marL="330200" indent="-171450">
              <a:buFont typeface="Arial" pitchFamily="34" charset="0"/>
              <a:buChar char="•"/>
            </a:pPr>
            <a:r>
              <a:rPr lang="en-US" sz="800" baseline="0" dirty="0" smtClean="0"/>
              <a:t>As such, a stage may need to access data on (n) DSE nodes, further organized into (m) DSE table partitions.</a:t>
            </a:r>
          </a:p>
          <a:p>
            <a:pPr marL="330200" indent="-171450">
              <a:buFont typeface="Arial" pitchFamily="34" charset="0"/>
              <a:buChar char="•"/>
            </a:pPr>
            <a:r>
              <a:rPr lang="en-US" sz="800" baseline="0" dirty="0" smtClean="0"/>
              <a:t>As such, the logical term stage (a logical unit of work), makes use of multiple physical entities titled, tasks. There is a one to one relationship between a task and a partition involved in a given stage. </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DSE Analytics (Apache Spark) is an in-memory parallel data analytics engine.</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As such, stages will continue to make use of multiple tasks after data has been lifted from disk, and before data needs to return to disk, or be returned to the client application.</a:t>
            </a:r>
          </a:p>
          <a:p>
            <a:pPr marL="330200" indent="-171450">
              <a:buFont typeface="Arial" pitchFamily="34" charset="0"/>
              <a:buChar char="•"/>
            </a:pPr>
            <a:r>
              <a:rPr lang="en-US" sz="800" baseline="0" dirty="0" smtClean="0"/>
              <a:t>Stages making use of tasks (threads on a JVM), allows for parallel, presumably faster execution of jobs and applications.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"There is a one to one relationship between a task and a partition"; in memory, the data being processing is organized into partitions just like DSE table data on disk, and for the same reasons.    </a:t>
            </a:r>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The driver submits the DAG to the DSE Analytics master node. (A DSE analytics</a:t>
            </a:r>
            <a:r>
              <a:rPr lang="en-US" sz="800" baseline="0" dirty="0" smtClean="0"/>
              <a:t> application can be run from any DSE Analytics node; the DSE driver will automatically route this request to the master node.) There is one DSE Analytics master node per DSE cluster.</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While DSE offers</a:t>
            </a:r>
            <a:r>
              <a:rPr lang="en-US" sz="800" baseline="0" dirty="0" smtClean="0"/>
              <a:t> a</a:t>
            </a:r>
            <a:r>
              <a:rPr lang="en-US" sz="800" dirty="0" smtClean="0"/>
              <a:t> </a:t>
            </a:r>
            <a:r>
              <a:rPr lang="en-US" sz="800" dirty="0" err="1" smtClean="0"/>
              <a:t>masterless</a:t>
            </a:r>
            <a:r>
              <a:rPr lang="en-US" sz="800" dirty="0" smtClean="0"/>
              <a:t> architecture,</a:t>
            </a:r>
            <a:r>
              <a:rPr lang="en-US" sz="800" baseline="0" dirty="0" smtClean="0"/>
              <a:t> (Apache Spark) is a master/slave architecture.</a:t>
            </a:r>
          </a:p>
          <a:p>
            <a:pPr marL="330200" indent="-171450">
              <a:buFont typeface="Arial" pitchFamily="34" charset="0"/>
              <a:buChar char="•"/>
            </a:pPr>
            <a:r>
              <a:rPr lang="en-US" sz="800" baseline="0" dirty="0" smtClean="0"/>
              <a:t>When a DSE cluster containing data centers configured to support DSE Analytics comes online, an election designates one node as the master. Should the master fail, another node is automatically elected to become master. </a:t>
            </a:r>
          </a:p>
          <a:p>
            <a:pPr marL="330200" indent="-171450">
              <a:buFont typeface="Arial" pitchFamily="34" charset="0"/>
              <a:buChar char="•"/>
            </a:pPr>
            <a:r>
              <a:rPr lang="en-US" sz="800" baseline="0" dirty="0" smtClean="0"/>
              <a:t>The master exists as a thread in the JVM operated by the DSE node proper.</a:t>
            </a:r>
          </a:p>
          <a:p>
            <a:pPr marL="330200" indent="-171450">
              <a:buFont typeface="Arial" pitchFamily="34" charset="0"/>
              <a:buChar char="•"/>
            </a:pPr>
            <a:r>
              <a:rPr lang="en-US" sz="800" baseline="0" dirty="0" smtClean="0"/>
              <a:t>If configured to operated as a DSE analytics node, the master is always on, always present, and never terminates.</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Upon submission of a job by the driver, the master tells the workers on each node to instantiate a number of executors, based on the amount of requested resource; CPU and RAM (JVM heap).</a:t>
            </a:r>
          </a:p>
          <a:p>
            <a:pPr marL="330200" indent="-171450">
              <a:buFont typeface="Arial" pitchFamily="34" charset="0"/>
              <a:buChar char="•"/>
            </a:pPr>
            <a:r>
              <a:rPr lang="en-US" sz="800" baseline="0" dirty="0" smtClean="0"/>
              <a:t>Workers exist as a thread on each node, in each JVM operated by the DSE nodes proper. Workers never terminate. </a:t>
            </a:r>
          </a:p>
          <a:p>
            <a:pPr marL="330200" indent="-171450">
              <a:buFont typeface="Arial" pitchFamily="34" charset="0"/>
              <a:buChar char="•"/>
            </a:pPr>
            <a:r>
              <a:rPr lang="en-US" sz="800" baseline="0" dirty="0" smtClean="0"/>
              <a:t>Executors exists as JVMs outside of any DSE JVM. Executors terminate when their work is complete. </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master assigns executors to a job.</a:t>
            </a:r>
          </a:p>
          <a:p>
            <a:pPr marL="330200" indent="-171450">
              <a:buFont typeface="Arial" pitchFamily="34" charset="0"/>
              <a:buChar char="•"/>
            </a:pPr>
            <a:r>
              <a:rPr lang="en-US" sz="800" baseline="0" dirty="0" smtClean="0"/>
              <a:t>The master tracks which workers, and executors are up or down, what jobs are running, other.</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worker (local to each DSE node) launches executors local to any DSE node as directed by the master.</a:t>
            </a:r>
          </a:p>
          <a:p>
            <a:pPr marL="330200" indent="-171450">
              <a:buFont typeface="Arial" pitchFamily="34" charset="0"/>
              <a:buChar char="•"/>
            </a:pPr>
            <a:r>
              <a:rPr lang="en-US" sz="800" baseline="0" dirty="0" smtClean="0"/>
              <a:t>The worker tells the master what executors are running.</a:t>
            </a:r>
          </a:p>
          <a:p>
            <a:pPr marL="330200" indent="-171450">
              <a:buFont typeface="Arial" pitchFamily="34" charset="0"/>
              <a:buChar char="•"/>
            </a:pPr>
            <a:r>
              <a:rPr lang="en-US" sz="800" baseline="0" dirty="0" smtClean="0"/>
              <a:t>There is normally one worker per DSE node, but outlying/edge cases may apply.</a:t>
            </a:r>
            <a:endParaRPr lang="en-US" sz="800" dirty="0" smtClean="0"/>
          </a:p>
          <a:p>
            <a:pPr marL="330200" indent="-171450">
              <a:buFont typeface="Arial" pitchFamily="34" charset="0"/>
              <a:buChar char="•"/>
            </a:pPr>
            <a:endParaRPr lang="en-US" sz="800" dirty="0" smtClean="0"/>
          </a:p>
          <a:p>
            <a:pPr marL="330200" indent="-171450">
              <a:buFont typeface="Arial" pitchFamily="34" charset="0"/>
              <a:buChar char="•"/>
            </a:pPr>
            <a:r>
              <a:rPr lang="en-US" sz="800" dirty="0" smtClean="0"/>
              <a:t>The executor is assigned its own amount of memory and cores by the worker</a:t>
            </a:r>
          </a:p>
          <a:p>
            <a:pPr marL="330200" indent="-171450">
              <a:buFont typeface="Arial" pitchFamily="34" charset="0"/>
              <a:buChar char="•"/>
            </a:pPr>
            <a:r>
              <a:rPr lang="en-US" sz="800" dirty="0" smtClean="0"/>
              <a:t>The executor communicates with </a:t>
            </a:r>
            <a:r>
              <a:rPr lang="en-US" sz="800" baseline="0" dirty="0" smtClean="0"/>
              <a:t>the driver; the driver assigns tasks to the executor. (The driver owns and manages the DAG.)</a:t>
            </a:r>
          </a:p>
          <a:p>
            <a:pPr marL="330200" indent="-171450">
              <a:buFont typeface="Arial" pitchFamily="34" charset="0"/>
              <a:buChar char="•"/>
            </a:pPr>
            <a:r>
              <a:rPr lang="en-US" sz="800" baseline="0" dirty="0" smtClean="0"/>
              <a:t>The executor retrieve JARs, code, work from the driver directly.</a:t>
            </a:r>
          </a:p>
          <a:p>
            <a:pPr marL="158750" indent="0">
              <a:buFont typeface="Arial" pitchFamily="34" charset="0"/>
              <a:buNone/>
            </a:pPr>
            <a:r>
              <a:rPr lang="en-US" sz="800" baseline="0" dirty="0" smtClean="0"/>
              <a:t> </a:t>
            </a:r>
          </a:p>
          <a:p>
            <a:pPr marL="330200" indent="-171450">
              <a:buFont typeface="Arial" pitchFamily="34" charset="0"/>
              <a:buChar char="•"/>
            </a:pPr>
            <a:r>
              <a:rPr lang="en-US" sz="800" baseline="0" dirty="0" smtClean="0"/>
              <a:t>The executor is the only real worker; reading and writing from DSE, other, and performing the transformations and actions as specified by the DAG.</a:t>
            </a:r>
          </a:p>
          <a:p>
            <a:pPr marL="330200" indent="-171450">
              <a:buFont typeface="Arial" pitchFamily="34" charset="0"/>
              <a:buChar char="•"/>
            </a:pPr>
            <a:r>
              <a:rPr lang="en-US" sz="800" baseline="0" dirty="0" smtClean="0"/>
              <a:t>the executor performs work on behalf of one task at a time.</a:t>
            </a:r>
          </a:p>
          <a:p>
            <a:pPr marL="330200" indent="-171450">
              <a:buFont typeface="Arial" pitchFamily="34" charset="0"/>
              <a:buChar char="•"/>
            </a:pPr>
            <a:r>
              <a:rPr lang="en-US" sz="800" baseline="0" dirty="0" smtClean="0"/>
              <a:t>The executor sends results to the driver.</a:t>
            </a:r>
          </a:p>
          <a:p>
            <a:pPr marL="330200" indent="-171450">
              <a:buFont typeface="Arial" pitchFamily="34" charset="0"/>
              <a:buChar char="•"/>
            </a:pPr>
            <a:r>
              <a:rPr lang="en-US" sz="800" baseline="0" dirty="0" smtClean="0"/>
              <a:t>The executor also sends a heartbeat, progress information to the driver. </a:t>
            </a:r>
          </a:p>
          <a:p>
            <a:pPr marL="330200" indent="-171450">
              <a:buFont typeface="Arial" pitchFamily="34" charset="0"/>
              <a:buChar char="•"/>
            </a:pPr>
            <a:r>
              <a:rPr lang="en-US" sz="800" baseline="0" dirty="0" smtClean="0"/>
              <a:t>Generally, the executor exists for the entire lifetime of the application (the driver), and is terminated with same. However, drivers can also opt for dynamic allocations of executors wherein they can add or remove spark executors dynamically to match with the overall workload.</a:t>
            </a:r>
            <a:endParaRPr lang="en-US" sz="800" dirty="0" smtClean="0"/>
          </a:p>
          <a:p>
            <a:pPr marL="158750" indent="0">
              <a:buFont typeface="Arial" pitchFamily="34" charset="0"/>
              <a:buNone/>
            </a:pPr>
            <a:endParaRPr lang="en-US" sz="800" dirty="0" smtClean="0"/>
          </a:p>
          <a:p>
            <a:pPr marL="158750" indent="0">
              <a:buFont typeface="Arial" pitchFamily="34" charset="0"/>
              <a:buNone/>
            </a:pPr>
            <a:r>
              <a:rPr lang="en-US" sz="800" dirty="0" smtClean="0"/>
              <a:t>Reference</a:t>
            </a:r>
            <a:r>
              <a:rPr lang="en-US" sz="800" baseline="0" dirty="0" smtClean="0"/>
              <a:t> </a:t>
            </a:r>
            <a:r>
              <a:rPr lang="en-US" sz="800" baseline="0" dirty="0" err="1" smtClean="0"/>
              <a:t>Urls</a:t>
            </a:r>
            <a:r>
              <a:rPr lang="en-US" sz="800" baseline="0" dirty="0" smtClean="0"/>
              <a:t>,</a:t>
            </a:r>
          </a:p>
          <a:p>
            <a:pPr marL="457200" lvl="1" indent="0">
              <a:buFont typeface="Arial" pitchFamily="34" charset="0"/>
              <a:buNone/>
            </a:pPr>
            <a:r>
              <a:rPr lang="en-US" sz="800" dirty="0" smtClean="0"/>
              <a:t>https://www.dezyre.com/article/apache-spark-architecture-explained-in-detail/338</a:t>
            </a:r>
          </a:p>
          <a:p>
            <a:pPr marL="457200" lvl="1" indent="0">
              <a:buFont typeface="Arial" pitchFamily="34" charset="0"/>
              <a:buNone/>
            </a:pPr>
            <a:r>
              <a:rPr lang="en-US" sz="800" dirty="0" smtClean="0"/>
              <a:t>https://stackoverflow.com/questions/42263270/what-is-the-concept-of-application-job-stage-and-task-in-spark</a:t>
            </a:r>
          </a:p>
          <a:p>
            <a:endParaRPr lang="en-US" sz="800" dirty="0" smtClean="0"/>
          </a:p>
          <a:p>
            <a:endParaRPr lang="en-US" sz="800" dirty="0"/>
          </a:p>
        </p:txBody>
      </p:sp>
    </p:spTree>
    <p:extLst>
      <p:ext uri="{BB962C8B-B14F-4D97-AF65-F5344CB8AC3E}">
        <p14:creationId xmlns:p14="http://schemas.microsoft.com/office/powerpoint/2010/main" val="3301503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The topics above are offered at a</a:t>
            </a:r>
            <a:r>
              <a:rPr lang="en-US" sz="800" baseline="0" dirty="0" smtClean="0"/>
              <a:t> high level only for now.</a:t>
            </a:r>
            <a:endParaRPr lang="en-US" sz="800" dirty="0" smtClean="0"/>
          </a:p>
          <a:p>
            <a:endParaRPr lang="en-US" sz="800" dirty="0" smtClean="0"/>
          </a:p>
          <a:p>
            <a:r>
              <a:rPr lang="en-US" sz="800" dirty="0" smtClean="0"/>
              <a:t>Reference </a:t>
            </a:r>
            <a:r>
              <a:rPr lang="en-US" sz="800" dirty="0" err="1" smtClean="0"/>
              <a:t>Urls</a:t>
            </a:r>
            <a:r>
              <a:rPr lang="en-US" sz="800" dirty="0" smtClean="0"/>
              <a:t>,</a:t>
            </a:r>
          </a:p>
          <a:p>
            <a:pPr lvl="1"/>
            <a:r>
              <a:rPr lang="en-US" sz="800" dirty="0" smtClean="0"/>
              <a:t>https://jaceklaskowski.gitbooks.io/mastering-apache-spark/content/spark-dagscheduler.html</a:t>
            </a:r>
          </a:p>
          <a:p>
            <a:pPr lvl="1"/>
            <a:r>
              <a:rPr lang="en-US" sz="800" dirty="0" smtClean="0"/>
              <a:t>https://www.datastax.com/2018/02/introducing-dse-analytics-solo</a:t>
            </a:r>
            <a:endParaRPr lang="en-US" sz="800" dirty="0"/>
          </a:p>
        </p:txBody>
      </p:sp>
    </p:spTree>
    <p:extLst>
      <p:ext uri="{BB962C8B-B14F-4D97-AF65-F5344CB8AC3E}">
        <p14:creationId xmlns:p14="http://schemas.microsoft.com/office/powerpoint/2010/main" val="103745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User</a:t>
            </a:r>
            <a:r>
              <a:rPr lang="en-US" sz="800" baseline="0" dirty="0" smtClean="0"/>
              <a:t> interfaces to the DSE Analytics system:</a:t>
            </a:r>
          </a:p>
          <a:p>
            <a:endParaRPr lang="en-US" sz="800" baseline="0" dirty="0" smtClean="0"/>
          </a:p>
          <a:p>
            <a:pPr marL="330200" indent="-171450">
              <a:buFont typeface="Arial" pitchFamily="34" charset="0"/>
              <a:buChar char="•"/>
            </a:pPr>
            <a:r>
              <a:rPr lang="en-US" sz="800" baseline="0" dirty="0" smtClean="0"/>
              <a:t>The first three are REPLS; evaluation loops</a:t>
            </a:r>
          </a:p>
          <a:p>
            <a:pPr marL="330200" indent="-171450">
              <a:buFont typeface="Arial" pitchFamily="34" charset="0"/>
              <a:buChar char="•"/>
            </a:pPr>
            <a:r>
              <a:rPr lang="en-US" sz="800" baseline="0" dirty="0" smtClean="0"/>
              <a:t>The first REPL is the </a:t>
            </a:r>
            <a:r>
              <a:rPr lang="en-US" sz="800" baseline="0" dirty="0" err="1" smtClean="0"/>
              <a:t>Scala</a:t>
            </a:r>
            <a:r>
              <a:rPr lang="en-US" sz="800" baseline="0" dirty="0" smtClean="0"/>
              <a:t> REPL, pre-configured for DSE Analytics (Apache Spark)</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spark-submit is the means by which we submit a true application; JVM, Python, other</a:t>
            </a:r>
          </a:p>
          <a:p>
            <a:pPr marL="330200" indent="-171450">
              <a:buFont typeface="Arial" pitchFamily="34" charset="0"/>
              <a:buChar char="•"/>
            </a:pPr>
            <a:endParaRPr lang="en-US" sz="800" baseline="0" dirty="0" smtClean="0"/>
          </a:p>
          <a:p>
            <a:pPr marL="330200" indent="-171450">
              <a:buFont typeface="Arial" pitchFamily="34" charset="0"/>
              <a:buChar char="•"/>
            </a:pPr>
            <a:r>
              <a:rPr lang="en-US" sz="800" baseline="0" dirty="0" smtClean="0"/>
              <a:t>The two </a:t>
            </a:r>
            <a:r>
              <a:rPr lang="en-US" sz="800" baseline="0" dirty="0" err="1" smtClean="0"/>
              <a:t>Urls</a:t>
            </a:r>
            <a:r>
              <a:rPr lang="en-US" sz="800" baseline="0" dirty="0" smtClean="0"/>
              <a:t> listed lead to the Spark Master, and any application that is running. The 4040 port number is assigned to the first application, 4041 the second, and so on. If no application is running, then this port will not respond.</a:t>
            </a:r>
          </a:p>
          <a:p>
            <a:pPr marL="330200" indent="-171450">
              <a:buFont typeface="Arial" pitchFamily="34" charset="0"/>
              <a:buChar char="•"/>
            </a:pPr>
            <a:endParaRPr lang="en-US" sz="800" baseline="0" dirty="0" smtClean="0"/>
          </a:p>
          <a:p>
            <a:pPr marL="158750" indent="0">
              <a:buFont typeface="Arial" pitchFamily="34" charset="0"/>
              <a:buNone/>
            </a:pPr>
            <a:r>
              <a:rPr lang="en-US" sz="800" baseline="0" dirty="0" smtClean="0"/>
              <a:t>Reference </a:t>
            </a:r>
            <a:r>
              <a:rPr lang="en-US" sz="800" baseline="0" dirty="0" err="1" smtClean="0"/>
              <a:t>Urls</a:t>
            </a:r>
            <a:r>
              <a:rPr lang="en-US" sz="800" baseline="0" dirty="0" smtClean="0"/>
              <a:t>,</a:t>
            </a:r>
          </a:p>
          <a:p>
            <a:pPr marL="457200" lvl="1" indent="0">
              <a:buFont typeface="Arial" pitchFamily="34" charset="0"/>
              <a:buNone/>
            </a:pPr>
            <a:r>
              <a:rPr lang="en-US" sz="800" dirty="0" smtClean="0"/>
              <a:t>https://en.wikipedia.org/wiki/Read%E2%80%93eval%E2%80%93print_loop</a:t>
            </a:r>
            <a:endParaRPr lang="en-US" sz="800" dirty="0"/>
          </a:p>
        </p:txBody>
      </p:sp>
    </p:spTree>
    <p:extLst>
      <p:ext uri="{BB962C8B-B14F-4D97-AF65-F5344CB8AC3E}">
        <p14:creationId xmlns:p14="http://schemas.microsoft.com/office/powerpoint/2010/main" val="20189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On the next page we enter a Discussion Lab. </a:t>
            </a:r>
          </a:p>
          <a:p>
            <a:endParaRPr lang="en-US" dirty="0"/>
          </a:p>
        </p:txBody>
      </p:sp>
    </p:spTree>
    <p:extLst>
      <p:ext uri="{BB962C8B-B14F-4D97-AF65-F5344CB8AC3E}">
        <p14:creationId xmlns:p14="http://schemas.microsoft.com/office/powerpoint/2010/main" val="703612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The DSE Analytics system is configured to provide</a:t>
            </a:r>
            <a:r>
              <a:rPr lang="en-US" sz="800" baseline="0" dirty="0" smtClean="0"/>
              <a:t> a given amount of resource. Applications can call to consume resource from this available set.</a:t>
            </a:r>
          </a:p>
          <a:p>
            <a:endParaRPr lang="en-US" sz="800" baseline="0" dirty="0" smtClean="0"/>
          </a:p>
          <a:p>
            <a:r>
              <a:rPr lang="en-US" sz="800" baseline="0" dirty="0" smtClean="0"/>
              <a:t>By default, the DSE Spark shell (</a:t>
            </a:r>
            <a:r>
              <a:rPr lang="en-US" sz="800" baseline="0" dirty="0" err="1" smtClean="0"/>
              <a:t>dse</a:t>
            </a:r>
            <a:r>
              <a:rPr lang="en-US" sz="800" baseline="0" dirty="0" smtClean="0"/>
              <a:t> spark, </a:t>
            </a:r>
            <a:r>
              <a:rPr lang="en-US" sz="800" baseline="0" dirty="0" err="1" smtClean="0"/>
              <a:t>Scala</a:t>
            </a:r>
            <a:r>
              <a:rPr lang="en-US" sz="800" baseline="0" dirty="0" smtClean="0"/>
              <a:t> REPL), will call to consume all available cores. As such, any second and subsequent DSE Spark shell will appear to be hung, as no cores are available.</a:t>
            </a:r>
          </a:p>
          <a:p>
            <a:endParaRPr lang="en-US" sz="800" baseline="0" dirty="0" smtClean="0"/>
          </a:p>
          <a:p>
            <a:r>
              <a:rPr lang="en-US" sz="800" baseline="0" dirty="0" smtClean="0"/>
              <a:t>Screen shot from the Spark Master Web UI.</a:t>
            </a:r>
            <a:endParaRPr lang="en-US" sz="800" dirty="0" smtClean="0"/>
          </a:p>
          <a:p>
            <a:endParaRPr lang="en-US" sz="800" dirty="0" smtClean="0"/>
          </a:p>
          <a:p>
            <a:r>
              <a:rPr lang="en-US" sz="800" dirty="0" smtClean="0"/>
              <a:t>Reference</a:t>
            </a:r>
            <a:r>
              <a:rPr lang="en-US" sz="800" baseline="0" dirty="0" smtClean="0"/>
              <a:t> </a:t>
            </a:r>
            <a:r>
              <a:rPr lang="en-US" sz="800" baseline="0" dirty="0" err="1" smtClean="0"/>
              <a:t>Urls</a:t>
            </a:r>
            <a:r>
              <a:rPr lang="en-US" sz="800" baseline="0" dirty="0" smtClean="0"/>
              <a:t>,</a:t>
            </a:r>
          </a:p>
          <a:p>
            <a:pPr lvl="1"/>
            <a:r>
              <a:rPr lang="en-US" sz="800" baseline="0" dirty="0" smtClean="0"/>
              <a:t>Server side, https://docs.datastax.com/en/dse/6.0/dse-dev/datastax_enterprise/spark/sparkConfiguration.html</a:t>
            </a:r>
          </a:p>
          <a:p>
            <a:pPr lvl="1"/>
            <a:r>
              <a:rPr lang="en-US" sz="800" baseline="0" dirty="0" smtClean="0"/>
              <a:t>Client side, https://docs.datastax.com/en/dse/6.0/dse-dev/datastax_enterprise/spark/sparkCassandraProperties.html</a:t>
            </a:r>
            <a:endParaRPr lang="en-US" sz="800" dirty="0"/>
          </a:p>
        </p:txBody>
      </p:sp>
    </p:spTree>
    <p:extLst>
      <p:ext uri="{BB962C8B-B14F-4D97-AF65-F5344CB8AC3E}">
        <p14:creationId xmlns:p14="http://schemas.microsoft.com/office/powerpoint/2010/main" val="2206091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the slide above:</a:t>
            </a:r>
          </a:p>
          <a:p>
            <a:endParaRPr lang="en-US" dirty="0" smtClean="0"/>
          </a:p>
          <a:p>
            <a:pPr marL="330200" indent="-171450">
              <a:buFont typeface="Arial" pitchFamily="34" charset="0"/>
              <a:buChar char="•"/>
            </a:pPr>
            <a:r>
              <a:rPr lang="en-US" dirty="0" smtClean="0"/>
              <a:t>Earlier we used the diagram on the left, sourced from </a:t>
            </a:r>
            <a:r>
              <a:rPr lang="en-US" dirty="0" err="1" smtClean="0"/>
              <a:t>DataBricks</a:t>
            </a:r>
            <a:r>
              <a:rPr lang="en-US" dirty="0" smtClean="0"/>
              <a:t>. The left side diagram is accurate, for the information it represents.</a:t>
            </a:r>
          </a:p>
          <a:p>
            <a:pPr marL="330200" indent="-171450">
              <a:buFont typeface="Arial" pitchFamily="34" charset="0"/>
              <a:buChar char="•"/>
            </a:pPr>
            <a:r>
              <a:rPr lang="en-US" dirty="0" smtClean="0"/>
              <a:t>The right side diagram is sourced from</a:t>
            </a:r>
            <a:r>
              <a:rPr lang="en-US" baseline="0" dirty="0" smtClean="0"/>
              <a:t> the O'Reilly book, Spark: The Definitive Guide.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What we like about the right side diagram is how it differentiates RDDs, from Datasets and </a:t>
            </a:r>
            <a:r>
              <a:rPr lang="en-US" baseline="0" dirty="0" err="1" smtClean="0"/>
              <a:t>DataFrames</a:t>
            </a:r>
            <a:r>
              <a:rPr lang="en-US" baseline="0" dirty="0" smtClean="0"/>
              <a:t>. While these three objects appear to be extensions from one another (RDDs -&gt; </a:t>
            </a:r>
            <a:r>
              <a:rPr lang="en-US" baseline="0" dirty="0" err="1" smtClean="0"/>
              <a:t>DataFrames</a:t>
            </a:r>
            <a:r>
              <a:rPr lang="en-US" baseline="0" dirty="0" smtClean="0"/>
              <a:t> -&gt; Datasets), it bears noting that RDDs are a lower level object, with different supported methods and behaviors.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Net/net, you can not take a DAG that sourced from an RDD, and just cast the RDD into a </a:t>
            </a:r>
            <a:r>
              <a:rPr lang="en-US" baseline="0" dirty="0" err="1" smtClean="0"/>
              <a:t>DataFrame</a:t>
            </a:r>
            <a:r>
              <a:rPr lang="en-US" baseline="0" dirty="0" smtClean="0"/>
              <a:t>, and expect to have all methods supported.</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RDDs have use cases, as do </a:t>
            </a:r>
            <a:r>
              <a:rPr lang="en-US" baseline="0" dirty="0" err="1" smtClean="0"/>
              <a:t>DataFrames</a:t>
            </a:r>
            <a:r>
              <a:rPr lang="en-US" baseline="0" dirty="0" smtClean="0"/>
              <a:t>, and Datasets, and we discuss each on the pages that follow.</a:t>
            </a:r>
            <a:endParaRPr lang="en-US" dirty="0"/>
          </a:p>
        </p:txBody>
      </p:sp>
    </p:spTree>
    <p:extLst>
      <p:ext uri="{BB962C8B-B14F-4D97-AF65-F5344CB8AC3E}">
        <p14:creationId xmlns:p14="http://schemas.microsoft.com/office/powerpoint/2010/main" val="1624990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the slide above:</a:t>
            </a:r>
          </a:p>
          <a:p>
            <a:endParaRPr lang="en-US" dirty="0" smtClean="0"/>
          </a:p>
          <a:p>
            <a:pPr marL="330200" indent="-171450">
              <a:buFont typeface="Arial" pitchFamily="34" charset="0"/>
              <a:buChar char="•"/>
            </a:pPr>
            <a:r>
              <a:rPr lang="en-US" dirty="0" smtClean="0"/>
              <a:t>A</a:t>
            </a:r>
            <a:r>
              <a:rPr lang="en-US" baseline="0" dirty="0" smtClean="0"/>
              <a:t> bit more on the topic of the differences between RDDs, and </a:t>
            </a:r>
            <a:r>
              <a:rPr lang="en-US" baseline="0" dirty="0" err="1" smtClean="0"/>
              <a:t>DataFrames</a:t>
            </a:r>
            <a:r>
              <a:rPr lang="en-US" baseline="0" dirty="0" smtClean="0"/>
              <a:t> and Datasets.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By their nature, Datasets use native Java objects (allowing strong compile time checking). With the JVM requirement, Datasets are not available on non-strongly typed variable platforms like Python.</a:t>
            </a:r>
          </a:p>
          <a:p>
            <a:pPr marL="330200" indent="-171450">
              <a:buFont typeface="Arial" pitchFamily="34" charset="0"/>
              <a:buChar char="•"/>
            </a:pPr>
            <a:r>
              <a:rPr lang="en-US" baseline="0" dirty="0" err="1" smtClean="0"/>
              <a:t>DataFrames</a:t>
            </a:r>
            <a:r>
              <a:rPr lang="en-US" baseline="0" dirty="0" smtClean="0"/>
              <a:t> are available on all Spark supported platforms.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err="1" smtClean="0"/>
              <a:t>DataFrames</a:t>
            </a:r>
            <a:r>
              <a:rPr lang="en-US" baseline="0" dirty="0" smtClean="0"/>
              <a:t> differ from RDDs in that RDDs are opaque to the Spark runtime. In effect, an RDD is a collection (array) of integers, strings, records, other. A </a:t>
            </a:r>
            <a:r>
              <a:rPr lang="en-US" baseline="0" dirty="0" err="1" smtClean="0"/>
              <a:t>DataFrame</a:t>
            </a:r>
            <a:r>
              <a:rPr lang="en-US" baseline="0" dirty="0" smtClean="0"/>
              <a:t> is similar to an RDD, but also provides metadata to the Spark runtime; column names, other.</a:t>
            </a:r>
          </a:p>
          <a:p>
            <a:pPr marL="330200" indent="-171450">
              <a:buFont typeface="Arial" pitchFamily="34" charset="0"/>
              <a:buChar char="•"/>
            </a:pPr>
            <a:r>
              <a:rPr lang="en-US" baseline="0" dirty="0" smtClean="0"/>
              <a:t>As such, </a:t>
            </a:r>
            <a:r>
              <a:rPr lang="en-US" baseline="0" dirty="0" err="1" smtClean="0"/>
              <a:t>DataFrames</a:t>
            </a:r>
            <a:r>
              <a:rPr lang="en-US" baseline="0" dirty="0" smtClean="0"/>
              <a:t> offer superior performance. A optimizer titled, Catalyst, inside the Spark runtime has the opportunity to re-sequence, or merge transformations using </a:t>
            </a:r>
            <a:r>
              <a:rPr lang="en-US" baseline="0" dirty="0" err="1" smtClean="0"/>
              <a:t>DataFrames</a:t>
            </a:r>
            <a:r>
              <a:rPr lang="en-US" baseline="0" dirty="0" smtClean="0"/>
              <a:t> for greater efficiency. For example, a (read) -&gt; sort -&gt; filter using a </a:t>
            </a:r>
            <a:r>
              <a:rPr lang="en-US" baseline="0" dirty="0" err="1" smtClean="0"/>
              <a:t>DataFrame</a:t>
            </a:r>
            <a:r>
              <a:rPr lang="en-US" baseline="0" dirty="0" smtClean="0"/>
              <a:t>, can be automatically rewritten as (read) -&gt; filter -&gt; sort, to reduce overall workload.</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More on this topic later when we discuss </a:t>
            </a:r>
            <a:r>
              <a:rPr lang="en-US" baseline="0" dirty="0" err="1" smtClean="0"/>
              <a:t>DataFrames</a:t>
            </a:r>
            <a:r>
              <a:rPr lang="en-US" baseline="0" dirty="0" smtClean="0"/>
              <a:t>, and explain plans. (Explain plans; similar to a relational database explain plan.)  </a:t>
            </a:r>
            <a:endParaRPr lang="en-US" dirty="0"/>
          </a:p>
        </p:txBody>
      </p:sp>
    </p:spTree>
    <p:extLst>
      <p:ext uri="{BB962C8B-B14F-4D97-AF65-F5344CB8AC3E}">
        <p14:creationId xmlns:p14="http://schemas.microsoft.com/office/powerpoint/2010/main" val="4239330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Now migrating the conversation to the topic of Functional Programming.</a:t>
            </a:r>
            <a:endParaRPr lang="en-US" dirty="0"/>
          </a:p>
        </p:txBody>
      </p:sp>
    </p:spTree>
    <p:extLst>
      <p:ext uri="{BB962C8B-B14F-4D97-AF65-F5344CB8AC3E}">
        <p14:creationId xmlns:p14="http://schemas.microsoft.com/office/powerpoint/2010/main" val="3270065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What does the code fragment above output</a:t>
            </a:r>
            <a:r>
              <a:rPr lang="en-US" baseline="0" dirty="0" smtClean="0"/>
              <a:t> ?</a:t>
            </a:r>
          </a:p>
          <a:p>
            <a:endParaRPr lang="en-US" baseline="0" dirty="0" smtClean="0"/>
          </a:p>
          <a:p>
            <a:r>
              <a:rPr lang="en-US" baseline="0" dirty="0" smtClean="0"/>
              <a:t>More:</a:t>
            </a:r>
          </a:p>
          <a:p>
            <a:endParaRPr lang="en-US" baseline="0" dirty="0" smtClean="0"/>
          </a:p>
          <a:p>
            <a:pPr marL="330200" indent="-171450">
              <a:buFont typeface="Arial" pitchFamily="34" charset="0"/>
              <a:buChar char="•"/>
            </a:pPr>
            <a:r>
              <a:rPr lang="en-US" baseline="0" dirty="0" smtClean="0"/>
              <a:t>The above is written in the imperative programming style; tell the (computer) what to do.</a:t>
            </a:r>
            <a:endParaRPr lang="en-US" dirty="0"/>
          </a:p>
        </p:txBody>
      </p:sp>
    </p:spTree>
    <p:extLst>
      <p:ext uri="{BB962C8B-B14F-4D97-AF65-F5344CB8AC3E}">
        <p14:creationId xmlns:p14="http://schemas.microsoft.com/office/powerpoint/2010/main" val="4154890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What does the code fragment above output</a:t>
            </a:r>
            <a:r>
              <a:rPr lang="en-US" baseline="0" dirty="0" smtClean="0"/>
              <a:t> ?</a:t>
            </a:r>
          </a:p>
          <a:p>
            <a:endParaRPr lang="en-US" baseline="0" dirty="0" smtClean="0"/>
          </a:p>
          <a:p>
            <a:r>
              <a:rPr lang="en-US" baseline="0" dirty="0" smtClean="0"/>
              <a:t>More:</a:t>
            </a:r>
          </a:p>
          <a:p>
            <a:endParaRPr lang="en-US" baseline="0" dirty="0" smtClean="0"/>
          </a:p>
          <a:p>
            <a:pPr marL="330200" indent="-171450">
              <a:buFont typeface="Arial" pitchFamily="34" charset="0"/>
              <a:buChar char="•"/>
            </a:pPr>
            <a:r>
              <a:rPr lang="en-US" baseline="0" dirty="0" smtClean="0"/>
              <a:t>Each of the first and second blocks output the same as the block on the previous page.</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second block is how Spark, and certainly </a:t>
            </a:r>
            <a:r>
              <a:rPr lang="en-US" baseline="0" dirty="0" err="1" smtClean="0"/>
              <a:t>Scala</a:t>
            </a:r>
            <a:r>
              <a:rPr lang="en-US" baseline="0" dirty="0" smtClean="0"/>
              <a:t> programmers will write their Spark transforms. This block is written using functional programming (FP).</a:t>
            </a:r>
          </a:p>
          <a:p>
            <a:pPr marL="330200" indent="-171450">
              <a:buFont typeface="Arial" pitchFamily="34" charset="0"/>
              <a:buChar char="•"/>
            </a:pPr>
            <a:r>
              <a:rPr lang="en-US" baseline="0" dirty="0" smtClean="0"/>
              <a:t>If you don't master this programming style, it will greatly inhibit your skills adoption and abilities.</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last code block is the same as the second on this page; just another example to confirm comprehension. </a:t>
            </a:r>
            <a:endParaRPr lang="en-US" dirty="0"/>
          </a:p>
        </p:txBody>
      </p:sp>
    </p:spTree>
    <p:extLst>
      <p:ext uri="{BB962C8B-B14F-4D97-AF65-F5344CB8AC3E}">
        <p14:creationId xmlns:p14="http://schemas.microsoft.com/office/powerpoint/2010/main" val="2214431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Defining</a:t>
            </a:r>
            <a:r>
              <a:rPr lang="en-US" baseline="0" dirty="0" smtClean="0"/>
              <a:t> the term map.</a:t>
            </a:r>
            <a:endParaRPr lang="en-US" dirty="0"/>
          </a:p>
        </p:txBody>
      </p:sp>
    </p:spTree>
    <p:extLst>
      <p:ext uri="{BB962C8B-B14F-4D97-AF65-F5344CB8AC3E}">
        <p14:creationId xmlns:p14="http://schemas.microsoft.com/office/powerpoint/2010/main" val="215481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Understanding functional programming is important because:</a:t>
            </a:r>
          </a:p>
          <a:p>
            <a:endParaRPr lang="en-US" dirty="0" smtClean="0"/>
          </a:p>
          <a:p>
            <a:pPr marL="330200" indent="-171450">
              <a:buFont typeface="Arial" pitchFamily="34" charset="0"/>
              <a:buChar char="•"/>
            </a:pPr>
            <a:r>
              <a:rPr lang="en-US" dirty="0" smtClean="0"/>
              <a:t>Spark</a:t>
            </a:r>
            <a:r>
              <a:rPr lang="en-US" baseline="0" dirty="0" smtClean="0"/>
              <a:t> expects a transform that is written using FP</a:t>
            </a:r>
          </a:p>
          <a:p>
            <a:pPr marL="330200" indent="-171450">
              <a:buFont typeface="Arial" pitchFamily="34" charset="0"/>
              <a:buChar char="•"/>
            </a:pPr>
            <a:r>
              <a:rPr lang="en-US" baseline="0" dirty="0" smtClean="0"/>
              <a:t>[ All ] of the examples you see will be written using FP</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Even when not using Spark, FP has many advantages</a:t>
            </a:r>
            <a:endParaRPr lang="en-US" dirty="0"/>
          </a:p>
        </p:txBody>
      </p:sp>
    </p:spTree>
    <p:extLst>
      <p:ext uri="{BB962C8B-B14F-4D97-AF65-F5344CB8AC3E}">
        <p14:creationId xmlns:p14="http://schemas.microsoft.com/office/powerpoint/2010/main" val="239299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Understanding functional programming is important because:</a:t>
            </a:r>
          </a:p>
          <a:p>
            <a:endParaRPr lang="en-US" dirty="0" smtClean="0"/>
          </a:p>
          <a:p>
            <a:pPr marL="330200" indent="-171450">
              <a:buFont typeface="Arial" pitchFamily="34" charset="0"/>
              <a:buChar char="•"/>
            </a:pPr>
            <a:r>
              <a:rPr lang="en-US" dirty="0" smtClean="0"/>
              <a:t>Spark</a:t>
            </a:r>
            <a:r>
              <a:rPr lang="en-US" baseline="0" dirty="0" smtClean="0"/>
              <a:t> DAGs, and the primary API objects (RDDs, </a:t>
            </a:r>
            <a:r>
              <a:rPr lang="en-US" baseline="0" dirty="0" err="1" smtClean="0"/>
              <a:t>DataFrames</a:t>
            </a:r>
            <a:r>
              <a:rPr lang="en-US" baseline="0" dirty="0" smtClean="0"/>
              <a:t>, Datasets), follow an immutable data flow diagram.</a:t>
            </a:r>
          </a:p>
          <a:p>
            <a:pPr marL="330200" indent="-171450">
              <a:buFont typeface="Arial" pitchFamily="34" charset="0"/>
              <a:buChar char="•"/>
            </a:pPr>
            <a:r>
              <a:rPr lang="en-US" baseline="0" dirty="0" smtClean="0"/>
              <a:t>Spark deals with collections, arrays. Pure functions (Functional Programming), naturally want to </a:t>
            </a:r>
            <a:r>
              <a:rPr lang="en-US" baseline="0" dirty="0" err="1" smtClean="0"/>
              <a:t>recurse</a:t>
            </a:r>
            <a:r>
              <a:rPr lang="en-US" baseline="0" dirty="0" smtClean="0"/>
              <a:t> as they iterate over lists.</a:t>
            </a:r>
            <a:endParaRPr lang="en-US" dirty="0" smtClean="0"/>
          </a:p>
          <a:p>
            <a:endParaRPr lang="en-US" dirty="0"/>
          </a:p>
        </p:txBody>
      </p:sp>
    </p:spTree>
    <p:extLst>
      <p:ext uri="{BB962C8B-B14F-4D97-AF65-F5344CB8AC3E}">
        <p14:creationId xmlns:p14="http://schemas.microsoft.com/office/powerpoint/2010/main" val="3098556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Comments relative to the above:</a:t>
            </a:r>
          </a:p>
          <a:p>
            <a:endParaRPr lang="en-US" dirty="0" smtClean="0"/>
          </a:p>
          <a:p>
            <a:pPr marL="330200" indent="-171450">
              <a:buFont typeface="Arial" pitchFamily="34" charset="0"/>
              <a:buChar char="•"/>
            </a:pPr>
            <a:r>
              <a:rPr lang="en-US" dirty="0" smtClean="0"/>
              <a:t>Learning Spark almost</a:t>
            </a:r>
            <a:r>
              <a:rPr lang="en-US" baseline="0" dirty="0" smtClean="0"/>
              <a:t> causes you to learn 3 major things at one time; functional programming, </a:t>
            </a:r>
            <a:r>
              <a:rPr lang="en-US" baseline="0" dirty="0" err="1" smtClean="0"/>
              <a:t>Scala</a:t>
            </a:r>
            <a:r>
              <a:rPr lang="en-US" baseline="0" dirty="0" smtClean="0"/>
              <a:t>, and then Spark.</a:t>
            </a:r>
            <a:endParaRPr lang="en-US" dirty="0"/>
          </a:p>
        </p:txBody>
      </p:sp>
    </p:spTree>
    <p:extLst>
      <p:ext uri="{BB962C8B-B14F-4D97-AF65-F5344CB8AC3E}">
        <p14:creationId xmlns:p14="http://schemas.microsoft.com/office/powerpoint/2010/main" val="249316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Apache </a:t>
            </a:r>
            <a:r>
              <a:rPr lang="en-US" sz="800" dirty="0" err="1" smtClean="0"/>
              <a:t>Hadoop</a:t>
            </a:r>
            <a:r>
              <a:rPr lang="en-US" sz="800" dirty="0" smtClean="0"/>
              <a:t> is</a:t>
            </a:r>
            <a:r>
              <a:rPr lang="en-US" sz="800" baseline="0" dirty="0" smtClean="0"/>
              <a:t> composed of many subsystems, some of which are optional. Minimally </a:t>
            </a:r>
            <a:r>
              <a:rPr lang="en-US" sz="800" baseline="0" dirty="0" err="1" smtClean="0"/>
              <a:t>Hadoop</a:t>
            </a:r>
            <a:r>
              <a:rPr lang="en-US" sz="800" baseline="0" dirty="0" smtClean="0"/>
              <a:t> is composed of:</a:t>
            </a:r>
          </a:p>
          <a:p>
            <a:pPr marL="330200" indent="-171450">
              <a:buFont typeface="Arial" pitchFamily="34" charset="0"/>
              <a:buChar char="•"/>
            </a:pPr>
            <a:r>
              <a:rPr lang="en-US" sz="800" baseline="0" dirty="0" smtClean="0"/>
              <a:t>A distributed </a:t>
            </a:r>
            <a:r>
              <a:rPr lang="en-US" sz="800" baseline="0" dirty="0" err="1" smtClean="0"/>
              <a:t>filesystem</a:t>
            </a:r>
            <a:r>
              <a:rPr lang="en-US" sz="800" baseline="0" dirty="0" smtClean="0"/>
              <a:t>, HDFS</a:t>
            </a:r>
          </a:p>
          <a:p>
            <a:pPr marL="330200" indent="-171450">
              <a:buFont typeface="Arial" pitchFamily="34" charset="0"/>
              <a:buChar char="•"/>
            </a:pPr>
            <a:r>
              <a:rPr lang="en-US" sz="800" baseline="0" dirty="0" smtClean="0"/>
              <a:t>The Map Reduce (M/R) parallel data processing framework.</a:t>
            </a:r>
          </a:p>
          <a:p>
            <a:pPr marL="330200" indent="-171450">
              <a:buFont typeface="Arial" pitchFamily="34" charset="0"/>
              <a:buChar char="•"/>
            </a:pPr>
            <a:endParaRPr lang="en-US" sz="800" baseline="0" dirty="0" smtClean="0"/>
          </a:p>
          <a:p>
            <a:pPr marL="457200" lvl="1" indent="0">
              <a:buFont typeface="Arial" pitchFamily="34" charset="0"/>
              <a:buNone/>
            </a:pPr>
            <a:r>
              <a:rPr lang="en-US" sz="800" baseline="0" dirty="0" smtClean="0"/>
              <a:t>"</a:t>
            </a:r>
            <a:r>
              <a:rPr lang="en-US" sz="800" kern="1200" dirty="0" smtClean="0">
                <a:solidFill>
                  <a:schemeClr val="tx1"/>
                </a:solidFill>
                <a:latin typeface="+mn-lt"/>
                <a:ea typeface="+mn-ea"/>
                <a:cs typeface="+mn-cs"/>
              </a:rPr>
              <a:t>The </a:t>
            </a:r>
            <a:r>
              <a:rPr lang="en-US" sz="800" kern="1200" dirty="0" err="1" smtClean="0">
                <a:solidFill>
                  <a:schemeClr val="tx1"/>
                </a:solidFill>
                <a:latin typeface="+mn-lt"/>
                <a:ea typeface="+mn-ea"/>
                <a:cs typeface="+mn-cs"/>
              </a:rPr>
              <a:t>MapReduce</a:t>
            </a:r>
            <a:r>
              <a:rPr lang="en-US" sz="800" kern="1200" dirty="0" smtClean="0">
                <a:solidFill>
                  <a:schemeClr val="tx1"/>
                </a:solidFill>
                <a:latin typeface="+mn-lt"/>
                <a:ea typeface="+mn-ea"/>
                <a:cs typeface="+mn-cs"/>
              </a:rPr>
              <a:t> framework operates exclusively on &lt;key, value&gt; pairs, that is, the framework views the input to the job as a set of &lt;key, value&gt; pairs and produces a set of &lt;key, value&gt; pairs as the output of the job, conceivably of different types.</a:t>
            </a:r>
          </a:p>
          <a:p>
            <a:pPr marL="457200" lvl="1" indent="0">
              <a:buFont typeface="Arial" pitchFamily="34" charset="0"/>
              <a:buNone/>
            </a:pPr>
            <a:r>
              <a:rPr lang="en-US" sz="800" b="1" kern="1200" dirty="0" smtClean="0">
                <a:solidFill>
                  <a:schemeClr val="tx1"/>
                </a:solidFill>
                <a:latin typeface="+mn-lt"/>
                <a:ea typeface="+mn-ea"/>
                <a:cs typeface="+mn-cs"/>
              </a:rPr>
              <a:t>The key and value classes have to be </a:t>
            </a:r>
            <a:r>
              <a:rPr lang="en-US" sz="800" b="1" kern="1200" dirty="0" err="1" smtClean="0">
                <a:solidFill>
                  <a:schemeClr val="tx1"/>
                </a:solidFill>
                <a:latin typeface="+mn-lt"/>
                <a:ea typeface="+mn-ea"/>
                <a:cs typeface="+mn-cs"/>
              </a:rPr>
              <a:t>serializable</a:t>
            </a:r>
            <a:r>
              <a:rPr lang="en-US" sz="800" b="1" kern="1200" dirty="0" smtClean="0">
                <a:solidFill>
                  <a:schemeClr val="tx1"/>
                </a:solidFill>
                <a:latin typeface="+mn-lt"/>
                <a:ea typeface="+mn-ea"/>
                <a:cs typeface="+mn-cs"/>
              </a:rPr>
              <a:t> by the framework </a:t>
            </a:r>
            <a:r>
              <a:rPr lang="en-US" sz="800" kern="1200" dirty="0" smtClean="0">
                <a:solidFill>
                  <a:schemeClr val="tx1"/>
                </a:solidFill>
                <a:latin typeface="+mn-lt"/>
                <a:ea typeface="+mn-ea"/>
                <a:cs typeface="+mn-cs"/>
              </a:rPr>
              <a:t>and hence need to implement the Writable interface. Additionally, the key classes have to implement the </a:t>
            </a:r>
            <a:r>
              <a:rPr lang="en-US" sz="800" kern="1200" dirty="0" err="1" smtClean="0">
                <a:solidFill>
                  <a:schemeClr val="tx1"/>
                </a:solidFill>
                <a:latin typeface="+mn-lt"/>
                <a:ea typeface="+mn-ea"/>
                <a:cs typeface="+mn-cs"/>
              </a:rPr>
              <a:t>WritableComparable</a:t>
            </a:r>
            <a:r>
              <a:rPr lang="en-US" sz="800" kern="1200" dirty="0" smtClean="0">
                <a:solidFill>
                  <a:schemeClr val="tx1"/>
                </a:solidFill>
                <a:latin typeface="+mn-lt"/>
                <a:ea typeface="+mn-ea"/>
                <a:cs typeface="+mn-cs"/>
              </a:rPr>
              <a:t> interface to facilitate sorting by the framework. </a:t>
            </a:r>
            <a:endParaRPr lang="en-US" sz="800" dirty="0" smtClean="0"/>
          </a:p>
          <a:p>
            <a:endParaRPr lang="en-US" sz="800" dirty="0" smtClean="0"/>
          </a:p>
          <a:p>
            <a:r>
              <a:rPr lang="en-US" sz="800" dirty="0" smtClean="0"/>
              <a:t>Further differences:</a:t>
            </a:r>
          </a:p>
          <a:p>
            <a:pPr marL="330200" indent="-171450">
              <a:buFont typeface="Arial" pitchFamily="34" charset="0"/>
              <a:buChar char="•"/>
            </a:pPr>
            <a:r>
              <a:rPr lang="en-US" sz="800" dirty="0" err="1" smtClean="0"/>
              <a:t>Hadoop</a:t>
            </a:r>
            <a:r>
              <a:rPr lang="en-US" sz="800" dirty="0" smtClean="0"/>
              <a:t> is written in Java, Spark</a:t>
            </a:r>
            <a:r>
              <a:rPr lang="en-US" sz="800" baseline="0" dirty="0" smtClean="0"/>
              <a:t> is written in </a:t>
            </a:r>
            <a:r>
              <a:rPr lang="en-US" sz="800" baseline="0" dirty="0" err="1" smtClean="0"/>
              <a:t>Scala</a:t>
            </a:r>
            <a:r>
              <a:rPr lang="en-US" sz="800" baseline="0" dirty="0" smtClean="0"/>
              <a:t>. This point is significant later when discussing functional programming.</a:t>
            </a:r>
          </a:p>
          <a:p>
            <a:pPr marL="330200" indent="-171450">
              <a:buFont typeface="Arial" pitchFamily="34" charset="0"/>
              <a:buChar char="•"/>
            </a:pPr>
            <a:r>
              <a:rPr lang="en-US" sz="800" dirty="0" err="1" smtClean="0"/>
              <a:t>Hadoop</a:t>
            </a:r>
            <a:r>
              <a:rPr lang="en-US" sz="800" dirty="0" smtClean="0"/>
              <a:t> offers batch, where Spark offers; batch, interactive, iterative,</a:t>
            </a:r>
            <a:r>
              <a:rPr lang="en-US" sz="800" baseline="0" dirty="0" smtClean="0"/>
              <a:t> and streaming computing.</a:t>
            </a:r>
          </a:p>
          <a:p>
            <a:pPr marL="330200" indent="-171450">
              <a:buFont typeface="Arial" pitchFamily="34" charset="0"/>
              <a:buChar char="•"/>
            </a:pPr>
            <a:r>
              <a:rPr lang="en-US" sz="800" baseline="0" dirty="0" err="1" smtClean="0"/>
              <a:t>Hadoop</a:t>
            </a:r>
            <a:r>
              <a:rPr lang="en-US" sz="800" baseline="0" dirty="0" smtClean="0"/>
              <a:t> has an external (but yes, pluggable) job scheduler (</a:t>
            </a:r>
            <a:r>
              <a:rPr lang="en-US" sz="800" baseline="0" dirty="0" err="1" smtClean="0"/>
              <a:t>Oozie</a:t>
            </a:r>
            <a:r>
              <a:rPr lang="en-US" sz="800" baseline="0" dirty="0" smtClean="0"/>
              <a:t>). </a:t>
            </a:r>
            <a:r>
              <a:rPr lang="en-US" sz="800" baseline="0" dirty="0" err="1" smtClean="0"/>
              <a:t>Scala</a:t>
            </a:r>
            <a:r>
              <a:rPr lang="en-US" sz="800" baseline="0" dirty="0" smtClean="0"/>
              <a:t> has an internal scheduler.</a:t>
            </a:r>
          </a:p>
          <a:p>
            <a:pPr marL="330200" indent="-171450">
              <a:buFont typeface="Arial" pitchFamily="34" charset="0"/>
              <a:buChar char="•"/>
            </a:pPr>
            <a:r>
              <a:rPr lang="en-US" sz="800" baseline="0" dirty="0" smtClean="0"/>
              <a:t>In 2016, </a:t>
            </a:r>
            <a:r>
              <a:rPr lang="en-US" sz="800" baseline="0" dirty="0" err="1" smtClean="0"/>
              <a:t>Hadoop</a:t>
            </a:r>
            <a:r>
              <a:rPr lang="en-US" sz="800" baseline="0" dirty="0" smtClean="0"/>
              <a:t> was 1.2 million lines of code, Spark was 200K lines of code.</a:t>
            </a:r>
            <a:endParaRPr lang="en-US" sz="800" dirty="0" smtClean="0"/>
          </a:p>
          <a:p>
            <a:endParaRPr lang="en-US" sz="800" dirty="0" smtClean="0"/>
          </a:p>
          <a:p>
            <a:r>
              <a:rPr lang="en-US" sz="800" dirty="0" smtClean="0"/>
              <a:t>Reference </a:t>
            </a:r>
            <a:r>
              <a:rPr lang="en-US" sz="800" dirty="0" err="1" smtClean="0"/>
              <a:t>Urls</a:t>
            </a:r>
            <a:r>
              <a:rPr lang="en-US" sz="800" dirty="0" smtClean="0"/>
              <a:t>:</a:t>
            </a:r>
          </a:p>
          <a:p>
            <a:pPr lvl="1"/>
            <a:r>
              <a:rPr lang="en-US" sz="800" dirty="0" smtClean="0"/>
              <a:t>https://hadoop.apache.org/docs/r1.2.1/mapred_tutorial.html#Inputs+and+Outputs</a:t>
            </a:r>
          </a:p>
          <a:p>
            <a:pPr lvl="1"/>
            <a:r>
              <a:rPr lang="en-US" sz="800" dirty="0" smtClean="0"/>
              <a:t>https://hadoop.apache.org/docs/r1.2.1/api/org/apache/hadoop/io/Writable.html</a:t>
            </a:r>
          </a:p>
          <a:p>
            <a:pPr lvl="1"/>
            <a:r>
              <a:rPr lang="en-US" sz="800" dirty="0" smtClean="0"/>
              <a:t>https://docs.oracle.com/javase/6/docs/api/java/io/DataInput.html?is-external=true</a:t>
            </a:r>
          </a:p>
          <a:p>
            <a:pPr lvl="1"/>
            <a:endParaRPr lang="en-US" sz="800" dirty="0" smtClean="0"/>
          </a:p>
          <a:p>
            <a:pPr lvl="1"/>
            <a:r>
              <a:rPr lang="en-US" sz="800" dirty="0" smtClean="0"/>
              <a:t>https://en.wikipedia.org/wiki/Apache_Hadoop</a:t>
            </a:r>
          </a:p>
          <a:p>
            <a:pPr lvl="1"/>
            <a:r>
              <a:rPr lang="en-US" sz="800" dirty="0" smtClean="0"/>
              <a:t>https://en.wikipedia.org/wiki/MapReduce</a:t>
            </a:r>
          </a:p>
          <a:p>
            <a:pPr lvl="1"/>
            <a:endParaRPr lang="en-US" sz="800" dirty="0"/>
          </a:p>
        </p:txBody>
      </p:sp>
    </p:spTree>
    <p:extLst>
      <p:ext uri="{BB962C8B-B14F-4D97-AF65-F5344CB8AC3E}">
        <p14:creationId xmlns:p14="http://schemas.microsoft.com/office/powerpoint/2010/main" val="3376801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The functional programming book is available at,</a:t>
            </a:r>
          </a:p>
          <a:p>
            <a:pPr lvl="1"/>
            <a:r>
              <a:rPr lang="en-US" sz="800" dirty="0" smtClean="0"/>
              <a:t>https://www.amazon.com/gp/product/1979788782</a:t>
            </a:r>
          </a:p>
          <a:p>
            <a:pPr lvl="1"/>
            <a:endParaRPr lang="en-US" sz="800" dirty="0" smtClean="0"/>
          </a:p>
          <a:p>
            <a:pPr lvl="1"/>
            <a:r>
              <a:rPr lang="en-US" sz="800" dirty="0" smtClean="0"/>
              <a:t>with a 400 page free preview at,</a:t>
            </a:r>
          </a:p>
          <a:p>
            <a:pPr lvl="1"/>
            <a:r>
              <a:rPr lang="en-US" sz="800" dirty="0" smtClean="0"/>
              <a:t>https://alvinalexander.com/scala/functional-programming-simplified-book</a:t>
            </a:r>
          </a:p>
          <a:p>
            <a:pPr lvl="1"/>
            <a:endParaRPr lang="en-US" sz="800" dirty="0" smtClean="0"/>
          </a:p>
          <a:p>
            <a:pPr lvl="0"/>
            <a:r>
              <a:rPr lang="en-US" sz="800" dirty="0" smtClean="0"/>
              <a:t>The Spark book is available at,</a:t>
            </a:r>
          </a:p>
          <a:p>
            <a:pPr lvl="1"/>
            <a:r>
              <a:rPr lang="en-US" sz="800" dirty="0" smtClean="0"/>
              <a:t>https://www.amazon.com/Spark-Definitive-Guide-Processing-Simple/dp/1491912219</a:t>
            </a:r>
            <a:endParaRPr lang="en-US" sz="800" dirty="0"/>
          </a:p>
        </p:txBody>
      </p:sp>
    </p:spTree>
    <p:extLst>
      <p:ext uri="{BB962C8B-B14F-4D97-AF65-F5344CB8AC3E}">
        <p14:creationId xmlns:p14="http://schemas.microsoft.com/office/powerpoint/2010/main" val="802827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Unit-</a:t>
            </a:r>
            <a:endParaRPr lang="en-US" dirty="0" smtClean="0"/>
          </a:p>
          <a:p>
            <a:endParaRPr lang="en-US" dirty="0"/>
          </a:p>
        </p:txBody>
      </p:sp>
    </p:spTree>
    <p:extLst>
      <p:ext uri="{BB962C8B-B14F-4D97-AF65-F5344CB8AC3E}">
        <p14:creationId xmlns:p14="http://schemas.microsoft.com/office/powerpoint/2010/main" val="170669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remaining content may be read “extra credit”, as time allows.</a:t>
            </a:r>
            <a:endParaRPr lang="en-US" dirty="0" smtClean="0"/>
          </a:p>
          <a:p>
            <a:endParaRPr lang="en-US" dirty="0"/>
          </a:p>
        </p:txBody>
      </p:sp>
    </p:spTree>
    <p:extLst>
      <p:ext uri="{BB962C8B-B14F-4D97-AF65-F5344CB8AC3E}">
        <p14:creationId xmlns:p14="http://schemas.microsoft.com/office/powerpoint/2010/main" val="3579727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sz="800" dirty="0" smtClean="0"/>
          </a:p>
          <a:p>
            <a:r>
              <a:rPr lang="en-US" sz="800" dirty="0" smtClean="0"/>
              <a:t>Reference </a:t>
            </a:r>
            <a:r>
              <a:rPr lang="en-US" sz="800" dirty="0" err="1" smtClean="0"/>
              <a:t>Urls</a:t>
            </a:r>
            <a:r>
              <a:rPr lang="en-US" sz="800" dirty="0" smtClean="0"/>
              <a:t>,</a:t>
            </a:r>
          </a:p>
          <a:p>
            <a:pPr lvl="1"/>
            <a:r>
              <a:rPr lang="en-US" sz="800" b="0" i="0" u="sng" strike="noStrike" kern="1200" baseline="0" dirty="0" smtClean="0">
                <a:solidFill>
                  <a:schemeClr val="tx1"/>
                </a:solidFill>
                <a:latin typeface="+mn-lt"/>
                <a:ea typeface="+mn-ea"/>
                <a:cs typeface="+mn-cs"/>
              </a:rPr>
              <a:t>https://en.wikipedia.org/wiki/Apache_Spark#History</a:t>
            </a:r>
            <a:r>
              <a:rPr lang="en-US" sz="800" b="0" i="0" u="none" strike="noStrike" kern="1200" baseline="0" dirty="0" smtClean="0">
                <a:solidFill>
                  <a:schemeClr val="tx1"/>
                </a:solidFill>
                <a:latin typeface="+mn-lt"/>
                <a:ea typeface="+mn-ea"/>
                <a:cs typeface="+mn-cs"/>
              </a:rPr>
              <a:t> </a:t>
            </a:r>
            <a:endParaRPr lang="en-US" sz="800" dirty="0"/>
          </a:p>
        </p:txBody>
      </p:sp>
    </p:spTree>
    <p:extLst>
      <p:ext uri="{BB962C8B-B14F-4D97-AF65-F5344CB8AC3E}">
        <p14:creationId xmlns:p14="http://schemas.microsoft.com/office/powerpoint/2010/main" val="4067813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smtClean="0"/>
          </a:p>
          <a:p>
            <a:r>
              <a:rPr lang="en-US" sz="800" dirty="0" smtClean="0"/>
              <a:t>Reference </a:t>
            </a:r>
            <a:r>
              <a:rPr lang="en-US" sz="800" dirty="0" err="1" smtClean="0"/>
              <a:t>Urls</a:t>
            </a:r>
            <a:r>
              <a:rPr lang="en-US" sz="800" dirty="0" smtClean="0"/>
              <a:t>,</a:t>
            </a:r>
          </a:p>
          <a:p>
            <a:pPr lvl="1"/>
            <a:r>
              <a:rPr lang="en-US" sz="800" b="0" i="0" u="sng" strike="noStrike" kern="1200" baseline="0" dirty="0" smtClean="0">
                <a:solidFill>
                  <a:schemeClr val="tx1"/>
                </a:solidFill>
                <a:latin typeface="+mn-lt"/>
                <a:ea typeface="+mn-ea"/>
                <a:cs typeface="+mn-cs"/>
              </a:rPr>
              <a:t>https://en.wikipedia.org/wiki/Apache_Spark#History</a:t>
            </a:r>
            <a:r>
              <a:rPr lang="en-US" sz="800" b="0" i="0" u="none" strike="noStrike" kern="1200" baseline="0" dirty="0" smtClean="0">
                <a:solidFill>
                  <a:schemeClr val="tx1"/>
                </a:solidFill>
                <a:latin typeface="+mn-lt"/>
                <a:ea typeface="+mn-ea"/>
                <a:cs typeface="+mn-cs"/>
              </a:rPr>
              <a:t> </a:t>
            </a:r>
            <a:endParaRPr lang="en-US" sz="800" dirty="0" smtClean="0"/>
          </a:p>
          <a:p>
            <a:endParaRPr lang="en-US" sz="800" dirty="0"/>
          </a:p>
        </p:txBody>
      </p:sp>
    </p:spTree>
    <p:extLst>
      <p:ext uri="{BB962C8B-B14F-4D97-AF65-F5344CB8AC3E}">
        <p14:creationId xmlns:p14="http://schemas.microsoft.com/office/powerpoint/2010/main" val="728075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 of Spark as an Apache project.</a:t>
            </a:r>
            <a:endParaRPr lang="en-US" dirty="0"/>
          </a:p>
        </p:txBody>
      </p:sp>
    </p:spTree>
    <p:extLst>
      <p:ext uri="{BB962C8B-B14F-4D97-AF65-F5344CB8AC3E}">
        <p14:creationId xmlns:p14="http://schemas.microsoft.com/office/powerpoint/2010/main" val="3379408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endParaRPr lang="en-US" dirty="0" smtClean="0"/>
          </a:p>
          <a:p>
            <a:r>
              <a:rPr lang="en-US" dirty="0" smtClean="0"/>
              <a:t>Reference </a:t>
            </a:r>
            <a:r>
              <a:rPr lang="en-US" dirty="0" err="1" smtClean="0"/>
              <a:t>Urls</a:t>
            </a:r>
            <a:r>
              <a:rPr lang="en-US" dirty="0" smtClean="0"/>
              <a:t>,</a:t>
            </a:r>
          </a:p>
          <a:p>
            <a:pPr lvl="1"/>
            <a:r>
              <a:rPr lang="en-US" dirty="0" smtClean="0"/>
              <a:t>http://www.agildata.com/apache-spark-cluster-managers-yarn-mesos-or-standalone/</a:t>
            </a:r>
            <a:endParaRPr lang="en-US" dirty="0"/>
          </a:p>
        </p:txBody>
      </p:sp>
    </p:spTree>
    <p:extLst>
      <p:ext uri="{BB962C8B-B14F-4D97-AF65-F5344CB8AC3E}">
        <p14:creationId xmlns:p14="http://schemas.microsoft.com/office/powerpoint/2010/main" val="3960358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a:t>
            </a:r>
            <a:r>
              <a:rPr lang="en-US" baseline="0" dirty="0" smtClean="0"/>
              <a:t> number of links used in the creation of this content.</a:t>
            </a:r>
            <a:endParaRPr lang="en-US" dirty="0"/>
          </a:p>
        </p:txBody>
      </p:sp>
    </p:spTree>
    <p:extLst>
      <p:ext uri="{BB962C8B-B14F-4D97-AF65-F5344CB8AC3E}">
        <p14:creationId xmlns:p14="http://schemas.microsoft.com/office/powerpoint/2010/main" val="3751103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number of links used in the creation of this content.</a:t>
            </a:r>
            <a:endParaRPr lang="en-US" dirty="0" smtClean="0"/>
          </a:p>
          <a:p>
            <a:endParaRPr lang="en-US" dirty="0"/>
          </a:p>
        </p:txBody>
      </p:sp>
    </p:spTree>
    <p:extLst>
      <p:ext uri="{BB962C8B-B14F-4D97-AF65-F5344CB8AC3E}">
        <p14:creationId xmlns:p14="http://schemas.microsoft.com/office/powerpoint/2010/main" val="72959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dirty="0" smtClean="0"/>
              <a:t>Going down the right side column:</a:t>
            </a:r>
          </a:p>
          <a:p>
            <a:endParaRPr lang="en-US" sz="800" dirty="0" smtClean="0"/>
          </a:p>
          <a:p>
            <a:pPr marL="330200" indent="-171450">
              <a:buFont typeface="Arial" pitchFamily="34" charset="0"/>
              <a:buChar char="•"/>
            </a:pPr>
            <a:r>
              <a:rPr lang="en-US" sz="800" dirty="0" smtClean="0"/>
              <a:t>Declarative,</a:t>
            </a:r>
            <a:r>
              <a:rPr lang="en-US" sz="800" baseline="0" dirty="0" smtClean="0"/>
              <a:t> SQL</a:t>
            </a:r>
          </a:p>
          <a:p>
            <a:pPr marL="457200" lvl="1" indent="0">
              <a:buFont typeface="Arial" pitchFamily="34" charset="0"/>
              <a:buNone/>
            </a:pPr>
            <a:r>
              <a:rPr lang="en-US" sz="800" kern="1200" dirty="0" smtClean="0">
                <a:solidFill>
                  <a:schemeClr val="tx1"/>
                </a:solidFill>
                <a:latin typeface="+mn-lt"/>
                <a:ea typeface="+mn-ea"/>
                <a:cs typeface="+mn-cs"/>
              </a:rPr>
              <a:t>Declarative languages express the logic of a computation without describing its control flow in detail. Declarative programming stands in contrast to imperative programming via imperative programming languages, where control flow is specified by serial orders (imperatives).</a:t>
            </a:r>
            <a:endParaRPr lang="en-US" sz="800" baseline="0" dirty="0" smtClean="0"/>
          </a:p>
          <a:p>
            <a:pPr marL="330200" indent="-171450">
              <a:buFont typeface="Arial" pitchFamily="34" charset="0"/>
              <a:buChar char="•"/>
            </a:pPr>
            <a:r>
              <a:rPr lang="en-US" sz="800" baseline="0" dirty="0" smtClean="0"/>
              <a:t>Structured, at least Python</a:t>
            </a:r>
          </a:p>
          <a:p>
            <a:pPr marL="457200" lvl="1" indent="0">
              <a:buFont typeface="Arial" pitchFamily="34" charset="0"/>
              <a:buNone/>
            </a:pPr>
            <a:r>
              <a:rPr lang="en-US" sz="800" kern="1200" dirty="0" smtClean="0">
                <a:solidFill>
                  <a:schemeClr val="tx1"/>
                </a:solidFill>
                <a:latin typeface="+mn-lt"/>
                <a:ea typeface="+mn-ea"/>
                <a:cs typeface="+mn-cs"/>
              </a:rPr>
              <a:t>Structured programming is a programming paradigm aimed at improving the clarity, quality, and development time of a computer program by making extensive use of the structured control flow constructs of selection (if/then/else) and repetition (while and for), block structures, and subroutines in contrast to using simple tests and jumps such as the go to statement, which can lead to "spaghetti code" that is potentially difficult to follow and maintain.</a:t>
            </a:r>
            <a:endParaRPr lang="en-US" sz="800" baseline="0" dirty="0" smtClean="0"/>
          </a:p>
          <a:p>
            <a:pPr marL="330200" indent="-171450">
              <a:buFont typeface="Arial" pitchFamily="34" charset="0"/>
              <a:buChar char="•"/>
            </a:pPr>
            <a:r>
              <a:rPr lang="en-US" sz="800" baseline="0" dirty="0" smtClean="0"/>
              <a:t>Fluent API, Spark .. others possibly, but the inclusion of the word API makes </a:t>
            </a:r>
            <a:r>
              <a:rPr lang="en-US" sz="800" baseline="0" dirty="0" err="1" smtClean="0"/>
              <a:t>Scala</a:t>
            </a:r>
            <a:r>
              <a:rPr lang="en-US" sz="800" baseline="0" dirty="0" smtClean="0"/>
              <a:t> the best choice. Also Gremlin.</a:t>
            </a:r>
            <a:endParaRPr lang="en-US" sz="800" dirty="0" smtClean="0"/>
          </a:p>
          <a:p>
            <a:pPr marL="330200" indent="-171450">
              <a:buFont typeface="Arial" pitchFamily="34" charset="0"/>
              <a:buChar char="•"/>
            </a:pPr>
            <a:r>
              <a:rPr lang="en-US" sz="800" dirty="0" smtClean="0"/>
              <a:t>Lazy</a:t>
            </a:r>
            <a:r>
              <a:rPr lang="en-US" sz="800" baseline="0" dirty="0" smtClean="0"/>
              <a:t> evaluation, </a:t>
            </a:r>
            <a:r>
              <a:rPr lang="en-US" sz="800" baseline="0" dirty="0" err="1" smtClean="0"/>
              <a:t>Scala</a:t>
            </a:r>
            <a:r>
              <a:rPr lang="en-US" sz="800" baseline="0" dirty="0" smtClean="0"/>
              <a:t> qualifies, and Spark is specifically the answer we most sought</a:t>
            </a:r>
          </a:p>
          <a:p>
            <a:pPr marL="330200" indent="-171450">
              <a:buFont typeface="Arial" pitchFamily="34" charset="0"/>
              <a:buChar char="•"/>
            </a:pPr>
            <a:r>
              <a:rPr lang="en-US" sz="800" baseline="0" dirty="0" smtClean="0"/>
              <a:t>Lambda, anonymous functions, and/or unnamed inline functions, JavaScript, </a:t>
            </a:r>
            <a:r>
              <a:rPr lang="en-US" sz="800" baseline="0" dirty="0" err="1" smtClean="0"/>
              <a:t>Scala</a:t>
            </a:r>
            <a:r>
              <a:rPr lang="en-US" sz="800" baseline="0" dirty="0" smtClean="0"/>
              <a:t>.  There is also lambda architecture; not related, not discussed here.</a:t>
            </a:r>
          </a:p>
          <a:p>
            <a:pPr marL="330200" indent="-171450">
              <a:buFont typeface="Arial" pitchFamily="34" charset="0"/>
              <a:buChar char="•"/>
            </a:pPr>
            <a:r>
              <a:rPr lang="en-US" sz="800" baseline="0" dirty="0" smtClean="0"/>
              <a:t>Imperative programming, Java is specifically the answer we sought, also Python</a:t>
            </a:r>
          </a:p>
          <a:p>
            <a:pPr marL="457200" lvl="1" indent="0">
              <a:buFont typeface="Arial" pitchFamily="34" charset="0"/>
              <a:buNone/>
            </a:pPr>
            <a:r>
              <a:rPr lang="en-US" sz="800" kern="1200" dirty="0" smtClean="0">
                <a:solidFill>
                  <a:schemeClr val="tx1"/>
                </a:solidFill>
                <a:latin typeface="+mn-lt"/>
                <a:ea typeface="+mn-ea"/>
                <a:cs typeface="+mn-cs"/>
              </a:rPr>
              <a:t>In computer science, imperative programming is a programming paradigm that uses statements that change a program's state. In much the same way that the imperative mood in natural languages expresses commands, an imperative program consists of commands for the computer to perform. Imperative programming focuses on describing how a program operates.</a:t>
            </a:r>
            <a:endParaRPr lang="en-US" sz="800" baseline="0" dirty="0" smtClean="0"/>
          </a:p>
          <a:p>
            <a:pPr marL="330200" indent="-171450">
              <a:buFont typeface="Arial" pitchFamily="34" charset="0"/>
              <a:buChar char="•"/>
            </a:pPr>
            <a:r>
              <a:rPr lang="en-US" sz="800" baseline="0" dirty="0" smtClean="0"/>
              <a:t>Object oriented, Java, </a:t>
            </a:r>
            <a:r>
              <a:rPr lang="en-US" sz="800" baseline="0" dirty="0" err="1" smtClean="0"/>
              <a:t>Scala</a:t>
            </a:r>
            <a:r>
              <a:rPr lang="en-US" sz="800" baseline="0" dirty="0" smtClean="0"/>
              <a:t>, Python (yes, Python)</a:t>
            </a:r>
          </a:p>
          <a:p>
            <a:pPr marL="457200" lvl="1" indent="0">
              <a:buFont typeface="Arial" pitchFamily="34" charset="0"/>
              <a:buNone/>
            </a:pPr>
            <a:r>
              <a:rPr lang="en-US" sz="800" kern="1200" dirty="0" smtClean="0">
                <a:solidFill>
                  <a:schemeClr val="tx1"/>
                </a:solidFill>
                <a:latin typeface="+mn-lt"/>
                <a:ea typeface="+mn-ea"/>
                <a:cs typeface="+mn-cs"/>
              </a:rPr>
              <a:t>Object-oriented programming (OOP) is a programming paradigm based on the concept of "objects", which may contain data, in the form of fields, often known as attributes; and code, in the form of procedures, often known as methods. A feature of objects is that an object's procedures can access and often modify the data fields of the object with which they are associated (objects have a notion of "this" or "self"). In OOP, computer programs are designed by making them out of objects that interact with one another.[1][2] There is significant diversity of OOP languages, but the most popular ones are class-based, meaning that objects are instances of classes, which typically also determine their type.</a:t>
            </a:r>
          </a:p>
          <a:p>
            <a:pPr marL="457200" lvl="1" indent="0">
              <a:buFont typeface="Arial" pitchFamily="34" charset="0"/>
              <a:buNone/>
            </a:pPr>
            <a:endParaRPr lang="en-US" sz="800" kern="1200" baseline="0" dirty="0" smtClean="0">
              <a:solidFill>
                <a:schemeClr val="tx1"/>
              </a:solidFill>
              <a:latin typeface="+mn-lt"/>
              <a:ea typeface="+mn-ea"/>
              <a:cs typeface="+mn-cs"/>
            </a:endParaRPr>
          </a:p>
          <a:p>
            <a:pPr marL="457200" lvl="1" indent="0">
              <a:buFont typeface="Arial" pitchFamily="34" charset="0"/>
              <a:buNone/>
            </a:pPr>
            <a:r>
              <a:rPr lang="en-US" sz="800" baseline="0" dirty="0" smtClean="0"/>
              <a:t>Like Java, </a:t>
            </a:r>
            <a:r>
              <a:rPr lang="en-US" sz="800" baseline="0" dirty="0" err="1" smtClean="0"/>
              <a:t>Scala</a:t>
            </a:r>
            <a:r>
              <a:rPr lang="en-US" sz="800" baseline="0" dirty="0" smtClean="0"/>
              <a:t> is object-oriented, and uses a curly-brace syntax reminiscent of the C programming language. Unlike Java, </a:t>
            </a:r>
            <a:r>
              <a:rPr lang="en-US" sz="800" baseline="0" dirty="0" err="1" smtClean="0"/>
              <a:t>Scala</a:t>
            </a:r>
            <a:r>
              <a:rPr lang="en-US" sz="800" baseline="0" dirty="0" smtClean="0"/>
              <a:t> has many features of functional programming languages like Scheme, Standard ML and Haskell, including currying, type inference, immutability, lazy evaluation, and pattern matching.</a:t>
            </a:r>
          </a:p>
          <a:p>
            <a:pPr marL="457200" lvl="1" indent="0">
              <a:buFont typeface="Arial" pitchFamily="34" charset="0"/>
              <a:buNone/>
            </a:pPr>
            <a:endParaRPr lang="en-US" sz="800" baseline="0" dirty="0" smtClean="0"/>
          </a:p>
          <a:p>
            <a:pPr marL="330200" indent="-171450">
              <a:buFont typeface="Arial" pitchFamily="34" charset="0"/>
              <a:buChar char="•"/>
            </a:pPr>
            <a:r>
              <a:rPr lang="en-US" sz="800" dirty="0" smtClean="0"/>
              <a:t>Functional</a:t>
            </a:r>
            <a:r>
              <a:rPr lang="en-US" sz="800" baseline="0" dirty="0" smtClean="0"/>
              <a:t> programming, </a:t>
            </a:r>
            <a:r>
              <a:rPr lang="en-US" sz="800" baseline="0" dirty="0" err="1" smtClean="0"/>
              <a:t>Scala</a:t>
            </a:r>
            <a:r>
              <a:rPr lang="en-US" sz="800" baseline="0" dirty="0" smtClean="0"/>
              <a:t>, Linux pipes</a:t>
            </a:r>
          </a:p>
          <a:p>
            <a:pPr marL="457200" lvl="1" indent="0">
              <a:buFont typeface="Arial" pitchFamily="34" charset="0"/>
              <a:buNone/>
            </a:pPr>
            <a:r>
              <a:rPr lang="en-US" sz="800" dirty="0" smtClean="0"/>
              <a:t>In computer science, functional programming is a programming paradigm—a style of building the structure and elements of computer programs—that treats computation as the evaluation of mathematical functions and avoids changing-state and mutable data. It is a declarative programming paradigm, which means programming is done with expressions or declarations[1] instead of statements. In functional code, the output value of a function depends only on the arguments that are passed to the function, so calling a function f twice with the same value for an argument x produces the same result f(x) each time; this is in contrast to procedures depending on a local or global state, which may produce different results at different times when called with the same arguments but a different program state. Eliminating side effects, i.e., changes in state that do not depend on the function inputs, can make it much easier to understand and predict the behavior of a program, which is one of the key motivations for the development of functional programming.</a:t>
            </a:r>
          </a:p>
          <a:p>
            <a:pPr marL="330200" indent="-171450">
              <a:buFont typeface="Arial" pitchFamily="34" charset="0"/>
              <a:buChar char="•"/>
            </a:pPr>
            <a:endParaRPr lang="en-US" sz="800" dirty="0" smtClean="0"/>
          </a:p>
          <a:p>
            <a:pPr marL="158750" indent="0">
              <a:buFont typeface="Arial" pitchFamily="34" charset="0"/>
              <a:buNone/>
            </a:pPr>
            <a:r>
              <a:rPr lang="en-US" sz="800" dirty="0" smtClean="0"/>
              <a:t>Reference </a:t>
            </a:r>
            <a:r>
              <a:rPr lang="en-US" sz="800" dirty="0" err="1" smtClean="0"/>
              <a:t>Urls</a:t>
            </a:r>
            <a:r>
              <a:rPr lang="en-US" sz="800" dirty="0" smtClean="0"/>
              <a:t>:</a:t>
            </a:r>
          </a:p>
          <a:p>
            <a:pPr marL="457200" lvl="1" indent="0">
              <a:buFont typeface="Arial" pitchFamily="34" charset="0"/>
              <a:buNone/>
            </a:pPr>
            <a:r>
              <a:rPr lang="en-US" sz="800" dirty="0" smtClean="0"/>
              <a:t>https://en.wikipedia.org/wiki/List_of_programming_languages_by_type</a:t>
            </a:r>
          </a:p>
          <a:p>
            <a:pPr marL="457200" lvl="1" indent="0">
              <a:buFont typeface="Arial" pitchFamily="34" charset="0"/>
              <a:buNone/>
            </a:pPr>
            <a:r>
              <a:rPr lang="en-US" sz="800" dirty="0" smtClean="0"/>
              <a:t>https://en.wikipedia.org/wiki/Structured_programming</a:t>
            </a:r>
          </a:p>
          <a:p>
            <a:pPr marL="457200" lvl="1" indent="0">
              <a:buFont typeface="Arial" pitchFamily="34" charset="0"/>
              <a:buNone/>
            </a:pPr>
            <a:r>
              <a:rPr lang="en-US" sz="800" dirty="0" smtClean="0"/>
              <a:t>https://en.wikipedia.org/wiki/Object-oriented_programming</a:t>
            </a:r>
          </a:p>
          <a:p>
            <a:pPr marL="457200" lvl="1" indent="0">
              <a:buFont typeface="Arial" pitchFamily="34" charset="0"/>
              <a:buNone/>
            </a:pPr>
            <a:r>
              <a:rPr lang="en-US" sz="800" dirty="0" smtClean="0"/>
              <a:t>https://en.wikipedia.org/wiki/Functional_programming</a:t>
            </a:r>
            <a:endParaRPr lang="en-US" sz="800" dirty="0"/>
          </a:p>
        </p:txBody>
      </p:sp>
    </p:spTree>
    <p:extLst>
      <p:ext uri="{BB962C8B-B14F-4D97-AF65-F5344CB8AC3E}">
        <p14:creationId xmlns:p14="http://schemas.microsoft.com/office/powerpoint/2010/main" val="227804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Match the attributes on the right with the areas on the left- </a:t>
            </a:r>
            <a:endParaRPr lang="en-US" dirty="0"/>
          </a:p>
        </p:txBody>
      </p:sp>
    </p:spTree>
    <p:extLst>
      <p:ext uri="{BB962C8B-B14F-4D97-AF65-F5344CB8AC3E}">
        <p14:creationId xmlns:p14="http://schemas.microsoft.com/office/powerpoint/2010/main" val="227804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151630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four primary functional areas to DSE are</a:t>
            </a:r>
            <a:r>
              <a:rPr lang="en-US" baseline="0" dirty="0" smtClean="0"/>
              <a:t> listed in the graphic above: DSE Core (Core), DSE Search (Search), DSE Analytics (Analytics), DSE Graph (Graph).</a:t>
            </a:r>
          </a:p>
          <a:p>
            <a:endParaRPr lang="en-US" baseline="0" dirty="0" smtClean="0"/>
          </a:p>
          <a:p>
            <a:r>
              <a:rPr lang="en-US" baseline="0" dirty="0" smtClean="0"/>
              <a:t>Core is always on; it is impossible to operate any node within a DSE cluster without Core.</a:t>
            </a:r>
          </a:p>
          <a:p>
            <a:endParaRPr lang="en-US" baseline="0" dirty="0" smtClean="0"/>
          </a:p>
          <a:p>
            <a:r>
              <a:rPr lang="en-US" baseline="0" dirty="0" smtClean="0"/>
              <a:t>The remaining 3 primary functional areas are either on or not on (on/booted/available, or not). If Search and a Search index is available (and necessary), Analytics or Graph may use said index. Generally, if Analytics or Graph would benefit from a Search index, and none is available, the Analytics or Graph routine will still function, albeit more slowly.  </a:t>
            </a:r>
          </a:p>
          <a:p>
            <a:endParaRPr lang="en-US" baseline="0" dirty="0" smtClean="0"/>
          </a:p>
          <a:p>
            <a:r>
              <a:rPr lang="en-US" baseline="0" dirty="0" smtClean="0"/>
              <a:t>While Core is always on, (Search, Analytics and/or Graph) must be on/booted/available on a data center wide basis. That is to say: you should not boot (Search, Analytics, Graph) on a subset of nodes to a data center. </a:t>
            </a:r>
          </a:p>
          <a:p>
            <a:endParaRPr lang="en-US" baseline="0" dirty="0" smtClean="0"/>
          </a:p>
          <a:p>
            <a:r>
              <a:rPr lang="en-US" baseline="0" dirty="0" smtClean="0"/>
              <a:t>   --</a:t>
            </a:r>
          </a:p>
          <a:p>
            <a:endParaRPr lang="en-US" baseline="0" dirty="0" smtClean="0"/>
          </a:p>
          <a:p>
            <a:r>
              <a:rPr lang="en-US" baseline="0" dirty="0" smtClean="0"/>
              <a:t>We discuss the capabilities of DSE Analytics on the pages that follow.</a:t>
            </a:r>
          </a:p>
          <a:p>
            <a:endParaRPr lang="en-US" baseline="0" dirty="0" smtClean="0"/>
          </a:p>
          <a:p>
            <a:endParaRPr lang="en-US" baseline="0" dirty="0" smtClean="0"/>
          </a:p>
          <a:p>
            <a:endParaRPr lang="en-US" dirty="0" smtClean="0"/>
          </a:p>
          <a:p>
            <a:endParaRPr lang="en-US" dirty="0"/>
          </a:p>
        </p:txBody>
      </p:sp>
    </p:spTree>
    <p:extLst>
      <p:ext uri="{BB962C8B-B14F-4D97-AF65-F5344CB8AC3E}">
        <p14:creationId xmlns:p14="http://schemas.microsoft.com/office/powerpoint/2010/main" val="46429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rtl="0"/>
            <a:r>
              <a:rPr lang="en-US" sz="800" b="0" i="0" u="none" strike="noStrike" kern="1200" baseline="0" dirty="0" smtClean="0">
                <a:solidFill>
                  <a:schemeClr val="tx1"/>
                </a:solidFill>
                <a:latin typeface="+mn-lt"/>
                <a:ea typeface="+mn-ea"/>
                <a:cs typeface="+mn-cs"/>
              </a:rPr>
              <a:t>There is the main Spark engine (core), and on top of it fits Spark’s 4 main modules: 4 + 1 == 5</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smtClean="0">
                <a:solidFill>
                  <a:schemeClr val="tx1"/>
                </a:solidFill>
                <a:latin typeface="+mn-lt"/>
                <a:ea typeface="+mn-ea"/>
                <a:cs typeface="+mn-cs"/>
              </a:rPr>
              <a:t>(Some diagrams will also highlight a 5'th main module, Spark/R.)</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smtClean="0">
                <a:solidFill>
                  <a:schemeClr val="tx1"/>
                </a:solidFill>
                <a:latin typeface="+mn-lt"/>
                <a:ea typeface="+mn-ea"/>
                <a:cs typeface="+mn-cs"/>
              </a:rPr>
              <a:t>Spark SQL and Data Frames</a:t>
            </a:r>
          </a:p>
          <a:p>
            <a:pPr lvl="1" rtl="0"/>
            <a:r>
              <a:rPr lang="en-US" sz="800" b="0" i="0" u="none" strike="noStrike" kern="1200" baseline="0" dirty="0" smtClean="0">
                <a:solidFill>
                  <a:schemeClr val="tx1"/>
                </a:solidFill>
                <a:latin typeface="+mn-lt"/>
                <a:ea typeface="+mn-ea"/>
                <a:cs typeface="+mn-cs"/>
              </a:rPr>
              <a:t>Gives SQL like access to data, many ANSI standards implemented</a:t>
            </a:r>
          </a:p>
          <a:p>
            <a:pPr lvl="1" rtl="0"/>
            <a:r>
              <a:rPr lang="en-US" sz="800" b="0" i="0" u="none" strike="noStrike" kern="1200" baseline="0" dirty="0" smtClean="0">
                <a:solidFill>
                  <a:schemeClr val="tx1"/>
                </a:solidFill>
                <a:latin typeface="+mn-lt"/>
                <a:ea typeface="+mn-ea"/>
                <a:cs typeface="+mn-cs"/>
              </a:rPr>
              <a:t>Can access Hive, Avro, Parquet, ORC, JSON, and JDBC</a:t>
            </a:r>
          </a:p>
          <a:p>
            <a:pPr lvl="1" rtl="0"/>
            <a:r>
              <a:rPr lang="en-US" sz="800" b="0" i="0" u="none" strike="noStrike" kern="1200" baseline="0" dirty="0" smtClean="0">
                <a:solidFill>
                  <a:schemeClr val="tx1"/>
                </a:solidFill>
                <a:latin typeface="+mn-lt"/>
                <a:ea typeface="+mn-ea"/>
                <a:cs typeface="+mn-cs"/>
              </a:rPr>
              <a:t>Allows you to join across the various data sources</a:t>
            </a:r>
          </a:p>
          <a:p>
            <a:pPr lvl="1" rtl="0"/>
            <a:r>
              <a:rPr lang="en-US" sz="800" b="0" i="0" u="none" strike="noStrike" kern="1200" baseline="0" dirty="0" smtClean="0">
                <a:solidFill>
                  <a:schemeClr val="tx1"/>
                </a:solidFill>
                <a:latin typeface="+mn-lt"/>
                <a:ea typeface="+mn-ea"/>
                <a:cs typeface="+mn-cs"/>
              </a:rPr>
              <a:t>No ETL needed to process data</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smtClean="0">
                <a:solidFill>
                  <a:schemeClr val="tx1"/>
                </a:solidFill>
                <a:latin typeface="+mn-lt"/>
                <a:ea typeface="+mn-ea"/>
                <a:cs typeface="+mn-cs"/>
              </a:rPr>
              <a:t>Spark Streaming</a:t>
            </a:r>
          </a:p>
          <a:p>
            <a:pPr lvl="1" rtl="0"/>
            <a:r>
              <a:rPr lang="en-US" sz="800" b="0" i="0" u="none" strike="noStrike" kern="1200" baseline="0" dirty="0" smtClean="0">
                <a:solidFill>
                  <a:schemeClr val="tx1"/>
                </a:solidFill>
                <a:latin typeface="+mn-lt"/>
                <a:ea typeface="+mn-ea"/>
                <a:cs typeface="+mn-cs"/>
              </a:rPr>
              <a:t>Often used with Kafka</a:t>
            </a:r>
          </a:p>
          <a:p>
            <a:pPr lvl="1" rtl="0"/>
            <a:r>
              <a:rPr lang="en-US" sz="800" b="0" i="0" u="none" strike="noStrike" kern="1200" baseline="0" dirty="0" smtClean="0">
                <a:solidFill>
                  <a:schemeClr val="tx1"/>
                </a:solidFill>
                <a:latin typeface="+mn-lt"/>
                <a:ea typeface="+mn-ea"/>
                <a:cs typeface="+mn-cs"/>
              </a:rPr>
              <a:t>Native APIs for Java, </a:t>
            </a:r>
            <a:r>
              <a:rPr lang="en-US" sz="800" b="0" i="0" u="none" strike="noStrike" kern="1200" baseline="0" dirty="0" err="1" smtClean="0">
                <a:solidFill>
                  <a:schemeClr val="tx1"/>
                </a:solidFill>
                <a:latin typeface="+mn-lt"/>
                <a:ea typeface="+mn-ea"/>
                <a:cs typeface="+mn-cs"/>
              </a:rPr>
              <a:t>Scala</a:t>
            </a:r>
            <a:r>
              <a:rPr lang="en-US" sz="800" b="0" i="0" u="none" strike="noStrike" kern="1200" baseline="0" dirty="0" smtClean="0">
                <a:solidFill>
                  <a:schemeClr val="tx1"/>
                </a:solidFill>
                <a:latin typeface="+mn-lt"/>
                <a:ea typeface="+mn-ea"/>
                <a:cs typeface="+mn-cs"/>
              </a:rPr>
              <a:t> and Python</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err="1" smtClean="0">
                <a:solidFill>
                  <a:schemeClr val="tx1"/>
                </a:solidFill>
                <a:latin typeface="+mn-lt"/>
                <a:ea typeface="+mn-ea"/>
                <a:cs typeface="+mn-cs"/>
              </a:rPr>
              <a:t>MLlib</a:t>
            </a:r>
            <a:r>
              <a:rPr lang="en-US" sz="800" b="0" i="0" u="none" strike="noStrike" kern="1200" baseline="0" dirty="0" smtClean="0">
                <a:solidFill>
                  <a:schemeClr val="tx1"/>
                </a:solidFill>
                <a:latin typeface="+mn-lt"/>
                <a:ea typeface="+mn-ea"/>
                <a:cs typeface="+mn-cs"/>
              </a:rPr>
              <a:t> (machine learning)</a:t>
            </a:r>
          </a:p>
          <a:p>
            <a:pPr lvl="1" rtl="0"/>
            <a:r>
              <a:rPr lang="en-US" sz="800" b="0" i="0" u="none" strike="noStrike" kern="1200" baseline="0" dirty="0" smtClean="0">
                <a:solidFill>
                  <a:schemeClr val="tx1"/>
                </a:solidFill>
                <a:latin typeface="+mn-lt"/>
                <a:ea typeface="+mn-ea"/>
                <a:cs typeface="+mn-cs"/>
              </a:rPr>
              <a:t>Machine Learning and all the goodness </a:t>
            </a:r>
          </a:p>
          <a:p>
            <a:pPr lvl="1" rtl="0"/>
            <a:r>
              <a:rPr lang="en-US" sz="800" b="0" i="0" u="none" strike="noStrike" kern="1200" baseline="0" dirty="0" smtClean="0">
                <a:solidFill>
                  <a:schemeClr val="tx1"/>
                </a:solidFill>
                <a:latin typeface="+mn-lt"/>
                <a:ea typeface="+mn-ea"/>
                <a:cs typeface="+mn-cs"/>
              </a:rPr>
              <a:t>that implies</a:t>
            </a:r>
          </a:p>
          <a:p>
            <a:pPr rtl="0"/>
            <a:endParaRPr lang="en-US" sz="800" b="0" i="0" u="none" strike="noStrike" kern="1200" baseline="0" dirty="0" smtClean="0">
              <a:solidFill>
                <a:schemeClr val="tx1"/>
              </a:solidFill>
              <a:latin typeface="+mn-lt"/>
              <a:ea typeface="+mn-ea"/>
              <a:cs typeface="+mn-cs"/>
            </a:endParaRPr>
          </a:p>
          <a:p>
            <a:pPr rtl="0"/>
            <a:r>
              <a:rPr lang="en-US" sz="800" b="0" i="0" u="none" strike="noStrike" kern="1200" baseline="0" dirty="0" err="1" smtClean="0">
                <a:solidFill>
                  <a:schemeClr val="tx1"/>
                </a:solidFill>
                <a:latin typeface="+mn-lt"/>
                <a:ea typeface="+mn-ea"/>
                <a:cs typeface="+mn-cs"/>
              </a:rPr>
              <a:t>GraphX</a:t>
            </a:r>
            <a:r>
              <a:rPr lang="en-US" sz="800" b="0" i="0" u="none" strike="noStrike" kern="1200" baseline="0" dirty="0" smtClean="0">
                <a:solidFill>
                  <a:schemeClr val="tx1"/>
                </a:solidFill>
                <a:latin typeface="+mn-lt"/>
                <a:ea typeface="+mn-ea"/>
                <a:cs typeface="+mn-cs"/>
              </a:rPr>
              <a:t> with </a:t>
            </a:r>
            <a:r>
              <a:rPr lang="en-US" sz="800" b="0" i="0" u="none" strike="noStrike" kern="1200" baseline="0" dirty="0" err="1" smtClean="0">
                <a:solidFill>
                  <a:schemeClr val="tx1"/>
                </a:solidFill>
                <a:latin typeface="+mn-lt"/>
                <a:ea typeface="+mn-ea"/>
                <a:cs typeface="+mn-cs"/>
              </a:rPr>
              <a:t>GraphFrames</a:t>
            </a:r>
            <a:endParaRPr lang="en-US" sz="800" b="0" i="0" u="none" strike="noStrike" kern="1200" baseline="0" dirty="0" smtClean="0">
              <a:solidFill>
                <a:schemeClr val="tx1"/>
              </a:solidFill>
              <a:latin typeface="+mn-lt"/>
              <a:ea typeface="+mn-ea"/>
              <a:cs typeface="+mn-cs"/>
            </a:endParaRPr>
          </a:p>
          <a:p>
            <a:pPr lvl="1" rtl="0"/>
            <a:r>
              <a:rPr lang="en-US" sz="800" b="0" i="0" u="none" strike="noStrike" kern="1200" baseline="0" dirty="0" smtClean="0">
                <a:solidFill>
                  <a:schemeClr val="tx1"/>
                </a:solidFill>
                <a:latin typeface="+mn-lt"/>
                <a:ea typeface="+mn-ea"/>
                <a:cs typeface="+mn-cs"/>
              </a:rPr>
              <a:t>DSE graph ties into </a:t>
            </a:r>
            <a:r>
              <a:rPr lang="en-US" sz="800" b="0" i="0" u="none" strike="noStrike" kern="1200" baseline="0" dirty="0" err="1" smtClean="0">
                <a:solidFill>
                  <a:schemeClr val="tx1"/>
                </a:solidFill>
                <a:latin typeface="+mn-lt"/>
                <a:ea typeface="+mn-ea"/>
                <a:cs typeface="+mn-cs"/>
              </a:rPr>
              <a:t>GraphFrames</a:t>
            </a:r>
            <a:endParaRPr lang="en-US" sz="800" b="0" i="0" u="none" strike="noStrike" kern="1200" baseline="0" dirty="0" smtClean="0">
              <a:solidFill>
                <a:schemeClr val="tx1"/>
              </a:solidFill>
              <a:latin typeface="+mn-lt"/>
              <a:ea typeface="+mn-ea"/>
              <a:cs typeface="+mn-cs"/>
            </a:endParaRPr>
          </a:p>
          <a:p>
            <a:pPr lvl="1" rtl="0"/>
            <a:r>
              <a:rPr lang="en-US" sz="800" b="0" i="0" u="none" strike="noStrike" kern="1200" baseline="0" dirty="0" smtClean="0">
                <a:solidFill>
                  <a:schemeClr val="tx1"/>
                </a:solidFill>
                <a:latin typeface="+mn-lt"/>
                <a:ea typeface="+mn-ea"/>
                <a:cs typeface="+mn-cs"/>
              </a:rPr>
              <a:t>May optimize certain type of DSE Graph </a:t>
            </a:r>
          </a:p>
          <a:p>
            <a:pPr lvl="1" rtl="0"/>
            <a:r>
              <a:rPr lang="en-US" sz="800" b="0" i="0" u="none" strike="noStrike" kern="1200" baseline="0" dirty="0" smtClean="0">
                <a:solidFill>
                  <a:schemeClr val="tx1"/>
                </a:solidFill>
                <a:latin typeface="+mn-lt"/>
                <a:ea typeface="+mn-ea"/>
                <a:cs typeface="+mn-cs"/>
              </a:rPr>
              <a:t>Jobs</a:t>
            </a:r>
          </a:p>
          <a:p>
            <a:endParaRPr lang="en-US" sz="800" dirty="0" smtClean="0"/>
          </a:p>
          <a:p>
            <a:r>
              <a:rPr lang="en-US" sz="800" dirty="0" smtClean="0"/>
              <a:t>Reference </a:t>
            </a:r>
            <a:r>
              <a:rPr lang="en-US" sz="800" dirty="0" err="1" smtClean="0"/>
              <a:t>Urls</a:t>
            </a:r>
            <a:r>
              <a:rPr lang="en-US" sz="800" dirty="0" smtClean="0"/>
              <a:t>,</a:t>
            </a:r>
          </a:p>
          <a:p>
            <a:pPr lvl="1"/>
            <a:r>
              <a:rPr lang="en-US" sz="800" dirty="0" smtClean="0"/>
              <a:t>https://mapr.com/blog/5-minute-guide-understanding-significance-apache-spark/</a:t>
            </a:r>
            <a:endParaRPr lang="en-US" sz="800" dirty="0"/>
          </a:p>
        </p:txBody>
      </p:sp>
    </p:spTree>
    <p:extLst>
      <p:ext uri="{BB962C8B-B14F-4D97-AF65-F5344CB8AC3E}">
        <p14:creationId xmlns:p14="http://schemas.microsoft.com/office/powerpoint/2010/main" val="183153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series of (n) pages outlining the differences of DSE Analytics, as an integration of Apache spark with DSE;</a:t>
            </a:r>
            <a:r>
              <a:rPr lang="en-US" baseline="0" dirty="0" smtClean="0"/>
              <a:t> this isn't a connector like many vendors have, this is an integration.</a:t>
            </a:r>
          </a:p>
          <a:p>
            <a:endParaRPr lang="en-US" baseline="0" dirty="0" smtClean="0"/>
          </a:p>
          <a:p>
            <a:pPr marL="330200" indent="-171450">
              <a:buFont typeface="Arial" pitchFamily="34" charset="0"/>
              <a:buChar char="•"/>
            </a:pPr>
            <a:r>
              <a:rPr lang="en-US" baseline="0" dirty="0" smtClean="0"/>
              <a:t>By co-locating DSE Core and (Apache Spark), data is co-located. You do not have to lift and shift data from the operational system to the analytics system.</a:t>
            </a:r>
          </a:p>
          <a:p>
            <a:pPr marL="330200" indent="-171450">
              <a:buFont typeface="Arial" pitchFamily="34" charset="0"/>
              <a:buChar char="•"/>
            </a:pPr>
            <a:r>
              <a:rPr lang="en-US" baseline="0" dirty="0" smtClean="0"/>
              <a:t>Both systems share the same security settings and configuration.</a:t>
            </a:r>
          </a:p>
          <a:p>
            <a:pPr marL="330200" indent="-171450">
              <a:buFont typeface="Arial" pitchFamily="34" charset="0"/>
              <a:buChar char="•"/>
            </a:pPr>
            <a:r>
              <a:rPr lang="en-US" baseline="0" dirty="0" smtClean="0"/>
              <a:t>As a multi-model database layer, DSE offers (Apache Spark) integrated (Apache </a:t>
            </a:r>
            <a:r>
              <a:rPr lang="en-US" baseline="0" dirty="0" err="1" smtClean="0"/>
              <a:t>Solr</a:t>
            </a:r>
            <a:r>
              <a:rPr lang="en-US" baseline="0" dirty="0" smtClean="0"/>
              <a:t>) indexes, and Apache </a:t>
            </a:r>
            <a:r>
              <a:rPr lang="en-US" baseline="0" dirty="0" err="1" smtClean="0"/>
              <a:t>TinkerPop</a:t>
            </a:r>
            <a:r>
              <a:rPr lang="en-US" baseline="0" dirty="0" smtClean="0"/>
              <a:t> graph traversals. </a:t>
            </a:r>
            <a:endParaRPr lang="en-US" dirty="0"/>
          </a:p>
        </p:txBody>
      </p:sp>
    </p:spTree>
    <p:extLst>
      <p:ext uri="{BB962C8B-B14F-4D97-AF65-F5344CB8AC3E}">
        <p14:creationId xmlns:p14="http://schemas.microsoft.com/office/powerpoint/2010/main" val="416590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000-DTSE-Analytics-7542-60-DU-</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000-DTSE-Analytics-7542-60-DU-</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 xmlns:p15="http://schemas.microsoft.com/office/powerpoint/2012/main">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000-DTSE-Analytics-7542-60-DU-</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000-DTSE-Analytics-7542-60-DU-</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 xmlns:p15="http://schemas.microsoft.com/office/powerpoint/2012/main">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000-DTSE-Analytics-7542-60-DU-</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000-DTSE-Analytics-7542-60-DU-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000-DTSE-Analytics-7542-60-DU-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000-DTSE-Analytics-7542-60-DU-</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 xmlns:p15="http://schemas.microsoft.com/office/powerpoint/2012/main">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medium.com/@cscalfani/so-you-want-t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s://medium.com/@cscalfani/so-you-want-to-"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924836"/>
            <a:ext cx="3089305" cy="680970"/>
          </a:xfrm>
        </p:spPr>
        <p:txBody>
          <a:bodyPr/>
          <a:lstStyle/>
          <a:p>
            <a:r>
              <a:rPr lang="en-US" sz="2000" dirty="0" smtClean="0"/>
              <a:t>(Introduction to Analytics)</a:t>
            </a:r>
            <a:endParaRPr lang="en-US" sz="2000" dirty="0"/>
          </a:p>
        </p:txBody>
      </p:sp>
      <p:sp>
        <p:nvSpPr>
          <p:cNvPr id="3" name="Title 2"/>
          <p:cNvSpPr>
            <a:spLocks noGrp="1"/>
          </p:cNvSpPr>
          <p:nvPr>
            <p:ph type="title"/>
          </p:nvPr>
        </p:nvSpPr>
        <p:spPr>
          <a:xfrm>
            <a:off x="457200" y="1306427"/>
            <a:ext cx="3089305" cy="828360"/>
          </a:xfrm>
        </p:spPr>
        <p:txBody>
          <a:bodyPr/>
          <a:lstStyle/>
          <a:p>
            <a:r>
              <a:rPr lang="en-US" dirty="0" smtClean="0"/>
              <a:t>Discussion Unit: Why DSE Analytics</a:t>
            </a:r>
            <a:endParaRPr lang="en-US" dirty="0"/>
          </a:p>
        </p:txBody>
      </p:sp>
      <p:sp>
        <p:nvSpPr>
          <p:cNvPr id="4" name="Slide Number Placeholder 3"/>
          <p:cNvSpPr>
            <a:spLocks noGrp="1"/>
          </p:cNvSpPr>
          <p:nvPr>
            <p:ph type="sldNum" sz="quarter" idx="11"/>
          </p:nvPr>
        </p:nvSpPr>
        <p:spPr/>
        <p:txBody>
          <a:bodyPr/>
          <a:lstStyle/>
          <a:p>
            <a:r>
              <a:rPr lang="en-US" dirty="0" smtClean="0"/>
              <a:t>000-DTSE-Analytics-7542-60-DU-</a:t>
            </a:r>
            <a:fld id="{5A6FB346-E907-314D-8DE1-ECD2B2B6AA1B}" type="slidenum">
              <a:rPr lang="uk-UA" smtClean="0"/>
              <a:pPr/>
              <a:t>1</a:t>
            </a:fld>
            <a:endParaRPr lang="uk-UA" dirty="0"/>
          </a:p>
        </p:txBody>
      </p:sp>
      <p:sp>
        <p:nvSpPr>
          <p:cNvPr id="7" name="Content Placeholder 1"/>
          <p:cNvSpPr txBox="1">
            <a:spLocks/>
          </p:cNvSpPr>
          <p:nvPr/>
        </p:nvSpPr>
        <p:spPr>
          <a:xfrm>
            <a:off x="4111328" y="731520"/>
            <a:ext cx="4916294" cy="349870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2000" dirty="0" smtClean="0"/>
              <a:t>Understand the </a:t>
            </a:r>
            <a:r>
              <a:rPr lang="en-US" sz="2400" dirty="0" smtClean="0"/>
              <a:t>Why of Analytics</a:t>
            </a:r>
          </a:p>
          <a:p>
            <a:pPr marL="233363" indent="-233363">
              <a:buFont typeface="Arial" pitchFamily="34" charset="0"/>
              <a:buChar char="•"/>
            </a:pPr>
            <a:endParaRPr lang="en-US" sz="2000" dirty="0" smtClean="0"/>
          </a:p>
          <a:p>
            <a:pPr marL="233363" indent="-233363">
              <a:buFont typeface="Arial" pitchFamily="34" charset="0"/>
              <a:buChar char="•"/>
            </a:pPr>
            <a:r>
              <a:rPr lang="en-US" sz="2000" dirty="0" smtClean="0"/>
              <a:t>Four Primary Functional Areas to DSE</a:t>
            </a:r>
          </a:p>
          <a:p>
            <a:pPr marL="233363" indent="-233363">
              <a:buFont typeface="Arial" pitchFamily="34" charset="0"/>
              <a:buChar char="•"/>
            </a:pPr>
            <a:endParaRPr lang="en-US" sz="2000" dirty="0"/>
          </a:p>
          <a:p>
            <a:pPr marL="233363" indent="-233363">
              <a:buFont typeface="Arial" pitchFamily="34" charset="0"/>
              <a:buChar char="•"/>
            </a:pPr>
            <a:r>
              <a:rPr lang="en-US" sz="2000" dirty="0" smtClean="0"/>
              <a:t>History of Apache Spark (history of Apache </a:t>
            </a:r>
            <a:r>
              <a:rPr lang="en-US" sz="2000" dirty="0" err="1" smtClean="0"/>
              <a:t>Hadoop</a:t>
            </a:r>
            <a:r>
              <a:rPr lang="en-US" sz="2000" dirty="0" smtClean="0"/>
              <a:t>)</a:t>
            </a:r>
          </a:p>
          <a:p>
            <a:pPr marL="233363" indent="-233363">
              <a:buFont typeface="Arial" pitchFamily="34" charset="0"/>
              <a:buChar char="•"/>
            </a:pPr>
            <a:r>
              <a:rPr lang="en-US" sz="2000" dirty="0" smtClean="0"/>
              <a:t>5 Functional Areas to (DSE Analytics)</a:t>
            </a:r>
          </a:p>
          <a:p>
            <a:pPr marL="233363" indent="-233363">
              <a:buFont typeface="Arial" pitchFamily="34" charset="0"/>
              <a:buChar char="•"/>
            </a:pPr>
            <a:endParaRPr lang="en-US" sz="2000" dirty="0" smtClean="0"/>
          </a:p>
          <a:p>
            <a:pPr marL="233363" indent="-233363">
              <a:buFont typeface="Arial" pitchFamily="34" charset="0"/>
              <a:buChar char="•"/>
            </a:pPr>
            <a:r>
              <a:rPr lang="en-US" sz="2000" dirty="0" smtClean="0"/>
              <a:t>Business Value of DSE Analytics, Use Cases</a:t>
            </a:r>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DSE </a:t>
            </a:r>
            <a:r>
              <a:rPr lang="en-US" dirty="0" smtClean="0"/>
              <a:t>Analytics</a:t>
            </a:r>
            <a:r>
              <a:rPr lang="en-US" dirty="0"/>
              <a:t>: What is it-</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10</a:t>
            </a:fld>
            <a:endParaRPr lang="uk-UA" dirty="0"/>
          </a:p>
        </p:txBody>
      </p:sp>
      <p:sp>
        <p:nvSpPr>
          <p:cNvPr id="4" name="TextBox 3"/>
          <p:cNvSpPr txBox="1"/>
          <p:nvPr/>
        </p:nvSpPr>
        <p:spPr>
          <a:xfrm>
            <a:off x="224443" y="1138844"/>
            <a:ext cx="8462357" cy="2523768"/>
          </a:xfrm>
          <a:prstGeom prst="rect">
            <a:avLst/>
          </a:prstGeom>
          <a:noFill/>
        </p:spPr>
        <p:txBody>
          <a:bodyPr wrap="square" rtlCol="0">
            <a:spAutoFit/>
          </a:bodyPr>
          <a:lstStyle/>
          <a:p>
            <a:r>
              <a:rPr lang="en-US" sz="2000" dirty="0"/>
              <a:t>Integrated Platform for Advanced </a:t>
            </a:r>
            <a:r>
              <a:rPr lang="en-US" sz="2000" dirty="0" smtClean="0"/>
              <a:t>Analytics</a:t>
            </a:r>
          </a:p>
          <a:p>
            <a:pPr marL="233363" indent="-233363">
              <a:buFont typeface="Arial" pitchFamily="34" charset="0"/>
              <a:buChar char="•"/>
            </a:pPr>
            <a:r>
              <a:rPr lang="en-US" sz="1800" dirty="0"/>
              <a:t>An end-to-end, integrated </a:t>
            </a:r>
            <a:r>
              <a:rPr lang="en-US" sz="1800" dirty="0" smtClean="0"/>
              <a:t>platform; Spark has no persistent data tier </a:t>
            </a:r>
            <a:endParaRPr lang="en-US" sz="1800" dirty="0"/>
          </a:p>
          <a:p>
            <a:pPr defTabSz="233363">
              <a:tabLst>
                <a:tab pos="233363" algn="l"/>
              </a:tabLst>
            </a:pPr>
            <a:r>
              <a:rPr lang="en-US" sz="1800" dirty="0"/>
              <a:t>	</a:t>
            </a:r>
            <a:r>
              <a:rPr lang="en-US" sz="1800" dirty="0" smtClean="0"/>
              <a:t>	-- One-stop-shop </a:t>
            </a:r>
            <a:r>
              <a:rPr lang="en-US" sz="1800" dirty="0"/>
              <a:t>for data ingestion, transformation and analytics (</a:t>
            </a:r>
            <a:r>
              <a:rPr lang="en-US" sz="1800" dirty="0" err="1"/>
              <a:t>SparkSQL</a:t>
            </a:r>
            <a:r>
              <a:rPr lang="en-US" sz="1800" dirty="0"/>
              <a:t>, </a:t>
            </a:r>
            <a:r>
              <a:rPr lang="en-US" sz="1800" dirty="0" smtClean="0"/>
              <a:t>				</a:t>
            </a:r>
            <a:r>
              <a:rPr lang="en-US" sz="1800" dirty="0" err="1" smtClean="0"/>
              <a:t>MLlib</a:t>
            </a:r>
            <a:r>
              <a:rPr lang="en-US" sz="1800" dirty="0"/>
              <a:t>, ML) via Spark integration</a:t>
            </a:r>
          </a:p>
          <a:p>
            <a:pPr marL="233363" indent="-233363">
              <a:buFont typeface="Arial" pitchFamily="34" charset="0"/>
              <a:buChar char="•"/>
            </a:pPr>
            <a:r>
              <a:rPr lang="en-US" sz="1800" dirty="0"/>
              <a:t>Workload isolation - No data movement between OLTP and OLAP systems</a:t>
            </a:r>
          </a:p>
          <a:p>
            <a:pPr marL="233363" indent="-233363">
              <a:buFont typeface="Arial" pitchFamily="34" charset="0"/>
              <a:buChar char="•"/>
            </a:pPr>
            <a:r>
              <a:rPr lang="en-US" sz="1800" dirty="0">
                <a:solidFill>
                  <a:srgbClr val="00B0F0"/>
                </a:solidFill>
              </a:rPr>
              <a:t>Transactional data immediately available for analysis</a:t>
            </a:r>
          </a:p>
          <a:p>
            <a:pPr marL="233363" indent="-233363">
              <a:buFont typeface="Arial" pitchFamily="34" charset="0"/>
              <a:buChar char="•"/>
            </a:pPr>
            <a:r>
              <a:rPr lang="en-US" sz="1800" dirty="0"/>
              <a:t>Drill down from analysis to current transactional data</a:t>
            </a:r>
          </a:p>
          <a:p>
            <a:pPr marL="233363" indent="-233363">
              <a:buFont typeface="Arial" pitchFamily="34" charset="0"/>
              <a:buChar char="•"/>
            </a:pPr>
            <a:r>
              <a:rPr lang="en-US" sz="1800" dirty="0">
                <a:solidFill>
                  <a:srgbClr val="00B0F0"/>
                </a:solidFill>
              </a:rPr>
              <a:t>Reduce the need for multiple </a:t>
            </a:r>
            <a:r>
              <a:rPr lang="en-US" sz="1800" dirty="0" smtClean="0">
                <a:solidFill>
                  <a:srgbClr val="00B0F0"/>
                </a:solidFill>
              </a:rPr>
              <a:t>copies of same data</a:t>
            </a:r>
            <a:endParaRPr lang="en-US" sz="1800" dirty="0">
              <a:solidFill>
                <a:srgbClr val="00B0F0"/>
              </a:solidFill>
            </a:endParaRPr>
          </a:p>
          <a:p>
            <a:endParaRPr lang="en-US" sz="1800" u="sng" baseline="30000" dirty="0"/>
          </a:p>
        </p:txBody>
      </p:sp>
    </p:spTree>
    <p:extLst>
      <p:ext uri="{BB962C8B-B14F-4D97-AF65-F5344CB8AC3E}">
        <p14:creationId xmlns:p14="http://schemas.microsoft.com/office/powerpoint/2010/main" val="54479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DSE </a:t>
            </a:r>
            <a:r>
              <a:rPr lang="en-US" dirty="0" smtClean="0"/>
              <a:t>Analytics</a:t>
            </a:r>
            <a:r>
              <a:rPr lang="en-US" dirty="0"/>
              <a:t>: What is it-</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11</a:t>
            </a:fld>
            <a:endParaRPr lang="uk-UA" dirty="0"/>
          </a:p>
        </p:txBody>
      </p:sp>
      <p:sp>
        <p:nvSpPr>
          <p:cNvPr id="4" name="TextBox 3"/>
          <p:cNvSpPr txBox="1"/>
          <p:nvPr/>
        </p:nvSpPr>
        <p:spPr>
          <a:xfrm>
            <a:off x="308333" y="996231"/>
            <a:ext cx="8462357" cy="3323987"/>
          </a:xfrm>
          <a:prstGeom prst="rect">
            <a:avLst/>
          </a:prstGeom>
          <a:noFill/>
        </p:spPr>
        <p:txBody>
          <a:bodyPr wrap="square" rtlCol="0">
            <a:spAutoFit/>
          </a:bodyPr>
          <a:lstStyle/>
          <a:p>
            <a:r>
              <a:rPr lang="en-US" sz="2000" dirty="0"/>
              <a:t>Integrated Platform for Operational Analytics </a:t>
            </a:r>
            <a:endParaRPr lang="en-US" sz="2000" dirty="0" smtClean="0"/>
          </a:p>
          <a:p>
            <a:pPr marL="233363" indent="-233363">
              <a:buFont typeface="Arial" pitchFamily="34" charset="0"/>
              <a:buChar char="•"/>
            </a:pPr>
            <a:r>
              <a:rPr lang="en-US" sz="1800" dirty="0"/>
              <a:t>Integrated with DSE</a:t>
            </a:r>
          </a:p>
          <a:p>
            <a:pPr defTabSz="233363"/>
            <a:r>
              <a:rPr lang="en-US" sz="1800" dirty="0" smtClean="0"/>
              <a:t>		-- </a:t>
            </a:r>
            <a:r>
              <a:rPr lang="en-US" sz="1800" dirty="0" err="1" smtClean="0"/>
              <a:t>Masterless</a:t>
            </a:r>
            <a:r>
              <a:rPr lang="en-US" sz="1800" dirty="0"/>
              <a:t>, distributed architecture</a:t>
            </a:r>
          </a:p>
          <a:p>
            <a:pPr defTabSz="233363"/>
            <a:r>
              <a:rPr lang="en-US" sz="1800" dirty="0" smtClean="0"/>
              <a:t>		-- Multi-Data </a:t>
            </a:r>
            <a:r>
              <a:rPr lang="en-US" sz="1800" dirty="0"/>
              <a:t>Center support</a:t>
            </a:r>
          </a:p>
          <a:p>
            <a:pPr defTabSz="233363"/>
            <a:r>
              <a:rPr lang="en-US" sz="1800" dirty="0" smtClean="0"/>
              <a:t>		-- Multi-model </a:t>
            </a:r>
            <a:r>
              <a:rPr lang="en-US" sz="1800" dirty="0"/>
              <a:t>platform </a:t>
            </a:r>
          </a:p>
          <a:p>
            <a:pPr marL="233363" indent="-233363">
              <a:buFont typeface="Arial" pitchFamily="34" charset="0"/>
              <a:buChar char="•"/>
            </a:pPr>
            <a:r>
              <a:rPr lang="en-US" sz="1800" dirty="0"/>
              <a:t>Inherits all the enterprise-class benefits of DSE:</a:t>
            </a:r>
          </a:p>
          <a:p>
            <a:pPr defTabSz="233363"/>
            <a:r>
              <a:rPr lang="en-US" sz="1800" dirty="0" smtClean="0"/>
              <a:t>		-- Contextual </a:t>
            </a:r>
            <a:r>
              <a:rPr lang="en-US" sz="1800" dirty="0"/>
              <a:t>insights (with Graph capability) </a:t>
            </a:r>
          </a:p>
          <a:p>
            <a:pPr defTabSz="233363"/>
            <a:r>
              <a:rPr lang="en-US" sz="1800" dirty="0" smtClean="0"/>
              <a:t>		-- Always-on </a:t>
            </a:r>
            <a:endParaRPr lang="en-US" sz="1800" dirty="0"/>
          </a:p>
          <a:p>
            <a:pPr defTabSz="233363"/>
            <a:r>
              <a:rPr lang="en-US" sz="1800" dirty="0" smtClean="0"/>
              <a:t>		-- Massively </a:t>
            </a:r>
            <a:r>
              <a:rPr lang="en-US" sz="1800" dirty="0"/>
              <a:t>scalable </a:t>
            </a:r>
          </a:p>
          <a:p>
            <a:pPr defTabSz="233363"/>
            <a:r>
              <a:rPr lang="en-US" sz="1800" dirty="0" smtClean="0"/>
              <a:t>		-- High-performance</a:t>
            </a:r>
            <a:endParaRPr lang="en-US" sz="1800" dirty="0"/>
          </a:p>
          <a:p>
            <a:pPr defTabSz="233363"/>
            <a:r>
              <a:rPr lang="en-US" sz="1800" dirty="0" smtClean="0"/>
              <a:t>		-- </a:t>
            </a:r>
            <a:r>
              <a:rPr lang="en-US" sz="1800" dirty="0" smtClean="0">
                <a:solidFill>
                  <a:srgbClr val="00B0F0"/>
                </a:solidFill>
              </a:rPr>
              <a:t>Ease </a:t>
            </a:r>
            <a:r>
              <a:rPr lang="en-US" sz="1800" dirty="0">
                <a:solidFill>
                  <a:srgbClr val="00B0F0"/>
                </a:solidFill>
              </a:rPr>
              <a:t>to use and </a:t>
            </a:r>
            <a:r>
              <a:rPr lang="en-US" sz="1800" dirty="0" smtClean="0">
                <a:solidFill>
                  <a:srgbClr val="00B0F0"/>
                </a:solidFill>
              </a:rPr>
              <a:t>manage, one less cluster</a:t>
            </a:r>
            <a:endParaRPr lang="en-US" sz="1800" dirty="0">
              <a:solidFill>
                <a:srgbClr val="00B0F0"/>
              </a:solidFill>
            </a:endParaRPr>
          </a:p>
          <a:p>
            <a:endParaRPr lang="en-US" sz="1800" u="sng" baseline="30000" dirty="0"/>
          </a:p>
        </p:txBody>
      </p:sp>
    </p:spTree>
    <p:extLst>
      <p:ext uri="{BB962C8B-B14F-4D97-AF65-F5344CB8AC3E}">
        <p14:creationId xmlns:p14="http://schemas.microsoft.com/office/powerpoint/2010/main" val="217774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Key Use Cases</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12</a:t>
            </a:fld>
            <a:endParaRPr lang="uk-UA" dirty="0"/>
          </a:p>
        </p:txBody>
      </p:sp>
      <p:sp>
        <p:nvSpPr>
          <p:cNvPr id="4" name="TextBox 3"/>
          <p:cNvSpPr txBox="1"/>
          <p:nvPr/>
        </p:nvSpPr>
        <p:spPr>
          <a:xfrm>
            <a:off x="224443" y="1046565"/>
            <a:ext cx="8462357" cy="3354765"/>
          </a:xfrm>
          <a:prstGeom prst="rect">
            <a:avLst/>
          </a:prstGeom>
          <a:noFill/>
        </p:spPr>
        <p:txBody>
          <a:bodyPr wrap="square" rtlCol="0">
            <a:spAutoFit/>
          </a:bodyPr>
          <a:lstStyle/>
          <a:p>
            <a:r>
              <a:rPr lang="en-US" sz="2000" dirty="0" err="1"/>
              <a:t>DataStax</a:t>
            </a:r>
            <a:r>
              <a:rPr lang="en-US" sz="2000" dirty="0"/>
              <a:t> customers use DSE Analytics in the following areas: </a:t>
            </a:r>
          </a:p>
          <a:p>
            <a:endParaRPr lang="en-US" sz="1800" dirty="0"/>
          </a:p>
          <a:p>
            <a:pPr marL="233363" indent="-233363">
              <a:buFont typeface="Arial" pitchFamily="34" charset="0"/>
              <a:buChar char="•"/>
            </a:pPr>
            <a:r>
              <a:rPr lang="en-US" sz="1800" dirty="0">
                <a:solidFill>
                  <a:srgbClr val="00B0F0"/>
                </a:solidFill>
              </a:rPr>
              <a:t>Data Ingestion </a:t>
            </a:r>
            <a:r>
              <a:rPr lang="en-US" sz="1800" dirty="0"/>
              <a:t>from streaming sources, with/without transformation/aggregation</a:t>
            </a:r>
          </a:p>
          <a:p>
            <a:pPr marL="233363" indent="-233363">
              <a:buFont typeface="Arial" pitchFamily="34" charset="0"/>
              <a:buChar char="•"/>
            </a:pPr>
            <a:r>
              <a:rPr lang="en-US" sz="1800" dirty="0"/>
              <a:t>Data Quality – primarily with respect to data ingestion</a:t>
            </a:r>
          </a:p>
          <a:p>
            <a:pPr marL="233363" indent="-233363">
              <a:buFont typeface="Arial" pitchFamily="34" charset="0"/>
              <a:buChar char="•"/>
            </a:pPr>
            <a:r>
              <a:rPr lang="en-US" sz="1800" dirty="0"/>
              <a:t>ETL – from one internal store to another and from external sources to internal stores</a:t>
            </a:r>
          </a:p>
          <a:p>
            <a:pPr marL="233363" indent="-233363">
              <a:buFont typeface="Arial" pitchFamily="34" charset="0"/>
              <a:buChar char="•"/>
            </a:pPr>
            <a:r>
              <a:rPr lang="en-US" sz="1800" dirty="0" smtClean="0"/>
              <a:t>Pre-calculated </a:t>
            </a:r>
            <a:r>
              <a:rPr lang="en-US" sz="1800" dirty="0"/>
              <a:t>Aggregates – scheduled “mini-batch”</a:t>
            </a:r>
          </a:p>
          <a:p>
            <a:pPr marL="233363" indent="-233363">
              <a:buFont typeface="Arial" pitchFamily="34" charset="0"/>
              <a:buChar char="•"/>
            </a:pPr>
            <a:r>
              <a:rPr lang="en-US" sz="1800" dirty="0">
                <a:solidFill>
                  <a:srgbClr val="00B0F0"/>
                </a:solidFill>
              </a:rPr>
              <a:t>Machine Learning on Operational Data</a:t>
            </a:r>
          </a:p>
          <a:p>
            <a:pPr marL="233363" indent="-233363">
              <a:buFont typeface="Arial" pitchFamily="34" charset="0"/>
              <a:buChar char="•"/>
            </a:pPr>
            <a:r>
              <a:rPr lang="en-US" sz="1800" dirty="0">
                <a:solidFill>
                  <a:srgbClr val="00B0F0"/>
                </a:solidFill>
              </a:rPr>
              <a:t>Real-time personalization &amp; recommendation</a:t>
            </a:r>
          </a:p>
          <a:p>
            <a:pPr marL="233363" indent="-233363">
              <a:buFont typeface="Arial" pitchFamily="34" charset="0"/>
              <a:buChar char="•"/>
            </a:pPr>
            <a:r>
              <a:rPr lang="en-US" sz="1800" dirty="0"/>
              <a:t>Business Intelligence – via ODBC/JDBC connectivity</a:t>
            </a:r>
          </a:p>
          <a:p>
            <a:pPr marL="233363" lvl="1" indent="-233363">
              <a:buFont typeface="Arial" pitchFamily="34" charset="0"/>
              <a:buChar char="•"/>
            </a:pPr>
            <a:r>
              <a:rPr lang="en-US" sz="1800" dirty="0"/>
              <a:t>Primarily Tableau, working on partnering with additional BI vendors</a:t>
            </a:r>
          </a:p>
          <a:p>
            <a:endParaRPr lang="en-US" sz="1800" u="sng" baseline="30000" dirty="0"/>
          </a:p>
        </p:txBody>
      </p:sp>
    </p:spTree>
    <p:extLst>
      <p:ext uri="{BB962C8B-B14F-4D97-AF65-F5344CB8AC3E}">
        <p14:creationId xmlns:p14="http://schemas.microsoft.com/office/powerpoint/2010/main" val="356477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 Why use OSS Apache Spark</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13</a:t>
            </a:fld>
            <a:endParaRPr lang="uk-UA" dirty="0"/>
          </a:p>
        </p:txBody>
      </p:sp>
      <p:sp>
        <p:nvSpPr>
          <p:cNvPr id="4" name="TextBox 3"/>
          <p:cNvSpPr txBox="1"/>
          <p:nvPr/>
        </p:nvSpPr>
        <p:spPr>
          <a:xfrm>
            <a:off x="457200" y="719908"/>
            <a:ext cx="8462357" cy="4154984"/>
          </a:xfrm>
          <a:prstGeom prst="rect">
            <a:avLst/>
          </a:prstGeom>
          <a:noFill/>
        </p:spPr>
        <p:txBody>
          <a:bodyPr wrap="square" rtlCol="0">
            <a:spAutoFit/>
          </a:bodyPr>
          <a:lstStyle/>
          <a:p>
            <a:pPr marL="233363" indent="-233363">
              <a:buFont typeface="Arial" pitchFamily="34" charset="0"/>
              <a:buChar char="•"/>
            </a:pPr>
            <a:r>
              <a:rPr lang="en-US" sz="1800" dirty="0"/>
              <a:t>Different number of Spark nodes than Cassandra nodes</a:t>
            </a:r>
          </a:p>
          <a:p>
            <a:pPr defTabSz="233363"/>
            <a:r>
              <a:rPr lang="en-US" sz="1800" dirty="0" smtClean="0"/>
              <a:t>		-- In </a:t>
            </a:r>
            <a:r>
              <a:rPr lang="en-US" sz="1800" dirty="0"/>
              <a:t>DSE, collocated Spark/Cassandra nodes means 1:1 sizing</a:t>
            </a:r>
          </a:p>
          <a:p>
            <a:pPr defTabSz="233363"/>
            <a:r>
              <a:rPr lang="en-US" sz="1800" dirty="0" smtClean="0"/>
              <a:t>		-- DSE </a:t>
            </a:r>
            <a:r>
              <a:rPr lang="en-US" sz="1800" dirty="0"/>
              <a:t>5.1+ supports “Spark-only DCs” and “Spark-only Clusters”</a:t>
            </a:r>
          </a:p>
          <a:p>
            <a:pPr marL="233363" indent="-233363">
              <a:buFont typeface="Arial" pitchFamily="34" charset="0"/>
              <a:buChar char="•"/>
            </a:pPr>
            <a:r>
              <a:rPr lang="en-US" sz="1800" dirty="0" smtClean="0"/>
              <a:t>Separate </a:t>
            </a:r>
            <a:r>
              <a:rPr lang="en-US" sz="1800" dirty="0"/>
              <a:t>Spark and  Cassandra processing to avoid resource contention</a:t>
            </a:r>
          </a:p>
          <a:p>
            <a:pPr defTabSz="233363"/>
            <a:r>
              <a:rPr lang="en-US" sz="1800" dirty="0" smtClean="0"/>
              <a:t>		-- While </a:t>
            </a:r>
            <a:r>
              <a:rPr lang="en-US" sz="1800" dirty="0"/>
              <a:t>Spark can be somewhat controlled, Cassandra is less well behaved</a:t>
            </a:r>
          </a:p>
          <a:p>
            <a:pPr defTabSz="233363"/>
            <a:r>
              <a:rPr lang="en-US" sz="1800" dirty="0" smtClean="0"/>
              <a:t>		-- The </a:t>
            </a:r>
            <a:r>
              <a:rPr lang="en-US" sz="1800" dirty="0"/>
              <a:t>sacrifice is that reads are remote</a:t>
            </a:r>
          </a:p>
          <a:p>
            <a:pPr marL="233363" indent="-233363">
              <a:buFont typeface="Arial" pitchFamily="34" charset="0"/>
              <a:buChar char="•"/>
            </a:pPr>
            <a:r>
              <a:rPr lang="en-US" sz="1800" dirty="0"/>
              <a:t>Newer version of Spark than is in DSE</a:t>
            </a:r>
          </a:p>
          <a:p>
            <a:pPr defTabSz="233363">
              <a:tabLst>
                <a:tab pos="233363" algn="l"/>
              </a:tabLst>
            </a:pPr>
            <a:r>
              <a:rPr lang="en-US" sz="1800" dirty="0" smtClean="0"/>
              <a:t>			-- Largely </a:t>
            </a:r>
            <a:r>
              <a:rPr lang="en-US" sz="1800" dirty="0"/>
              <a:t>this is </a:t>
            </a:r>
            <a:r>
              <a:rPr lang="en-US" sz="1800" dirty="0" smtClean="0"/>
              <a:t>spurious. Most </a:t>
            </a:r>
            <a:r>
              <a:rPr lang="en-US" sz="1800" dirty="0"/>
              <a:t>customers can’t point to new feature they </a:t>
            </a:r>
            <a:r>
              <a:rPr lang="en-US" sz="1800" dirty="0" smtClean="0"/>
              <a:t>						need </a:t>
            </a:r>
            <a:r>
              <a:rPr lang="en-US" sz="1800" dirty="0"/>
              <a:t>(but some really can)</a:t>
            </a:r>
          </a:p>
          <a:p>
            <a:pPr lvl="1" defTabSz="233363">
              <a:tabLst>
                <a:tab pos="233363" algn="l"/>
              </a:tabLst>
            </a:pPr>
            <a:r>
              <a:rPr lang="en-US" sz="1800" dirty="0" smtClean="0"/>
              <a:t>			-- That </a:t>
            </a:r>
            <a:r>
              <a:rPr lang="en-US" sz="1800" dirty="0"/>
              <a:t>said, Spark does not keep bug-fixing old releases</a:t>
            </a:r>
          </a:p>
          <a:p>
            <a:pPr lvl="1" defTabSz="233363">
              <a:tabLst>
                <a:tab pos="233363" algn="l"/>
              </a:tabLst>
            </a:pPr>
            <a:r>
              <a:rPr lang="en-US" sz="1800" dirty="0" smtClean="0"/>
              <a:t>			-- There </a:t>
            </a:r>
            <a:r>
              <a:rPr lang="en-US" sz="1800" dirty="0"/>
              <a:t>has not been a Spark release past X.Y.2 (e.g., there was no 2.0.3)</a:t>
            </a:r>
          </a:p>
          <a:p>
            <a:pPr defTabSz="233363">
              <a:tabLst>
                <a:tab pos="233363" algn="l"/>
              </a:tabLst>
            </a:pPr>
            <a:r>
              <a:rPr lang="en-US" sz="1800" dirty="0" smtClean="0"/>
              <a:t>			-- Spark </a:t>
            </a:r>
            <a:r>
              <a:rPr lang="en-US" sz="1800" dirty="0"/>
              <a:t>has performance optimizations to their core in new releases</a:t>
            </a:r>
          </a:p>
          <a:p>
            <a:pPr lvl="1" defTabSz="233363">
              <a:tabLst>
                <a:tab pos="233363" algn="l"/>
              </a:tabLst>
            </a:pPr>
            <a:r>
              <a:rPr lang="en-US" sz="1800" dirty="0" smtClean="0"/>
              <a:t>			-- The </a:t>
            </a:r>
            <a:r>
              <a:rPr lang="en-US" sz="1800" dirty="0"/>
              <a:t>Catalyst optimizer has been a focus and will continue to </a:t>
            </a:r>
            <a:r>
              <a:rPr lang="en-US" sz="1800" dirty="0" smtClean="0"/>
              <a:t>be</a:t>
            </a:r>
          </a:p>
          <a:p>
            <a:pPr marL="233363" lvl="1" indent="-233363" defTabSz="233363">
              <a:buFont typeface="Arial" pitchFamily="34" charset="0"/>
              <a:buChar char="•"/>
              <a:tabLst>
                <a:tab pos="233363" algn="l"/>
              </a:tabLst>
            </a:pPr>
            <a:r>
              <a:rPr lang="en-US" sz="1800" dirty="0" smtClean="0">
                <a:solidFill>
                  <a:srgbClr val="00B0F0"/>
                </a:solidFill>
              </a:rPr>
              <a:t>Separate/existing customer team for Spark</a:t>
            </a:r>
            <a:endParaRPr lang="en-US" sz="1800" dirty="0">
              <a:solidFill>
                <a:srgbClr val="00B0F0"/>
              </a:solidFill>
            </a:endParaRPr>
          </a:p>
          <a:p>
            <a:pPr marL="233363" indent="-233363">
              <a:buFont typeface="Arial" pitchFamily="34" charset="0"/>
              <a:buChar char="•"/>
            </a:pPr>
            <a:endParaRPr lang="en-US" sz="1800" u="sng" baseline="30000" dirty="0"/>
          </a:p>
        </p:txBody>
      </p:sp>
    </p:spTree>
    <p:extLst>
      <p:ext uri="{BB962C8B-B14F-4D97-AF65-F5344CB8AC3E}">
        <p14:creationId xmlns:p14="http://schemas.microsoft.com/office/powerpoint/2010/main" val="89027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z="2000" dirty="0" smtClean="0"/>
              <a:t>Operational Details</a:t>
            </a:r>
            <a:endParaRPr lang="en-US" sz="2000" dirty="0"/>
          </a:p>
        </p:txBody>
      </p:sp>
      <p:sp>
        <p:nvSpPr>
          <p:cNvPr id="4" name="Title 3"/>
          <p:cNvSpPr>
            <a:spLocks noGrp="1"/>
          </p:cNvSpPr>
          <p:nvPr>
            <p:ph type="title"/>
          </p:nvPr>
        </p:nvSpPr>
        <p:spPr/>
        <p:txBody>
          <a:bodyPr/>
          <a:lstStyle/>
          <a:p>
            <a:r>
              <a:rPr lang="en-US" dirty="0" smtClean="0"/>
              <a:t>DSE Analytics (Apache Spark):</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14</a:t>
            </a:fld>
            <a:endParaRPr lang="uk-UA" dirty="0"/>
          </a:p>
        </p:txBody>
      </p:sp>
      <p:sp>
        <p:nvSpPr>
          <p:cNvPr id="6" name="Content Placeholder 1"/>
          <p:cNvSpPr txBox="1">
            <a:spLocks/>
          </p:cNvSpPr>
          <p:nvPr/>
        </p:nvSpPr>
        <p:spPr>
          <a:xfrm>
            <a:off x="4769222" y="930577"/>
            <a:ext cx="4150660" cy="349870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2000" dirty="0" smtClean="0"/>
              <a:t>DSE Analytics process architecture</a:t>
            </a:r>
            <a:endParaRPr lang="en-US" sz="2000" dirty="0"/>
          </a:p>
          <a:p>
            <a:pPr marL="233363" indent="-233363">
              <a:buFont typeface="Arial" pitchFamily="34" charset="0"/>
              <a:buChar char="•"/>
            </a:pPr>
            <a:r>
              <a:rPr lang="en-US" sz="2000" dirty="0" smtClean="0"/>
              <a:t>User Interfaces</a:t>
            </a:r>
            <a:endParaRPr lang="en-US" sz="2000" dirty="0"/>
          </a:p>
          <a:p>
            <a:pPr marL="233363" indent="-233363">
              <a:buFont typeface="Arial" pitchFamily="34" charset="0"/>
              <a:buChar char="•"/>
            </a:pPr>
            <a:r>
              <a:rPr lang="en-US" sz="2000" dirty="0" smtClean="0"/>
              <a:t>[ The ] Primary Spark API; RDDs, </a:t>
            </a:r>
            <a:r>
              <a:rPr lang="en-US" sz="2000" dirty="0" err="1" smtClean="0"/>
              <a:t>DataFrames</a:t>
            </a:r>
            <a:r>
              <a:rPr lang="en-US" sz="2000" dirty="0" smtClean="0"/>
              <a:t>, Dataset</a:t>
            </a:r>
          </a:p>
        </p:txBody>
      </p:sp>
    </p:spTree>
    <p:extLst>
      <p:ext uri="{BB962C8B-B14F-4D97-AF65-F5344CB8AC3E}">
        <p14:creationId xmlns:p14="http://schemas.microsoft.com/office/powerpoint/2010/main" val="48898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76" y="1344042"/>
            <a:ext cx="2225995" cy="548048"/>
          </a:xfrm>
        </p:spPr>
        <p:txBody>
          <a:bodyPr/>
          <a:lstStyle/>
          <a:p>
            <a:r>
              <a:rPr lang="en-US" dirty="0" smtClean="0"/>
              <a:t>DSE Analytics: Process Architecture</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15</a:t>
            </a:fld>
            <a:endParaRPr lang="uk-UA" dirty="0"/>
          </a:p>
        </p:txBody>
      </p:sp>
      <p:pic>
        <p:nvPicPr>
          <p:cNvPr id="4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717" y="217714"/>
            <a:ext cx="6370647" cy="445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79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28" y="517761"/>
            <a:ext cx="3783692" cy="415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900114" y="468479"/>
            <a:ext cx="4114800" cy="548048"/>
          </a:xfrm>
        </p:spPr>
        <p:txBody>
          <a:bodyPr/>
          <a:lstStyle/>
          <a:p>
            <a:r>
              <a:rPr lang="en-US" dirty="0" smtClean="0"/>
              <a:t>DSE Analytics: Process Architecture</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16</a:t>
            </a:fld>
            <a:endParaRPr lang="uk-UA" dirty="0"/>
          </a:p>
        </p:txBody>
      </p:sp>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276" y="1299947"/>
            <a:ext cx="2423124" cy="260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2829464" y="3172195"/>
            <a:ext cx="2398144" cy="442274"/>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278038" y="1047428"/>
            <a:ext cx="353683" cy="8098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58265" y="1031975"/>
            <a:ext cx="1202573" cy="276999"/>
          </a:xfrm>
          <a:prstGeom prst="rect">
            <a:avLst/>
          </a:prstGeom>
          <a:noFill/>
        </p:spPr>
        <p:txBody>
          <a:bodyPr wrap="none" rtlCol="0">
            <a:spAutoFit/>
          </a:bodyPr>
          <a:lstStyle/>
          <a:p>
            <a:pPr algn="ctr"/>
            <a:r>
              <a:rPr lang="en-US" sz="1200" b="1" dirty="0" smtClean="0"/>
              <a:t>Task/Partition</a:t>
            </a:r>
            <a:endParaRPr lang="en-US" sz="1200" b="1" dirty="0"/>
          </a:p>
        </p:txBody>
      </p:sp>
      <p:cxnSp>
        <p:nvCxnSpPr>
          <p:cNvPr id="9" name="Straight Arrow Connector 8"/>
          <p:cNvCxnSpPr/>
          <p:nvPr/>
        </p:nvCxnSpPr>
        <p:spPr>
          <a:xfrm flipH="1" flipV="1">
            <a:off x="5056156" y="1370714"/>
            <a:ext cx="1113473" cy="505958"/>
          </a:xfrm>
          <a:prstGeom prst="straightConnector1">
            <a:avLst/>
          </a:prstGeom>
          <a:ln w="254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16570" y="1299948"/>
            <a:ext cx="0" cy="382203"/>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389120" y="1216325"/>
            <a:ext cx="678057" cy="15439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78038" y="1876672"/>
            <a:ext cx="2274888" cy="401478"/>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336466" y="934107"/>
            <a:ext cx="730711" cy="436608"/>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905443" y="3295287"/>
            <a:ext cx="246185" cy="246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6" name="Oval 15"/>
          <p:cNvSpPr/>
          <p:nvPr/>
        </p:nvSpPr>
        <p:spPr>
          <a:xfrm>
            <a:off x="3782351" y="1876672"/>
            <a:ext cx="246185" cy="246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Oval 16"/>
          <p:cNvSpPr/>
          <p:nvPr/>
        </p:nvSpPr>
        <p:spPr>
          <a:xfrm>
            <a:off x="3331786" y="711192"/>
            <a:ext cx="246185" cy="246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8" name="Oval 17"/>
          <p:cNvSpPr/>
          <p:nvPr/>
        </p:nvSpPr>
        <p:spPr>
          <a:xfrm>
            <a:off x="3242636" y="1370714"/>
            <a:ext cx="246185" cy="246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9" name="TextBox 18"/>
          <p:cNvSpPr txBox="1"/>
          <p:nvPr/>
        </p:nvSpPr>
        <p:spPr>
          <a:xfrm>
            <a:off x="4900114" y="1031975"/>
            <a:ext cx="449162" cy="276999"/>
          </a:xfrm>
          <a:prstGeom prst="rect">
            <a:avLst/>
          </a:prstGeom>
          <a:noFill/>
        </p:spPr>
        <p:txBody>
          <a:bodyPr wrap="none" rtlCol="0">
            <a:spAutoFit/>
          </a:bodyPr>
          <a:lstStyle/>
          <a:p>
            <a:r>
              <a:rPr lang="en-US" sz="1200" b="1" dirty="0" smtClean="0"/>
              <a:t>1:M</a:t>
            </a:r>
          </a:p>
        </p:txBody>
      </p:sp>
      <p:sp>
        <p:nvSpPr>
          <p:cNvPr id="37" name="Oval 36"/>
          <p:cNvSpPr/>
          <p:nvPr/>
        </p:nvSpPr>
        <p:spPr>
          <a:xfrm>
            <a:off x="4981423" y="1247622"/>
            <a:ext cx="246185" cy="246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20" name="TextBox 19"/>
          <p:cNvSpPr txBox="1"/>
          <p:nvPr/>
        </p:nvSpPr>
        <p:spPr>
          <a:xfrm>
            <a:off x="-4637" y="2161737"/>
            <a:ext cx="569387" cy="646331"/>
          </a:xfrm>
          <a:prstGeom prst="rect">
            <a:avLst/>
          </a:prstGeom>
          <a:noFill/>
        </p:spPr>
        <p:txBody>
          <a:bodyPr wrap="none" rtlCol="0">
            <a:spAutoFit/>
          </a:bodyPr>
          <a:lstStyle/>
          <a:p>
            <a:r>
              <a:rPr lang="en-US" sz="3600" b="1" dirty="0" smtClean="0"/>
              <a:t>...</a:t>
            </a:r>
          </a:p>
        </p:txBody>
      </p:sp>
    </p:spTree>
    <p:extLst>
      <p:ext uri="{BB962C8B-B14F-4D97-AF65-F5344CB8AC3E}">
        <p14:creationId xmlns:p14="http://schemas.microsoft.com/office/powerpoint/2010/main" val="411888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Process Architecture</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17</a:t>
            </a:fld>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877" y="818520"/>
            <a:ext cx="6539413" cy="384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59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48" y="270472"/>
            <a:ext cx="8587740" cy="548048"/>
          </a:xfrm>
        </p:spPr>
        <p:txBody>
          <a:bodyPr/>
          <a:lstStyle/>
          <a:p>
            <a:r>
              <a:rPr lang="en-US" dirty="0" smtClean="0"/>
              <a:t>DSE Analytics: Process Architecture, (Outlier topics)</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18</a:t>
            </a:fld>
            <a:endParaRPr lang="uk-UA" dirty="0"/>
          </a:p>
        </p:txBody>
      </p:sp>
      <p:sp>
        <p:nvSpPr>
          <p:cNvPr id="4" name="TextBox 3"/>
          <p:cNvSpPr txBox="1"/>
          <p:nvPr/>
        </p:nvSpPr>
        <p:spPr>
          <a:xfrm>
            <a:off x="5642264" y="990583"/>
            <a:ext cx="3283527" cy="3416320"/>
          </a:xfrm>
          <a:prstGeom prst="rect">
            <a:avLst/>
          </a:prstGeom>
          <a:noFill/>
        </p:spPr>
        <p:txBody>
          <a:bodyPr wrap="square" rtlCol="0">
            <a:spAutoFit/>
          </a:bodyPr>
          <a:lstStyle/>
          <a:p>
            <a:pPr marL="228600" indent="-228600">
              <a:buFont typeface="Arial" pitchFamily="34" charset="0"/>
              <a:buChar char="•"/>
            </a:pPr>
            <a:r>
              <a:rPr lang="en-US" sz="1800" dirty="0" smtClean="0"/>
              <a:t>DSE Analytics Streaming; one executor only, always on (?)</a:t>
            </a:r>
          </a:p>
          <a:p>
            <a:pPr marL="228600" indent="-228600">
              <a:buFont typeface="Arial" pitchFamily="34" charset="0"/>
              <a:buChar char="•"/>
            </a:pPr>
            <a:r>
              <a:rPr lang="en-US" sz="1800" dirty="0" smtClean="0"/>
              <a:t>Driver can be hosted locally or remote</a:t>
            </a:r>
          </a:p>
          <a:p>
            <a:pPr marL="228600" indent="-228600">
              <a:buFont typeface="Arial" pitchFamily="34" charset="0"/>
              <a:buChar char="•"/>
            </a:pPr>
            <a:endParaRPr lang="en-US" sz="1800" dirty="0" smtClean="0"/>
          </a:p>
          <a:p>
            <a:pPr marL="228600" indent="-228600">
              <a:buFont typeface="Arial" pitchFamily="34" charset="0"/>
              <a:buChar char="•"/>
            </a:pPr>
            <a:r>
              <a:rPr lang="en-US" sz="1800" dirty="0" smtClean="0"/>
              <a:t>DSE 5.1+, can have analytics only nodes; no local data</a:t>
            </a:r>
          </a:p>
          <a:p>
            <a:pPr marL="228600" indent="-228600">
              <a:buFont typeface="Arial" pitchFamily="34" charset="0"/>
              <a:buChar char="•"/>
            </a:pPr>
            <a:r>
              <a:rPr lang="en-US" sz="1800" dirty="0" smtClean="0"/>
              <a:t>For executors, data must be available via same path on every node; DSEFS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44" y="1229574"/>
            <a:ext cx="5465620" cy="2289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5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6077" y="873922"/>
            <a:ext cx="1852182" cy="548048"/>
          </a:xfrm>
        </p:spPr>
        <p:txBody>
          <a:bodyPr/>
          <a:lstStyle/>
          <a:p>
            <a:r>
              <a:rPr lang="en-US" dirty="0" smtClean="0"/>
              <a:t>DSE Analytics: UIs</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19</a:t>
            </a:fld>
            <a:endParaRPr lang="uk-UA" dirty="0"/>
          </a:p>
        </p:txBody>
      </p:sp>
      <p:sp>
        <p:nvSpPr>
          <p:cNvPr id="4" name="TextBox 3"/>
          <p:cNvSpPr txBox="1"/>
          <p:nvPr/>
        </p:nvSpPr>
        <p:spPr>
          <a:xfrm>
            <a:off x="1059870" y="80189"/>
            <a:ext cx="4343402" cy="4708981"/>
          </a:xfrm>
          <a:prstGeom prst="rect">
            <a:avLst/>
          </a:prstGeom>
          <a:noFill/>
        </p:spPr>
        <p:txBody>
          <a:bodyPr wrap="square" rtlCol="0">
            <a:spAutoFit/>
          </a:bodyPr>
          <a:lstStyle/>
          <a:p>
            <a:pPr marL="228600" indent="-228600">
              <a:buFont typeface="Arial" pitchFamily="34" charset="0"/>
              <a:buChar char="•"/>
            </a:pPr>
            <a:r>
              <a:rPr lang="en-US" sz="2000" dirty="0" err="1" smtClean="0"/>
              <a:t>dse</a:t>
            </a:r>
            <a:r>
              <a:rPr lang="en-US" sz="2000" dirty="0" smtClean="0"/>
              <a:t> spark</a:t>
            </a:r>
          </a:p>
          <a:p>
            <a:pPr defTabSz="228600"/>
            <a:r>
              <a:rPr lang="en-US" sz="2000" dirty="0"/>
              <a:t>	</a:t>
            </a:r>
            <a:r>
              <a:rPr lang="en-US" sz="2000" dirty="0" smtClean="0"/>
              <a:t>	:quit</a:t>
            </a:r>
          </a:p>
          <a:p>
            <a:pPr marL="228600" indent="-228600">
              <a:buFont typeface="Arial" pitchFamily="34" charset="0"/>
              <a:buChar char="•"/>
            </a:pPr>
            <a:r>
              <a:rPr lang="en-US" sz="2000" dirty="0" err="1" smtClean="0"/>
              <a:t>dse</a:t>
            </a:r>
            <a:r>
              <a:rPr lang="en-US" sz="2000" dirty="0" smtClean="0"/>
              <a:t> spark-</a:t>
            </a:r>
            <a:r>
              <a:rPr lang="en-US" sz="2000" dirty="0" err="1" smtClean="0"/>
              <a:t>sql</a:t>
            </a:r>
            <a:endParaRPr lang="en-US" sz="2000" dirty="0" smtClean="0"/>
          </a:p>
          <a:p>
            <a:pPr lvl="1" defTabSz="228600"/>
            <a:r>
              <a:rPr lang="en-US" sz="2000" dirty="0"/>
              <a:t>	</a:t>
            </a:r>
            <a:r>
              <a:rPr lang="en-US" sz="2000" dirty="0" smtClean="0"/>
              <a:t>	quit;</a:t>
            </a:r>
          </a:p>
          <a:p>
            <a:pPr marL="228600" indent="-228600">
              <a:buFont typeface="Arial" pitchFamily="34" charset="0"/>
              <a:buChar char="•"/>
            </a:pPr>
            <a:r>
              <a:rPr lang="en-US" sz="2000" dirty="0" err="1" smtClean="0"/>
              <a:t>dse</a:t>
            </a:r>
            <a:r>
              <a:rPr lang="en-US" sz="2000" dirty="0"/>
              <a:t> </a:t>
            </a:r>
            <a:r>
              <a:rPr lang="en-US" sz="2000" dirty="0" err="1" smtClean="0"/>
              <a:t>pyspark</a:t>
            </a:r>
            <a:endParaRPr lang="en-US" sz="2000" dirty="0" smtClean="0"/>
          </a:p>
          <a:p>
            <a:pPr defTabSz="228600"/>
            <a:r>
              <a:rPr lang="en-US" sz="2000" dirty="0"/>
              <a:t>	</a:t>
            </a:r>
            <a:r>
              <a:rPr lang="en-US" sz="2000" dirty="0" smtClean="0"/>
              <a:t>	quit()</a:t>
            </a:r>
          </a:p>
          <a:p>
            <a:pPr marL="227013" indent="-227013" defTabSz="228600">
              <a:buFont typeface="Arial" pitchFamily="34" charset="0"/>
              <a:buChar char="•"/>
            </a:pPr>
            <a:r>
              <a:rPr lang="en-US" sz="2000" dirty="0" err="1" smtClean="0"/>
              <a:t>dse</a:t>
            </a:r>
            <a:r>
              <a:rPr lang="en-US" sz="2000" dirty="0" smtClean="0"/>
              <a:t> </a:t>
            </a:r>
            <a:r>
              <a:rPr lang="en-US" sz="2000" dirty="0" err="1" smtClean="0"/>
              <a:t>sparkR</a:t>
            </a:r>
            <a:endParaRPr lang="en-US" sz="2000" dirty="0" smtClean="0"/>
          </a:p>
          <a:p>
            <a:pPr defTabSz="228600"/>
            <a:r>
              <a:rPr lang="en-US" sz="2000" dirty="0" smtClean="0"/>
              <a:t>		(Will fail without R)</a:t>
            </a:r>
          </a:p>
          <a:p>
            <a:pPr defTabSz="228600"/>
            <a:endParaRPr lang="en-US" sz="2000" dirty="0" smtClean="0"/>
          </a:p>
          <a:p>
            <a:pPr marL="228600" indent="-228600">
              <a:buFont typeface="Arial" pitchFamily="34" charset="0"/>
              <a:buChar char="•"/>
            </a:pPr>
            <a:r>
              <a:rPr lang="en-US" sz="2000" dirty="0" err="1" smtClean="0">
                <a:solidFill>
                  <a:srgbClr val="00B0F0"/>
                </a:solidFill>
              </a:rPr>
              <a:t>dse</a:t>
            </a:r>
            <a:r>
              <a:rPr lang="en-US" sz="2000" dirty="0" smtClean="0">
                <a:solidFill>
                  <a:srgbClr val="00B0F0"/>
                </a:solidFill>
              </a:rPr>
              <a:t> spark-submit  xxx.jar</a:t>
            </a:r>
          </a:p>
          <a:p>
            <a:pPr marL="228600" indent="-228600">
              <a:buFont typeface="Arial" pitchFamily="34" charset="0"/>
              <a:buChar char="•"/>
            </a:pPr>
            <a:endParaRPr lang="en-US" sz="2000" dirty="0"/>
          </a:p>
          <a:p>
            <a:pPr marL="228600" indent="-228600">
              <a:buFont typeface="Arial" pitchFamily="34" charset="0"/>
              <a:buChar char="•"/>
            </a:pPr>
            <a:r>
              <a:rPr lang="en-US" sz="2000" dirty="0" smtClean="0"/>
              <a:t>http:// (master node) :7080</a:t>
            </a:r>
          </a:p>
          <a:p>
            <a:pPr marL="228600" indent="-228600">
              <a:buFont typeface="Arial" pitchFamily="34" charset="0"/>
              <a:buChar char="•"/>
            </a:pPr>
            <a:r>
              <a:rPr lang="en-US" sz="2000" dirty="0" smtClean="0"/>
              <a:t>http:// (driver host) :4040  41, 42</a:t>
            </a:r>
          </a:p>
          <a:p>
            <a:pPr marL="228600" indent="-228600">
              <a:buFont typeface="Arial" pitchFamily="34" charset="0"/>
              <a:buChar char="•"/>
            </a:pPr>
            <a:r>
              <a:rPr lang="en-US" sz="2000" dirty="0" smtClean="0"/>
              <a:t>(Other)</a:t>
            </a:r>
            <a:endParaRPr lang="en-US" sz="2000" dirty="0"/>
          </a:p>
          <a:p>
            <a:pPr marL="228600" indent="-228600">
              <a:buFont typeface="Arial" pitchFamily="34" charset="0"/>
              <a:buChar char="•"/>
            </a:pPr>
            <a:endParaRPr lang="en-US" sz="2000" dirty="0" smtClean="0"/>
          </a:p>
        </p:txBody>
      </p:sp>
      <p:cxnSp>
        <p:nvCxnSpPr>
          <p:cNvPr id="6" name="Straight Connector 5"/>
          <p:cNvCxnSpPr/>
          <p:nvPr/>
        </p:nvCxnSpPr>
        <p:spPr>
          <a:xfrm>
            <a:off x="3911909" y="329742"/>
            <a:ext cx="0" cy="17484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479" y="417082"/>
            <a:ext cx="23145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127" t="21005" r="49968" b="25160"/>
          <a:stretch/>
        </p:blipFill>
        <p:spPr bwMode="auto">
          <a:xfrm>
            <a:off x="4704522" y="1067207"/>
            <a:ext cx="1240488" cy="67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789955" flipV="1">
            <a:off x="4591889" y="2857728"/>
            <a:ext cx="728726" cy="67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08870" y="3269583"/>
            <a:ext cx="3217547" cy="553998"/>
          </a:xfrm>
          <a:prstGeom prst="rect">
            <a:avLst/>
          </a:prstGeom>
          <a:noFill/>
        </p:spPr>
        <p:txBody>
          <a:bodyPr wrap="none" rtlCol="0">
            <a:spAutoFit/>
          </a:bodyPr>
          <a:lstStyle/>
          <a:p>
            <a:r>
              <a:rPr lang="en-US" sz="1600" b="1" dirty="0" smtClean="0">
                <a:solidFill>
                  <a:schemeClr val="tx1"/>
                </a:solidFill>
              </a:rPr>
              <a:t>Java, </a:t>
            </a:r>
            <a:r>
              <a:rPr lang="en-US" sz="1600" b="1" dirty="0" err="1" smtClean="0">
                <a:solidFill>
                  <a:srgbClr val="00B0F0"/>
                </a:solidFill>
              </a:rPr>
              <a:t>Scala</a:t>
            </a:r>
            <a:r>
              <a:rPr lang="en-US" sz="1600" b="1" dirty="0" smtClean="0">
                <a:solidFill>
                  <a:schemeClr val="tx1"/>
                </a:solidFill>
              </a:rPr>
              <a:t>, Python, R</a:t>
            </a:r>
          </a:p>
          <a:p>
            <a:r>
              <a:rPr lang="en-US" b="1" dirty="0" smtClean="0">
                <a:solidFill>
                  <a:schemeClr val="tx1"/>
                </a:solidFill>
              </a:rPr>
              <a:t>will automatically find Spark Master</a:t>
            </a:r>
          </a:p>
        </p:txBody>
      </p:sp>
    </p:spTree>
    <p:extLst>
      <p:ext uri="{BB962C8B-B14F-4D97-AF65-F5344CB8AC3E}">
        <p14:creationId xmlns:p14="http://schemas.microsoft.com/office/powerpoint/2010/main" val="256618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a:t>Matching pairs – Match the attributes on the right with the areas on the left </a:t>
            </a:r>
          </a:p>
          <a:p>
            <a:endParaRPr lang="en-US" dirty="0"/>
          </a:p>
        </p:txBody>
      </p:sp>
      <p:sp>
        <p:nvSpPr>
          <p:cNvPr id="5" name="Title 4"/>
          <p:cNvSpPr>
            <a:spLocks noGrp="1"/>
          </p:cNvSpPr>
          <p:nvPr>
            <p:ph type="title"/>
          </p:nvPr>
        </p:nvSpPr>
        <p:spPr/>
        <p:txBody>
          <a:bodyPr/>
          <a:lstStyle/>
          <a:p>
            <a:r>
              <a:rPr lang="en-US" dirty="0"/>
              <a:t>Discussion Lab:</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2</a:t>
            </a:fld>
            <a:endParaRPr lang="uk-UA" dirty="0"/>
          </a:p>
        </p:txBody>
      </p:sp>
      <p:sp>
        <p:nvSpPr>
          <p:cNvPr id="9" name="TextBox 8"/>
          <p:cNvSpPr txBox="1"/>
          <p:nvPr/>
        </p:nvSpPr>
        <p:spPr>
          <a:xfrm>
            <a:off x="4607169" y="994135"/>
            <a:ext cx="4353951" cy="707886"/>
          </a:xfrm>
          <a:prstGeom prst="rect">
            <a:avLst/>
          </a:prstGeom>
          <a:noFill/>
        </p:spPr>
        <p:txBody>
          <a:bodyPr wrap="square" rtlCol="0">
            <a:spAutoFit/>
          </a:bodyPr>
          <a:lstStyle/>
          <a:p>
            <a:r>
              <a:rPr lang="en-US" sz="2000" dirty="0" smtClean="0"/>
              <a:t>DSE Analytics; </a:t>
            </a:r>
            <a:r>
              <a:rPr lang="en-US" sz="2000" dirty="0" err="1" smtClean="0"/>
              <a:t>Hadoop</a:t>
            </a:r>
            <a:r>
              <a:rPr lang="en-US" sz="2000" dirty="0" smtClean="0"/>
              <a:t> versus Spark, languages and functions</a:t>
            </a:r>
          </a:p>
        </p:txBody>
      </p:sp>
    </p:spTree>
    <p:extLst>
      <p:ext uri="{BB962C8B-B14F-4D97-AF65-F5344CB8AC3E}">
        <p14:creationId xmlns:p14="http://schemas.microsoft.com/office/powerpoint/2010/main" val="358951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Resource Math </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20</a:t>
            </a:fld>
            <a:endParaRPr lang="uk-UA" dirty="0"/>
          </a:p>
        </p:txBody>
      </p:sp>
      <p:sp>
        <p:nvSpPr>
          <p:cNvPr id="5" name="TextBox 4"/>
          <p:cNvSpPr txBox="1"/>
          <p:nvPr/>
        </p:nvSpPr>
        <p:spPr>
          <a:xfrm>
            <a:off x="218210" y="2673911"/>
            <a:ext cx="4094018" cy="1538883"/>
          </a:xfrm>
          <a:prstGeom prst="rect">
            <a:avLst/>
          </a:prstGeom>
          <a:noFill/>
        </p:spPr>
        <p:txBody>
          <a:bodyPr wrap="square" rtlCol="0">
            <a:spAutoFit/>
          </a:bodyPr>
          <a:lstStyle/>
          <a:p>
            <a:r>
              <a:rPr lang="en-US" sz="2000" dirty="0" smtClean="0"/>
              <a:t>On the server; </a:t>
            </a:r>
            <a:r>
              <a:rPr lang="en-US" sz="2000" dirty="0" err="1" smtClean="0"/>
              <a:t>dse.yaml</a:t>
            </a:r>
            <a:r>
              <a:rPr lang="en-US" sz="2000" dirty="0" smtClean="0"/>
              <a:t>, spark-env.sh, other</a:t>
            </a:r>
            <a:endParaRPr lang="en-US" sz="1800" dirty="0" smtClean="0"/>
          </a:p>
          <a:p>
            <a:pPr marL="228600" indent="-228600">
              <a:buFont typeface="Arial" pitchFamily="34" charset="0"/>
              <a:buChar char="•"/>
            </a:pPr>
            <a:r>
              <a:rPr lang="en-US" sz="1800" dirty="0" smtClean="0"/>
              <a:t>Tiered, many, non-trivial</a:t>
            </a:r>
          </a:p>
          <a:p>
            <a:pPr marL="228600" indent="-228600">
              <a:buFont typeface="Arial" pitchFamily="34" charset="0"/>
              <a:buChar char="•"/>
            </a:pPr>
            <a:r>
              <a:rPr lang="en-US" sz="1800" dirty="0" smtClean="0"/>
              <a:t>RAM, Cores, other</a:t>
            </a:r>
          </a:p>
          <a:p>
            <a:pPr marL="228600" indent="-228600">
              <a:buFont typeface="Arial" pitchFamily="34" charset="0"/>
              <a:buChar char="•"/>
            </a:pPr>
            <a:r>
              <a:rPr lang="en-US" sz="1800" dirty="0" smtClean="0"/>
              <a:t>See </a:t>
            </a:r>
            <a:r>
              <a:rPr lang="en-US" sz="1800" dirty="0" err="1" smtClean="0"/>
              <a:t>Url</a:t>
            </a:r>
            <a:endParaRPr lang="en-US" sz="18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8" y="927822"/>
            <a:ext cx="8811491"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20045" y="2673911"/>
            <a:ext cx="4416138" cy="1231106"/>
          </a:xfrm>
          <a:prstGeom prst="rect">
            <a:avLst/>
          </a:prstGeom>
          <a:noFill/>
        </p:spPr>
        <p:txBody>
          <a:bodyPr wrap="square" rtlCol="0">
            <a:spAutoFit/>
          </a:bodyPr>
          <a:lstStyle/>
          <a:p>
            <a:r>
              <a:rPr lang="en-US" sz="2000" dirty="0" smtClean="0"/>
              <a:t>On the client; in code, or ENV</a:t>
            </a:r>
          </a:p>
          <a:p>
            <a:pPr marL="228600" indent="-228600">
              <a:buFont typeface="Arial" pitchFamily="34" charset="0"/>
              <a:buChar char="•"/>
            </a:pPr>
            <a:r>
              <a:rPr lang="en-US" sz="1800" dirty="0" smtClean="0"/>
              <a:t>Subject to server limits</a:t>
            </a:r>
          </a:p>
          <a:p>
            <a:pPr marL="228600" indent="-228600">
              <a:buFont typeface="Arial" pitchFamily="34" charset="0"/>
              <a:buChar char="•"/>
            </a:pPr>
            <a:r>
              <a:rPr lang="en-US" sz="1800" dirty="0" smtClean="0"/>
              <a:t>RAM, Cores, other</a:t>
            </a:r>
          </a:p>
          <a:p>
            <a:pPr marL="228600" indent="-228600">
              <a:buFont typeface="Arial" pitchFamily="34" charset="0"/>
              <a:buChar char="•"/>
            </a:pPr>
            <a:r>
              <a:rPr lang="en-US" sz="1800" dirty="0" smtClean="0"/>
              <a:t>See </a:t>
            </a:r>
            <a:r>
              <a:rPr lang="en-US" sz="1800" dirty="0" err="1" smtClean="0"/>
              <a:t>Url</a:t>
            </a:r>
            <a:endParaRPr lang="en-US" sz="1800" dirty="0" smtClean="0"/>
          </a:p>
        </p:txBody>
      </p:sp>
      <p:sp>
        <p:nvSpPr>
          <p:cNvPr id="4" name="Oval 3"/>
          <p:cNvSpPr/>
          <p:nvPr/>
        </p:nvSpPr>
        <p:spPr>
          <a:xfrm>
            <a:off x="3439391" y="1174173"/>
            <a:ext cx="1039090" cy="108065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509164" y="1174173"/>
            <a:ext cx="1039090" cy="108065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76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Programming Model</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21</a:t>
            </a:fld>
            <a:endParaRPr lang="uk-UA" dirty="0"/>
          </a:p>
        </p:txBody>
      </p:sp>
      <p:pic>
        <p:nvPicPr>
          <p:cNvPr id="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398" t="15562" r="13198" b="33174"/>
          <a:stretch/>
        </p:blipFill>
        <p:spPr bwMode="auto">
          <a:xfrm>
            <a:off x="306611" y="1910042"/>
            <a:ext cx="3814470" cy="156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4727864" y="3298168"/>
            <a:ext cx="3792682" cy="97051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727864" y="2207123"/>
            <a:ext cx="3792682" cy="97051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727863" y="1454726"/>
            <a:ext cx="1210539" cy="649181"/>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8935" y="1434934"/>
            <a:ext cx="1210539" cy="649181"/>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310007" y="1434935"/>
            <a:ext cx="1210539" cy="649181"/>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97698" y="2692379"/>
            <a:ext cx="1653018" cy="400110"/>
          </a:xfrm>
          <a:prstGeom prst="rect">
            <a:avLst/>
          </a:prstGeom>
          <a:noFill/>
        </p:spPr>
        <p:txBody>
          <a:bodyPr wrap="none" rtlCol="0">
            <a:spAutoFit/>
          </a:bodyPr>
          <a:lstStyle/>
          <a:p>
            <a:pPr algn="ctr"/>
            <a:r>
              <a:rPr lang="en-US" sz="2000" b="1" dirty="0" err="1" smtClean="0">
                <a:solidFill>
                  <a:srgbClr val="0070C0"/>
                </a:solidFill>
              </a:rPr>
              <a:t>DataFrames</a:t>
            </a:r>
            <a:endParaRPr lang="en-US" sz="2000" b="1" dirty="0" smtClean="0">
              <a:solidFill>
                <a:srgbClr val="0070C0"/>
              </a:solidFill>
            </a:endParaRPr>
          </a:p>
        </p:txBody>
      </p:sp>
      <p:sp>
        <p:nvSpPr>
          <p:cNvPr id="19" name="TextBox 18"/>
          <p:cNvSpPr txBox="1"/>
          <p:nvPr/>
        </p:nvSpPr>
        <p:spPr>
          <a:xfrm>
            <a:off x="4738233" y="2507713"/>
            <a:ext cx="1253869" cy="400110"/>
          </a:xfrm>
          <a:prstGeom prst="rect">
            <a:avLst/>
          </a:prstGeom>
          <a:noFill/>
        </p:spPr>
        <p:txBody>
          <a:bodyPr wrap="none" rtlCol="0">
            <a:spAutoFit/>
          </a:bodyPr>
          <a:lstStyle/>
          <a:p>
            <a:pPr algn="ctr"/>
            <a:r>
              <a:rPr lang="en-US" sz="2000" b="1" dirty="0" smtClean="0">
                <a:solidFill>
                  <a:srgbClr val="0070C0"/>
                </a:solidFill>
              </a:rPr>
              <a:t>Datasets</a:t>
            </a:r>
          </a:p>
        </p:txBody>
      </p:sp>
      <p:sp>
        <p:nvSpPr>
          <p:cNvPr id="20" name="TextBox 19"/>
          <p:cNvSpPr txBox="1"/>
          <p:nvPr/>
        </p:nvSpPr>
        <p:spPr>
          <a:xfrm>
            <a:off x="5682355" y="2207123"/>
            <a:ext cx="1928734" cy="369332"/>
          </a:xfrm>
          <a:prstGeom prst="rect">
            <a:avLst/>
          </a:prstGeom>
          <a:noFill/>
        </p:spPr>
        <p:txBody>
          <a:bodyPr wrap="none" rtlCol="0">
            <a:spAutoFit/>
          </a:bodyPr>
          <a:lstStyle/>
          <a:p>
            <a:pPr algn="ctr"/>
            <a:r>
              <a:rPr lang="en-US" sz="1800" b="1" dirty="0" smtClean="0"/>
              <a:t>Structured APIs</a:t>
            </a:r>
          </a:p>
        </p:txBody>
      </p:sp>
      <p:sp>
        <p:nvSpPr>
          <p:cNvPr id="21" name="TextBox 20"/>
          <p:cNvSpPr txBox="1"/>
          <p:nvPr/>
        </p:nvSpPr>
        <p:spPr>
          <a:xfrm>
            <a:off x="6413321" y="3726496"/>
            <a:ext cx="1975220" cy="307777"/>
          </a:xfrm>
          <a:prstGeom prst="rect">
            <a:avLst/>
          </a:prstGeom>
          <a:noFill/>
        </p:spPr>
        <p:txBody>
          <a:bodyPr wrap="none" rtlCol="0">
            <a:spAutoFit/>
          </a:bodyPr>
          <a:lstStyle/>
          <a:p>
            <a:pPr algn="ctr"/>
            <a:r>
              <a:rPr lang="en-US" b="1" dirty="0" smtClean="0"/>
              <a:t>Distributed Variables</a:t>
            </a:r>
          </a:p>
        </p:txBody>
      </p:sp>
      <p:sp>
        <p:nvSpPr>
          <p:cNvPr id="22" name="TextBox 21"/>
          <p:cNvSpPr txBox="1"/>
          <p:nvPr/>
        </p:nvSpPr>
        <p:spPr>
          <a:xfrm>
            <a:off x="4890543" y="3678983"/>
            <a:ext cx="885179" cy="400110"/>
          </a:xfrm>
          <a:prstGeom prst="rect">
            <a:avLst/>
          </a:prstGeom>
          <a:noFill/>
        </p:spPr>
        <p:txBody>
          <a:bodyPr wrap="none" rtlCol="0">
            <a:spAutoFit/>
          </a:bodyPr>
          <a:lstStyle/>
          <a:p>
            <a:pPr algn="ctr"/>
            <a:r>
              <a:rPr lang="en-US" sz="2000" b="1" dirty="0" smtClean="0">
                <a:solidFill>
                  <a:srgbClr val="0070C0"/>
                </a:solidFill>
              </a:rPr>
              <a:t>RDDs</a:t>
            </a:r>
          </a:p>
        </p:txBody>
      </p:sp>
      <p:sp>
        <p:nvSpPr>
          <p:cNvPr id="23" name="TextBox 22"/>
          <p:cNvSpPr txBox="1"/>
          <p:nvPr/>
        </p:nvSpPr>
        <p:spPr>
          <a:xfrm>
            <a:off x="5685488" y="3298168"/>
            <a:ext cx="1877438" cy="369332"/>
          </a:xfrm>
          <a:prstGeom prst="rect">
            <a:avLst/>
          </a:prstGeom>
          <a:noFill/>
        </p:spPr>
        <p:txBody>
          <a:bodyPr wrap="none" rtlCol="0">
            <a:spAutoFit/>
          </a:bodyPr>
          <a:lstStyle/>
          <a:p>
            <a:pPr algn="ctr"/>
            <a:r>
              <a:rPr lang="en-US" sz="1800" b="1" dirty="0" smtClean="0"/>
              <a:t>Low Level APIs</a:t>
            </a:r>
          </a:p>
        </p:txBody>
      </p:sp>
      <p:sp>
        <p:nvSpPr>
          <p:cNvPr id="26" name="TextBox 25"/>
          <p:cNvSpPr txBox="1"/>
          <p:nvPr/>
        </p:nvSpPr>
        <p:spPr>
          <a:xfrm>
            <a:off x="7260290" y="1482475"/>
            <a:ext cx="1309974" cy="523220"/>
          </a:xfrm>
          <a:prstGeom prst="rect">
            <a:avLst/>
          </a:prstGeom>
          <a:noFill/>
        </p:spPr>
        <p:txBody>
          <a:bodyPr wrap="none" rtlCol="0">
            <a:spAutoFit/>
          </a:bodyPr>
          <a:lstStyle/>
          <a:p>
            <a:pPr algn="ctr"/>
            <a:r>
              <a:rPr lang="en-US" b="1" dirty="0" smtClean="0"/>
              <a:t>Libraries</a:t>
            </a:r>
          </a:p>
          <a:p>
            <a:pPr algn="ctr"/>
            <a:r>
              <a:rPr lang="en-US" b="1" dirty="0" smtClean="0"/>
              <a:t>&amp; Ecosystem</a:t>
            </a:r>
          </a:p>
        </p:txBody>
      </p:sp>
      <p:sp>
        <p:nvSpPr>
          <p:cNvPr id="27" name="TextBox 26"/>
          <p:cNvSpPr txBox="1"/>
          <p:nvPr/>
        </p:nvSpPr>
        <p:spPr>
          <a:xfrm>
            <a:off x="7585699" y="2512269"/>
            <a:ext cx="659155" cy="369332"/>
          </a:xfrm>
          <a:prstGeom prst="rect">
            <a:avLst/>
          </a:prstGeom>
          <a:noFill/>
        </p:spPr>
        <p:txBody>
          <a:bodyPr wrap="none" rtlCol="0">
            <a:spAutoFit/>
          </a:bodyPr>
          <a:lstStyle/>
          <a:p>
            <a:pPr algn="ctr"/>
            <a:r>
              <a:rPr lang="en-US" sz="1800" b="1" dirty="0" smtClean="0"/>
              <a:t>SQL</a:t>
            </a:r>
          </a:p>
        </p:txBody>
      </p:sp>
      <p:sp>
        <p:nvSpPr>
          <p:cNvPr id="28" name="TextBox 27"/>
          <p:cNvSpPr txBox="1"/>
          <p:nvPr/>
        </p:nvSpPr>
        <p:spPr>
          <a:xfrm>
            <a:off x="6095125" y="1448829"/>
            <a:ext cx="1039066" cy="523220"/>
          </a:xfrm>
          <a:prstGeom prst="rect">
            <a:avLst/>
          </a:prstGeom>
          <a:noFill/>
        </p:spPr>
        <p:txBody>
          <a:bodyPr wrap="none" rtlCol="0">
            <a:spAutoFit/>
          </a:bodyPr>
          <a:lstStyle/>
          <a:p>
            <a:pPr algn="ctr"/>
            <a:r>
              <a:rPr lang="en-US" b="1" dirty="0" smtClean="0"/>
              <a:t>Advanced</a:t>
            </a:r>
          </a:p>
          <a:p>
            <a:pPr algn="ctr"/>
            <a:r>
              <a:rPr lang="en-US" b="1" dirty="0" smtClean="0"/>
              <a:t>Analytics</a:t>
            </a:r>
          </a:p>
        </p:txBody>
      </p:sp>
      <p:sp>
        <p:nvSpPr>
          <p:cNvPr id="29" name="TextBox 28"/>
          <p:cNvSpPr txBox="1"/>
          <p:nvPr/>
        </p:nvSpPr>
        <p:spPr>
          <a:xfrm>
            <a:off x="4787952" y="1471539"/>
            <a:ext cx="1090362" cy="523220"/>
          </a:xfrm>
          <a:prstGeom prst="rect">
            <a:avLst/>
          </a:prstGeom>
          <a:noFill/>
        </p:spPr>
        <p:txBody>
          <a:bodyPr wrap="none" rtlCol="0">
            <a:spAutoFit/>
          </a:bodyPr>
          <a:lstStyle/>
          <a:p>
            <a:pPr algn="ctr"/>
            <a:r>
              <a:rPr lang="en-US" b="1" dirty="0" smtClean="0"/>
              <a:t>Structured</a:t>
            </a:r>
          </a:p>
          <a:p>
            <a:pPr algn="ctr"/>
            <a:r>
              <a:rPr lang="en-US" b="1" dirty="0" smtClean="0"/>
              <a:t>Streaming</a:t>
            </a:r>
          </a:p>
        </p:txBody>
      </p:sp>
      <p:sp>
        <p:nvSpPr>
          <p:cNvPr id="30" name="TextBox 29"/>
          <p:cNvSpPr txBox="1"/>
          <p:nvPr/>
        </p:nvSpPr>
        <p:spPr>
          <a:xfrm>
            <a:off x="4433616" y="4422714"/>
            <a:ext cx="4426212" cy="215444"/>
          </a:xfrm>
          <a:prstGeom prst="rect">
            <a:avLst/>
          </a:prstGeom>
          <a:noFill/>
        </p:spPr>
        <p:txBody>
          <a:bodyPr wrap="none" rtlCol="0">
            <a:spAutoFit/>
          </a:bodyPr>
          <a:lstStyle/>
          <a:p>
            <a:r>
              <a:rPr lang="en-US" sz="800" dirty="0"/>
              <a:t>Source: https://www.amazon.com/Spark-Definitive-Guide-Processing-Simple/dp/1491912219</a:t>
            </a:r>
            <a:endParaRPr lang="en-US" sz="800" dirty="0" smtClean="0"/>
          </a:p>
        </p:txBody>
      </p:sp>
      <p:sp>
        <p:nvSpPr>
          <p:cNvPr id="31" name="TextBox 30"/>
          <p:cNvSpPr txBox="1"/>
          <p:nvPr/>
        </p:nvSpPr>
        <p:spPr>
          <a:xfrm>
            <a:off x="490503" y="3559778"/>
            <a:ext cx="1604927" cy="215444"/>
          </a:xfrm>
          <a:prstGeom prst="rect">
            <a:avLst/>
          </a:prstGeom>
          <a:noFill/>
        </p:spPr>
        <p:txBody>
          <a:bodyPr wrap="none" rtlCol="0">
            <a:spAutoFit/>
          </a:bodyPr>
          <a:lstStyle/>
          <a:p>
            <a:r>
              <a:rPr lang="en-US" sz="800" dirty="0" smtClean="0"/>
              <a:t>Image Source: DataBricks.com</a:t>
            </a:r>
          </a:p>
        </p:txBody>
      </p:sp>
    </p:spTree>
    <p:extLst>
      <p:ext uri="{BB962C8B-B14F-4D97-AF65-F5344CB8AC3E}">
        <p14:creationId xmlns:p14="http://schemas.microsoft.com/office/powerpoint/2010/main" val="47052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Programming Model</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22</a:t>
            </a:fld>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82" y="944275"/>
            <a:ext cx="8198427" cy="36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64575" y="4359219"/>
            <a:ext cx="1604927" cy="215444"/>
          </a:xfrm>
          <a:prstGeom prst="rect">
            <a:avLst/>
          </a:prstGeom>
          <a:noFill/>
        </p:spPr>
        <p:txBody>
          <a:bodyPr wrap="none" rtlCol="0">
            <a:spAutoFit/>
          </a:bodyPr>
          <a:lstStyle/>
          <a:p>
            <a:r>
              <a:rPr lang="en-US" sz="800" dirty="0" smtClean="0"/>
              <a:t>Image Source: DataBricks.com</a:t>
            </a:r>
          </a:p>
        </p:txBody>
      </p:sp>
    </p:spTree>
    <p:extLst>
      <p:ext uri="{BB962C8B-B14F-4D97-AF65-F5344CB8AC3E}">
        <p14:creationId xmlns:p14="http://schemas.microsoft.com/office/powerpoint/2010/main" val="173059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z="2000" dirty="0" smtClean="0"/>
              <a:t>Functional Programming</a:t>
            </a:r>
            <a:endParaRPr lang="en-US" sz="2000" dirty="0"/>
          </a:p>
        </p:txBody>
      </p:sp>
      <p:sp>
        <p:nvSpPr>
          <p:cNvPr id="4" name="Title 3"/>
          <p:cNvSpPr>
            <a:spLocks noGrp="1"/>
          </p:cNvSpPr>
          <p:nvPr>
            <p:ph type="title"/>
          </p:nvPr>
        </p:nvSpPr>
        <p:spPr/>
        <p:txBody>
          <a:bodyPr/>
          <a:lstStyle/>
          <a:p>
            <a:r>
              <a:rPr lang="en-US" dirty="0" smtClean="0"/>
              <a:t>DSE Analytics (Apache Spark):</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23</a:t>
            </a:fld>
            <a:endParaRPr lang="uk-UA" dirty="0"/>
          </a:p>
        </p:txBody>
      </p:sp>
      <p:sp>
        <p:nvSpPr>
          <p:cNvPr id="6" name="Content Placeholder 1"/>
          <p:cNvSpPr txBox="1">
            <a:spLocks/>
          </p:cNvSpPr>
          <p:nvPr/>
        </p:nvSpPr>
        <p:spPr>
          <a:xfrm>
            <a:off x="4769222" y="930577"/>
            <a:ext cx="4150660" cy="349870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2000" dirty="0" smtClean="0"/>
              <a:t>What is Functional Programming (FP), and Why </a:t>
            </a:r>
            <a:r>
              <a:rPr lang="en-US" sz="2000" dirty="0"/>
              <a:t>Y</a:t>
            </a:r>
            <a:r>
              <a:rPr lang="en-US" sz="2000" dirty="0" smtClean="0"/>
              <a:t>ou </a:t>
            </a:r>
            <a:r>
              <a:rPr lang="en-US" sz="2000" dirty="0"/>
              <a:t>C</a:t>
            </a:r>
            <a:r>
              <a:rPr lang="en-US" sz="2000" dirty="0" smtClean="0"/>
              <a:t>are</a:t>
            </a:r>
          </a:p>
        </p:txBody>
      </p:sp>
    </p:spTree>
    <p:extLst>
      <p:ext uri="{BB962C8B-B14F-4D97-AF65-F5344CB8AC3E}">
        <p14:creationId xmlns:p14="http://schemas.microsoft.com/office/powerpoint/2010/main" val="1111324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427" y="2172008"/>
            <a:ext cx="2940627" cy="548048"/>
          </a:xfrm>
        </p:spPr>
        <p:txBody>
          <a:bodyPr/>
          <a:lstStyle/>
          <a:p>
            <a:r>
              <a:rPr lang="en-US" dirty="0" err="1" smtClean="0"/>
              <a:t>Scala</a:t>
            </a:r>
            <a:r>
              <a:rPr lang="en-US" dirty="0" smtClean="0"/>
              <a:t>: What does this fragment output ?</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24</a:t>
            </a:fld>
            <a:endParaRPr lang="uk-UA" dirty="0"/>
          </a:p>
        </p:txBody>
      </p:sp>
      <p:sp>
        <p:nvSpPr>
          <p:cNvPr id="4" name="TextBox 3"/>
          <p:cNvSpPr txBox="1"/>
          <p:nvPr/>
        </p:nvSpPr>
        <p:spPr>
          <a:xfrm>
            <a:off x="197427" y="405247"/>
            <a:ext cx="5170005" cy="4093428"/>
          </a:xfrm>
          <a:prstGeom prst="rect">
            <a:avLst/>
          </a:prstGeom>
          <a:noFill/>
        </p:spPr>
        <p:txBody>
          <a:bodyPr wrap="none" rtlCol="0">
            <a:spAutoFit/>
          </a:bodyPr>
          <a:lstStyle/>
          <a:p>
            <a:r>
              <a:rPr lang="en-US" sz="2000" dirty="0" err="1"/>
              <a:t>val</a:t>
            </a:r>
            <a:r>
              <a:rPr lang="en-US" sz="2000" dirty="0"/>
              <a:t> names = List("Bob", "Nancy", "Dirk")</a:t>
            </a:r>
          </a:p>
          <a:p>
            <a:endParaRPr lang="en-US" sz="2000" dirty="0"/>
          </a:p>
          <a:p>
            <a:r>
              <a:rPr lang="en-US" sz="2000" dirty="0" err="1"/>
              <a:t>def</a:t>
            </a:r>
            <a:r>
              <a:rPr lang="en-US" sz="2000" dirty="0"/>
              <a:t> </a:t>
            </a:r>
            <a:r>
              <a:rPr lang="en-US" sz="2000" dirty="0" err="1"/>
              <a:t>myUC</a:t>
            </a:r>
            <a:r>
              <a:rPr lang="en-US" sz="2000" dirty="0"/>
              <a:t>(</a:t>
            </a:r>
            <a:r>
              <a:rPr lang="en-US" sz="2000" dirty="0" err="1">
                <a:solidFill>
                  <a:srgbClr val="92D050"/>
                </a:solidFill>
              </a:rPr>
              <a:t>Args</a:t>
            </a:r>
            <a:r>
              <a:rPr lang="en-US" sz="2000" dirty="0"/>
              <a:t>: </a:t>
            </a:r>
            <a:r>
              <a:rPr lang="en-US" sz="2000" dirty="0">
                <a:solidFill>
                  <a:srgbClr val="C00000"/>
                </a:solidFill>
              </a:rPr>
              <a:t>List[String]</a:t>
            </a:r>
            <a:r>
              <a:rPr lang="en-US" sz="2000" dirty="0"/>
              <a:t>) : </a:t>
            </a:r>
            <a:r>
              <a:rPr lang="en-US" sz="2000" dirty="0">
                <a:solidFill>
                  <a:srgbClr val="92D050"/>
                </a:solidFill>
              </a:rPr>
              <a:t>List[String]</a:t>
            </a:r>
            <a:r>
              <a:rPr lang="en-US" sz="2000" dirty="0"/>
              <a:t> = {</a:t>
            </a:r>
          </a:p>
          <a:p>
            <a:r>
              <a:rPr lang="en-US" sz="2000" dirty="0"/>
              <a:t>  </a:t>
            </a:r>
            <a:r>
              <a:rPr lang="en-US" sz="2000" dirty="0" err="1">
                <a:solidFill>
                  <a:srgbClr val="C00000"/>
                </a:solidFill>
              </a:rPr>
              <a:t>var</a:t>
            </a:r>
            <a:r>
              <a:rPr lang="en-US" sz="2000" dirty="0"/>
              <a:t> </a:t>
            </a:r>
            <a:r>
              <a:rPr lang="en-US" sz="2000" dirty="0" err="1"/>
              <a:t>myList</a:t>
            </a:r>
            <a:r>
              <a:rPr lang="en-US" sz="2000" dirty="0"/>
              <a:t>: List[String] = List()</a:t>
            </a:r>
          </a:p>
          <a:p>
            <a:r>
              <a:rPr lang="en-US" sz="2000" dirty="0"/>
              <a:t>     //</a:t>
            </a:r>
          </a:p>
          <a:p>
            <a:r>
              <a:rPr lang="en-US" sz="2000" dirty="0"/>
              <a:t>  for (s &lt;- </a:t>
            </a:r>
            <a:r>
              <a:rPr lang="en-US" sz="2000" dirty="0" err="1"/>
              <a:t>Args</a:t>
            </a:r>
            <a:r>
              <a:rPr lang="en-US" sz="2000" dirty="0"/>
              <a:t>) {</a:t>
            </a:r>
          </a:p>
          <a:p>
            <a:r>
              <a:rPr lang="en-US" sz="2000" dirty="0"/>
              <a:t>     </a:t>
            </a:r>
            <a:r>
              <a:rPr lang="en-US" sz="2000" dirty="0" err="1"/>
              <a:t>myList</a:t>
            </a:r>
            <a:r>
              <a:rPr lang="en-US" sz="2000" dirty="0"/>
              <a:t> = </a:t>
            </a:r>
            <a:r>
              <a:rPr lang="en-US" sz="2000" dirty="0" err="1"/>
              <a:t>s.toUpperCase</a:t>
            </a:r>
            <a:r>
              <a:rPr lang="en-US" sz="2000" dirty="0"/>
              <a:t> </a:t>
            </a:r>
            <a:r>
              <a:rPr lang="en-US" sz="2000" dirty="0">
                <a:solidFill>
                  <a:schemeClr val="tx1"/>
                </a:solidFill>
              </a:rPr>
              <a:t>::</a:t>
            </a:r>
            <a:r>
              <a:rPr lang="en-US" sz="2000" dirty="0"/>
              <a:t> </a:t>
            </a:r>
            <a:r>
              <a:rPr lang="en-US" sz="2000" dirty="0" err="1"/>
              <a:t>myList</a:t>
            </a:r>
            <a:r>
              <a:rPr lang="en-US" sz="2000" dirty="0"/>
              <a:t> </a:t>
            </a:r>
          </a:p>
          <a:p>
            <a:r>
              <a:rPr lang="en-US" sz="2000" dirty="0"/>
              <a:t>     }</a:t>
            </a:r>
          </a:p>
          <a:p>
            <a:r>
              <a:rPr lang="en-US" sz="2000" dirty="0"/>
              <a:t>  </a:t>
            </a:r>
            <a:r>
              <a:rPr lang="en-US" sz="2000" dirty="0" err="1"/>
              <a:t>myList</a:t>
            </a:r>
            <a:endParaRPr lang="en-US" sz="2000" dirty="0"/>
          </a:p>
          <a:p>
            <a:r>
              <a:rPr lang="en-US" sz="2000" dirty="0"/>
              <a:t>  }</a:t>
            </a:r>
          </a:p>
          <a:p>
            <a:endParaRPr lang="en-US" sz="2000" dirty="0"/>
          </a:p>
          <a:p>
            <a:r>
              <a:rPr lang="en-US" sz="2000" dirty="0" err="1">
                <a:solidFill>
                  <a:srgbClr val="92D050"/>
                </a:solidFill>
              </a:rPr>
              <a:t>val</a:t>
            </a:r>
            <a:r>
              <a:rPr lang="en-US" sz="2000" dirty="0">
                <a:solidFill>
                  <a:srgbClr val="92D050"/>
                </a:solidFill>
              </a:rPr>
              <a:t> </a:t>
            </a:r>
            <a:r>
              <a:rPr lang="en-US" sz="2000" dirty="0" err="1">
                <a:solidFill>
                  <a:srgbClr val="92D050"/>
                </a:solidFill>
              </a:rPr>
              <a:t>capNames</a:t>
            </a:r>
            <a:r>
              <a:rPr lang="en-US" sz="2000" dirty="0">
                <a:solidFill>
                  <a:srgbClr val="92D050"/>
                </a:solidFill>
              </a:rPr>
              <a:t> = </a:t>
            </a:r>
            <a:r>
              <a:rPr lang="en-US" sz="2000" dirty="0" err="1">
                <a:solidFill>
                  <a:srgbClr val="92D050"/>
                </a:solidFill>
              </a:rPr>
              <a:t>myUC</a:t>
            </a:r>
            <a:r>
              <a:rPr lang="en-US" sz="2000" dirty="0">
                <a:solidFill>
                  <a:srgbClr val="92D050"/>
                </a:solidFill>
              </a:rPr>
              <a:t>(names)</a:t>
            </a:r>
          </a:p>
          <a:p>
            <a:r>
              <a:rPr lang="en-US" sz="2000" dirty="0" err="1">
                <a:solidFill>
                  <a:srgbClr val="00B0F0"/>
                </a:solidFill>
              </a:rPr>
              <a:t>capNames.foreach</a:t>
            </a:r>
            <a:r>
              <a:rPr lang="en-US" sz="2000" dirty="0">
                <a:solidFill>
                  <a:srgbClr val="00B0F0"/>
                </a:solidFill>
              </a:rPr>
              <a:t>(</a:t>
            </a:r>
            <a:r>
              <a:rPr lang="en-US" sz="2000" dirty="0" err="1">
                <a:solidFill>
                  <a:srgbClr val="00B0F0"/>
                </a:solidFill>
              </a:rPr>
              <a:t>println</a:t>
            </a:r>
            <a:r>
              <a:rPr lang="en-US" sz="2000" dirty="0">
                <a:solidFill>
                  <a:srgbClr val="00B0F0"/>
                </a:solidFill>
              </a:rPr>
              <a:t>)</a:t>
            </a:r>
            <a:endParaRPr lang="en-US" sz="2000" dirty="0" smtClean="0">
              <a:solidFill>
                <a:srgbClr val="00B0F0"/>
              </a:solidFill>
            </a:endParaRPr>
          </a:p>
        </p:txBody>
      </p:sp>
    </p:spTree>
    <p:extLst>
      <p:ext uri="{BB962C8B-B14F-4D97-AF65-F5344CB8AC3E}">
        <p14:creationId xmlns:p14="http://schemas.microsoft.com/office/powerpoint/2010/main" val="127271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25</a:t>
            </a:fld>
            <a:endParaRPr lang="uk-UA" dirty="0"/>
          </a:p>
        </p:txBody>
      </p:sp>
      <p:sp>
        <p:nvSpPr>
          <p:cNvPr id="4" name="TextBox 3"/>
          <p:cNvSpPr txBox="1"/>
          <p:nvPr/>
        </p:nvSpPr>
        <p:spPr>
          <a:xfrm>
            <a:off x="2603269" y="841666"/>
            <a:ext cx="6320961" cy="3477875"/>
          </a:xfrm>
          <a:prstGeom prst="rect">
            <a:avLst/>
          </a:prstGeom>
          <a:noFill/>
        </p:spPr>
        <p:txBody>
          <a:bodyPr wrap="none" rtlCol="0">
            <a:spAutoFit/>
          </a:bodyPr>
          <a:lstStyle/>
          <a:p>
            <a:r>
              <a:rPr lang="en-US" sz="2000" dirty="0" err="1"/>
              <a:t>val</a:t>
            </a:r>
            <a:r>
              <a:rPr lang="en-US" sz="2000" dirty="0"/>
              <a:t> names = List("Bob", "Nancy", "Dirk")</a:t>
            </a:r>
          </a:p>
          <a:p>
            <a:endParaRPr lang="en-US" sz="2000" dirty="0"/>
          </a:p>
          <a:p>
            <a:r>
              <a:rPr lang="en-US" sz="2000" dirty="0" err="1"/>
              <a:t>val</a:t>
            </a:r>
            <a:r>
              <a:rPr lang="en-US" sz="2000" dirty="0"/>
              <a:t> </a:t>
            </a:r>
            <a:r>
              <a:rPr lang="en-US" sz="2000" dirty="0" err="1"/>
              <a:t>capNames</a:t>
            </a:r>
            <a:r>
              <a:rPr lang="en-US" sz="2000" dirty="0"/>
              <a:t> = for (e &lt;- names) yield </a:t>
            </a:r>
            <a:r>
              <a:rPr lang="en-US" sz="2000" dirty="0" err="1"/>
              <a:t>e.toUpperCase</a:t>
            </a:r>
            <a:endParaRPr lang="en-US" sz="2000" dirty="0"/>
          </a:p>
          <a:p>
            <a:r>
              <a:rPr lang="en-US" sz="2000" dirty="0" err="1">
                <a:solidFill>
                  <a:srgbClr val="00B0F0"/>
                </a:solidFill>
              </a:rPr>
              <a:t>capNames.foreach</a:t>
            </a:r>
            <a:r>
              <a:rPr lang="en-US" sz="2000" dirty="0">
                <a:solidFill>
                  <a:srgbClr val="00B0F0"/>
                </a:solidFill>
              </a:rPr>
              <a:t>(</a:t>
            </a:r>
            <a:r>
              <a:rPr lang="en-US" sz="2000" dirty="0" err="1">
                <a:solidFill>
                  <a:srgbClr val="00B0F0"/>
                </a:solidFill>
              </a:rPr>
              <a:t>println</a:t>
            </a:r>
            <a:r>
              <a:rPr lang="en-US" sz="2000" dirty="0">
                <a:solidFill>
                  <a:srgbClr val="00B0F0"/>
                </a:solidFill>
              </a:rPr>
              <a:t>)</a:t>
            </a:r>
          </a:p>
          <a:p>
            <a:endParaRPr lang="en-US" sz="2000" dirty="0"/>
          </a:p>
          <a:p>
            <a:r>
              <a:rPr lang="en-US" sz="2000" dirty="0" err="1"/>
              <a:t>val</a:t>
            </a:r>
            <a:r>
              <a:rPr lang="en-US" sz="2000" dirty="0"/>
              <a:t> </a:t>
            </a:r>
            <a:r>
              <a:rPr lang="en-US" sz="2000" dirty="0" err="1"/>
              <a:t>capNames</a:t>
            </a:r>
            <a:r>
              <a:rPr lang="en-US" sz="2000" dirty="0"/>
              <a:t> = </a:t>
            </a:r>
            <a:r>
              <a:rPr lang="en-US" sz="2000" dirty="0" err="1"/>
              <a:t>names.map</a:t>
            </a:r>
            <a:r>
              <a:rPr lang="en-US" sz="2000" dirty="0"/>
              <a:t>(_.</a:t>
            </a:r>
            <a:r>
              <a:rPr lang="en-US" sz="2000" dirty="0" err="1"/>
              <a:t>toUpperCase</a:t>
            </a:r>
            <a:r>
              <a:rPr lang="en-US" sz="2000" dirty="0"/>
              <a:t>)</a:t>
            </a:r>
          </a:p>
          <a:p>
            <a:r>
              <a:rPr lang="en-US" sz="2000" dirty="0" err="1">
                <a:solidFill>
                  <a:srgbClr val="00B0F0"/>
                </a:solidFill>
              </a:rPr>
              <a:t>capNames.foreach</a:t>
            </a:r>
            <a:r>
              <a:rPr lang="en-US" sz="2000" dirty="0">
                <a:solidFill>
                  <a:srgbClr val="00B0F0"/>
                </a:solidFill>
              </a:rPr>
              <a:t>(</a:t>
            </a:r>
            <a:r>
              <a:rPr lang="en-US" sz="2000" dirty="0" err="1">
                <a:solidFill>
                  <a:srgbClr val="00B0F0"/>
                </a:solidFill>
              </a:rPr>
              <a:t>println</a:t>
            </a:r>
            <a:r>
              <a:rPr lang="en-US" sz="2000" dirty="0">
                <a:solidFill>
                  <a:srgbClr val="00B0F0"/>
                </a:solidFill>
              </a:rPr>
              <a:t>)</a:t>
            </a:r>
          </a:p>
          <a:p>
            <a:endParaRPr lang="en-US" sz="2000" dirty="0"/>
          </a:p>
          <a:p>
            <a:r>
              <a:rPr lang="en-US" sz="2000" dirty="0" err="1"/>
              <a:t>val</a:t>
            </a:r>
            <a:r>
              <a:rPr lang="en-US" sz="2000" dirty="0"/>
              <a:t> </a:t>
            </a:r>
            <a:r>
              <a:rPr lang="en-US" sz="2000" dirty="0" err="1"/>
              <a:t>nums</a:t>
            </a:r>
            <a:r>
              <a:rPr lang="en-US" sz="2000" dirty="0"/>
              <a:t> = List(1, 2, 3)</a:t>
            </a:r>
          </a:p>
          <a:p>
            <a:r>
              <a:rPr lang="en-US" sz="2000" dirty="0" err="1"/>
              <a:t>val</a:t>
            </a:r>
            <a:r>
              <a:rPr lang="en-US" sz="2000" dirty="0"/>
              <a:t> nums2 = </a:t>
            </a:r>
            <a:r>
              <a:rPr lang="en-US" sz="2000" dirty="0" err="1"/>
              <a:t>nums.map</a:t>
            </a:r>
            <a:r>
              <a:rPr lang="en-US" sz="2000" dirty="0"/>
              <a:t>(_ * 2)</a:t>
            </a:r>
          </a:p>
          <a:p>
            <a:r>
              <a:rPr lang="en-US" sz="2000" dirty="0">
                <a:solidFill>
                  <a:srgbClr val="00B0F0"/>
                </a:solidFill>
              </a:rPr>
              <a:t>nums2.foreach(</a:t>
            </a:r>
            <a:r>
              <a:rPr lang="en-US" sz="2000" dirty="0" err="1">
                <a:solidFill>
                  <a:srgbClr val="00B0F0"/>
                </a:solidFill>
              </a:rPr>
              <a:t>println</a:t>
            </a:r>
            <a:r>
              <a:rPr lang="en-US" sz="2000" dirty="0">
                <a:solidFill>
                  <a:srgbClr val="00B0F0"/>
                </a:solidFill>
              </a:rPr>
              <a:t>)</a:t>
            </a:r>
          </a:p>
        </p:txBody>
      </p:sp>
      <p:sp>
        <p:nvSpPr>
          <p:cNvPr id="5" name="Title 1"/>
          <p:cNvSpPr>
            <a:spLocks noGrp="1"/>
          </p:cNvSpPr>
          <p:nvPr>
            <p:ph type="title"/>
          </p:nvPr>
        </p:nvSpPr>
        <p:spPr>
          <a:xfrm>
            <a:off x="244533" y="2129934"/>
            <a:ext cx="2358736" cy="548048"/>
          </a:xfrm>
        </p:spPr>
        <p:txBody>
          <a:bodyPr/>
          <a:lstStyle/>
          <a:p>
            <a:r>
              <a:rPr lang="en-US" dirty="0" err="1" smtClean="0"/>
              <a:t>Scala</a:t>
            </a:r>
            <a:r>
              <a:rPr lang="en-US" dirty="0" smtClean="0"/>
              <a:t>: What do these  fragments output ?</a:t>
            </a:r>
            <a:endParaRPr lang="en-US" dirty="0"/>
          </a:p>
        </p:txBody>
      </p:sp>
    </p:spTree>
    <p:extLst>
      <p:ext uri="{BB962C8B-B14F-4D97-AF65-F5344CB8AC3E}">
        <p14:creationId xmlns:p14="http://schemas.microsoft.com/office/powerpoint/2010/main" val="159853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map()</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26</a:t>
            </a:fld>
            <a:endParaRPr lang="uk-UA" dirty="0"/>
          </a:p>
        </p:txBody>
      </p:sp>
      <p:sp>
        <p:nvSpPr>
          <p:cNvPr id="4" name="TextBox 3"/>
          <p:cNvSpPr txBox="1"/>
          <p:nvPr/>
        </p:nvSpPr>
        <p:spPr>
          <a:xfrm>
            <a:off x="4194497" y="826909"/>
            <a:ext cx="4404220" cy="3477875"/>
          </a:xfrm>
          <a:prstGeom prst="rect">
            <a:avLst/>
          </a:prstGeom>
          <a:noFill/>
        </p:spPr>
        <p:txBody>
          <a:bodyPr wrap="square" rtlCol="0">
            <a:spAutoFit/>
          </a:bodyPr>
          <a:lstStyle/>
          <a:p>
            <a:pPr marL="227013" indent="-227013">
              <a:buFont typeface="Arial" pitchFamily="34" charset="0"/>
              <a:buChar char="•"/>
            </a:pPr>
            <a:r>
              <a:rPr lang="en-US" sz="2000" dirty="0" smtClean="0">
                <a:solidFill>
                  <a:srgbClr val="92D050"/>
                </a:solidFill>
              </a:rPr>
              <a:t>Factor out common patterns</a:t>
            </a:r>
          </a:p>
          <a:p>
            <a:pPr marL="227013" indent="-227013">
              <a:buFont typeface="Arial" pitchFamily="34" charset="0"/>
              <a:buChar char="•"/>
            </a:pPr>
            <a:r>
              <a:rPr lang="en-US" sz="2000" dirty="0" smtClean="0">
                <a:solidFill>
                  <a:srgbClr val="92D050"/>
                </a:solidFill>
              </a:rPr>
              <a:t>Iterate over List elements</a:t>
            </a:r>
          </a:p>
          <a:p>
            <a:pPr marL="227013" indent="-227013">
              <a:buFont typeface="Arial" pitchFamily="34" charset="0"/>
              <a:buChar char="•"/>
            </a:pPr>
            <a:r>
              <a:rPr lang="en-US" sz="2000" dirty="0" smtClean="0"/>
              <a:t>Term comes from the mathematics domain</a:t>
            </a:r>
          </a:p>
          <a:p>
            <a:pPr marL="227013" indent="-227013">
              <a:buFont typeface="Arial" pitchFamily="34" charset="0"/>
              <a:buChar char="•"/>
            </a:pPr>
            <a:endParaRPr lang="en-US" sz="2000" dirty="0"/>
          </a:p>
          <a:p>
            <a:pPr marL="227013" indent="-227013">
              <a:buFont typeface="Arial" pitchFamily="34" charset="0"/>
              <a:buChar char="•"/>
            </a:pPr>
            <a:r>
              <a:rPr lang="en-US" sz="2000" dirty="0" smtClean="0"/>
              <a:t>Things that can be mapped over are called </a:t>
            </a:r>
            <a:r>
              <a:rPr lang="en-US" sz="2000" dirty="0" err="1" smtClean="0"/>
              <a:t>functors</a:t>
            </a:r>
            <a:endParaRPr lang="en-US" sz="2000" dirty="0" smtClean="0"/>
          </a:p>
          <a:p>
            <a:pPr marL="227013" indent="-227013">
              <a:buFont typeface="Arial" pitchFamily="34" charset="0"/>
              <a:buChar char="•"/>
            </a:pPr>
            <a:endParaRPr lang="en-US" sz="2000" dirty="0"/>
          </a:p>
          <a:p>
            <a:pPr marL="227013" indent="-227013">
              <a:buFont typeface="Arial" pitchFamily="34" charset="0"/>
              <a:buChar char="•"/>
            </a:pPr>
            <a:r>
              <a:rPr lang="en-US" sz="2000" dirty="0" smtClean="0"/>
              <a:t>Methods of </a:t>
            </a:r>
            <a:r>
              <a:rPr lang="en-US" sz="2000" dirty="0" err="1" smtClean="0"/>
              <a:t>Scala's</a:t>
            </a:r>
            <a:r>
              <a:rPr lang="en-US" sz="2000" dirty="0" smtClean="0"/>
              <a:t> collections classes: </a:t>
            </a:r>
            <a:r>
              <a:rPr lang="en-US" sz="2000" dirty="0" smtClean="0">
                <a:solidFill>
                  <a:srgbClr val="92D050"/>
                </a:solidFill>
              </a:rPr>
              <a:t>drop(), filter(), map(), reduce()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32" y="1223568"/>
            <a:ext cx="3060671" cy="236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198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(FP): Why Do You Care ?</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27</a:t>
            </a:fld>
            <a:endParaRPr lang="uk-UA" dirty="0"/>
          </a:p>
        </p:txBody>
      </p:sp>
      <p:sp>
        <p:nvSpPr>
          <p:cNvPr id="4" name="TextBox 3"/>
          <p:cNvSpPr txBox="1"/>
          <p:nvPr/>
        </p:nvSpPr>
        <p:spPr>
          <a:xfrm>
            <a:off x="457200" y="997529"/>
            <a:ext cx="4042064" cy="3477875"/>
          </a:xfrm>
          <a:prstGeom prst="rect">
            <a:avLst/>
          </a:prstGeom>
          <a:noFill/>
        </p:spPr>
        <p:txBody>
          <a:bodyPr wrap="square" rtlCol="0">
            <a:spAutoFit/>
          </a:bodyPr>
          <a:lstStyle/>
          <a:p>
            <a:pPr marL="228600" indent="-228600">
              <a:buFont typeface="Arial" pitchFamily="34" charset="0"/>
              <a:buChar char="•"/>
            </a:pPr>
            <a:r>
              <a:rPr lang="en-US" sz="2000" dirty="0" smtClean="0">
                <a:solidFill>
                  <a:srgbClr val="00B0F0"/>
                </a:solidFill>
              </a:rPr>
              <a:t>98% of the examples you seek to use from books and on Google, will be FP (you need to be able to read)</a:t>
            </a:r>
          </a:p>
          <a:p>
            <a:pPr marL="228600" indent="-228600">
              <a:buFont typeface="Arial" pitchFamily="34" charset="0"/>
              <a:buChar char="•"/>
            </a:pPr>
            <a:r>
              <a:rPr lang="en-US" sz="2000" dirty="0" smtClean="0">
                <a:solidFill>
                  <a:srgbClr val="00B0F0"/>
                </a:solidFill>
              </a:rPr>
              <a:t>Knowing FP required to move from beginner to beyond beginner</a:t>
            </a:r>
          </a:p>
          <a:p>
            <a:pPr marL="228600" indent="-228600">
              <a:buFont typeface="Arial" pitchFamily="34" charset="0"/>
              <a:buChar char="•"/>
            </a:pPr>
            <a:endParaRPr lang="en-US" sz="2000" dirty="0">
              <a:solidFill>
                <a:schemeClr val="tx1"/>
              </a:solidFill>
            </a:endParaRPr>
          </a:p>
          <a:p>
            <a:pPr marL="228600" indent="-228600">
              <a:buFont typeface="Arial" pitchFamily="34" charset="0"/>
              <a:buChar char="•"/>
            </a:pPr>
            <a:r>
              <a:rPr lang="en-US" sz="2000" dirty="0">
                <a:solidFill>
                  <a:schemeClr val="tx1"/>
                </a:solidFill>
              </a:rPr>
              <a:t>T</a:t>
            </a:r>
            <a:r>
              <a:rPr lang="en-US" sz="2000" dirty="0" smtClean="0">
                <a:solidFill>
                  <a:schemeClr val="tx1"/>
                </a:solidFill>
              </a:rPr>
              <a:t>he best way to write </a:t>
            </a:r>
            <a:r>
              <a:rPr lang="en-US" sz="2000" dirty="0" smtClean="0">
                <a:solidFill>
                  <a:srgbClr val="00B0F0"/>
                </a:solidFill>
              </a:rPr>
              <a:t>parallel and concurrent applications</a:t>
            </a:r>
            <a:r>
              <a:rPr lang="en-US" sz="2000" dirty="0" smtClean="0">
                <a:solidFill>
                  <a:schemeClr val="tx1"/>
                </a:solidFill>
              </a:rPr>
              <a:t>; thread safe, no sync issues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659" y="1600024"/>
            <a:ext cx="3575453" cy="183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88323" y="2520133"/>
            <a:ext cx="569387" cy="646331"/>
          </a:xfrm>
          <a:prstGeom prst="rect">
            <a:avLst/>
          </a:prstGeom>
          <a:noFill/>
        </p:spPr>
        <p:txBody>
          <a:bodyPr wrap="none" rtlCol="0">
            <a:spAutoFit/>
          </a:bodyPr>
          <a:lstStyle/>
          <a:p>
            <a:r>
              <a:rPr lang="en-US" sz="3600" b="1" dirty="0" smtClean="0"/>
              <a:t>...</a:t>
            </a:r>
          </a:p>
        </p:txBody>
      </p:sp>
      <p:sp>
        <p:nvSpPr>
          <p:cNvPr id="10" name="TextBox 9"/>
          <p:cNvSpPr txBox="1"/>
          <p:nvPr/>
        </p:nvSpPr>
        <p:spPr>
          <a:xfrm>
            <a:off x="5777059" y="3566369"/>
            <a:ext cx="2511264" cy="461665"/>
          </a:xfrm>
          <a:prstGeom prst="rect">
            <a:avLst/>
          </a:prstGeom>
          <a:noFill/>
        </p:spPr>
        <p:txBody>
          <a:bodyPr wrap="square" rtlCol="0">
            <a:spAutoFit/>
          </a:bodyPr>
          <a:lstStyle/>
          <a:p>
            <a:r>
              <a:rPr lang="en-US" sz="800" dirty="0"/>
              <a:t>Source: </a:t>
            </a:r>
            <a:r>
              <a:rPr lang="en-US" sz="800" dirty="0">
                <a:hlinkClick r:id="rId4"/>
              </a:rPr>
              <a:t>https://medium.com/@</a:t>
            </a:r>
            <a:r>
              <a:rPr lang="en-US" sz="800" dirty="0" smtClean="0">
                <a:hlinkClick r:id="rId4"/>
              </a:rPr>
              <a:t>cscalfani/so-you-want-to-</a:t>
            </a:r>
            <a:r>
              <a:rPr lang="en-US" sz="800" dirty="0" smtClean="0"/>
              <a:t>be-a-functional-programmer-part-1-1f15e387e536</a:t>
            </a:r>
          </a:p>
        </p:txBody>
      </p:sp>
    </p:spTree>
    <p:extLst>
      <p:ext uri="{BB962C8B-B14F-4D97-AF65-F5344CB8AC3E}">
        <p14:creationId xmlns:p14="http://schemas.microsoft.com/office/powerpoint/2010/main" val="2692821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 (FP): Why Do You Care ?</a:t>
            </a:r>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28</a:t>
            </a:fld>
            <a:endParaRPr lang="uk-UA" dirty="0"/>
          </a:p>
        </p:txBody>
      </p:sp>
      <p:sp>
        <p:nvSpPr>
          <p:cNvPr id="5" name="TextBox 4"/>
          <p:cNvSpPr txBox="1"/>
          <p:nvPr/>
        </p:nvSpPr>
        <p:spPr>
          <a:xfrm>
            <a:off x="99060" y="2369131"/>
            <a:ext cx="569387" cy="646331"/>
          </a:xfrm>
          <a:prstGeom prst="rect">
            <a:avLst/>
          </a:prstGeom>
          <a:noFill/>
        </p:spPr>
        <p:txBody>
          <a:bodyPr wrap="none" rtlCol="0">
            <a:spAutoFit/>
          </a:bodyPr>
          <a:lstStyle/>
          <a:p>
            <a:r>
              <a:rPr lang="en-US" sz="3600" b="1" dirty="0" smtClean="0"/>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47" y="1792448"/>
            <a:ext cx="25336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5528" y="4028034"/>
            <a:ext cx="2511264" cy="461665"/>
          </a:xfrm>
          <a:prstGeom prst="rect">
            <a:avLst/>
          </a:prstGeom>
          <a:noFill/>
        </p:spPr>
        <p:txBody>
          <a:bodyPr wrap="square" rtlCol="0">
            <a:spAutoFit/>
          </a:bodyPr>
          <a:lstStyle/>
          <a:p>
            <a:r>
              <a:rPr lang="en-US" sz="800" dirty="0"/>
              <a:t>Source: </a:t>
            </a:r>
            <a:r>
              <a:rPr lang="en-US" sz="800" dirty="0">
                <a:hlinkClick r:id="rId4"/>
              </a:rPr>
              <a:t>https://medium.com/@</a:t>
            </a:r>
            <a:r>
              <a:rPr lang="en-US" sz="800" dirty="0" smtClean="0">
                <a:hlinkClick r:id="rId4"/>
              </a:rPr>
              <a:t>cscalfani/so-you-want-to-</a:t>
            </a:r>
            <a:r>
              <a:rPr lang="en-US" sz="800" dirty="0" smtClean="0"/>
              <a:t>be-a-functional-programmer-part-1-1f15e387e536</a:t>
            </a:r>
          </a:p>
        </p:txBody>
      </p:sp>
      <p:sp>
        <p:nvSpPr>
          <p:cNvPr id="8" name="TextBox 7"/>
          <p:cNvSpPr txBox="1"/>
          <p:nvPr/>
        </p:nvSpPr>
        <p:spPr>
          <a:xfrm>
            <a:off x="3719093" y="773680"/>
            <a:ext cx="4660084" cy="2308324"/>
          </a:xfrm>
          <a:prstGeom prst="rect">
            <a:avLst/>
          </a:prstGeom>
          <a:noFill/>
        </p:spPr>
        <p:txBody>
          <a:bodyPr wrap="square" rtlCol="0">
            <a:spAutoFit/>
          </a:bodyPr>
          <a:lstStyle/>
          <a:p>
            <a:r>
              <a:rPr lang="en-US" sz="1600" dirty="0" smtClean="0">
                <a:solidFill>
                  <a:schemeClr val="tx1"/>
                </a:solidFill>
              </a:rPr>
              <a:t>FP Language Features-</a:t>
            </a:r>
          </a:p>
          <a:p>
            <a:pPr marL="228600" indent="-228600">
              <a:buFont typeface="Arial" pitchFamily="34" charset="0"/>
              <a:buChar char="•"/>
            </a:pPr>
            <a:r>
              <a:rPr lang="en-US" sz="1600" dirty="0" smtClean="0">
                <a:solidFill>
                  <a:srgbClr val="00B0F0"/>
                </a:solidFill>
              </a:rPr>
              <a:t>Immutable data</a:t>
            </a:r>
            <a:r>
              <a:rPr lang="en-US" sz="1600" dirty="0" smtClean="0">
                <a:solidFill>
                  <a:schemeClr val="tx1"/>
                </a:solidFill>
              </a:rPr>
              <a:t>,</a:t>
            </a:r>
            <a:r>
              <a:rPr lang="en-US" sz="1600" dirty="0">
                <a:solidFill>
                  <a:schemeClr val="tx1"/>
                </a:solidFill>
              </a:rPr>
              <a:t> </a:t>
            </a:r>
            <a:r>
              <a:rPr lang="en-US" sz="1600" dirty="0" smtClean="0">
                <a:solidFill>
                  <a:schemeClr val="tx1"/>
                </a:solidFill>
              </a:rPr>
              <a:t>first class functions, tail call optimization</a:t>
            </a:r>
          </a:p>
          <a:p>
            <a:r>
              <a:rPr lang="en-US" sz="1600" dirty="0" smtClean="0">
                <a:solidFill>
                  <a:schemeClr val="tx1"/>
                </a:solidFill>
              </a:rPr>
              <a:t>FP Programming Techniques-</a:t>
            </a:r>
          </a:p>
          <a:p>
            <a:pPr marL="228600" indent="-228600">
              <a:buFont typeface="Arial" pitchFamily="34" charset="0"/>
              <a:buChar char="•"/>
            </a:pPr>
            <a:r>
              <a:rPr lang="en-US" sz="1600" dirty="0" smtClean="0">
                <a:solidFill>
                  <a:srgbClr val="00B0F0"/>
                </a:solidFill>
              </a:rPr>
              <a:t>Mapping</a:t>
            </a:r>
            <a:r>
              <a:rPr lang="en-US" sz="1600" dirty="0" smtClean="0">
                <a:solidFill>
                  <a:schemeClr val="tx1"/>
                </a:solidFill>
              </a:rPr>
              <a:t>, reducing, </a:t>
            </a:r>
            <a:r>
              <a:rPr lang="en-US" sz="1600" dirty="0" smtClean="0">
                <a:solidFill>
                  <a:srgbClr val="00B0F0"/>
                </a:solidFill>
              </a:rPr>
              <a:t>pipelining</a:t>
            </a:r>
            <a:r>
              <a:rPr lang="en-US" sz="1600" dirty="0" smtClean="0">
                <a:solidFill>
                  <a:schemeClr val="tx1"/>
                </a:solidFill>
              </a:rPr>
              <a:t>, </a:t>
            </a:r>
            <a:r>
              <a:rPr lang="en-US" sz="1600" dirty="0" err="1" smtClean="0">
                <a:solidFill>
                  <a:srgbClr val="00B0F0"/>
                </a:solidFill>
              </a:rPr>
              <a:t>recursing</a:t>
            </a:r>
            <a:r>
              <a:rPr lang="en-US" sz="1600" dirty="0" smtClean="0">
                <a:solidFill>
                  <a:schemeClr val="tx1"/>
                </a:solidFill>
              </a:rPr>
              <a:t>, currying, higher order functions (HOF)</a:t>
            </a:r>
          </a:p>
          <a:p>
            <a:r>
              <a:rPr lang="en-US" sz="1600" dirty="0" smtClean="0">
                <a:solidFill>
                  <a:schemeClr val="tx1"/>
                </a:solidFill>
              </a:rPr>
              <a:t>FP Advantages-</a:t>
            </a:r>
          </a:p>
          <a:p>
            <a:pPr marL="228600" indent="-228600">
              <a:buFont typeface="Arial" pitchFamily="34" charset="0"/>
              <a:buChar char="•"/>
            </a:pPr>
            <a:r>
              <a:rPr lang="en-US" sz="1600" dirty="0" smtClean="0">
                <a:solidFill>
                  <a:srgbClr val="00B0F0"/>
                </a:solidFill>
              </a:rPr>
              <a:t>Easier to parallelize</a:t>
            </a:r>
            <a:r>
              <a:rPr lang="en-US" sz="1600" dirty="0" smtClean="0">
                <a:solidFill>
                  <a:schemeClr val="tx1"/>
                </a:solidFill>
              </a:rPr>
              <a:t>, </a:t>
            </a:r>
            <a:r>
              <a:rPr lang="en-US" sz="1600" dirty="0" smtClean="0">
                <a:solidFill>
                  <a:srgbClr val="00B0F0"/>
                </a:solidFill>
              </a:rPr>
              <a:t>lazy evaluation</a:t>
            </a:r>
            <a:r>
              <a:rPr lang="en-US" sz="1600" dirty="0" smtClean="0">
                <a:solidFill>
                  <a:schemeClr val="tx1"/>
                </a:solidFill>
              </a:rPr>
              <a:t>, </a:t>
            </a:r>
            <a:r>
              <a:rPr lang="en-US" sz="1600" dirty="0" smtClean="0">
                <a:solidFill>
                  <a:srgbClr val="00B0F0"/>
                </a:solidFill>
              </a:rPr>
              <a:t>easier to test</a:t>
            </a:r>
            <a:r>
              <a:rPr lang="en-US" sz="1600" dirty="0" smtClean="0">
                <a:solidFill>
                  <a:schemeClr val="tx1"/>
                </a:solidFill>
              </a:rPr>
              <a:t>, determinism</a:t>
            </a:r>
          </a:p>
        </p:txBody>
      </p:sp>
      <p:sp>
        <p:nvSpPr>
          <p:cNvPr id="7" name="TextBox 6"/>
          <p:cNvSpPr txBox="1"/>
          <p:nvPr/>
        </p:nvSpPr>
        <p:spPr>
          <a:xfrm>
            <a:off x="4423769" y="3153990"/>
            <a:ext cx="2635658" cy="461665"/>
          </a:xfrm>
          <a:prstGeom prst="rect">
            <a:avLst/>
          </a:prstGeom>
          <a:noFill/>
        </p:spPr>
        <p:txBody>
          <a:bodyPr wrap="none" rtlCol="0">
            <a:spAutoFit/>
          </a:bodyPr>
          <a:lstStyle/>
          <a:p>
            <a:r>
              <a:rPr lang="en-US" sz="2400" dirty="0" smtClean="0"/>
              <a:t>PF == ODI + NSE</a:t>
            </a:r>
          </a:p>
        </p:txBody>
      </p:sp>
      <p:sp>
        <p:nvSpPr>
          <p:cNvPr id="9" name="TextBox 8"/>
          <p:cNvSpPr txBox="1"/>
          <p:nvPr/>
        </p:nvSpPr>
        <p:spPr>
          <a:xfrm>
            <a:off x="4188876" y="3626338"/>
            <a:ext cx="960519" cy="523220"/>
          </a:xfrm>
          <a:prstGeom prst="rect">
            <a:avLst/>
          </a:prstGeom>
          <a:noFill/>
        </p:spPr>
        <p:txBody>
          <a:bodyPr wrap="none" rtlCol="0">
            <a:spAutoFit/>
          </a:bodyPr>
          <a:lstStyle/>
          <a:p>
            <a:pPr algn="ctr"/>
            <a:r>
              <a:rPr lang="en-US" dirty="0" smtClean="0"/>
              <a:t>Pure</a:t>
            </a:r>
          </a:p>
          <a:p>
            <a:pPr algn="ctr"/>
            <a:r>
              <a:rPr lang="en-US" dirty="0" smtClean="0"/>
              <a:t>Functions</a:t>
            </a:r>
          </a:p>
        </p:txBody>
      </p:sp>
      <p:sp>
        <p:nvSpPr>
          <p:cNvPr id="11" name="TextBox 10"/>
          <p:cNvSpPr txBox="1"/>
          <p:nvPr/>
        </p:nvSpPr>
        <p:spPr>
          <a:xfrm>
            <a:off x="6236766" y="3615655"/>
            <a:ext cx="822661" cy="523220"/>
          </a:xfrm>
          <a:prstGeom prst="rect">
            <a:avLst/>
          </a:prstGeom>
          <a:noFill/>
        </p:spPr>
        <p:txBody>
          <a:bodyPr wrap="none" rtlCol="0">
            <a:spAutoFit/>
          </a:bodyPr>
          <a:lstStyle/>
          <a:p>
            <a:pPr algn="ctr"/>
            <a:r>
              <a:rPr lang="en-US" dirty="0" smtClean="0"/>
              <a:t>No Side</a:t>
            </a:r>
          </a:p>
          <a:p>
            <a:pPr algn="ctr"/>
            <a:r>
              <a:rPr lang="en-US" dirty="0" smtClean="0"/>
              <a:t>Effects</a:t>
            </a:r>
          </a:p>
        </p:txBody>
      </p:sp>
      <p:sp>
        <p:nvSpPr>
          <p:cNvPr id="12" name="TextBox 11"/>
          <p:cNvSpPr txBox="1"/>
          <p:nvPr/>
        </p:nvSpPr>
        <p:spPr>
          <a:xfrm>
            <a:off x="5266147" y="3499528"/>
            <a:ext cx="950901" cy="738664"/>
          </a:xfrm>
          <a:prstGeom prst="rect">
            <a:avLst/>
          </a:prstGeom>
          <a:noFill/>
        </p:spPr>
        <p:txBody>
          <a:bodyPr wrap="none" rtlCol="0">
            <a:spAutoFit/>
          </a:bodyPr>
          <a:lstStyle/>
          <a:p>
            <a:pPr algn="ctr"/>
            <a:r>
              <a:rPr lang="en-US" dirty="0" smtClean="0"/>
              <a:t>Output</a:t>
            </a:r>
          </a:p>
          <a:p>
            <a:pPr algn="ctr"/>
            <a:r>
              <a:rPr lang="en-US" dirty="0"/>
              <a:t>D</a:t>
            </a:r>
            <a:r>
              <a:rPr lang="en-US" dirty="0" smtClean="0"/>
              <a:t>epends </a:t>
            </a:r>
          </a:p>
          <a:p>
            <a:pPr algn="ctr"/>
            <a:r>
              <a:rPr lang="en-US" dirty="0" smtClean="0"/>
              <a:t>on Input</a:t>
            </a:r>
          </a:p>
        </p:txBody>
      </p:sp>
      <p:sp>
        <p:nvSpPr>
          <p:cNvPr id="13" name="TextBox 12"/>
          <p:cNvSpPr txBox="1"/>
          <p:nvPr/>
        </p:nvSpPr>
        <p:spPr>
          <a:xfrm>
            <a:off x="3961680" y="4335810"/>
            <a:ext cx="3794629" cy="307777"/>
          </a:xfrm>
          <a:prstGeom prst="rect">
            <a:avLst/>
          </a:prstGeom>
          <a:noFill/>
        </p:spPr>
        <p:txBody>
          <a:bodyPr wrap="none" rtlCol="0">
            <a:spAutoFit/>
          </a:bodyPr>
          <a:lstStyle/>
          <a:p>
            <a:r>
              <a:rPr lang="en-US" dirty="0" smtClean="0"/>
              <a:t>FP is the opposite of imperative programming</a:t>
            </a: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2252" y="1406348"/>
            <a:ext cx="835221" cy="104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8020288" y="2692324"/>
            <a:ext cx="1056599" cy="1384995"/>
          </a:xfrm>
          <a:prstGeom prst="rect">
            <a:avLst/>
          </a:prstGeom>
          <a:noFill/>
        </p:spPr>
        <p:txBody>
          <a:bodyPr wrap="square" rtlCol="0">
            <a:spAutoFit/>
          </a:bodyPr>
          <a:lstStyle/>
          <a:p>
            <a:pPr algn="ctr"/>
            <a:r>
              <a:rPr lang="en-US" dirty="0" smtClean="0">
                <a:solidFill>
                  <a:srgbClr val="00B0F0"/>
                </a:solidFill>
              </a:rPr>
              <a:t>Which entity in the Spark RT is pipelining ?</a:t>
            </a:r>
          </a:p>
        </p:txBody>
      </p:sp>
    </p:spTree>
    <p:extLst>
      <p:ext uri="{BB962C8B-B14F-4D97-AF65-F5344CB8AC3E}">
        <p14:creationId xmlns:p14="http://schemas.microsoft.com/office/powerpoint/2010/main" val="170471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Intermediate and above level</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29</a:t>
            </a:fld>
            <a:endParaRPr lang="uk-UA"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46" y="1202628"/>
            <a:ext cx="1316444" cy="128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04" y="895927"/>
            <a:ext cx="905914" cy="190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 r="51395" b="9433"/>
          <a:stretch/>
        </p:blipFill>
        <p:spPr bwMode="auto">
          <a:xfrm>
            <a:off x="3186669" y="1401258"/>
            <a:ext cx="2136453" cy="89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0753" y="895927"/>
            <a:ext cx="905914" cy="190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3127" t="21005" r="49968" b="25160"/>
          <a:stretch/>
        </p:blipFill>
        <p:spPr bwMode="auto">
          <a:xfrm>
            <a:off x="6356612" y="1202628"/>
            <a:ext cx="2049155" cy="1108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7846" y="2490076"/>
            <a:ext cx="1258678" cy="523220"/>
          </a:xfrm>
          <a:prstGeom prst="rect">
            <a:avLst/>
          </a:prstGeom>
          <a:noFill/>
        </p:spPr>
        <p:txBody>
          <a:bodyPr wrap="none" rtlCol="0">
            <a:spAutoFit/>
          </a:bodyPr>
          <a:lstStyle/>
          <a:p>
            <a:pPr algn="ctr"/>
            <a:r>
              <a:rPr lang="en-US" dirty="0" smtClean="0"/>
              <a:t>Functional</a:t>
            </a:r>
          </a:p>
          <a:p>
            <a:pPr algn="ctr"/>
            <a:r>
              <a:rPr lang="en-US" dirty="0" smtClean="0"/>
              <a:t>Programming</a:t>
            </a:r>
          </a:p>
        </p:txBody>
      </p:sp>
      <p:sp>
        <p:nvSpPr>
          <p:cNvPr id="9" name="TextBox 8"/>
          <p:cNvSpPr txBox="1"/>
          <p:nvPr/>
        </p:nvSpPr>
        <p:spPr>
          <a:xfrm>
            <a:off x="2474752" y="2751686"/>
            <a:ext cx="3816991" cy="1384995"/>
          </a:xfrm>
          <a:prstGeom prst="rect">
            <a:avLst/>
          </a:prstGeom>
          <a:noFill/>
        </p:spPr>
        <p:txBody>
          <a:bodyPr wrap="square" rtlCol="0">
            <a:spAutoFit/>
          </a:bodyPr>
          <a:lstStyle/>
          <a:p>
            <a:pPr marL="227013" indent="-227013">
              <a:buFont typeface="Arial" pitchFamily="34" charset="0"/>
              <a:buChar char="•"/>
            </a:pPr>
            <a:r>
              <a:rPr lang="en-US" dirty="0" smtClean="0"/>
              <a:t>FP, and imperative programming styles</a:t>
            </a:r>
          </a:p>
          <a:p>
            <a:pPr marL="227013" indent="-227013">
              <a:buFont typeface="Arial" pitchFamily="34" charset="0"/>
              <a:buChar char="•"/>
            </a:pPr>
            <a:r>
              <a:rPr lang="en-US" dirty="0" smtClean="0"/>
              <a:t>FP for transforms, imperative for UI</a:t>
            </a:r>
          </a:p>
          <a:p>
            <a:pPr marL="227013" indent="-227013">
              <a:buFont typeface="Arial" pitchFamily="34" charset="0"/>
              <a:buChar char="•"/>
            </a:pPr>
            <a:r>
              <a:rPr lang="en-US" dirty="0" smtClean="0"/>
              <a:t>What Spark is written in; examples, other</a:t>
            </a:r>
          </a:p>
          <a:p>
            <a:pPr marL="227013" indent="-227013">
              <a:buFont typeface="Arial" pitchFamily="34" charset="0"/>
              <a:buChar char="•"/>
            </a:pPr>
            <a:r>
              <a:rPr lang="en-US" dirty="0" smtClean="0"/>
              <a:t>Immutability, thread safe, concurrency, out of the box</a:t>
            </a:r>
          </a:p>
          <a:p>
            <a:pPr marL="227013" indent="-227013">
              <a:buFont typeface="Arial" pitchFamily="34" charset="0"/>
              <a:buChar char="•"/>
            </a:pPr>
            <a:r>
              <a:rPr lang="en-US" dirty="0" smtClean="0"/>
              <a:t>Rich Java package library </a:t>
            </a:r>
          </a:p>
        </p:txBody>
      </p:sp>
    </p:spTree>
    <p:extLst>
      <p:ext uri="{BB962C8B-B14F-4D97-AF65-F5344CB8AC3E}">
        <p14:creationId xmlns:p14="http://schemas.microsoft.com/office/powerpoint/2010/main" val="388993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521"/>
            <a:ext cx="3832167" cy="548048"/>
          </a:xfrm>
        </p:spPr>
        <p:txBody>
          <a:bodyPr/>
          <a:lstStyle/>
          <a:p>
            <a:r>
              <a:rPr lang="en-US" dirty="0" smtClean="0"/>
              <a:t>DSE Analytics: </a:t>
            </a:r>
            <a:r>
              <a:rPr lang="en-US" dirty="0" err="1" smtClean="0"/>
              <a:t>Hadoop</a:t>
            </a:r>
            <a:r>
              <a:rPr lang="en-US" dirty="0" smtClean="0"/>
              <a:t> versus Spark </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a:t>
            </a:fld>
            <a:endParaRPr lang="uk-UA"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193771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842" y="344004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136345" y="764595"/>
            <a:ext cx="3683460" cy="584775"/>
          </a:xfrm>
          <a:prstGeom prst="rect">
            <a:avLst/>
          </a:prstGeom>
          <a:noFill/>
        </p:spPr>
        <p:txBody>
          <a:bodyPr wrap="square" rtlCol="0">
            <a:spAutoFit/>
          </a:bodyPr>
          <a:lstStyle/>
          <a:p>
            <a:r>
              <a:rPr lang="en-US" sz="1600" b="1" dirty="0" smtClean="0">
                <a:solidFill>
                  <a:srgbClr val="0070C0"/>
                </a:solidFill>
              </a:rPr>
              <a:t>Computing engine, not a storage system</a:t>
            </a:r>
          </a:p>
        </p:txBody>
      </p:sp>
      <p:sp>
        <p:nvSpPr>
          <p:cNvPr id="11" name="TextBox 10"/>
          <p:cNvSpPr txBox="1"/>
          <p:nvPr/>
        </p:nvSpPr>
        <p:spPr>
          <a:xfrm>
            <a:off x="5133578" y="1326551"/>
            <a:ext cx="3902357" cy="584775"/>
          </a:xfrm>
          <a:prstGeom prst="rect">
            <a:avLst/>
          </a:prstGeom>
          <a:noFill/>
        </p:spPr>
        <p:txBody>
          <a:bodyPr wrap="square" rtlCol="0">
            <a:spAutoFit/>
          </a:bodyPr>
          <a:lstStyle/>
          <a:p>
            <a:r>
              <a:rPr lang="en-US" sz="1600" b="1" dirty="0" err="1" smtClean="0">
                <a:solidFill>
                  <a:srgbClr val="92D050"/>
                </a:solidFill>
              </a:rPr>
              <a:t>Composable</a:t>
            </a:r>
            <a:r>
              <a:rPr lang="en-US" sz="1600" b="1" dirty="0" smtClean="0">
                <a:solidFill>
                  <a:srgbClr val="92D050"/>
                </a:solidFill>
              </a:rPr>
              <a:t> API based on functional programming</a:t>
            </a:r>
          </a:p>
        </p:txBody>
      </p:sp>
      <p:sp>
        <p:nvSpPr>
          <p:cNvPr id="12" name="TextBox 11"/>
          <p:cNvSpPr txBox="1"/>
          <p:nvPr/>
        </p:nvSpPr>
        <p:spPr>
          <a:xfrm>
            <a:off x="5133578" y="2445068"/>
            <a:ext cx="3902357" cy="584775"/>
          </a:xfrm>
          <a:prstGeom prst="rect">
            <a:avLst/>
          </a:prstGeom>
          <a:noFill/>
        </p:spPr>
        <p:txBody>
          <a:bodyPr wrap="square" rtlCol="0">
            <a:spAutoFit/>
          </a:bodyPr>
          <a:lstStyle/>
          <a:p>
            <a:r>
              <a:rPr lang="en-US" sz="1600" b="1" dirty="0" smtClean="0">
                <a:solidFill>
                  <a:srgbClr val="92D050"/>
                </a:solidFill>
              </a:rPr>
              <a:t>K/V classes have to be </a:t>
            </a:r>
            <a:r>
              <a:rPr lang="en-US" sz="1600" b="1" dirty="0" err="1" smtClean="0">
                <a:solidFill>
                  <a:srgbClr val="92D050"/>
                </a:solidFill>
              </a:rPr>
              <a:t>serializable</a:t>
            </a:r>
            <a:r>
              <a:rPr lang="en-US" sz="1600" b="1" dirty="0" smtClean="0">
                <a:solidFill>
                  <a:srgbClr val="92D050"/>
                </a:solidFill>
              </a:rPr>
              <a:t> by the framework</a:t>
            </a:r>
          </a:p>
        </p:txBody>
      </p:sp>
      <p:sp>
        <p:nvSpPr>
          <p:cNvPr id="13" name="TextBox 12"/>
          <p:cNvSpPr txBox="1"/>
          <p:nvPr/>
        </p:nvSpPr>
        <p:spPr>
          <a:xfrm>
            <a:off x="5133578" y="1988263"/>
            <a:ext cx="3504486" cy="338554"/>
          </a:xfrm>
          <a:prstGeom prst="rect">
            <a:avLst/>
          </a:prstGeom>
          <a:noFill/>
        </p:spPr>
        <p:txBody>
          <a:bodyPr wrap="none" rtlCol="0">
            <a:spAutoFit/>
          </a:bodyPr>
          <a:lstStyle/>
          <a:p>
            <a:r>
              <a:rPr lang="en-US" sz="1600" b="1" dirty="0" smtClean="0">
                <a:solidFill>
                  <a:srgbClr val="0070C0"/>
                </a:solidFill>
              </a:rPr>
              <a:t>Operates on Key/Value (K/V) pairs</a:t>
            </a:r>
          </a:p>
        </p:txBody>
      </p:sp>
      <p:sp>
        <p:nvSpPr>
          <p:cNvPr id="14" name="TextBox 13"/>
          <p:cNvSpPr txBox="1"/>
          <p:nvPr/>
        </p:nvSpPr>
        <p:spPr>
          <a:xfrm>
            <a:off x="5133578" y="3004106"/>
            <a:ext cx="3902357" cy="584775"/>
          </a:xfrm>
          <a:prstGeom prst="rect">
            <a:avLst/>
          </a:prstGeom>
          <a:noFill/>
        </p:spPr>
        <p:txBody>
          <a:bodyPr wrap="square" rtlCol="0">
            <a:spAutoFit/>
          </a:bodyPr>
          <a:lstStyle/>
          <a:p>
            <a:r>
              <a:rPr lang="en-US" sz="1600" b="1" dirty="0" smtClean="0">
                <a:solidFill>
                  <a:srgbClr val="0070C0"/>
                </a:solidFill>
              </a:rPr>
              <a:t>M/R: Input reader, Mapper, </a:t>
            </a:r>
            <a:r>
              <a:rPr lang="en-US" sz="1600" b="1" dirty="0" err="1" smtClean="0">
                <a:solidFill>
                  <a:srgbClr val="0070C0"/>
                </a:solidFill>
              </a:rPr>
              <a:t>Partitioner</a:t>
            </a:r>
            <a:r>
              <a:rPr lang="en-US" sz="1600" b="1" dirty="0" smtClean="0">
                <a:solidFill>
                  <a:srgbClr val="0070C0"/>
                </a:solidFill>
              </a:rPr>
              <a:t>, Comparator, Reducer, Output Writer</a:t>
            </a:r>
          </a:p>
        </p:txBody>
      </p:sp>
      <p:sp>
        <p:nvSpPr>
          <p:cNvPr id="15" name="TextBox 14"/>
          <p:cNvSpPr txBox="1"/>
          <p:nvPr/>
        </p:nvSpPr>
        <p:spPr>
          <a:xfrm>
            <a:off x="5133578" y="3674131"/>
            <a:ext cx="2600392" cy="338554"/>
          </a:xfrm>
          <a:prstGeom prst="rect">
            <a:avLst/>
          </a:prstGeom>
          <a:noFill/>
        </p:spPr>
        <p:txBody>
          <a:bodyPr wrap="none" rtlCol="0">
            <a:spAutoFit/>
          </a:bodyPr>
          <a:lstStyle/>
          <a:p>
            <a:r>
              <a:rPr lang="en-US" sz="1600" b="1" dirty="0" smtClean="0">
                <a:solidFill>
                  <a:srgbClr val="0070C0"/>
                </a:solidFill>
              </a:rPr>
              <a:t>RDD, </a:t>
            </a:r>
            <a:r>
              <a:rPr lang="en-US" sz="1600" b="1" dirty="0" err="1" smtClean="0">
                <a:solidFill>
                  <a:srgbClr val="0070C0"/>
                </a:solidFill>
              </a:rPr>
              <a:t>DataFrame</a:t>
            </a:r>
            <a:r>
              <a:rPr lang="en-US" sz="1600" b="1" dirty="0" smtClean="0">
                <a:solidFill>
                  <a:srgbClr val="0070C0"/>
                </a:solidFill>
              </a:rPr>
              <a:t>/Dataset</a:t>
            </a:r>
          </a:p>
        </p:txBody>
      </p:sp>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86786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1429600"/>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199133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2553076"/>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311481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367655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Curved Connector 23"/>
          <p:cNvCxnSpPr/>
          <p:nvPr/>
        </p:nvCxnSpPr>
        <p:spPr>
          <a:xfrm rot="10800000" flipV="1">
            <a:off x="3125587" y="1618938"/>
            <a:ext cx="1163780" cy="1154284"/>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258" y="1616225"/>
            <a:ext cx="1521488" cy="102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127" r="49968"/>
          <a:stretch/>
        </p:blipFill>
        <p:spPr bwMode="auto">
          <a:xfrm>
            <a:off x="606829" y="2752367"/>
            <a:ext cx="155448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5136344" y="310702"/>
            <a:ext cx="3139001" cy="338554"/>
          </a:xfrm>
          <a:prstGeom prst="rect">
            <a:avLst/>
          </a:prstGeom>
          <a:noFill/>
        </p:spPr>
        <p:txBody>
          <a:bodyPr wrap="none" rtlCol="0">
            <a:spAutoFit/>
          </a:bodyPr>
          <a:lstStyle/>
          <a:p>
            <a:r>
              <a:rPr lang="en-US" sz="1600" b="1" dirty="0" smtClean="0">
                <a:solidFill>
                  <a:srgbClr val="0070C0"/>
                </a:solidFill>
              </a:rPr>
              <a:t>Distributed </a:t>
            </a:r>
            <a:r>
              <a:rPr lang="en-US" sz="1600" b="1" dirty="0" err="1" smtClean="0">
                <a:solidFill>
                  <a:srgbClr val="0070C0"/>
                </a:solidFill>
              </a:rPr>
              <a:t>Filesystem</a:t>
            </a:r>
            <a:r>
              <a:rPr lang="en-US" sz="1600" b="1" dirty="0" smtClean="0">
                <a:solidFill>
                  <a:srgbClr val="0070C0"/>
                </a:solidFill>
              </a:rPr>
              <a:t> (HDFS)</a:t>
            </a:r>
          </a:p>
        </p:txBody>
      </p:sp>
      <p:pic>
        <p:nvPicPr>
          <p:cNvPr id="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30612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5128032" y="4012034"/>
            <a:ext cx="3816464" cy="830997"/>
          </a:xfrm>
          <a:prstGeom prst="rect">
            <a:avLst/>
          </a:prstGeom>
          <a:noFill/>
        </p:spPr>
        <p:txBody>
          <a:bodyPr wrap="square" rtlCol="0">
            <a:spAutoFit/>
          </a:bodyPr>
          <a:lstStyle/>
          <a:p>
            <a:r>
              <a:rPr lang="en-US" sz="1600" b="1" dirty="0" smtClean="0">
                <a:solidFill>
                  <a:srgbClr val="92D050"/>
                </a:solidFill>
              </a:rPr>
              <a:t>Distributed programming model, user specifies transforms to build up a directed acyclic graph</a:t>
            </a:r>
          </a:p>
        </p:txBody>
      </p:sp>
      <p:pic>
        <p:nvPicPr>
          <p:cNvPr id="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090" y="423828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69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Must Reads ?</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30</a:t>
            </a:fld>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130" y="1028245"/>
            <a:ext cx="2611466" cy="3420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322" y="1028245"/>
            <a:ext cx="2398984" cy="3420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83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31</a:t>
            </a:fld>
            <a:endParaRPr lang="uk-UA" dirty="0"/>
          </a:p>
        </p:txBody>
      </p:sp>
      <p:sp>
        <p:nvSpPr>
          <p:cNvPr id="4" name="Title 3"/>
          <p:cNvSpPr>
            <a:spLocks noGrp="1"/>
          </p:cNvSpPr>
          <p:nvPr>
            <p:ph type="title"/>
          </p:nvPr>
        </p:nvSpPr>
        <p:spPr/>
        <p:txBody>
          <a:bodyPr/>
          <a:lstStyle/>
          <a:p>
            <a:r>
              <a:rPr lang="en-US" dirty="0" smtClean="0"/>
              <a:t>End of Unit:</a:t>
            </a:r>
            <a:endParaRPr lang="en-US" dirty="0"/>
          </a:p>
        </p:txBody>
      </p:sp>
    </p:spTree>
    <p:extLst>
      <p:ext uri="{BB962C8B-B14F-4D97-AF65-F5344CB8AC3E}">
        <p14:creationId xmlns:p14="http://schemas.microsoft.com/office/powerpoint/2010/main" val="52269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Detail:</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32</a:t>
            </a:fld>
            <a:endParaRPr lang="uk-UA" dirty="0"/>
          </a:p>
        </p:txBody>
      </p:sp>
    </p:spTree>
    <p:extLst>
      <p:ext uri="{BB962C8B-B14F-4D97-AF65-F5344CB8AC3E}">
        <p14:creationId xmlns:p14="http://schemas.microsoft.com/office/powerpoint/2010/main" val="153101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661"/>
            <a:ext cx="8229600" cy="548048"/>
          </a:xfrm>
        </p:spPr>
        <p:txBody>
          <a:bodyPr/>
          <a:lstStyle/>
          <a:p>
            <a:r>
              <a:rPr lang="en-US" dirty="0" smtClean="0"/>
              <a:t>History of Apache Spark</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33</a:t>
            </a:fld>
            <a:endParaRPr lang="uk-UA" dirty="0"/>
          </a:p>
        </p:txBody>
      </p:sp>
      <p:sp>
        <p:nvSpPr>
          <p:cNvPr id="5" name="TextBox 4"/>
          <p:cNvSpPr txBox="1"/>
          <p:nvPr/>
        </p:nvSpPr>
        <p:spPr>
          <a:xfrm>
            <a:off x="224443" y="1138844"/>
            <a:ext cx="8462357" cy="3170099"/>
          </a:xfrm>
          <a:prstGeom prst="rect">
            <a:avLst/>
          </a:prstGeom>
          <a:noFill/>
        </p:spPr>
        <p:txBody>
          <a:bodyPr wrap="square" rtlCol="0">
            <a:spAutoFit/>
          </a:bodyPr>
          <a:lstStyle/>
          <a:p>
            <a:r>
              <a:rPr lang="en-US" sz="2000" dirty="0"/>
              <a:t>A Brief History of </a:t>
            </a:r>
            <a:r>
              <a:rPr lang="en-US" sz="2000" dirty="0" smtClean="0"/>
              <a:t>Spark-</a:t>
            </a:r>
            <a:endParaRPr lang="en-US" sz="2000" baseline="30000" dirty="0"/>
          </a:p>
          <a:p>
            <a:pPr marL="233363" indent="-233363">
              <a:buFont typeface="Arial" pitchFamily="34" charset="0"/>
              <a:buChar char="•"/>
            </a:pPr>
            <a:r>
              <a:rPr lang="en-US" sz="1800" dirty="0"/>
              <a:t>Spark was initially started by </a:t>
            </a:r>
            <a:r>
              <a:rPr lang="en-US" sz="1800" dirty="0" err="1"/>
              <a:t>Matei</a:t>
            </a:r>
            <a:r>
              <a:rPr lang="en-US" sz="1800" dirty="0"/>
              <a:t> </a:t>
            </a:r>
            <a:r>
              <a:rPr lang="en-US" sz="1800" dirty="0" err="1"/>
              <a:t>Zaharia</a:t>
            </a:r>
            <a:r>
              <a:rPr lang="en-US" sz="1800" dirty="0"/>
              <a:t> at UC Berkeley's </a:t>
            </a:r>
            <a:r>
              <a:rPr lang="en-US" sz="1800" dirty="0" err="1"/>
              <a:t>AMPLab</a:t>
            </a:r>
            <a:r>
              <a:rPr lang="en-US" sz="1800" dirty="0"/>
              <a:t> in 2009, and open sourced in 2010 under a </a:t>
            </a:r>
            <a:r>
              <a:rPr lang="en-US" sz="1800" u="sng" dirty="0"/>
              <a:t>BSD license</a:t>
            </a:r>
            <a:r>
              <a:rPr lang="en-US" sz="1800" dirty="0"/>
              <a:t>.</a:t>
            </a:r>
          </a:p>
          <a:p>
            <a:pPr marL="233363" indent="-233363">
              <a:buFont typeface="Arial" pitchFamily="34" charset="0"/>
              <a:buChar char="•"/>
            </a:pPr>
            <a:r>
              <a:rPr lang="en-US" sz="1800" dirty="0"/>
              <a:t>In 2013, the project was donated to the Apache Software Foundation and switched its license to Apache 2.0. In February 2014, Spark became a Top-Level Apache Project.</a:t>
            </a:r>
            <a:endParaRPr lang="en-US" sz="1800" u="sng" dirty="0"/>
          </a:p>
          <a:p>
            <a:pPr marL="233363" indent="-233363">
              <a:buFont typeface="Arial" pitchFamily="34" charset="0"/>
              <a:buChar char="•"/>
            </a:pPr>
            <a:r>
              <a:rPr lang="en-US" sz="1800" dirty="0"/>
              <a:t>In November 2014, Spark founder M. </a:t>
            </a:r>
            <a:r>
              <a:rPr lang="en-US" sz="1800" dirty="0" err="1"/>
              <a:t>Zaharia's</a:t>
            </a:r>
            <a:r>
              <a:rPr lang="en-US" sz="1800" dirty="0"/>
              <a:t> company </a:t>
            </a:r>
            <a:r>
              <a:rPr lang="en-US" sz="1800" dirty="0" err="1"/>
              <a:t>Databricks</a:t>
            </a:r>
            <a:r>
              <a:rPr lang="en-US" sz="1800" dirty="0"/>
              <a:t> set a new world record in large scale sorting using Spark.</a:t>
            </a:r>
          </a:p>
          <a:p>
            <a:pPr marL="233363" indent="-233363">
              <a:buFont typeface="Arial" pitchFamily="34" charset="0"/>
              <a:buChar char="•"/>
            </a:pPr>
            <a:r>
              <a:rPr lang="en-US" sz="1800" dirty="0"/>
              <a:t>Spark had in excess of 1000 contributors in 2015, making it one of the most active projects in the Apache Software Foundation and one of the most active open source </a:t>
            </a:r>
            <a:r>
              <a:rPr lang="en-US" sz="1800" u="sng" dirty="0"/>
              <a:t>big data</a:t>
            </a:r>
            <a:r>
              <a:rPr lang="en-US" sz="1800" dirty="0"/>
              <a:t> projects.</a:t>
            </a:r>
            <a:endParaRPr lang="en-US" sz="1800" u="sng" baseline="30000" dirty="0"/>
          </a:p>
        </p:txBody>
      </p:sp>
    </p:spTree>
    <p:extLst>
      <p:ext uri="{BB962C8B-B14F-4D97-AF65-F5344CB8AC3E}">
        <p14:creationId xmlns:p14="http://schemas.microsoft.com/office/powerpoint/2010/main" val="302988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163"/>
            <a:ext cx="8229600" cy="548048"/>
          </a:xfrm>
        </p:spPr>
        <p:txBody>
          <a:bodyPr/>
          <a:lstStyle/>
          <a:p>
            <a:r>
              <a:rPr lang="en-US" dirty="0"/>
              <a:t>History of Apache Spark</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34</a:t>
            </a:fld>
            <a:endParaRPr lang="uk-UA" dirty="0"/>
          </a:p>
        </p:txBody>
      </p:sp>
      <p:sp>
        <p:nvSpPr>
          <p:cNvPr id="4" name="TextBox 3"/>
          <p:cNvSpPr txBox="1"/>
          <p:nvPr/>
        </p:nvSpPr>
        <p:spPr>
          <a:xfrm>
            <a:off x="224443" y="943211"/>
            <a:ext cx="8462357" cy="3765133"/>
          </a:xfrm>
          <a:prstGeom prst="rect">
            <a:avLst/>
          </a:prstGeom>
          <a:noFill/>
        </p:spPr>
        <p:txBody>
          <a:bodyPr wrap="square" rtlCol="0">
            <a:spAutoFit/>
          </a:bodyPr>
          <a:lstStyle/>
          <a:p>
            <a:r>
              <a:rPr lang="en-US" sz="2000" dirty="0"/>
              <a:t>Spark was originally developed to address the limitations of </a:t>
            </a:r>
            <a:r>
              <a:rPr lang="en-US" sz="2000" dirty="0" err="1"/>
              <a:t>MapReduce</a:t>
            </a:r>
            <a:r>
              <a:rPr lang="en-US" sz="2000" dirty="0"/>
              <a:t>.</a:t>
            </a:r>
          </a:p>
          <a:p>
            <a:pPr marL="233363" indent="-233363">
              <a:buFont typeface="Arial" pitchFamily="34" charset="0"/>
              <a:buChar char="•"/>
            </a:pPr>
            <a:r>
              <a:rPr lang="en-US" sz="1600" dirty="0"/>
              <a:t>It is a distributed computing system, utilizing many machines to do a job</a:t>
            </a:r>
          </a:p>
          <a:p>
            <a:pPr marL="233363" indent="-233363">
              <a:buFont typeface="Arial" pitchFamily="34" charset="0"/>
              <a:buChar char="•"/>
            </a:pPr>
            <a:r>
              <a:rPr lang="en-US" sz="1600" dirty="0"/>
              <a:t>While </a:t>
            </a:r>
            <a:r>
              <a:rPr lang="en-US" sz="1600" dirty="0" err="1"/>
              <a:t>MapReduce</a:t>
            </a:r>
            <a:r>
              <a:rPr lang="en-US" sz="1600" dirty="0"/>
              <a:t> reduces and writes to disk, Spark was developed as a shared memory system</a:t>
            </a:r>
          </a:p>
          <a:p>
            <a:pPr lvl="2" defTabSz="233363"/>
            <a:r>
              <a:rPr lang="en-US" sz="1600" dirty="0" smtClean="0"/>
              <a:t>		-- Most </a:t>
            </a:r>
            <a:r>
              <a:rPr lang="en-US" sz="1600" dirty="0"/>
              <a:t>work and data being held in memory</a:t>
            </a:r>
          </a:p>
          <a:p>
            <a:pPr lvl="2" defTabSz="233363"/>
            <a:r>
              <a:rPr lang="en-US" sz="1600" dirty="0" smtClean="0"/>
              <a:t>		-- Spilled </a:t>
            </a:r>
            <a:r>
              <a:rPr lang="en-US" sz="1600" dirty="0"/>
              <a:t>over to disk if memory capacity is met</a:t>
            </a:r>
          </a:p>
          <a:p>
            <a:pPr marL="233363" indent="-233363">
              <a:buFont typeface="Arial" pitchFamily="34" charset="0"/>
              <a:buChar char="•"/>
            </a:pPr>
            <a:r>
              <a:rPr lang="en-US" sz="1600" dirty="0"/>
              <a:t>Because of this Spark is touted as being orders of magnitude faster than </a:t>
            </a:r>
            <a:r>
              <a:rPr lang="en-US" sz="1600" dirty="0" err="1"/>
              <a:t>MapReduce</a:t>
            </a:r>
            <a:endParaRPr lang="en-US" sz="1600" dirty="0"/>
          </a:p>
          <a:p>
            <a:pPr marL="233363" indent="-233363">
              <a:buFont typeface="Arial" pitchFamily="34" charset="0"/>
              <a:buChar char="•"/>
            </a:pPr>
            <a:r>
              <a:rPr lang="en-US" sz="1600" dirty="0"/>
              <a:t>Major speed enhancements came out it</a:t>
            </a:r>
          </a:p>
          <a:p>
            <a:pPr lvl="1" defTabSz="233363"/>
            <a:r>
              <a:rPr lang="en-US" sz="1600" dirty="0" smtClean="0"/>
              <a:t>		-- 1.6 </a:t>
            </a:r>
            <a:r>
              <a:rPr lang="en-US" sz="1600" dirty="0"/>
              <a:t>with solidifying </a:t>
            </a:r>
            <a:r>
              <a:rPr lang="en-US" sz="1600" dirty="0" err="1"/>
              <a:t>DataFrames</a:t>
            </a:r>
            <a:endParaRPr lang="en-US" sz="1600" dirty="0"/>
          </a:p>
          <a:p>
            <a:pPr lvl="1" defTabSz="233363"/>
            <a:r>
              <a:rPr lang="en-US" sz="1600" dirty="0" smtClean="0"/>
              <a:t>		-- 2.0 </a:t>
            </a:r>
            <a:r>
              <a:rPr lang="en-US" sz="1600" dirty="0"/>
              <a:t>with solidifying </a:t>
            </a:r>
            <a:r>
              <a:rPr lang="en-US" sz="1600" dirty="0" err="1"/>
              <a:t>DataSets</a:t>
            </a:r>
            <a:r>
              <a:rPr lang="en-US" sz="1600" dirty="0"/>
              <a:t> and Tungsten execution backend</a:t>
            </a:r>
          </a:p>
          <a:p>
            <a:pPr lvl="1" defTabSz="233363"/>
            <a:r>
              <a:rPr lang="en-US" sz="1600" dirty="0"/>
              <a:t>	</a:t>
            </a:r>
            <a:r>
              <a:rPr lang="en-US" sz="1600" dirty="0" smtClean="0"/>
              <a:t>	-- 2.2 </a:t>
            </a:r>
            <a:r>
              <a:rPr lang="en-US" sz="1600" dirty="0"/>
              <a:t>Structured Streaming</a:t>
            </a:r>
          </a:p>
          <a:p>
            <a:pPr marL="233363" indent="-233363">
              <a:buFont typeface="Arial" pitchFamily="34" charset="0"/>
              <a:buChar char="•"/>
            </a:pPr>
            <a:r>
              <a:rPr lang="en-US" sz="1600" dirty="0"/>
              <a:t>Easier to program and code</a:t>
            </a:r>
          </a:p>
          <a:p>
            <a:pPr marL="233363" indent="-233363">
              <a:buFont typeface="Arial" pitchFamily="34" charset="0"/>
              <a:buChar char="•"/>
            </a:pPr>
            <a:r>
              <a:rPr lang="en-US" sz="1600" dirty="0"/>
              <a:t>Can do analytics in real time as well as </a:t>
            </a:r>
            <a:r>
              <a:rPr lang="en-US" sz="1600" dirty="0" smtClean="0"/>
              <a:t>batch</a:t>
            </a:r>
          </a:p>
          <a:p>
            <a:pPr defTabSz="233363"/>
            <a:r>
              <a:rPr lang="en-US" sz="1600" dirty="0"/>
              <a:t>	</a:t>
            </a:r>
            <a:r>
              <a:rPr lang="en-US" sz="1600" dirty="0" smtClean="0"/>
              <a:t>	-- </a:t>
            </a:r>
            <a:r>
              <a:rPr lang="en-US" sz="1600" dirty="0" err="1" smtClean="0"/>
              <a:t>MapReduce</a:t>
            </a:r>
            <a:r>
              <a:rPr lang="en-US" sz="1600" dirty="0" smtClean="0"/>
              <a:t> </a:t>
            </a:r>
            <a:r>
              <a:rPr lang="en-US" sz="1600" dirty="0"/>
              <a:t>is not a real time analytics engine</a:t>
            </a:r>
          </a:p>
          <a:p>
            <a:pPr marL="285750" indent="-285750">
              <a:buFont typeface="Arial" pitchFamily="34" charset="0"/>
              <a:buChar char="•"/>
            </a:pPr>
            <a:endParaRPr lang="en-US" sz="1600" u="sng" baseline="30000" dirty="0"/>
          </a:p>
        </p:txBody>
      </p:sp>
    </p:spTree>
    <p:extLst>
      <p:ext uri="{BB962C8B-B14F-4D97-AF65-F5344CB8AC3E}">
        <p14:creationId xmlns:p14="http://schemas.microsoft.com/office/powerpoint/2010/main" val="536142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163"/>
            <a:ext cx="8229600" cy="548048"/>
          </a:xfrm>
        </p:spPr>
        <p:txBody>
          <a:bodyPr/>
          <a:lstStyle/>
          <a:p>
            <a:r>
              <a:rPr lang="en-US" dirty="0" smtClean="0"/>
              <a:t>Spark is New, Fast Moving</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35</a:t>
            </a:fld>
            <a:endParaRPr lang="uk-UA" dirty="0"/>
          </a:p>
        </p:txBody>
      </p:sp>
      <p:sp>
        <p:nvSpPr>
          <p:cNvPr id="4" name="TextBox 3"/>
          <p:cNvSpPr txBox="1"/>
          <p:nvPr/>
        </p:nvSpPr>
        <p:spPr>
          <a:xfrm>
            <a:off x="224443" y="943211"/>
            <a:ext cx="8462357" cy="3170099"/>
          </a:xfrm>
          <a:prstGeom prst="rect">
            <a:avLst/>
          </a:prstGeom>
          <a:noFill/>
        </p:spPr>
        <p:txBody>
          <a:bodyPr wrap="square" rtlCol="0">
            <a:spAutoFit/>
          </a:bodyPr>
          <a:lstStyle/>
          <a:p>
            <a:r>
              <a:rPr lang="en-US" sz="2000" dirty="0"/>
              <a:t>Young and a very active open source project</a:t>
            </a:r>
          </a:p>
          <a:p>
            <a:pPr marL="233363" indent="-233363">
              <a:buFont typeface="Arial" pitchFamily="34" charset="0"/>
              <a:buChar char="•"/>
            </a:pPr>
            <a:r>
              <a:rPr lang="en-US" sz="1800" dirty="0"/>
              <a:t>It has moved fast in the last couple of years</a:t>
            </a:r>
          </a:p>
          <a:p>
            <a:pPr marL="233363" indent="-233363">
              <a:buFont typeface="Arial" pitchFamily="34" charset="0"/>
              <a:buChar char="•"/>
            </a:pPr>
            <a:r>
              <a:rPr lang="en-US" sz="1800" dirty="0"/>
              <a:t>Version changes coming very quickly</a:t>
            </a:r>
          </a:p>
          <a:p>
            <a:pPr marL="233363" indent="-233363">
              <a:buFont typeface="Arial" pitchFamily="34" charset="0"/>
              <a:buChar char="•"/>
            </a:pPr>
            <a:r>
              <a:rPr lang="en-US" sz="1800" dirty="0"/>
              <a:t>Major API changes</a:t>
            </a:r>
          </a:p>
          <a:p>
            <a:pPr marL="233363" indent="-233363">
              <a:buFont typeface="Arial" pitchFamily="34" charset="0"/>
              <a:buChar char="•"/>
            </a:pPr>
            <a:r>
              <a:rPr lang="en-US" sz="1800" dirty="0"/>
              <a:t>It is anticipated that like many open source projects this will slow down and the API will start becoming more stable</a:t>
            </a:r>
          </a:p>
          <a:p>
            <a:pPr marL="233363" indent="-233363">
              <a:buFont typeface="Arial" pitchFamily="34" charset="0"/>
              <a:buChar char="•"/>
            </a:pPr>
            <a:r>
              <a:rPr lang="en-US" sz="1800" dirty="0"/>
              <a:t>But for now still very inventive</a:t>
            </a:r>
          </a:p>
          <a:p>
            <a:pPr marL="233363" indent="-233363">
              <a:buFont typeface="Arial" pitchFamily="34" charset="0"/>
              <a:buChar char="•"/>
            </a:pPr>
            <a:r>
              <a:rPr lang="en-US" sz="1800" dirty="0"/>
              <a:t>This implies DSE may lag a few releases behind</a:t>
            </a:r>
          </a:p>
          <a:p>
            <a:pPr lvl="1" defTabSz="233363"/>
            <a:r>
              <a:rPr lang="en-US" sz="1800" dirty="0" smtClean="0"/>
              <a:t>		-- 5.1.x </a:t>
            </a:r>
            <a:r>
              <a:rPr lang="en-US" sz="1800" dirty="0"/>
              <a:t>DSE comes with Spark 2.0.x</a:t>
            </a:r>
          </a:p>
          <a:p>
            <a:pPr lvl="2" defTabSz="233363"/>
            <a:r>
              <a:rPr lang="en-US" sz="1800" dirty="0" smtClean="0"/>
              <a:t>		-- 2.1.0 </a:t>
            </a:r>
            <a:r>
              <a:rPr lang="en-US" sz="1800" dirty="0"/>
              <a:t>of Spark was already released when 5.1.0 was released</a:t>
            </a:r>
          </a:p>
          <a:p>
            <a:pPr lvl="1" defTabSz="233363"/>
            <a:r>
              <a:rPr lang="en-US" sz="1800" dirty="0" smtClean="0"/>
              <a:t>		-- 6.0.0 released </a:t>
            </a:r>
            <a:r>
              <a:rPr lang="en-US" sz="1800" dirty="0"/>
              <a:t>with the latest, Spark 2.2.x</a:t>
            </a:r>
          </a:p>
        </p:txBody>
      </p:sp>
    </p:spTree>
    <p:extLst>
      <p:ext uri="{BB962C8B-B14F-4D97-AF65-F5344CB8AC3E}">
        <p14:creationId xmlns:p14="http://schemas.microsoft.com/office/powerpoint/2010/main" val="2509763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004" y="270472"/>
            <a:ext cx="4324172" cy="548048"/>
          </a:xfrm>
        </p:spPr>
        <p:txBody>
          <a:bodyPr/>
          <a:lstStyle/>
          <a:p>
            <a:r>
              <a:rPr lang="en-US" dirty="0" smtClean="0"/>
              <a:t>Spark Cluster Managers:</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36</a:t>
            </a:fld>
            <a:endParaRPr lang="uk-UA" dirty="0"/>
          </a:p>
        </p:txBody>
      </p:sp>
      <p:sp>
        <p:nvSpPr>
          <p:cNvPr id="4" name="TextBox 3"/>
          <p:cNvSpPr txBox="1"/>
          <p:nvPr/>
        </p:nvSpPr>
        <p:spPr>
          <a:xfrm>
            <a:off x="282012" y="456333"/>
            <a:ext cx="8579978" cy="4401205"/>
          </a:xfrm>
          <a:prstGeom prst="rect">
            <a:avLst/>
          </a:prstGeom>
          <a:noFill/>
        </p:spPr>
        <p:txBody>
          <a:bodyPr wrap="square" rtlCol="0">
            <a:spAutoFit/>
          </a:bodyPr>
          <a:lstStyle/>
          <a:p>
            <a:r>
              <a:rPr lang="en-US" b="1" dirty="0" smtClean="0"/>
              <a:t>Spark Standalone</a:t>
            </a:r>
            <a:endParaRPr lang="en-US" b="1" dirty="0"/>
          </a:p>
          <a:p>
            <a:r>
              <a:rPr lang="en-US" dirty="0"/>
              <a:t>The Spark Standalone cluster manager is a simple cluster manager available as part of the Spark distribution. It has HA for the master, is resilient to worker failures, has capabilities for managing resources per application, and can run alongside of an existing </a:t>
            </a:r>
            <a:r>
              <a:rPr lang="en-US" dirty="0" err="1"/>
              <a:t>Hadoop</a:t>
            </a:r>
            <a:r>
              <a:rPr lang="en-US" dirty="0"/>
              <a:t> deployment and access HDFS (</a:t>
            </a:r>
            <a:r>
              <a:rPr lang="en-US" dirty="0" err="1"/>
              <a:t>Hadoop</a:t>
            </a:r>
            <a:r>
              <a:rPr lang="en-US" dirty="0"/>
              <a:t> Distributed File System) data. The distribution includes scripts to make it easy to deploy either locally or in the cloud on Amazon EC2. It can run on Linux, Windows, or Mac OSX.</a:t>
            </a:r>
          </a:p>
          <a:p>
            <a:endParaRPr lang="en-US" b="1" dirty="0" smtClean="0"/>
          </a:p>
          <a:p>
            <a:r>
              <a:rPr lang="en-US" b="1" dirty="0" smtClean="0"/>
              <a:t>Apache </a:t>
            </a:r>
            <a:r>
              <a:rPr lang="en-US" b="1" dirty="0" err="1" smtClean="0"/>
              <a:t>Mesos</a:t>
            </a:r>
            <a:endParaRPr lang="en-US" dirty="0"/>
          </a:p>
          <a:p>
            <a:r>
              <a:rPr lang="en-US" dirty="0"/>
              <a:t>Apache </a:t>
            </a:r>
            <a:r>
              <a:rPr lang="en-US" dirty="0" err="1"/>
              <a:t>Mesos</a:t>
            </a:r>
            <a:r>
              <a:rPr lang="en-US" dirty="0"/>
              <a:t>, a distributed systems kernel, has HA for masters and slaves, can manage resources per application, and has support for </a:t>
            </a:r>
            <a:r>
              <a:rPr lang="en-US" dirty="0" err="1"/>
              <a:t>Docker</a:t>
            </a:r>
            <a:r>
              <a:rPr lang="en-US" dirty="0"/>
              <a:t> containers. It can run Spark jobs, </a:t>
            </a:r>
            <a:r>
              <a:rPr lang="en-US" dirty="0" err="1"/>
              <a:t>Hadoop</a:t>
            </a:r>
            <a:r>
              <a:rPr lang="en-US" dirty="0"/>
              <a:t> </a:t>
            </a:r>
            <a:r>
              <a:rPr lang="en-US" dirty="0" err="1"/>
              <a:t>MapReduce</a:t>
            </a:r>
            <a:r>
              <a:rPr lang="en-US" dirty="0"/>
              <a:t>, or any other service application. It has API’s for Java, Python, and C++.  It can run on Linux or Mac OSX.</a:t>
            </a:r>
          </a:p>
          <a:p>
            <a:endParaRPr lang="en-US" b="1" dirty="0" smtClean="0"/>
          </a:p>
          <a:p>
            <a:r>
              <a:rPr lang="en-US" b="1" dirty="0" err="1" smtClean="0"/>
              <a:t>Hadoop</a:t>
            </a:r>
            <a:r>
              <a:rPr lang="en-US" b="1" dirty="0" smtClean="0"/>
              <a:t> YARN</a:t>
            </a:r>
            <a:endParaRPr lang="en-US" dirty="0"/>
          </a:p>
          <a:p>
            <a:r>
              <a:rPr lang="en-US" dirty="0" err="1"/>
              <a:t>Hadoop</a:t>
            </a:r>
            <a:r>
              <a:rPr lang="en-US" dirty="0"/>
              <a:t> YARN, a distributed computing framework for job scheduling and cluster resource management, has HA for masters and slaves, support for </a:t>
            </a:r>
            <a:r>
              <a:rPr lang="en-US" dirty="0" err="1"/>
              <a:t>Docker</a:t>
            </a:r>
            <a:r>
              <a:rPr lang="en-US" dirty="0"/>
              <a:t> containers in non-secure mode, Linux and Windows container executors in secure mode, and a pluggable scheduler. It can run on Linux and Windows</a:t>
            </a:r>
            <a:r>
              <a:rPr lang="en-US" dirty="0" smtClean="0"/>
              <a:t>.</a:t>
            </a:r>
          </a:p>
          <a:p>
            <a:endParaRPr lang="en-US" dirty="0"/>
          </a:p>
          <a:p>
            <a:r>
              <a:rPr lang="en-US" b="1" i="1" dirty="0" smtClean="0"/>
              <a:t>Or, </a:t>
            </a:r>
            <a:r>
              <a:rPr lang="en-US" b="1" i="1" dirty="0" err="1" smtClean="0"/>
              <a:t>Datastax</a:t>
            </a:r>
            <a:r>
              <a:rPr lang="en-US" b="1" i="1" dirty="0" smtClean="0"/>
              <a:t> Analytics</a:t>
            </a:r>
          </a:p>
          <a:p>
            <a:endParaRPr lang="en-US" dirty="0" smtClean="0"/>
          </a:p>
          <a:p>
            <a:r>
              <a:rPr lang="en-US" sz="800" dirty="0" smtClean="0"/>
              <a:t>Source: http</a:t>
            </a:r>
            <a:r>
              <a:rPr lang="en-US" sz="800" dirty="0"/>
              <a:t>://www.agildata.com/apache-spark-cluster-managers-yarn-mesos-or-standalone/ </a:t>
            </a:r>
            <a:endParaRPr lang="en-US" sz="800" dirty="0" smtClean="0"/>
          </a:p>
        </p:txBody>
      </p:sp>
    </p:spTree>
    <p:extLst>
      <p:ext uri="{BB962C8B-B14F-4D97-AF65-F5344CB8AC3E}">
        <p14:creationId xmlns:p14="http://schemas.microsoft.com/office/powerpoint/2010/main" val="125526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37</a:t>
            </a:fld>
            <a:endParaRPr lang="uk-UA" dirty="0"/>
          </a:p>
        </p:txBody>
      </p:sp>
      <p:sp>
        <p:nvSpPr>
          <p:cNvPr id="4" name="TextBox 3"/>
          <p:cNvSpPr txBox="1"/>
          <p:nvPr/>
        </p:nvSpPr>
        <p:spPr>
          <a:xfrm>
            <a:off x="294829" y="1046042"/>
            <a:ext cx="8391971" cy="3108543"/>
          </a:xfrm>
          <a:prstGeom prst="rect">
            <a:avLst/>
          </a:prstGeom>
          <a:noFill/>
        </p:spPr>
        <p:txBody>
          <a:bodyPr wrap="square" rtlCol="0">
            <a:spAutoFit/>
          </a:bodyPr>
          <a:lstStyle/>
          <a:p>
            <a:pPr marL="230188" indent="-230188">
              <a:buFont typeface="Arial" pitchFamily="34" charset="0"/>
              <a:buChar char="•"/>
            </a:pPr>
            <a:r>
              <a:rPr lang="en-US" u="sng" dirty="0"/>
              <a:t>https://spark.apache.org/ </a:t>
            </a:r>
          </a:p>
          <a:p>
            <a:pPr marL="230188" indent="-230188">
              <a:buFont typeface="Arial" pitchFamily="34" charset="0"/>
              <a:buChar char="•"/>
            </a:pPr>
            <a:r>
              <a:rPr lang="en-US" u="sng" dirty="0"/>
              <a:t>http://spark.apache.org/docs/2.0.2/programming-guide.html </a:t>
            </a:r>
          </a:p>
          <a:p>
            <a:pPr marL="230188" indent="-230188">
              <a:buFont typeface="Arial" pitchFamily="34" charset="0"/>
              <a:buChar char="•"/>
            </a:pPr>
            <a:r>
              <a:rPr lang="en-US" u="sng" dirty="0"/>
              <a:t>http://spark.apache.org/docs/2.0.2/configuration.html </a:t>
            </a:r>
            <a:endParaRPr lang="en-US" dirty="0"/>
          </a:p>
          <a:p>
            <a:pPr marL="230188" indent="-230188">
              <a:buFont typeface="Arial" pitchFamily="34" charset="0"/>
              <a:buChar char="•"/>
            </a:pPr>
            <a:r>
              <a:rPr lang="en-US" u="sng" dirty="0"/>
              <a:t>https://spark.apache.org/docs/latest/structured-streaming-programming-guide.html</a:t>
            </a:r>
            <a:r>
              <a:rPr lang="en-US" dirty="0"/>
              <a:t> (not quite there for DSE 5.1)</a:t>
            </a:r>
          </a:p>
          <a:p>
            <a:pPr marL="230188" indent="-230188">
              <a:buFont typeface="Arial" pitchFamily="34" charset="0"/>
              <a:buChar char="•"/>
            </a:pPr>
            <a:r>
              <a:rPr lang="en-US" u="sng" dirty="0"/>
              <a:t>https://github.com/datastax/spark-cassandra-connector/tree/master/doc</a:t>
            </a:r>
            <a:r>
              <a:rPr lang="en-US" dirty="0"/>
              <a:t> </a:t>
            </a:r>
          </a:p>
          <a:p>
            <a:pPr marL="230188" indent="-230188">
              <a:buFont typeface="Arial" pitchFamily="34" charset="0"/>
              <a:buChar char="•"/>
            </a:pPr>
            <a:r>
              <a:rPr lang="en-US" u="sng" dirty="0"/>
              <a:t>https://www.youtube.com/watch?v=cKIHRD6kUOc&amp;index=40&amp;list=PLm-EPIkBI3YoiA-02vufoEj4CgYvIQgIk</a:t>
            </a:r>
            <a:r>
              <a:rPr lang="en-US" dirty="0"/>
              <a:t> (Russ!)</a:t>
            </a:r>
          </a:p>
          <a:p>
            <a:pPr marL="230188" indent="-230188">
              <a:buFont typeface="Arial" pitchFamily="34" charset="0"/>
              <a:buChar char="•"/>
            </a:pPr>
            <a:r>
              <a:rPr lang="en-US" u="sng" dirty="0"/>
              <a:t>https://support.datastax.com/hc/en-us/articles/204939759-Spark-shell-with-SSL-enabled-clusters</a:t>
            </a:r>
            <a:r>
              <a:rPr lang="en-US" dirty="0"/>
              <a:t> </a:t>
            </a:r>
          </a:p>
          <a:p>
            <a:pPr marL="230188" indent="-230188">
              <a:buFont typeface="Arial" pitchFamily="34" charset="0"/>
              <a:buChar char="•"/>
            </a:pPr>
            <a:r>
              <a:rPr lang="en-US" u="sng" dirty="0"/>
              <a:t>http://www.bigsynapse.com/controlling-the-number-of-partitions-in-spark </a:t>
            </a:r>
          </a:p>
          <a:p>
            <a:pPr marL="230188" indent="-230188">
              <a:buFont typeface="Arial" pitchFamily="34" charset="0"/>
              <a:buChar char="•"/>
            </a:pPr>
            <a:r>
              <a:rPr lang="en-US" u="sng" dirty="0"/>
              <a:t>http://blog.cloudera.com/blog/2015/03/how-to-tune-your-apache-spark-jobs-part-1/</a:t>
            </a:r>
            <a:endParaRPr lang="en-US" dirty="0"/>
          </a:p>
          <a:p>
            <a:pPr marL="230188" indent="-230188">
              <a:buFont typeface="Arial" pitchFamily="34" charset="0"/>
              <a:buChar char="•"/>
            </a:pPr>
            <a:r>
              <a:rPr lang="en-US" u="sng" dirty="0"/>
              <a:t>https://www.dezyre.com/article/top-10-machine-learning-algorithms/202</a:t>
            </a:r>
            <a:r>
              <a:rPr lang="en-US" dirty="0"/>
              <a:t> </a:t>
            </a:r>
          </a:p>
          <a:p>
            <a:pPr marL="230188" indent="-230188">
              <a:buFont typeface="Arial" pitchFamily="34" charset="0"/>
              <a:buChar char="•"/>
            </a:pPr>
            <a:r>
              <a:rPr lang="en-US" u="sng" dirty="0"/>
              <a:t>http://c2fo.io/c2fo/spark/aws/emr/2016/07/06/apache-spark-config-cheatsheet/</a:t>
            </a:r>
            <a:r>
              <a:rPr lang="en-US" dirty="0"/>
              <a:t> </a:t>
            </a:r>
          </a:p>
          <a:p>
            <a:pPr marL="230188" indent="-230188">
              <a:buFont typeface="Arial" pitchFamily="34" charset="0"/>
              <a:buChar char="•"/>
            </a:pPr>
            <a:r>
              <a:rPr lang="en-US" u="sng" dirty="0"/>
              <a:t>http://www.sparktutorials.net/analyzing-flight-data:-a-gentle-introduction-to-graphx-in-spark</a:t>
            </a:r>
            <a:r>
              <a:rPr lang="en-US" dirty="0"/>
              <a:t> </a:t>
            </a:r>
          </a:p>
        </p:txBody>
      </p:sp>
    </p:spTree>
    <p:extLst>
      <p:ext uri="{BB962C8B-B14F-4D97-AF65-F5344CB8AC3E}">
        <p14:creationId xmlns:p14="http://schemas.microsoft.com/office/powerpoint/2010/main" val="1945563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Slide Number Placeholder 2"/>
          <p:cNvSpPr>
            <a:spLocks noGrp="1"/>
          </p:cNvSpPr>
          <p:nvPr>
            <p:ph type="sldNum" sz="quarter" idx="11"/>
          </p:nvPr>
        </p:nvSpPr>
        <p:spPr/>
        <p:txBody>
          <a:bodyPr/>
          <a:lstStyle/>
          <a:p>
            <a:r>
              <a:rPr lang="en-US" smtClean="0"/>
              <a:t>000-DTSE-Analytics-7542-60-DU-</a:t>
            </a:r>
            <a:fld id="{5A6FB346-E907-314D-8DE1-ECD2B2B6AA1B}" type="slidenum">
              <a:rPr lang="uk-UA" smtClean="0"/>
              <a:pPr/>
              <a:t>38</a:t>
            </a:fld>
            <a:endParaRPr lang="uk-UA" dirty="0"/>
          </a:p>
        </p:txBody>
      </p:sp>
      <p:sp>
        <p:nvSpPr>
          <p:cNvPr id="4" name="TextBox 3"/>
          <p:cNvSpPr txBox="1"/>
          <p:nvPr/>
        </p:nvSpPr>
        <p:spPr>
          <a:xfrm>
            <a:off x="457200" y="1201822"/>
            <a:ext cx="8293693" cy="3108543"/>
          </a:xfrm>
          <a:prstGeom prst="rect">
            <a:avLst/>
          </a:prstGeom>
          <a:noFill/>
        </p:spPr>
        <p:txBody>
          <a:bodyPr wrap="square" rtlCol="0">
            <a:spAutoFit/>
          </a:bodyPr>
          <a:lstStyle/>
          <a:p>
            <a:pPr marL="230188" indent="-230188">
              <a:buFont typeface="Arial" pitchFamily="34" charset="0"/>
              <a:buChar char="•"/>
            </a:pPr>
            <a:r>
              <a:rPr lang="en-US" u="sng" dirty="0"/>
              <a:t>https://databricks.com/blog/2016/10/03/voice-from-cern-apache-spark-2-0-performance-improvements-investigated-with-flame-graphs.html</a:t>
            </a:r>
            <a:r>
              <a:rPr lang="en-US" dirty="0"/>
              <a:t> </a:t>
            </a:r>
          </a:p>
          <a:p>
            <a:pPr marL="230188" indent="-230188">
              <a:buFont typeface="Arial" pitchFamily="34" charset="0"/>
              <a:buChar char="•"/>
            </a:pPr>
            <a:r>
              <a:rPr lang="en-US" u="sng" dirty="0"/>
              <a:t>https://databricks.com/blog/2016/05/23/apache-spark-as-a-compiler-joining-a-billion-rows-per-second-on-a-laptop.html</a:t>
            </a:r>
            <a:r>
              <a:rPr lang="en-US" dirty="0"/>
              <a:t> </a:t>
            </a:r>
            <a:endParaRPr lang="en-US" u="sng" dirty="0" smtClean="0"/>
          </a:p>
          <a:p>
            <a:pPr marL="230188" indent="-230188">
              <a:buFont typeface="Arial" pitchFamily="34" charset="0"/>
              <a:buChar char="•"/>
            </a:pPr>
            <a:r>
              <a:rPr lang="en-US" u="sng" dirty="0" smtClean="0"/>
              <a:t>https</a:t>
            </a:r>
            <a:r>
              <a:rPr lang="en-US" u="sng" dirty="0"/>
              <a:t>://www.gitbook.com/book/jaceklaskowski/mastering-apache-spark/details</a:t>
            </a:r>
            <a:r>
              <a:rPr lang="en-US" dirty="0"/>
              <a:t> </a:t>
            </a:r>
          </a:p>
          <a:p>
            <a:pPr marL="230188" indent="-230188">
              <a:buFont typeface="Arial" pitchFamily="34" charset="0"/>
              <a:buChar char="•"/>
            </a:pPr>
            <a:r>
              <a:rPr lang="en-US" u="sng" dirty="0"/>
              <a:t>https://www.analyticsvidhya.com/blog/2015/07/difference-machine-learning-statistical-modeling/</a:t>
            </a:r>
            <a:r>
              <a:rPr lang="en-US" dirty="0"/>
              <a:t>  </a:t>
            </a:r>
          </a:p>
          <a:p>
            <a:pPr marL="230188" indent="-230188">
              <a:buFont typeface="Arial" pitchFamily="34" charset="0"/>
              <a:buChar char="•"/>
            </a:pPr>
            <a:r>
              <a:rPr lang="en-US" u="sng" dirty="0"/>
              <a:t>http://www.doanduyhai.com/blog/?p=2325</a:t>
            </a:r>
            <a:r>
              <a:rPr lang="en-US" dirty="0"/>
              <a:t> (Setting up Zeppelin)</a:t>
            </a:r>
          </a:p>
          <a:p>
            <a:pPr marL="230188" indent="-230188">
              <a:buFont typeface="Arial" pitchFamily="34" charset="0"/>
              <a:buChar char="•"/>
            </a:pPr>
            <a:r>
              <a:rPr lang="en-US" u="sng" dirty="0"/>
              <a:t>https://databricks.com/blog/2017/10/19/introducing-natural-language-processing-library-apache-spark.html</a:t>
            </a:r>
            <a:r>
              <a:rPr lang="en-US" dirty="0"/>
              <a:t> </a:t>
            </a:r>
          </a:p>
          <a:p>
            <a:pPr marL="230188" indent="-230188">
              <a:buFont typeface="Arial" pitchFamily="34" charset="0"/>
              <a:buChar char="•"/>
            </a:pPr>
            <a:r>
              <a:rPr lang="en-US" u="sng" dirty="0"/>
              <a:t>https://databricks.com/blog/2017/08/31/cost-based-optimizer-in-apache-spark-2-2.html</a:t>
            </a:r>
            <a:endParaRPr lang="en-US" dirty="0"/>
          </a:p>
          <a:p>
            <a:pPr marL="230188" indent="-230188">
              <a:buFont typeface="Arial" pitchFamily="34" charset="0"/>
              <a:buChar char="•"/>
            </a:pPr>
            <a:r>
              <a:rPr lang="en-US" u="sng" dirty="0"/>
              <a:t>http://www.stratio.com/blog/optimizing-spark-streaming-applications-apache-kafka/</a:t>
            </a:r>
            <a:r>
              <a:rPr lang="en-US" dirty="0"/>
              <a:t> </a:t>
            </a:r>
            <a:endParaRPr lang="en-US" dirty="0" smtClean="0"/>
          </a:p>
          <a:p>
            <a:pPr marL="230188" indent="-230188">
              <a:buFont typeface="Arial" pitchFamily="34" charset="0"/>
              <a:buChar char="•"/>
            </a:pPr>
            <a:r>
              <a:rPr lang="en-US" u="sng" dirty="0"/>
              <a:t>https://techvidvan.com/tutorials/apache-spark-performance-tuning/</a:t>
            </a:r>
            <a:r>
              <a:rPr lang="en-US" dirty="0"/>
              <a:t> </a:t>
            </a:r>
          </a:p>
          <a:p>
            <a:pPr marL="230188" indent="-230188">
              <a:buFont typeface="Arial" pitchFamily="34" charset="0"/>
              <a:buChar char="•"/>
            </a:pPr>
            <a:r>
              <a:rPr lang="en-US" u="sng" dirty="0"/>
              <a:t>http://shop.oreilly.com/product/0636920046967.do</a:t>
            </a:r>
            <a:r>
              <a:rPr lang="en-US" dirty="0"/>
              <a:t> (High Performance Spark Book)</a:t>
            </a:r>
          </a:p>
          <a:p>
            <a:pPr marL="230188" indent="-230188">
              <a:buFont typeface="Arial" pitchFamily="34" charset="0"/>
              <a:buChar char="•"/>
            </a:pPr>
            <a:r>
              <a:rPr lang="en-US" u="sng" dirty="0"/>
              <a:t>https://www.gitbook.com/book/jaceklaskowski/mastering-apache-spark/details</a:t>
            </a:r>
            <a:r>
              <a:rPr lang="en-US" dirty="0"/>
              <a:t> (Book</a:t>
            </a:r>
            <a:r>
              <a:rPr lang="en-US" dirty="0" smtClean="0"/>
              <a:t>)</a:t>
            </a:r>
            <a:endParaRPr lang="en-US" dirty="0"/>
          </a:p>
        </p:txBody>
      </p:sp>
    </p:spTree>
    <p:extLst>
      <p:ext uri="{BB962C8B-B14F-4D97-AF65-F5344CB8AC3E}">
        <p14:creationId xmlns:p14="http://schemas.microsoft.com/office/powerpoint/2010/main" val="375010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9" y="182666"/>
            <a:ext cx="1756159" cy="5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998259" y="270472"/>
            <a:ext cx="5065059" cy="548048"/>
          </a:xfrm>
        </p:spPr>
        <p:txBody>
          <a:bodyPr/>
          <a:lstStyle/>
          <a:p>
            <a:r>
              <a:rPr lang="en-US" dirty="0" smtClean="0"/>
              <a:t>Language Adjectives/Terms:</a:t>
            </a:r>
            <a:endParaRPr lang="en-US" dirty="0"/>
          </a:p>
        </p:txBody>
      </p:sp>
      <p:sp>
        <p:nvSpPr>
          <p:cNvPr id="3" name="Slide Number Placeholder 2"/>
          <p:cNvSpPr>
            <a:spLocks noGrp="1"/>
          </p:cNvSpPr>
          <p:nvPr>
            <p:ph type="sldNum" sz="quarter" idx="11"/>
          </p:nvPr>
        </p:nvSpPr>
        <p:spPr>
          <a:xfrm>
            <a:off x="99060" y="4789170"/>
            <a:ext cx="4290060" cy="274637"/>
          </a:xfrm>
        </p:spPr>
        <p:txBody>
          <a:bodyPr/>
          <a:lstStyle/>
          <a:p>
            <a:r>
              <a:rPr lang="en-US" dirty="0" smtClean="0"/>
              <a:t>000-DTSE-Analytics-7542-60-DU-</a:t>
            </a:r>
            <a:fld id="{5A6FB346-E907-314D-8DE1-ECD2B2B6AA1B}" type="slidenum">
              <a:rPr lang="uk-UA" smtClean="0"/>
              <a:pPr/>
              <a:t>4</a:t>
            </a:fld>
            <a:endParaRPr lang="uk-UA" dirty="0"/>
          </a:p>
        </p:txBody>
      </p:sp>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086" y="84638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086" y="3666823"/>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38491" y="911207"/>
            <a:ext cx="1415772" cy="369332"/>
          </a:xfrm>
          <a:prstGeom prst="rect">
            <a:avLst/>
          </a:prstGeom>
          <a:noFill/>
        </p:spPr>
        <p:txBody>
          <a:bodyPr wrap="none" rtlCol="0">
            <a:spAutoFit/>
          </a:bodyPr>
          <a:lstStyle/>
          <a:p>
            <a:r>
              <a:rPr lang="en-US" sz="1800" b="1" dirty="0" smtClean="0">
                <a:solidFill>
                  <a:srgbClr val="0070C0"/>
                </a:solidFill>
              </a:rPr>
              <a:t>Declarative</a:t>
            </a:r>
          </a:p>
        </p:txBody>
      </p:sp>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477" y="1386504"/>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4872" y="186180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267" y="233709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5662" y="281239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057" y="3287692"/>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452" y="376298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847" y="423828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Curved Connector 14"/>
          <p:cNvCxnSpPr/>
          <p:nvPr/>
        </p:nvCxnSpPr>
        <p:spPr>
          <a:xfrm rot="10800000" flipV="1">
            <a:off x="3483034" y="1780453"/>
            <a:ext cx="1163780" cy="1154284"/>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3127" t="21005" r="49968" b="25160"/>
          <a:stretch/>
        </p:blipFill>
        <p:spPr bwMode="auto">
          <a:xfrm>
            <a:off x="1457443" y="3061912"/>
            <a:ext cx="850558" cy="46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769" y="1410473"/>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086" y="197456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086" y="2538649"/>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086" y="310273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7034" r="19641"/>
          <a:stretch/>
        </p:blipFill>
        <p:spPr bwMode="auto">
          <a:xfrm>
            <a:off x="1851278" y="1169298"/>
            <a:ext cx="457200" cy="85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29058" r="25614"/>
          <a:stretch/>
        </p:blipFill>
        <p:spPr bwMode="auto">
          <a:xfrm>
            <a:off x="1454983" y="813601"/>
            <a:ext cx="454861" cy="52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l="-2" r="51395" b="9433"/>
          <a:stretch/>
        </p:blipFill>
        <p:spPr bwMode="auto">
          <a:xfrm>
            <a:off x="1260208" y="2004013"/>
            <a:ext cx="1014152" cy="4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l="12791" t="12154" r="10309" b="21384"/>
          <a:stretch/>
        </p:blipFill>
        <p:spPr bwMode="auto">
          <a:xfrm>
            <a:off x="1207020" y="2585825"/>
            <a:ext cx="1141183" cy="33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294" y="3608100"/>
            <a:ext cx="1821656" cy="391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471729" y="3935397"/>
            <a:ext cx="405880" cy="276999"/>
          </a:xfrm>
          <a:prstGeom prst="rect">
            <a:avLst/>
          </a:prstGeom>
          <a:noFill/>
        </p:spPr>
        <p:txBody>
          <a:bodyPr wrap="none" rtlCol="0">
            <a:spAutoFit/>
          </a:bodyPr>
          <a:lstStyle/>
          <a:p>
            <a:r>
              <a:rPr lang="en-US" sz="1200" b="1" dirty="0" smtClean="0">
                <a:solidFill>
                  <a:schemeClr val="tx1"/>
                </a:solidFill>
              </a:rPr>
              <a:t>cat</a:t>
            </a:r>
          </a:p>
        </p:txBody>
      </p:sp>
      <p:sp>
        <p:nvSpPr>
          <p:cNvPr id="30" name="TextBox 29"/>
          <p:cNvSpPr txBox="1"/>
          <p:nvPr/>
        </p:nvSpPr>
        <p:spPr>
          <a:xfrm>
            <a:off x="1599122" y="3935397"/>
            <a:ext cx="518091" cy="276999"/>
          </a:xfrm>
          <a:prstGeom prst="rect">
            <a:avLst/>
          </a:prstGeom>
          <a:noFill/>
        </p:spPr>
        <p:txBody>
          <a:bodyPr wrap="none" rtlCol="0">
            <a:spAutoFit/>
          </a:bodyPr>
          <a:lstStyle/>
          <a:p>
            <a:r>
              <a:rPr lang="en-US" sz="1200" b="1" dirty="0" err="1" smtClean="0">
                <a:solidFill>
                  <a:schemeClr val="tx1"/>
                </a:solidFill>
              </a:rPr>
              <a:t>grep</a:t>
            </a:r>
            <a:endParaRPr lang="en-US" sz="1200" b="1" dirty="0" smtClean="0">
              <a:solidFill>
                <a:schemeClr val="tx1"/>
              </a:solidFill>
            </a:endParaRPr>
          </a:p>
        </p:txBody>
      </p:sp>
      <p:sp>
        <p:nvSpPr>
          <p:cNvPr id="31" name="TextBox 30"/>
          <p:cNvSpPr txBox="1"/>
          <p:nvPr/>
        </p:nvSpPr>
        <p:spPr>
          <a:xfrm>
            <a:off x="1033575" y="3929417"/>
            <a:ext cx="474810" cy="276999"/>
          </a:xfrm>
          <a:prstGeom prst="rect">
            <a:avLst/>
          </a:prstGeom>
          <a:noFill/>
        </p:spPr>
        <p:txBody>
          <a:bodyPr wrap="none" rtlCol="0">
            <a:spAutoFit/>
          </a:bodyPr>
          <a:lstStyle/>
          <a:p>
            <a:r>
              <a:rPr lang="en-US" sz="1200" b="1" dirty="0" err="1" smtClean="0">
                <a:solidFill>
                  <a:schemeClr val="tx1"/>
                </a:solidFill>
              </a:rPr>
              <a:t>awk</a:t>
            </a:r>
            <a:endParaRPr lang="en-US" sz="1200" b="1" dirty="0" smtClean="0">
              <a:solidFill>
                <a:schemeClr val="tx1"/>
              </a:solidFill>
            </a:endParaRPr>
          </a:p>
        </p:txBody>
      </p:sp>
      <p:pic>
        <p:nvPicPr>
          <p:cNvPr id="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243" y="91120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Box 33"/>
          <p:cNvSpPr txBox="1"/>
          <p:nvPr/>
        </p:nvSpPr>
        <p:spPr>
          <a:xfrm>
            <a:off x="5938491" y="4247444"/>
            <a:ext cx="2916183" cy="369332"/>
          </a:xfrm>
          <a:prstGeom prst="rect">
            <a:avLst/>
          </a:prstGeom>
          <a:noFill/>
        </p:spPr>
        <p:txBody>
          <a:bodyPr wrap="none" rtlCol="0">
            <a:spAutoFit/>
          </a:bodyPr>
          <a:lstStyle/>
          <a:p>
            <a:r>
              <a:rPr lang="en-US" sz="1800" b="1" dirty="0" smtClean="0">
                <a:solidFill>
                  <a:srgbClr val="92D050"/>
                </a:solidFill>
              </a:rPr>
              <a:t>Functional Programming</a:t>
            </a:r>
          </a:p>
        </p:txBody>
      </p:sp>
      <p:sp>
        <p:nvSpPr>
          <p:cNvPr id="35" name="TextBox 34"/>
          <p:cNvSpPr txBox="1"/>
          <p:nvPr/>
        </p:nvSpPr>
        <p:spPr>
          <a:xfrm>
            <a:off x="5938491" y="1387812"/>
            <a:ext cx="2916183" cy="369332"/>
          </a:xfrm>
          <a:prstGeom prst="rect">
            <a:avLst/>
          </a:prstGeom>
          <a:noFill/>
        </p:spPr>
        <p:txBody>
          <a:bodyPr wrap="none" rtlCol="0">
            <a:spAutoFit/>
          </a:bodyPr>
          <a:lstStyle/>
          <a:p>
            <a:r>
              <a:rPr lang="en-US" sz="1800" b="1" dirty="0" smtClean="0">
                <a:solidFill>
                  <a:srgbClr val="0070C0"/>
                </a:solidFill>
              </a:rPr>
              <a:t>Structured Programming</a:t>
            </a:r>
          </a:p>
        </p:txBody>
      </p:sp>
      <p:sp>
        <p:nvSpPr>
          <p:cNvPr id="36" name="TextBox 35"/>
          <p:cNvSpPr txBox="1"/>
          <p:nvPr/>
        </p:nvSpPr>
        <p:spPr>
          <a:xfrm>
            <a:off x="5938491" y="1864417"/>
            <a:ext cx="1326004" cy="369332"/>
          </a:xfrm>
          <a:prstGeom prst="rect">
            <a:avLst/>
          </a:prstGeom>
          <a:noFill/>
        </p:spPr>
        <p:txBody>
          <a:bodyPr wrap="none" rtlCol="0">
            <a:spAutoFit/>
          </a:bodyPr>
          <a:lstStyle/>
          <a:p>
            <a:r>
              <a:rPr lang="en-US" sz="1800" b="1" dirty="0" smtClean="0">
                <a:solidFill>
                  <a:srgbClr val="0070C0"/>
                </a:solidFill>
              </a:rPr>
              <a:t>Fluent API</a:t>
            </a:r>
          </a:p>
        </p:txBody>
      </p:sp>
      <p:sp>
        <p:nvSpPr>
          <p:cNvPr id="37" name="TextBox 36"/>
          <p:cNvSpPr txBox="1"/>
          <p:nvPr/>
        </p:nvSpPr>
        <p:spPr>
          <a:xfrm>
            <a:off x="5938491" y="2341022"/>
            <a:ext cx="1928733" cy="369332"/>
          </a:xfrm>
          <a:prstGeom prst="rect">
            <a:avLst/>
          </a:prstGeom>
          <a:noFill/>
        </p:spPr>
        <p:txBody>
          <a:bodyPr wrap="none" rtlCol="0">
            <a:spAutoFit/>
          </a:bodyPr>
          <a:lstStyle/>
          <a:p>
            <a:r>
              <a:rPr lang="en-US" sz="1800" b="1" dirty="0" smtClean="0">
                <a:solidFill>
                  <a:srgbClr val="0070C0"/>
                </a:solidFill>
              </a:rPr>
              <a:t>Lazy Evaluation</a:t>
            </a:r>
          </a:p>
        </p:txBody>
      </p:sp>
      <p:sp>
        <p:nvSpPr>
          <p:cNvPr id="38" name="TextBox 37"/>
          <p:cNvSpPr txBox="1"/>
          <p:nvPr/>
        </p:nvSpPr>
        <p:spPr>
          <a:xfrm>
            <a:off x="5938491" y="2817627"/>
            <a:ext cx="1069524" cy="369332"/>
          </a:xfrm>
          <a:prstGeom prst="rect">
            <a:avLst/>
          </a:prstGeom>
          <a:noFill/>
        </p:spPr>
        <p:txBody>
          <a:bodyPr wrap="none" rtlCol="0">
            <a:spAutoFit/>
          </a:bodyPr>
          <a:lstStyle/>
          <a:p>
            <a:r>
              <a:rPr lang="en-US" sz="1800" b="1" dirty="0" smtClean="0">
                <a:solidFill>
                  <a:srgbClr val="0070C0"/>
                </a:solidFill>
              </a:rPr>
              <a:t>Lambda</a:t>
            </a:r>
          </a:p>
        </p:txBody>
      </p:sp>
      <p:sp>
        <p:nvSpPr>
          <p:cNvPr id="39" name="TextBox 38"/>
          <p:cNvSpPr txBox="1"/>
          <p:nvPr/>
        </p:nvSpPr>
        <p:spPr>
          <a:xfrm>
            <a:off x="5938491" y="3294232"/>
            <a:ext cx="2903359" cy="369332"/>
          </a:xfrm>
          <a:prstGeom prst="rect">
            <a:avLst/>
          </a:prstGeom>
          <a:noFill/>
        </p:spPr>
        <p:txBody>
          <a:bodyPr wrap="none" rtlCol="0">
            <a:spAutoFit/>
          </a:bodyPr>
          <a:lstStyle/>
          <a:p>
            <a:r>
              <a:rPr lang="en-US" sz="1800" b="1" dirty="0" smtClean="0">
                <a:solidFill>
                  <a:srgbClr val="92D050"/>
                </a:solidFill>
              </a:rPr>
              <a:t>Imperative Programming</a:t>
            </a:r>
          </a:p>
        </p:txBody>
      </p:sp>
      <p:sp>
        <p:nvSpPr>
          <p:cNvPr id="40" name="TextBox 39"/>
          <p:cNvSpPr txBox="1"/>
          <p:nvPr/>
        </p:nvSpPr>
        <p:spPr>
          <a:xfrm>
            <a:off x="5938491" y="3770837"/>
            <a:ext cx="1915909" cy="369332"/>
          </a:xfrm>
          <a:prstGeom prst="rect">
            <a:avLst/>
          </a:prstGeom>
          <a:noFill/>
        </p:spPr>
        <p:txBody>
          <a:bodyPr wrap="none" rtlCol="0">
            <a:spAutoFit/>
          </a:bodyPr>
          <a:lstStyle/>
          <a:p>
            <a:r>
              <a:rPr lang="en-US" sz="1800" b="1" dirty="0" smtClean="0">
                <a:solidFill>
                  <a:srgbClr val="0070C0"/>
                </a:solidFill>
              </a:rPr>
              <a:t>Object Oriented</a:t>
            </a:r>
          </a:p>
        </p:txBody>
      </p:sp>
      <p:pic>
        <p:nvPicPr>
          <p:cNvPr id="41"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769" y="282297"/>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095" y="4196728"/>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8063" y="4212396"/>
            <a:ext cx="823561" cy="60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07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11" y="270472"/>
            <a:ext cx="8742807" cy="548048"/>
          </a:xfrm>
        </p:spPr>
        <p:txBody>
          <a:bodyPr/>
          <a:lstStyle/>
          <a:p>
            <a:r>
              <a:rPr lang="en-US" dirty="0" smtClean="0"/>
              <a:t>In Many Languages ..</a:t>
            </a:r>
            <a:endParaRPr lang="en-US" dirty="0"/>
          </a:p>
        </p:txBody>
      </p:sp>
      <p:sp>
        <p:nvSpPr>
          <p:cNvPr id="3" name="Slide Number Placeholder 2"/>
          <p:cNvSpPr>
            <a:spLocks noGrp="1"/>
          </p:cNvSpPr>
          <p:nvPr>
            <p:ph type="sldNum" sz="quarter" idx="11"/>
          </p:nvPr>
        </p:nvSpPr>
        <p:spPr>
          <a:xfrm>
            <a:off x="99060" y="4789170"/>
            <a:ext cx="4290060" cy="274637"/>
          </a:xfrm>
        </p:spPr>
        <p:txBody>
          <a:bodyPr/>
          <a:lstStyle/>
          <a:p>
            <a:r>
              <a:rPr lang="en-US" dirty="0" smtClean="0"/>
              <a:t>000-DTSE-Analytics-7542-60-DU-</a:t>
            </a:r>
            <a:fld id="{5A6FB346-E907-314D-8DE1-ECD2B2B6AA1B}" type="slidenum">
              <a:rPr lang="uk-UA" smtClean="0"/>
              <a:pPr/>
              <a:t>5</a:t>
            </a:fld>
            <a:endParaRPr lang="uk-UA"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872" y="175233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662" y="288051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Curved Connector 14"/>
          <p:cNvCxnSpPr/>
          <p:nvPr/>
        </p:nvCxnSpPr>
        <p:spPr>
          <a:xfrm rot="10800000">
            <a:off x="3483034" y="1921858"/>
            <a:ext cx="1163780" cy="1154284"/>
          </a:xfrm>
          <a:prstGeom prst="curvedConnector3">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769" y="1752335"/>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086" y="2880511"/>
            <a:ext cx="378488"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5938491" y="1334031"/>
            <a:ext cx="2972045" cy="1200329"/>
          </a:xfrm>
          <a:prstGeom prst="rect">
            <a:avLst/>
          </a:prstGeom>
          <a:noFill/>
        </p:spPr>
        <p:txBody>
          <a:bodyPr wrap="square" rtlCol="0">
            <a:spAutoFit/>
          </a:bodyPr>
          <a:lstStyle/>
          <a:p>
            <a:r>
              <a:rPr lang="en-US" sz="1800" b="1" dirty="0" smtClean="0">
                <a:solidFill>
                  <a:srgbClr val="0070C0"/>
                </a:solidFill>
              </a:rPr>
              <a:t>Function Body (or Block), if not named, it is an anonymous function, or lambda</a:t>
            </a:r>
          </a:p>
        </p:txBody>
      </p:sp>
      <p:sp>
        <p:nvSpPr>
          <p:cNvPr id="38" name="TextBox 37"/>
          <p:cNvSpPr txBox="1"/>
          <p:nvPr/>
        </p:nvSpPr>
        <p:spPr>
          <a:xfrm>
            <a:off x="5938491" y="2880511"/>
            <a:ext cx="2762295" cy="369332"/>
          </a:xfrm>
          <a:prstGeom prst="rect">
            <a:avLst/>
          </a:prstGeom>
          <a:noFill/>
        </p:spPr>
        <p:txBody>
          <a:bodyPr wrap="none" rtlCol="0">
            <a:spAutoFit/>
          </a:bodyPr>
          <a:lstStyle/>
          <a:p>
            <a:r>
              <a:rPr lang="en-US" sz="1800" b="1" dirty="0" smtClean="0">
                <a:solidFill>
                  <a:srgbClr val="0070C0"/>
                </a:solidFill>
              </a:rPr>
              <a:t>Parameters to Function</a:t>
            </a:r>
          </a:p>
        </p:txBody>
      </p:sp>
      <p:sp>
        <p:nvSpPr>
          <p:cNvPr id="17" name="TextBox 16"/>
          <p:cNvSpPr txBox="1"/>
          <p:nvPr/>
        </p:nvSpPr>
        <p:spPr>
          <a:xfrm>
            <a:off x="1329179" y="1507233"/>
            <a:ext cx="780983" cy="769441"/>
          </a:xfrm>
          <a:prstGeom prst="rect">
            <a:avLst/>
          </a:prstGeom>
          <a:noFill/>
        </p:spPr>
        <p:txBody>
          <a:bodyPr wrap="none" rtlCol="0">
            <a:spAutoFit/>
          </a:bodyPr>
          <a:lstStyle/>
          <a:p>
            <a:r>
              <a:rPr lang="en-US" sz="4400" b="1" dirty="0" smtClean="0">
                <a:solidFill>
                  <a:srgbClr val="92D050"/>
                </a:solidFill>
              </a:rPr>
              <a:t>{ }</a:t>
            </a:r>
          </a:p>
        </p:txBody>
      </p:sp>
      <p:sp>
        <p:nvSpPr>
          <p:cNvPr id="43" name="TextBox 42"/>
          <p:cNvSpPr txBox="1"/>
          <p:nvPr/>
        </p:nvSpPr>
        <p:spPr>
          <a:xfrm>
            <a:off x="1329179" y="2635409"/>
            <a:ext cx="716863" cy="769441"/>
          </a:xfrm>
          <a:prstGeom prst="rect">
            <a:avLst/>
          </a:prstGeom>
          <a:noFill/>
        </p:spPr>
        <p:txBody>
          <a:bodyPr wrap="none" rtlCol="0">
            <a:spAutoFit/>
          </a:bodyPr>
          <a:lstStyle/>
          <a:p>
            <a:r>
              <a:rPr lang="en-US" sz="4400" b="1" dirty="0" smtClean="0">
                <a:solidFill>
                  <a:srgbClr val="92D050"/>
                </a:solidFill>
              </a:rPr>
              <a:t>( )</a:t>
            </a:r>
          </a:p>
        </p:txBody>
      </p:sp>
    </p:spTree>
    <p:extLst>
      <p:ext uri="{BB962C8B-B14F-4D97-AF65-F5344CB8AC3E}">
        <p14:creationId xmlns:p14="http://schemas.microsoft.com/office/powerpoint/2010/main" val="356550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Discussion Lab:</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6</a:t>
            </a:fld>
            <a:endParaRPr lang="uk-UA" dirty="0"/>
          </a:p>
        </p:txBody>
      </p:sp>
    </p:spTree>
    <p:extLst>
      <p:ext uri="{BB962C8B-B14F-4D97-AF65-F5344CB8AC3E}">
        <p14:creationId xmlns:p14="http://schemas.microsoft.com/office/powerpoint/2010/main" val="212020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4 Primary Functional Areas to DSE</a:t>
            </a:r>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7</a:t>
            </a:fld>
            <a:endParaRPr lang="uk-UA" dirty="0"/>
          </a:p>
        </p:txBody>
      </p:sp>
      <p:cxnSp>
        <p:nvCxnSpPr>
          <p:cNvPr id="5" name="Straight Connector 4"/>
          <p:cNvCxnSpPr/>
          <p:nvPr/>
        </p:nvCxnSpPr>
        <p:spPr>
          <a:xfrm>
            <a:off x="124688" y="2992582"/>
            <a:ext cx="455537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654827" y="3017242"/>
            <a:ext cx="1429497" cy="830997"/>
          </a:xfrm>
          <a:prstGeom prst="rect">
            <a:avLst/>
          </a:prstGeom>
          <a:noFill/>
        </p:spPr>
        <p:txBody>
          <a:bodyPr wrap="square" rtlCol="0">
            <a:spAutoFit/>
          </a:bodyPr>
          <a:lstStyle/>
          <a:p>
            <a:pPr algn="ctr"/>
            <a:r>
              <a:rPr lang="en-US" sz="1600" dirty="0" smtClean="0"/>
              <a:t>Index </a:t>
            </a:r>
            <a:r>
              <a:rPr lang="en-US" sz="1600" b="1" i="1" dirty="0" smtClean="0"/>
              <a:t>and</a:t>
            </a:r>
            <a:r>
              <a:rPr lang="en-US" sz="1600" i="1" dirty="0" smtClean="0"/>
              <a:t> </a:t>
            </a:r>
            <a:r>
              <a:rPr lang="en-US" sz="1600" dirty="0" smtClean="0"/>
              <a:t>query processing</a:t>
            </a:r>
          </a:p>
        </p:txBody>
      </p:sp>
      <p:sp>
        <p:nvSpPr>
          <p:cNvPr id="7" name="TextBox 6"/>
          <p:cNvSpPr txBox="1"/>
          <p:nvPr/>
        </p:nvSpPr>
        <p:spPr>
          <a:xfrm>
            <a:off x="3654827" y="2424384"/>
            <a:ext cx="1429497" cy="584775"/>
          </a:xfrm>
          <a:prstGeom prst="rect">
            <a:avLst/>
          </a:prstGeom>
          <a:noFill/>
        </p:spPr>
        <p:txBody>
          <a:bodyPr wrap="square" rtlCol="0">
            <a:spAutoFit/>
          </a:bodyPr>
          <a:lstStyle/>
          <a:p>
            <a:pPr algn="ctr"/>
            <a:r>
              <a:rPr lang="en-US" sz="1600" dirty="0"/>
              <a:t>Q</a:t>
            </a:r>
            <a:r>
              <a:rPr lang="en-US" sz="1600" dirty="0" smtClean="0"/>
              <a:t>uery processing</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06" y="818520"/>
            <a:ext cx="37861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a:xfrm>
            <a:off x="4967507" y="1390545"/>
            <a:ext cx="3516803" cy="279075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33363" indent="-233363">
              <a:buFont typeface="Arial" pitchFamily="34" charset="0"/>
              <a:buChar char="•"/>
            </a:pPr>
            <a:r>
              <a:rPr lang="en-US" sz="1800" dirty="0" smtClean="0"/>
              <a:t>All 4 primary functional areas provide query processing</a:t>
            </a:r>
          </a:p>
          <a:p>
            <a:pPr marL="233363" indent="-233363">
              <a:buFont typeface="Arial" pitchFamily="34" charset="0"/>
              <a:buChar char="•"/>
            </a:pPr>
            <a:endParaRPr lang="en-US" sz="1800" dirty="0"/>
          </a:p>
          <a:p>
            <a:pPr marL="233363" indent="-233363">
              <a:buFont typeface="Arial" pitchFamily="34" charset="0"/>
              <a:buChar char="•"/>
            </a:pPr>
            <a:r>
              <a:rPr lang="en-US" sz="1800" dirty="0" smtClean="0"/>
              <a:t>DSE Analytics</a:t>
            </a:r>
          </a:p>
          <a:p>
            <a:pPr lvl="2" defTabSz="233363"/>
            <a:r>
              <a:rPr lang="en-US" sz="1800" dirty="0"/>
              <a:t>	</a:t>
            </a:r>
            <a:r>
              <a:rPr lang="en-US" sz="1800" dirty="0" smtClean="0"/>
              <a:t>	-- </a:t>
            </a:r>
            <a:r>
              <a:rPr lang="en-US" sz="1800" i="1" dirty="0" smtClean="0">
                <a:solidFill>
                  <a:srgbClr val="92D050"/>
                </a:solidFill>
              </a:rPr>
              <a:t>Parallel</a:t>
            </a:r>
            <a:r>
              <a:rPr lang="en-US" sz="1800" dirty="0" smtClean="0">
                <a:solidFill>
                  <a:srgbClr val="92D050"/>
                </a:solidFill>
              </a:rPr>
              <a:t> Query Processing</a:t>
            </a:r>
          </a:p>
          <a:p>
            <a:pPr defTabSz="233363"/>
            <a:r>
              <a:rPr lang="en-US" sz="1800" dirty="0"/>
              <a:t>	</a:t>
            </a:r>
            <a:r>
              <a:rPr lang="en-US" sz="1800" dirty="0" smtClean="0"/>
              <a:t>			</a:t>
            </a:r>
            <a:r>
              <a:rPr lang="en-US" sz="1600" dirty="0" smtClean="0"/>
              <a:t>Horizontal scaling</a:t>
            </a:r>
          </a:p>
          <a:p>
            <a:pPr defTabSz="233363"/>
            <a:r>
              <a:rPr lang="en-US" sz="1600" dirty="0"/>
              <a:t>	</a:t>
            </a:r>
            <a:r>
              <a:rPr lang="en-US" sz="1600" dirty="0" smtClean="0"/>
              <a:t>			High Speed</a:t>
            </a:r>
          </a:p>
          <a:p>
            <a:pPr defTabSz="233363"/>
            <a:r>
              <a:rPr lang="en-US" sz="1800" dirty="0"/>
              <a:t>	</a:t>
            </a:r>
            <a:r>
              <a:rPr lang="en-US" sz="1800" dirty="0" smtClean="0"/>
              <a:t>	-- Batch, Streaming, 				</a:t>
            </a:r>
            <a:r>
              <a:rPr lang="en-US" sz="1800" dirty="0"/>
              <a:t> </a:t>
            </a:r>
            <a:r>
              <a:rPr lang="en-US" sz="1800" dirty="0" smtClean="0"/>
              <a:t> </a:t>
            </a:r>
          </a:p>
          <a:p>
            <a:pPr defTabSz="233363"/>
            <a:r>
              <a:rPr lang="en-US" sz="1800" dirty="0"/>
              <a:t> </a:t>
            </a:r>
            <a:r>
              <a:rPr lang="en-US" sz="1800" dirty="0" smtClean="0"/>
              <a:t>             </a:t>
            </a:r>
            <a:r>
              <a:rPr lang="en-US" sz="1600" dirty="0" smtClean="0"/>
              <a:t>Iterative</a:t>
            </a:r>
          </a:p>
          <a:p>
            <a:pPr defTabSz="233363"/>
            <a:r>
              <a:rPr lang="en-US" sz="1600" dirty="0"/>
              <a:t> </a:t>
            </a:r>
            <a:r>
              <a:rPr lang="en-US" sz="1600" dirty="0" smtClean="0"/>
              <a:t>               Interactive</a:t>
            </a: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746002">
            <a:off x="8287339" y="2166353"/>
            <a:ext cx="393944" cy="36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214873" y="1871711"/>
            <a:ext cx="827471" cy="276999"/>
          </a:xfrm>
          <a:prstGeom prst="rect">
            <a:avLst/>
          </a:prstGeom>
          <a:noFill/>
        </p:spPr>
        <p:txBody>
          <a:bodyPr wrap="none" rtlCol="0">
            <a:spAutoFit/>
          </a:bodyPr>
          <a:lstStyle/>
          <a:p>
            <a:r>
              <a:rPr lang="en-US" sz="1200" b="1" dirty="0" smtClean="0">
                <a:solidFill>
                  <a:schemeClr val="tx1"/>
                </a:solidFill>
              </a:rPr>
              <a:t>The Why</a:t>
            </a:r>
          </a:p>
        </p:txBody>
      </p:sp>
    </p:spTree>
    <p:extLst>
      <p:ext uri="{BB962C8B-B14F-4D97-AF65-F5344CB8AC3E}">
        <p14:creationId xmlns:p14="http://schemas.microsoft.com/office/powerpoint/2010/main" val="196340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5 Major Functional Areas</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8</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280" y="3566006"/>
            <a:ext cx="55721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603057" y="2930496"/>
            <a:ext cx="5988590" cy="5884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Spark Core</a:t>
            </a:r>
            <a:endParaRPr lang="en-US" sz="1800" b="1" dirty="0"/>
          </a:p>
        </p:txBody>
      </p:sp>
      <p:sp>
        <p:nvSpPr>
          <p:cNvPr id="14" name="Rectangle 13"/>
          <p:cNvSpPr/>
          <p:nvPr/>
        </p:nvSpPr>
        <p:spPr>
          <a:xfrm>
            <a:off x="1603057" y="1825817"/>
            <a:ext cx="1456660" cy="10558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Spark SQL</a:t>
            </a:r>
            <a:endParaRPr lang="en-US" sz="1800" b="1" dirty="0"/>
          </a:p>
        </p:txBody>
      </p:sp>
      <p:sp>
        <p:nvSpPr>
          <p:cNvPr id="15" name="Rectangle 14"/>
          <p:cNvSpPr/>
          <p:nvPr/>
        </p:nvSpPr>
        <p:spPr>
          <a:xfrm>
            <a:off x="3113700" y="1825817"/>
            <a:ext cx="1456660" cy="10558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t>Mllib</a:t>
            </a:r>
            <a:r>
              <a:rPr lang="en-US" sz="1800" b="1" dirty="0" smtClean="0"/>
              <a:t>/ML</a:t>
            </a:r>
            <a:endParaRPr lang="en-US" sz="1800" b="1" dirty="0"/>
          </a:p>
        </p:txBody>
      </p:sp>
      <p:sp>
        <p:nvSpPr>
          <p:cNvPr id="16" name="Rectangle 15"/>
          <p:cNvSpPr/>
          <p:nvPr/>
        </p:nvSpPr>
        <p:spPr>
          <a:xfrm>
            <a:off x="4624343" y="1825817"/>
            <a:ext cx="1456660" cy="10558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t>GraphX</a:t>
            </a:r>
            <a:endParaRPr lang="en-US" sz="1800" b="1" dirty="0"/>
          </a:p>
        </p:txBody>
      </p:sp>
      <p:sp>
        <p:nvSpPr>
          <p:cNvPr id="17" name="Rectangle 16"/>
          <p:cNvSpPr/>
          <p:nvPr/>
        </p:nvSpPr>
        <p:spPr>
          <a:xfrm>
            <a:off x="6134987" y="1825817"/>
            <a:ext cx="1456660" cy="10558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t>Spark Streaming</a:t>
            </a:r>
            <a:endParaRPr lang="en-US" sz="1800" b="1" dirty="0"/>
          </a:p>
        </p:txBody>
      </p:sp>
      <p:sp>
        <p:nvSpPr>
          <p:cNvPr id="18" name="Rectangle 17"/>
          <p:cNvSpPr/>
          <p:nvPr/>
        </p:nvSpPr>
        <p:spPr>
          <a:xfrm>
            <a:off x="3842029" y="1169513"/>
            <a:ext cx="2279459" cy="5884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ML Pipelines</a:t>
            </a:r>
            <a:endParaRPr lang="en-US" sz="1800" b="1" dirty="0">
              <a:solidFill>
                <a:schemeClr val="tx1"/>
              </a:solidFill>
            </a:endParaRPr>
          </a:p>
        </p:txBody>
      </p:sp>
      <p:sp>
        <p:nvSpPr>
          <p:cNvPr id="19" name="Rectangle 18"/>
          <p:cNvSpPr/>
          <p:nvPr/>
        </p:nvSpPr>
        <p:spPr>
          <a:xfrm>
            <a:off x="723014" y="1169513"/>
            <a:ext cx="3053093" cy="5884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smtClean="0">
                <a:solidFill>
                  <a:schemeClr val="tx1"/>
                </a:solidFill>
              </a:rPr>
              <a:t>DataFrames</a:t>
            </a:r>
            <a:endParaRPr lang="en-US" sz="1800" b="1" dirty="0">
              <a:solidFill>
                <a:schemeClr val="tx1"/>
              </a:solidFill>
            </a:endParaRPr>
          </a:p>
        </p:txBody>
      </p:sp>
      <p:sp>
        <p:nvSpPr>
          <p:cNvPr id="20" name="Rectangle 19"/>
          <p:cNvSpPr/>
          <p:nvPr/>
        </p:nvSpPr>
        <p:spPr>
          <a:xfrm>
            <a:off x="723015" y="1758008"/>
            <a:ext cx="765544" cy="112360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81758" y="3978492"/>
            <a:ext cx="820872" cy="8106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65990" y="3978492"/>
            <a:ext cx="820872" cy="8106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37441" y="1279474"/>
            <a:ext cx="1688528" cy="4152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88559" y="2146111"/>
            <a:ext cx="1688528" cy="4152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35815" y="2146111"/>
            <a:ext cx="1688528" cy="4152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019053" y="2048408"/>
            <a:ext cx="1688528" cy="6735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776107" y="3017138"/>
            <a:ext cx="1688528" cy="41521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85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Analytics: What is it-</a:t>
            </a:r>
            <a:endParaRPr lang="en-US" dirty="0"/>
          </a:p>
        </p:txBody>
      </p:sp>
      <p:sp>
        <p:nvSpPr>
          <p:cNvPr id="3" name="Slide Number Placeholder 2"/>
          <p:cNvSpPr>
            <a:spLocks noGrp="1"/>
          </p:cNvSpPr>
          <p:nvPr>
            <p:ph type="sldNum" sz="quarter" idx="11"/>
          </p:nvPr>
        </p:nvSpPr>
        <p:spPr/>
        <p:txBody>
          <a:bodyPr/>
          <a:lstStyle/>
          <a:p>
            <a:r>
              <a:rPr lang="en-US" dirty="0" smtClean="0"/>
              <a:t>000-DTSE-Analytics-7542-60-DU-</a:t>
            </a:r>
            <a:fld id="{5A6FB346-E907-314D-8DE1-ECD2B2B6AA1B}" type="slidenum">
              <a:rPr lang="uk-UA" smtClean="0"/>
              <a:pPr/>
              <a:t>9</a:t>
            </a:fld>
            <a:endParaRPr lang="uk-UA" dirty="0"/>
          </a:p>
        </p:txBody>
      </p:sp>
      <p:sp>
        <p:nvSpPr>
          <p:cNvPr id="4" name="TextBox 3"/>
          <p:cNvSpPr txBox="1"/>
          <p:nvPr/>
        </p:nvSpPr>
        <p:spPr>
          <a:xfrm>
            <a:off x="224442" y="818520"/>
            <a:ext cx="8462357" cy="3631763"/>
          </a:xfrm>
          <a:prstGeom prst="rect">
            <a:avLst/>
          </a:prstGeom>
          <a:noFill/>
        </p:spPr>
        <p:txBody>
          <a:bodyPr wrap="square" rtlCol="0">
            <a:spAutoFit/>
          </a:bodyPr>
          <a:lstStyle/>
          <a:p>
            <a:r>
              <a:rPr lang="en-US" sz="2000" dirty="0"/>
              <a:t>Enhanced version of Apache Spark</a:t>
            </a:r>
          </a:p>
          <a:p>
            <a:pPr marL="233363" indent="-233363">
              <a:buFont typeface="Arial" pitchFamily="34" charset="0"/>
              <a:buChar char="•"/>
            </a:pPr>
            <a:r>
              <a:rPr lang="en-US" sz="1600" dirty="0"/>
              <a:t>DSE manages Spark Master and auto restarts without any other third party software</a:t>
            </a:r>
          </a:p>
          <a:p>
            <a:pPr lvl="1" defTabSz="233363"/>
            <a:r>
              <a:rPr lang="en-US" sz="1600" dirty="0" smtClean="0"/>
              <a:t>		-- Restart </a:t>
            </a:r>
            <a:r>
              <a:rPr lang="en-US" sz="1600" dirty="0"/>
              <a:t>of a Master with </a:t>
            </a:r>
            <a:r>
              <a:rPr lang="en-US" sz="1600" dirty="0" smtClean="0"/>
              <a:t>information </a:t>
            </a:r>
            <a:r>
              <a:rPr lang="en-US" sz="1600" dirty="0"/>
              <a:t>on who is Master to whole cluster</a:t>
            </a:r>
          </a:p>
          <a:p>
            <a:pPr lvl="1" defTabSz="233363"/>
            <a:r>
              <a:rPr lang="en-US" sz="1600" dirty="0" smtClean="0"/>
              <a:t>		-- Restart </a:t>
            </a:r>
            <a:r>
              <a:rPr lang="en-US" sz="1600" dirty="0"/>
              <a:t>of any failed workers</a:t>
            </a:r>
          </a:p>
          <a:p>
            <a:pPr marL="233363" indent="-233363">
              <a:buFont typeface="Arial" pitchFamily="34" charset="0"/>
              <a:buChar char="•"/>
            </a:pPr>
            <a:r>
              <a:rPr lang="en-US" sz="1600" dirty="0"/>
              <a:t>Ability to submit jobs to any Spark </a:t>
            </a:r>
            <a:r>
              <a:rPr lang="en-US" sz="1600" dirty="0" smtClean="0"/>
              <a:t>nodes, rather </a:t>
            </a:r>
            <a:r>
              <a:rPr lang="en-US" sz="1600" dirty="0"/>
              <a:t>than having to know who the master is</a:t>
            </a:r>
          </a:p>
          <a:p>
            <a:pPr marL="233363" indent="-233363">
              <a:buFont typeface="Arial" pitchFamily="34" charset="0"/>
              <a:buChar char="•"/>
            </a:pPr>
            <a:r>
              <a:rPr lang="en-US" sz="1600" dirty="0"/>
              <a:t>With DSE to Cassandra the data sits on the nodes with Spark</a:t>
            </a:r>
            <a:r>
              <a:rPr lang="en-US" sz="1800" dirty="0"/>
              <a:t>, </a:t>
            </a:r>
            <a:r>
              <a:rPr lang="en-US" sz="1800" dirty="0">
                <a:solidFill>
                  <a:srgbClr val="00B0F0"/>
                </a:solidFill>
              </a:rPr>
              <a:t>less data shuffling</a:t>
            </a:r>
          </a:p>
          <a:p>
            <a:pPr lvl="1" defTabSz="233363"/>
            <a:r>
              <a:rPr lang="en-US" sz="1600" dirty="0" smtClean="0"/>
              <a:t>		-- Spark </a:t>
            </a:r>
            <a:r>
              <a:rPr lang="en-US" sz="1600" dirty="0"/>
              <a:t>attempts to optimize jobs to pull data on local node primarily</a:t>
            </a:r>
          </a:p>
          <a:p>
            <a:pPr lvl="1" defTabSz="233363"/>
            <a:r>
              <a:rPr lang="en-US" sz="1600" dirty="0" smtClean="0"/>
              <a:t>		-- In </a:t>
            </a:r>
            <a:r>
              <a:rPr lang="en-US" sz="1600" dirty="0"/>
              <a:t>DSE </a:t>
            </a:r>
            <a:r>
              <a:rPr lang="en-US" sz="1600" dirty="0" smtClean="0"/>
              <a:t>5.1 and above, </a:t>
            </a:r>
            <a:r>
              <a:rPr lang="en-US" sz="1600" dirty="0"/>
              <a:t>both the Master and Worker run in the same JVM as DSE </a:t>
            </a:r>
          </a:p>
          <a:p>
            <a:pPr lvl="1" defTabSz="233363"/>
            <a:r>
              <a:rPr lang="en-US" sz="1600" dirty="0" smtClean="0"/>
              <a:t>		-- </a:t>
            </a:r>
            <a:r>
              <a:rPr lang="en-US" sz="1600" dirty="0" smtClean="0">
                <a:solidFill>
                  <a:srgbClr val="00B0F0"/>
                </a:solidFill>
              </a:rPr>
              <a:t>Able </a:t>
            </a:r>
            <a:r>
              <a:rPr lang="en-US" sz="1600" dirty="0">
                <a:solidFill>
                  <a:srgbClr val="00B0F0"/>
                </a:solidFill>
              </a:rPr>
              <a:t>to inherit </a:t>
            </a:r>
            <a:r>
              <a:rPr lang="en-US" sz="1600" dirty="0" smtClean="0">
                <a:solidFill>
                  <a:srgbClr val="00B0F0"/>
                </a:solidFill>
              </a:rPr>
              <a:t>unified DSE </a:t>
            </a:r>
            <a:r>
              <a:rPr lang="en-US" sz="1600" dirty="0">
                <a:solidFill>
                  <a:srgbClr val="00B0F0"/>
                </a:solidFill>
              </a:rPr>
              <a:t>security features</a:t>
            </a:r>
          </a:p>
          <a:p>
            <a:pPr marL="233363" indent="-233363">
              <a:buFont typeface="Arial" pitchFamily="34" charset="0"/>
              <a:buChar char="•"/>
            </a:pPr>
            <a:r>
              <a:rPr lang="en-US" sz="1600" dirty="0"/>
              <a:t>DSE drivers to Cassandra </a:t>
            </a:r>
          </a:p>
          <a:p>
            <a:pPr lvl="1" defTabSz="233363"/>
            <a:r>
              <a:rPr lang="en-US" sz="1600" dirty="0" smtClean="0"/>
              <a:t>		-- Continuous </a:t>
            </a:r>
            <a:r>
              <a:rPr lang="en-US" sz="1600" dirty="0"/>
              <a:t>paging for speed in returning data</a:t>
            </a:r>
          </a:p>
          <a:p>
            <a:pPr lvl="1" defTabSz="233363"/>
            <a:r>
              <a:rPr lang="en-US" sz="1600" dirty="0" smtClean="0"/>
              <a:t>		-- </a:t>
            </a:r>
            <a:r>
              <a:rPr lang="en-US" sz="1600" dirty="0" smtClean="0">
                <a:solidFill>
                  <a:srgbClr val="00B0F0"/>
                </a:solidFill>
              </a:rPr>
              <a:t>Integrate </a:t>
            </a:r>
            <a:r>
              <a:rPr lang="en-US" sz="1600" dirty="0">
                <a:solidFill>
                  <a:srgbClr val="00B0F0"/>
                </a:solidFill>
              </a:rPr>
              <a:t>DSE Graph with Spark </a:t>
            </a:r>
            <a:r>
              <a:rPr lang="en-US" sz="1600" dirty="0" err="1">
                <a:solidFill>
                  <a:srgbClr val="00B0F0"/>
                </a:solidFill>
              </a:rPr>
              <a:t>GraphFrames</a:t>
            </a:r>
            <a:endParaRPr lang="en-US" sz="1600" dirty="0">
              <a:solidFill>
                <a:srgbClr val="00B0F0"/>
              </a:solidFill>
            </a:endParaRPr>
          </a:p>
          <a:p>
            <a:pPr lvl="1" defTabSz="233363"/>
            <a:r>
              <a:rPr lang="en-US" sz="1600" dirty="0" smtClean="0"/>
              <a:t>		-- </a:t>
            </a:r>
            <a:r>
              <a:rPr lang="en-US" sz="1600" dirty="0" smtClean="0">
                <a:solidFill>
                  <a:srgbClr val="00B0F0"/>
                </a:solidFill>
              </a:rPr>
              <a:t>Integration </a:t>
            </a:r>
            <a:r>
              <a:rPr lang="en-US" sz="1600" dirty="0">
                <a:solidFill>
                  <a:srgbClr val="00B0F0"/>
                </a:solidFill>
              </a:rPr>
              <a:t>with DSE </a:t>
            </a:r>
            <a:r>
              <a:rPr lang="en-US" sz="1600" dirty="0" smtClean="0">
                <a:solidFill>
                  <a:srgbClr val="00B0F0"/>
                </a:solidFill>
              </a:rPr>
              <a:t>Search</a:t>
            </a:r>
            <a:endParaRPr lang="en-US" sz="1600" dirty="0">
              <a:solidFill>
                <a:srgbClr val="00B0F0"/>
              </a:solidFill>
            </a:endParaRPr>
          </a:p>
          <a:p>
            <a:pPr marL="233363" indent="-233363">
              <a:buFont typeface="Arial" pitchFamily="34" charset="0"/>
              <a:buChar char="•"/>
            </a:pPr>
            <a:r>
              <a:rPr lang="en-US" sz="1600" dirty="0"/>
              <a:t>Always on SQL Server replacing the non fault tolerant Thrift </a:t>
            </a:r>
            <a:r>
              <a:rPr lang="en-US" sz="1600" dirty="0" smtClean="0"/>
              <a:t>Server</a:t>
            </a:r>
          </a:p>
        </p:txBody>
      </p:sp>
    </p:spTree>
    <p:extLst>
      <p:ext uri="{BB962C8B-B14F-4D97-AF65-F5344CB8AC3E}">
        <p14:creationId xmlns:p14="http://schemas.microsoft.com/office/powerpoint/2010/main" val="19551834"/>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 xmlns:thm15="http://schemas.microsoft.com/office/thememl/2012/main"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1517</TotalTime>
  <Words>6344</Words>
  <Application>Microsoft Office PowerPoint</Application>
  <PresentationFormat>On-screen Show (16:9)</PresentationFormat>
  <Paragraphs>714</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DataStax_Template_Widescreen</vt:lpstr>
      <vt:lpstr>Discussion Unit: Why DSE Analytics</vt:lpstr>
      <vt:lpstr>Discussion Lab:</vt:lpstr>
      <vt:lpstr>DSE Analytics: Hadoop versus Spark </vt:lpstr>
      <vt:lpstr>Language Adjectives/Terms:</vt:lpstr>
      <vt:lpstr>In Many Languages ..</vt:lpstr>
      <vt:lpstr>End of Discussion Lab:</vt:lpstr>
      <vt:lpstr>The 4 Primary Functional Areas to DSE</vt:lpstr>
      <vt:lpstr>DSE Analytics: 5 Major Functional Areas</vt:lpstr>
      <vt:lpstr>DSE Analytics: What is it-</vt:lpstr>
      <vt:lpstr>DSE Analytics: What is it-</vt:lpstr>
      <vt:lpstr>DSE Analytics: What is it-</vt:lpstr>
      <vt:lpstr>DSE Analytics: Key Use Cases</vt:lpstr>
      <vt:lpstr>Objections: Why use OSS Apache Spark</vt:lpstr>
      <vt:lpstr>DSE Analytics (Apache Spark):</vt:lpstr>
      <vt:lpstr>DSE Analytics: Process Architecture</vt:lpstr>
      <vt:lpstr>DSE Analytics: Process Architecture</vt:lpstr>
      <vt:lpstr>DSE Analytics: Process Architecture</vt:lpstr>
      <vt:lpstr>DSE Analytics: Process Architecture, (Outlier topics)</vt:lpstr>
      <vt:lpstr>DSE Analytics: UIs</vt:lpstr>
      <vt:lpstr>DSE Analytics: Resource Math </vt:lpstr>
      <vt:lpstr>DSE Analytics: Programming Model</vt:lpstr>
      <vt:lpstr>DSE Analytics: Programming Model</vt:lpstr>
      <vt:lpstr>DSE Analytics (Apache Spark):</vt:lpstr>
      <vt:lpstr>Scala: What does this fragment output ?</vt:lpstr>
      <vt:lpstr>Scala: What do these  fragments output ?</vt:lpstr>
      <vt:lpstr>Definition of: map()</vt:lpstr>
      <vt:lpstr>Functional Programming (FP): Why Do You Care ?</vt:lpstr>
      <vt:lpstr>Functional Programming (FP): Why Do You Care ?</vt:lpstr>
      <vt:lpstr>DSE Analytics: Intermediate and above level</vt:lpstr>
      <vt:lpstr>DSE Analytics: Must Reads ?</vt:lpstr>
      <vt:lpstr>End of Unit:</vt:lpstr>
      <vt:lpstr>Additional Detail:</vt:lpstr>
      <vt:lpstr>History of Apache Spark</vt:lpstr>
      <vt:lpstr>History of Apache Spark</vt:lpstr>
      <vt:lpstr>Spark is New, Fast Moving</vt:lpstr>
      <vt:lpstr>Spark Cluster Managers:</vt:lpstr>
      <vt:lpstr>Useful Links:</vt:lpstr>
      <vt:lpstr>Useful Links: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111</cp:revision>
  <dcterms:created xsi:type="dcterms:W3CDTF">2018-03-30T00:33:11Z</dcterms:created>
  <dcterms:modified xsi:type="dcterms:W3CDTF">2019-01-09T17:51:00Z</dcterms:modified>
  <cp:category/>
</cp:coreProperties>
</file>