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59"/>
  </p:notesMasterIdLst>
  <p:handoutMasterIdLst>
    <p:handoutMasterId r:id="rId60"/>
  </p:handoutMasterIdLst>
  <p:sldIdLst>
    <p:sldId id="256" r:id="rId2"/>
    <p:sldId id="258" r:id="rId3"/>
    <p:sldId id="263" r:id="rId4"/>
    <p:sldId id="264" r:id="rId5"/>
    <p:sldId id="270" r:id="rId6"/>
    <p:sldId id="271" r:id="rId7"/>
    <p:sldId id="272" r:id="rId8"/>
    <p:sldId id="280" r:id="rId9"/>
    <p:sldId id="281" r:id="rId10"/>
    <p:sldId id="285" r:id="rId11"/>
    <p:sldId id="298" r:id="rId12"/>
    <p:sldId id="303" r:id="rId13"/>
    <p:sldId id="293" r:id="rId14"/>
    <p:sldId id="283" r:id="rId15"/>
    <p:sldId id="294" r:id="rId16"/>
    <p:sldId id="297" r:id="rId17"/>
    <p:sldId id="291" r:id="rId18"/>
    <p:sldId id="296" r:id="rId19"/>
    <p:sldId id="299" r:id="rId20"/>
    <p:sldId id="300" r:id="rId21"/>
    <p:sldId id="301" r:id="rId22"/>
    <p:sldId id="302" r:id="rId23"/>
    <p:sldId id="284" r:id="rId24"/>
    <p:sldId id="286" r:id="rId25"/>
    <p:sldId id="304" r:id="rId26"/>
    <p:sldId id="282" r:id="rId27"/>
    <p:sldId id="288" r:id="rId28"/>
    <p:sldId id="287" r:id="rId29"/>
    <p:sldId id="289" r:id="rId30"/>
    <p:sldId id="305" r:id="rId31"/>
    <p:sldId id="306" r:id="rId32"/>
    <p:sldId id="308" r:id="rId33"/>
    <p:sldId id="328" r:id="rId34"/>
    <p:sldId id="332" r:id="rId35"/>
    <p:sldId id="329" r:id="rId36"/>
    <p:sldId id="333" r:id="rId37"/>
    <p:sldId id="334" r:id="rId38"/>
    <p:sldId id="313" r:id="rId39"/>
    <p:sldId id="307" r:id="rId40"/>
    <p:sldId id="314" r:id="rId41"/>
    <p:sldId id="309" r:id="rId42"/>
    <p:sldId id="310" r:id="rId43"/>
    <p:sldId id="311" r:id="rId44"/>
    <p:sldId id="312" r:id="rId45"/>
    <p:sldId id="269" r:id="rId46"/>
    <p:sldId id="315" r:id="rId47"/>
    <p:sldId id="316" r:id="rId48"/>
    <p:sldId id="317" r:id="rId49"/>
    <p:sldId id="318" r:id="rId50"/>
    <p:sldId id="319" r:id="rId51"/>
    <p:sldId id="323" r:id="rId52"/>
    <p:sldId id="324" r:id="rId53"/>
    <p:sldId id="325" r:id="rId54"/>
    <p:sldId id="327" r:id="rId55"/>
    <p:sldId id="322" r:id="rId56"/>
    <p:sldId id="321" r:id="rId57"/>
    <p:sldId id="326"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2C"/>
    <a:srgbClr val="FFDE81"/>
    <a:srgbClr val="FFD358"/>
    <a:srgbClr val="8031A7"/>
    <a:srgbClr val="BFBFBF"/>
    <a:srgbClr val="007A97"/>
    <a:srgbClr val="FAB200"/>
    <a:srgbClr val="7D5900"/>
    <a:srgbClr val="FFE29E"/>
    <a:srgbClr val="FFF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90"/>
    <p:restoredTop sz="62643" autoAdjust="0"/>
  </p:normalViewPr>
  <p:slideViewPr>
    <p:cSldViewPr snapToGrid="0" snapToObjects="1">
      <p:cViewPr varScale="1">
        <p:scale>
          <a:sx n="74" d="100"/>
          <a:sy n="74" d="100"/>
        </p:scale>
        <p:origin x="-1482" y="-102"/>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170" d="100"/>
        <a:sy n="170" d="100"/>
      </p:scale>
      <p:origin x="0" y="0"/>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kern="1200" dirty="0" smtClean="0">
                <a:solidFill>
                  <a:schemeClr val="tx1"/>
                </a:solidFill>
                <a:latin typeface="+mn-lt"/>
                <a:ea typeface="+mn-ea"/>
                <a:cs typeface="+mn-cs"/>
              </a:rPr>
              <a:t>The goal of this Discussion Unit is to</a:t>
            </a:r>
            <a:r>
              <a:rPr lang="en-US" sz="800" kern="1200" baseline="0" dirty="0" smtClean="0">
                <a:solidFill>
                  <a:schemeClr val="tx1"/>
                </a:solidFill>
                <a:latin typeface="+mn-lt"/>
                <a:ea typeface="+mn-ea"/>
                <a:cs typeface="+mn-cs"/>
              </a:rPr>
              <a:t> work with RDDs, complete the following:</a:t>
            </a:r>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pPr marL="233363" indent="-233363">
              <a:buFont typeface="Arial" pitchFamily="34" charset="0"/>
              <a:buChar char="•"/>
            </a:pPr>
            <a:r>
              <a:rPr lang="en-US" sz="800" dirty="0" smtClean="0"/>
              <a:t>Complete the big data classic; Hello World, (Word Count)</a:t>
            </a:r>
          </a:p>
          <a:p>
            <a:pPr marL="233363" indent="-233363">
              <a:buFont typeface="Arial" pitchFamily="34" charset="0"/>
              <a:buChar char="•"/>
            </a:pPr>
            <a:r>
              <a:rPr lang="en-US" sz="800" dirty="0" smtClean="0"/>
              <a:t>Use DSE Analytics RDDs to load data from file</a:t>
            </a:r>
          </a:p>
          <a:p>
            <a:pPr marL="233363" indent="-233363">
              <a:buFont typeface="Arial" pitchFamily="34" charset="0"/>
              <a:buChar char="•"/>
            </a:pPr>
            <a:r>
              <a:rPr lang="en-US" sz="800" dirty="0" smtClean="0"/>
              <a:t>Introduce RDD Transforms</a:t>
            </a:r>
          </a:p>
          <a:p>
            <a:pPr marL="233363" indent="-233363">
              <a:buFont typeface="Arial" pitchFamily="34" charset="0"/>
              <a:buChar char="•"/>
            </a:pPr>
            <a:r>
              <a:rPr lang="en-US" sz="800" dirty="0" smtClean="0"/>
              <a:t>Introduce RDD Actions</a:t>
            </a:r>
          </a:p>
          <a:p>
            <a:pPr marL="233363" indent="-233363">
              <a:buFont typeface="Arial" pitchFamily="34" charset="0"/>
              <a:buChar char="•"/>
            </a:pPr>
            <a:r>
              <a:rPr lang="en-US" sz="800" dirty="0" smtClean="0"/>
              <a:t>Write data to DSE</a:t>
            </a:r>
          </a:p>
          <a:p>
            <a:pPr marL="158750" indent="0">
              <a:buFont typeface="Arial" pitchFamily="34" charset="0"/>
              <a:buNone/>
            </a:pPr>
            <a:endParaRPr lang="en-US" dirty="0"/>
          </a:p>
        </p:txBody>
      </p:sp>
    </p:spTree>
    <p:extLst>
      <p:ext uri="{BB962C8B-B14F-4D97-AF65-F5344CB8AC3E}">
        <p14:creationId xmlns:p14="http://schemas.microsoft.com/office/powerpoint/2010/main" val="105560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How do these (n) code fragments differ in their output ?</a:t>
            </a:r>
            <a:endParaRPr lang="en-US" dirty="0"/>
          </a:p>
        </p:txBody>
      </p:sp>
    </p:spTree>
    <p:extLst>
      <p:ext uri="{BB962C8B-B14F-4D97-AF65-F5344CB8AC3E}">
        <p14:creationId xmlns:p14="http://schemas.microsoft.com/office/powerpoint/2010/main" val="61402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We enter a section introducing</a:t>
            </a:r>
            <a:r>
              <a:rPr lang="en-US" baseline="0" dirty="0" smtClean="0"/>
              <a:t> RDD transforms and actions.</a:t>
            </a:r>
            <a:endParaRPr lang="en-US" dirty="0"/>
          </a:p>
        </p:txBody>
      </p:sp>
    </p:spTree>
    <p:extLst>
      <p:ext uri="{BB962C8B-B14F-4D97-AF65-F5344CB8AC3E}">
        <p14:creationId xmlns:p14="http://schemas.microsoft.com/office/powerpoint/2010/main" val="16714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There are 3 primary means for</a:t>
            </a:r>
            <a:r>
              <a:rPr lang="en-US" baseline="0" dirty="0" smtClean="0"/>
              <a:t> creating RDDs; we've seen two of them. Here is the third.</a:t>
            </a:r>
            <a:endParaRPr lang="en-US" dirty="0"/>
          </a:p>
        </p:txBody>
      </p:sp>
    </p:spTree>
    <p:extLst>
      <p:ext uri="{BB962C8B-B14F-4D97-AF65-F5344CB8AC3E}">
        <p14:creationId xmlns:p14="http://schemas.microsoft.com/office/powerpoint/2010/main" val="417959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Common RDD Unary Transforms: Descriptions as shown.</a:t>
            </a:r>
          </a:p>
          <a:p>
            <a:endParaRPr lang="en-US" sz="800" dirty="0" smtClean="0"/>
          </a:p>
          <a:p>
            <a:r>
              <a:rPr lang="en-US" sz="800" dirty="0" smtClean="0"/>
              <a:t>Unary transform;</a:t>
            </a:r>
            <a:r>
              <a:rPr lang="en-US" sz="800" baseline="0" dirty="0" smtClean="0"/>
              <a:t> one RDD input, one output</a:t>
            </a:r>
            <a:endParaRPr lang="en-US" sz="800" dirty="0" smtClean="0"/>
          </a:p>
          <a:p>
            <a:endParaRPr lang="en-US" sz="800" dirty="0" smtClean="0"/>
          </a:p>
          <a:p>
            <a:r>
              <a:rPr lang="en-US" sz="800" dirty="0" smtClean="0"/>
              <a:t>Reference </a:t>
            </a:r>
            <a:r>
              <a:rPr lang="en-US" sz="800" dirty="0" err="1" smtClean="0"/>
              <a:t>Urls</a:t>
            </a:r>
            <a:r>
              <a:rPr lang="en-US" sz="800" dirty="0" smtClean="0"/>
              <a:t>:</a:t>
            </a:r>
          </a:p>
          <a:p>
            <a:pPr lvl="1" rtl="0"/>
            <a:r>
              <a:rPr lang="en-US" sz="800" b="0" i="0" u="sng" strike="noStrike" kern="1200" baseline="0" dirty="0" smtClean="0">
                <a:solidFill>
                  <a:schemeClr val="tx1"/>
                </a:solidFill>
                <a:latin typeface="+mn-lt"/>
                <a:ea typeface="+mn-ea"/>
                <a:cs typeface="+mn-cs"/>
              </a:rPr>
              <a:t>http://spark.apache.org/docs/latest/api/java/index.html?org/apache/spark/api/java/JavaRDD.html</a:t>
            </a:r>
            <a:r>
              <a:rPr lang="en-US" sz="800" b="0" i="0" u="none" strike="noStrike" kern="1200" baseline="0" dirty="0" smtClean="0">
                <a:solidFill>
                  <a:schemeClr val="tx1"/>
                </a:solidFill>
                <a:latin typeface="+mn-lt"/>
                <a:ea typeface="+mn-ea"/>
                <a:cs typeface="+mn-cs"/>
              </a:rPr>
              <a:t> </a:t>
            </a:r>
          </a:p>
          <a:p>
            <a:pPr lvl="1" rtl="0"/>
            <a:r>
              <a:rPr lang="en-US" sz="800" b="0" i="0" u="sng" strike="noStrike" kern="1200" baseline="0" dirty="0" smtClean="0">
                <a:solidFill>
                  <a:schemeClr val="tx1"/>
                </a:solidFill>
                <a:latin typeface="+mn-lt"/>
                <a:ea typeface="+mn-ea"/>
                <a:cs typeface="+mn-cs"/>
              </a:rPr>
              <a:t>http://spark.apache.org/docs/latest/api/java/index.html?org/apache/spark/api/java/JavaPairRDD.html</a:t>
            </a:r>
            <a:r>
              <a:rPr lang="en-US" sz="800" b="0" i="0" u="none" strike="noStrike" kern="1200" baseline="0" dirty="0" smtClean="0">
                <a:solidFill>
                  <a:schemeClr val="tx1"/>
                </a:solidFill>
                <a:latin typeface="+mn-lt"/>
                <a:ea typeface="+mn-ea"/>
                <a:cs typeface="+mn-cs"/>
              </a:rPr>
              <a:t>  </a:t>
            </a:r>
          </a:p>
          <a:p>
            <a:pPr lvl="1"/>
            <a:endParaRPr lang="en-US" sz="800" dirty="0"/>
          </a:p>
        </p:txBody>
      </p:sp>
    </p:spTree>
    <p:extLst>
      <p:ext uri="{BB962C8B-B14F-4D97-AF65-F5344CB8AC3E}">
        <p14:creationId xmlns:p14="http://schemas.microsoft.com/office/powerpoint/2010/main" val="86373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Common RDD Unary Transforms: Descriptions as shown.</a:t>
            </a:r>
          </a:p>
          <a:p>
            <a:endParaRPr lang="en-US" sz="800" dirty="0" smtClean="0"/>
          </a:p>
          <a:p>
            <a:r>
              <a:rPr lang="en-US" sz="800" dirty="0" smtClean="0"/>
              <a:t>Reference </a:t>
            </a:r>
            <a:r>
              <a:rPr lang="en-US" sz="800" dirty="0" err="1" smtClean="0"/>
              <a:t>Urls</a:t>
            </a:r>
            <a:r>
              <a:rPr lang="en-US" sz="800" dirty="0" smtClean="0"/>
              <a:t>:</a:t>
            </a:r>
          </a:p>
          <a:p>
            <a:pPr lvl="1" rtl="0"/>
            <a:r>
              <a:rPr lang="en-US" sz="800" b="0" i="0" u="sng" strike="noStrike" kern="1200" baseline="0" dirty="0" smtClean="0">
                <a:solidFill>
                  <a:schemeClr val="tx1"/>
                </a:solidFill>
                <a:latin typeface="+mn-lt"/>
                <a:ea typeface="+mn-ea"/>
                <a:cs typeface="+mn-cs"/>
              </a:rPr>
              <a:t>http://spark.apache.org/docs/latest/api/java/index.html?org/apache/spark/api/java/JavaRDD.html</a:t>
            </a:r>
            <a:r>
              <a:rPr lang="en-US" sz="800" b="0" i="0" u="none" strike="noStrike" kern="1200" baseline="0" dirty="0" smtClean="0">
                <a:solidFill>
                  <a:schemeClr val="tx1"/>
                </a:solidFill>
                <a:latin typeface="+mn-lt"/>
                <a:ea typeface="+mn-ea"/>
                <a:cs typeface="+mn-cs"/>
              </a:rPr>
              <a:t> </a:t>
            </a:r>
          </a:p>
          <a:p>
            <a:pPr lvl="1" rtl="0"/>
            <a:r>
              <a:rPr lang="en-US" sz="800" b="0" i="0" u="sng" strike="noStrike" kern="1200" baseline="0" dirty="0" smtClean="0">
                <a:solidFill>
                  <a:schemeClr val="tx1"/>
                </a:solidFill>
                <a:latin typeface="+mn-lt"/>
                <a:ea typeface="+mn-ea"/>
                <a:cs typeface="+mn-cs"/>
              </a:rPr>
              <a:t>http://spark.apache.org/docs/latest/api/java/index.html?org/apache/spark/api/java/JavaPairRDD.html</a:t>
            </a:r>
            <a:r>
              <a:rPr lang="en-US" sz="800" b="0" i="0" u="none" strike="noStrike" kern="1200" baseline="0" dirty="0" smtClean="0">
                <a:solidFill>
                  <a:schemeClr val="tx1"/>
                </a:solidFill>
                <a:latin typeface="+mn-lt"/>
                <a:ea typeface="+mn-ea"/>
                <a:cs typeface="+mn-cs"/>
              </a:rPr>
              <a:t>  </a:t>
            </a:r>
          </a:p>
          <a:p>
            <a:pPr lvl="1"/>
            <a:endParaRPr lang="en-US" sz="800" dirty="0"/>
          </a:p>
        </p:txBody>
      </p:sp>
    </p:spTree>
    <p:extLst>
      <p:ext uri="{BB962C8B-B14F-4D97-AF65-F5344CB8AC3E}">
        <p14:creationId xmlns:p14="http://schemas.microsoft.com/office/powerpoint/2010/main" val="86373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Common RDD Unary Transforms: Descriptions as shown.</a:t>
            </a:r>
          </a:p>
          <a:p>
            <a:endParaRPr lang="en-US" sz="800" dirty="0" smtClean="0"/>
          </a:p>
          <a:p>
            <a:r>
              <a:rPr lang="en-US" sz="800" dirty="0" smtClean="0"/>
              <a:t>Reference </a:t>
            </a:r>
            <a:r>
              <a:rPr lang="en-US" sz="800" dirty="0" err="1" smtClean="0"/>
              <a:t>Urls</a:t>
            </a:r>
            <a:r>
              <a:rPr lang="en-US" sz="800" dirty="0" smtClean="0"/>
              <a:t>:</a:t>
            </a:r>
          </a:p>
          <a:p>
            <a:pPr lvl="1" rtl="0"/>
            <a:r>
              <a:rPr lang="en-US" sz="800" b="0" i="0" u="sng" strike="noStrike" kern="1200" baseline="0" dirty="0" smtClean="0">
                <a:solidFill>
                  <a:schemeClr val="tx1"/>
                </a:solidFill>
                <a:latin typeface="+mn-lt"/>
                <a:ea typeface="+mn-ea"/>
                <a:cs typeface="+mn-cs"/>
              </a:rPr>
              <a:t>http://spark.apache.org/docs/latest/api/java/index.html?org/apache/spark/api/java/JavaRDD.html</a:t>
            </a:r>
            <a:r>
              <a:rPr lang="en-US" sz="800" b="0" i="0" u="none" strike="noStrike" kern="1200" baseline="0" dirty="0" smtClean="0">
                <a:solidFill>
                  <a:schemeClr val="tx1"/>
                </a:solidFill>
                <a:latin typeface="+mn-lt"/>
                <a:ea typeface="+mn-ea"/>
                <a:cs typeface="+mn-cs"/>
              </a:rPr>
              <a:t> </a:t>
            </a:r>
          </a:p>
          <a:p>
            <a:pPr lvl="1" rtl="0"/>
            <a:r>
              <a:rPr lang="en-US" sz="800" b="0" i="0" u="sng" strike="noStrike" kern="1200" baseline="0" dirty="0" smtClean="0">
                <a:solidFill>
                  <a:schemeClr val="tx1"/>
                </a:solidFill>
                <a:latin typeface="+mn-lt"/>
                <a:ea typeface="+mn-ea"/>
                <a:cs typeface="+mn-cs"/>
              </a:rPr>
              <a:t>http://spark.apache.org/docs/latest/api/java/index.html?org/apache/spark/api/java/JavaPairRDD.html</a:t>
            </a:r>
            <a:r>
              <a:rPr lang="en-US" sz="800" b="0" i="0" u="none" strike="noStrike" kern="1200" baseline="0" dirty="0" smtClean="0">
                <a:solidFill>
                  <a:schemeClr val="tx1"/>
                </a:solidFill>
                <a:latin typeface="+mn-lt"/>
                <a:ea typeface="+mn-ea"/>
                <a:cs typeface="+mn-cs"/>
              </a:rPr>
              <a:t>  </a:t>
            </a:r>
          </a:p>
          <a:p>
            <a:pPr lvl="1"/>
            <a:endParaRPr lang="en-US" sz="800" dirty="0"/>
          </a:p>
        </p:txBody>
      </p:sp>
    </p:spTree>
    <p:extLst>
      <p:ext uri="{BB962C8B-B14F-4D97-AF65-F5344CB8AC3E}">
        <p14:creationId xmlns:p14="http://schemas.microsoft.com/office/powerpoint/2010/main" val="863735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Common RDD Unary Transforms: Descriptions as shown.</a:t>
            </a:r>
          </a:p>
          <a:p>
            <a:endParaRPr lang="en-US" sz="800" dirty="0" smtClean="0"/>
          </a:p>
          <a:p>
            <a:r>
              <a:rPr lang="en-US" sz="800" dirty="0" smtClean="0"/>
              <a:t>Pair RDD; presented two column, a Key/Value pair</a:t>
            </a:r>
          </a:p>
          <a:p>
            <a:endParaRPr lang="en-US" sz="800" dirty="0" smtClean="0"/>
          </a:p>
          <a:p>
            <a:r>
              <a:rPr lang="en-US" sz="800" dirty="0" smtClean="0"/>
              <a:t>Reference </a:t>
            </a:r>
            <a:r>
              <a:rPr lang="en-US" sz="800" dirty="0" err="1" smtClean="0"/>
              <a:t>Urls</a:t>
            </a:r>
            <a:r>
              <a:rPr lang="en-US" sz="800" dirty="0" smtClean="0"/>
              <a:t>:</a:t>
            </a:r>
          </a:p>
          <a:p>
            <a:pPr lvl="1" rtl="0"/>
            <a:r>
              <a:rPr lang="en-US" sz="800" b="0" i="0" u="sng" strike="noStrike" kern="1200" baseline="0" dirty="0" smtClean="0">
                <a:solidFill>
                  <a:schemeClr val="tx1"/>
                </a:solidFill>
                <a:latin typeface="+mn-lt"/>
                <a:ea typeface="+mn-ea"/>
                <a:cs typeface="+mn-cs"/>
              </a:rPr>
              <a:t>http://spark.apache.org/docs/latest/api/java/index.html?org/apache/spark/api/java/JavaRDD.html</a:t>
            </a:r>
            <a:r>
              <a:rPr lang="en-US" sz="800" b="0" i="0" u="none" strike="noStrike" kern="1200" baseline="0" dirty="0" smtClean="0">
                <a:solidFill>
                  <a:schemeClr val="tx1"/>
                </a:solidFill>
                <a:latin typeface="+mn-lt"/>
                <a:ea typeface="+mn-ea"/>
                <a:cs typeface="+mn-cs"/>
              </a:rPr>
              <a:t> </a:t>
            </a:r>
          </a:p>
          <a:p>
            <a:pPr lvl="1" rtl="0"/>
            <a:r>
              <a:rPr lang="en-US" sz="800" b="0" i="0" u="sng" strike="noStrike" kern="1200" baseline="0" dirty="0" smtClean="0">
                <a:solidFill>
                  <a:schemeClr val="tx1"/>
                </a:solidFill>
                <a:latin typeface="+mn-lt"/>
                <a:ea typeface="+mn-ea"/>
                <a:cs typeface="+mn-cs"/>
              </a:rPr>
              <a:t>http://spark.apache.org/docs/latest/api/java/index.html?org/apache/spark/api/java/JavaPairRDD.html</a:t>
            </a:r>
            <a:r>
              <a:rPr lang="en-US" sz="800" b="0" i="0" u="none" strike="noStrike" kern="1200" baseline="0" dirty="0" smtClean="0">
                <a:solidFill>
                  <a:schemeClr val="tx1"/>
                </a:solidFill>
                <a:latin typeface="+mn-lt"/>
                <a:ea typeface="+mn-ea"/>
                <a:cs typeface="+mn-cs"/>
              </a:rPr>
              <a:t>  </a:t>
            </a:r>
          </a:p>
          <a:p>
            <a:pPr lvl="1"/>
            <a:endParaRPr lang="en-US" sz="800" dirty="0"/>
          </a:p>
        </p:txBody>
      </p:sp>
    </p:spTree>
    <p:extLst>
      <p:ext uri="{BB962C8B-B14F-4D97-AF65-F5344CB8AC3E}">
        <p14:creationId xmlns:p14="http://schemas.microsoft.com/office/powerpoint/2010/main" val="863735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Common RDD Binary Transforms: Descriptions as shown.</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Binary transform; two input RDDs, one RDD output</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Definition of union-compatible: To perform an union of </a:t>
            </a:r>
            <a:r>
              <a:rPr lang="en-US" dirty="0" err="1" smtClean="0"/>
              <a:t>DataFrames</a:t>
            </a:r>
            <a:r>
              <a:rPr lang="en-US" dirty="0" smtClean="0"/>
              <a:t> (RDD, other) the data type and positions of each column must match.</a:t>
            </a:r>
          </a:p>
          <a:p>
            <a:endParaRPr lang="en-US" dirty="0"/>
          </a:p>
        </p:txBody>
      </p:sp>
    </p:spTree>
    <p:extLst>
      <p:ext uri="{BB962C8B-B14F-4D97-AF65-F5344CB8AC3E}">
        <p14:creationId xmlns:p14="http://schemas.microsoft.com/office/powerpoint/2010/main" val="419727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Common RDD Binary Transforms: Descriptions as shown.</a:t>
            </a:r>
          </a:p>
          <a:p>
            <a:pPr marL="15875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Definition of union-compatible: To perform an union of </a:t>
            </a:r>
            <a:r>
              <a:rPr lang="en-US" dirty="0" err="1" smtClean="0"/>
              <a:t>DataFrames</a:t>
            </a:r>
            <a:r>
              <a:rPr lang="en-US" dirty="0" smtClean="0"/>
              <a:t> (RDD, other) the data types of each column must match.</a:t>
            </a:r>
          </a:p>
          <a:p>
            <a:endParaRPr lang="en-US" dirty="0"/>
          </a:p>
        </p:txBody>
      </p:sp>
    </p:spTree>
    <p:extLst>
      <p:ext uri="{BB962C8B-B14F-4D97-AF65-F5344CB8AC3E}">
        <p14:creationId xmlns:p14="http://schemas.microsoft.com/office/powerpoint/2010/main" val="4197271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Common RDD Actions: Descriptions as shown.</a:t>
            </a:r>
          </a:p>
          <a:p>
            <a:endParaRPr lang="en-US" dirty="0" smtClean="0"/>
          </a:p>
          <a:p>
            <a:pPr lvl="1"/>
            <a:endParaRPr lang="en-US" dirty="0"/>
          </a:p>
        </p:txBody>
      </p:sp>
    </p:spTree>
    <p:extLst>
      <p:ext uri="{BB962C8B-B14F-4D97-AF65-F5344CB8AC3E}">
        <p14:creationId xmlns:p14="http://schemas.microsoft.com/office/powerpoint/2010/main" val="863735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On the next page we enter a Discussion Lab. </a:t>
            </a:r>
          </a:p>
          <a:p>
            <a:endParaRPr lang="en-US" dirty="0"/>
          </a:p>
        </p:txBody>
      </p:sp>
    </p:spTree>
    <p:extLst>
      <p:ext uri="{BB962C8B-B14F-4D97-AF65-F5344CB8AC3E}">
        <p14:creationId xmlns:p14="http://schemas.microsoft.com/office/powerpoint/2010/main" val="703612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Common RDD Actions: Descriptions as shown.</a:t>
            </a:r>
          </a:p>
          <a:p>
            <a:endParaRPr lang="en-US" dirty="0" smtClean="0"/>
          </a:p>
          <a:p>
            <a:pPr lvl="1"/>
            <a:endParaRPr lang="en-US" dirty="0"/>
          </a:p>
        </p:txBody>
      </p:sp>
    </p:spTree>
    <p:extLst>
      <p:ext uri="{BB962C8B-B14F-4D97-AF65-F5344CB8AC3E}">
        <p14:creationId xmlns:p14="http://schemas.microsoft.com/office/powerpoint/2010/main" val="863735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Common RDD Actions: Descriptions as shown.</a:t>
            </a:r>
          </a:p>
          <a:p>
            <a:endParaRPr lang="en-US" dirty="0" smtClean="0"/>
          </a:p>
          <a:p>
            <a:r>
              <a:rPr lang="en-US" dirty="0" smtClean="0"/>
              <a:t>The reason we say maybe on, </a:t>
            </a:r>
            <a:r>
              <a:rPr lang="en-US" dirty="0" err="1" smtClean="0"/>
              <a:t>saveToCassandra</a:t>
            </a:r>
            <a:r>
              <a:rPr lang="en-US" dirty="0" smtClean="0"/>
              <a:t>() is that we recommend use of </a:t>
            </a:r>
            <a:r>
              <a:rPr lang="en-US" dirty="0" err="1" smtClean="0"/>
              <a:t>DataFrames</a:t>
            </a:r>
            <a:r>
              <a:rPr lang="en-US" dirty="0" smtClean="0"/>
              <a:t>, not RDDs. </a:t>
            </a:r>
            <a:r>
              <a:rPr lang="en-US" dirty="0" err="1" smtClean="0"/>
              <a:t>DataFrames</a:t>
            </a:r>
            <a:r>
              <a:rPr lang="en-US" dirty="0" smtClean="0"/>
              <a:t> use a different write method to DSE.</a:t>
            </a:r>
          </a:p>
          <a:p>
            <a:pPr lvl="1"/>
            <a:endParaRPr lang="en-US" dirty="0"/>
          </a:p>
        </p:txBody>
      </p:sp>
    </p:spTree>
    <p:extLst>
      <p:ext uri="{BB962C8B-B14F-4D97-AF65-F5344CB8AC3E}">
        <p14:creationId xmlns:p14="http://schemas.microsoft.com/office/powerpoint/2010/main" val="863735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Common RDD Actions: Descriptions as shown.</a:t>
            </a:r>
          </a:p>
          <a:p>
            <a:endParaRPr lang="en-US" dirty="0" smtClean="0"/>
          </a:p>
          <a:p>
            <a:pPr lvl="1"/>
            <a:endParaRPr lang="en-US" dirty="0"/>
          </a:p>
        </p:txBody>
      </p:sp>
    </p:spTree>
    <p:extLst>
      <p:ext uri="{BB962C8B-B14F-4D97-AF65-F5344CB8AC3E}">
        <p14:creationId xmlns:p14="http://schemas.microsoft.com/office/powerpoint/2010/main" val="86373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 note about optimizing actions.</a:t>
            </a:r>
            <a:endParaRPr lang="en-US" dirty="0"/>
          </a:p>
        </p:txBody>
      </p:sp>
    </p:spTree>
    <p:extLst>
      <p:ext uri="{BB962C8B-B14F-4D97-AF65-F5344CB8AC3E}">
        <p14:creationId xmlns:p14="http://schemas.microsoft.com/office/powerpoint/2010/main" val="1863896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What does each code fragment do:</a:t>
            </a:r>
          </a:p>
          <a:p>
            <a:endParaRPr lang="en-US" sz="800" dirty="0" smtClean="0"/>
          </a:p>
          <a:p>
            <a:pPr marL="330200" indent="-171450">
              <a:buFont typeface="Arial" pitchFamily="34" charset="0"/>
              <a:buChar char="•"/>
            </a:pPr>
            <a:r>
              <a:rPr lang="en-US" sz="800" dirty="0" smtClean="0"/>
              <a:t>filter()</a:t>
            </a:r>
            <a:r>
              <a:rPr lang="en-US" sz="800" baseline="0" dirty="0" smtClean="0"/>
              <a:t> is a </a:t>
            </a:r>
            <a:r>
              <a:rPr lang="en-US" sz="800" baseline="0" dirty="0" err="1" smtClean="0"/>
              <a:t>boolean</a:t>
            </a:r>
            <a:r>
              <a:rPr lang="en-US" sz="800" baseline="0" dirty="0" smtClean="0"/>
              <a:t>, returning </a:t>
            </a:r>
            <a:r>
              <a:rPr lang="en-US" sz="800" baseline="0" dirty="0" err="1" smtClean="0"/>
              <a:t>true|false</a:t>
            </a:r>
            <a:r>
              <a:rPr lang="en-US" sz="800" baseline="0" dirty="0" smtClean="0"/>
              <a:t>; should the element in the List/RDD be output</a:t>
            </a:r>
          </a:p>
          <a:p>
            <a:pPr marL="330200" indent="-171450">
              <a:buFont typeface="Arial" pitchFamily="34" charset="0"/>
              <a:buChar char="•"/>
            </a:pPr>
            <a:r>
              <a:rPr lang="en-US" sz="800" baseline="0" dirty="0" smtClean="0"/>
              <a:t>substring() outputs a (sub string) based on the expression</a:t>
            </a:r>
          </a:p>
          <a:p>
            <a:pPr marL="330200" indent="-171450">
              <a:buFont typeface="Arial" pitchFamily="34" charset="0"/>
              <a:buChar char="•"/>
            </a:pPr>
            <a:r>
              <a:rPr lang="en-US" sz="800" baseline="0" dirty="0" smtClean="0"/>
              <a:t>The first substring expression outputs the last 4 characters of the single input argument, presumably a String</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second substring expression outputs all but the last 6 characters of the single input argument</a:t>
            </a:r>
          </a:p>
          <a:p>
            <a:pPr marL="330200" indent="-171450">
              <a:buFont typeface="Arial" pitchFamily="34" charset="0"/>
              <a:buChar char="•"/>
            </a:pPr>
            <a:r>
              <a:rPr lang="en-US" sz="800" baseline="0" dirty="0" smtClean="0"/>
              <a:t>The output is the length of the substring.</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reduce() is an iterator (like map(), a transform). </a:t>
            </a:r>
          </a:p>
          <a:p>
            <a:pPr marL="330200" indent="-171450">
              <a:buFont typeface="Arial" pitchFamily="34" charset="0"/>
              <a:buChar char="•"/>
            </a:pPr>
            <a:r>
              <a:rPr lang="en-US" sz="800" baseline="0" dirty="0" smtClean="0"/>
              <a:t>reduce will take the single value output (length), and sum it element over element, producing a grand total string length.</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expression in green would fail to compile without Spark accumulators being defined (in scope); </a:t>
            </a:r>
            <a:r>
              <a:rPr lang="en-US" sz="800" baseline="0" dirty="0" err="1" smtClean="0"/>
              <a:t>totalCount</a:t>
            </a:r>
            <a:r>
              <a:rPr lang="en-US" sz="800" baseline="0" dirty="0" smtClean="0"/>
              <a:t> and </a:t>
            </a:r>
            <a:r>
              <a:rPr lang="en-US" sz="800" baseline="0" dirty="0" err="1" smtClean="0"/>
              <a:t>totalLength</a:t>
            </a:r>
            <a:r>
              <a:rPr lang="en-US" sz="800" baseline="0" dirty="0" smtClean="0"/>
              <a:t> act (single, globally accessible integers) across the Spark cluster. These variables are defined via statements similar to,</a:t>
            </a:r>
          </a:p>
          <a:p>
            <a:pPr marL="457200" lvl="1" indent="0">
              <a:buFont typeface="Arial" pitchFamily="34" charset="0"/>
              <a:buNone/>
            </a:pPr>
            <a:endParaRPr lang="en-US" sz="800" baseline="0" dirty="0" smtClean="0"/>
          </a:p>
          <a:p>
            <a:pPr marL="457200" lvl="1" indent="0">
              <a:buFont typeface="Arial" pitchFamily="34" charset="0"/>
              <a:buNone/>
            </a:pPr>
            <a:r>
              <a:rPr lang="en-US" sz="800" baseline="0" dirty="0" err="1" smtClean="0"/>
              <a:t>val</a:t>
            </a:r>
            <a:r>
              <a:rPr lang="en-US" sz="800" baseline="0" dirty="0" smtClean="0"/>
              <a:t> </a:t>
            </a:r>
            <a:r>
              <a:rPr lang="en-US" sz="800" baseline="0" dirty="0" err="1" smtClean="0"/>
              <a:t>totalCount</a:t>
            </a:r>
            <a:r>
              <a:rPr lang="en-US" sz="800" baseline="0" dirty="0" smtClean="0"/>
              <a:t>  = </a:t>
            </a:r>
            <a:r>
              <a:rPr lang="en-US" sz="800" baseline="0" dirty="0" err="1" smtClean="0"/>
              <a:t>sc.accumulator</a:t>
            </a:r>
            <a:r>
              <a:rPr lang="en-US" sz="800" baseline="0" dirty="0" smtClean="0"/>
              <a:t>(0)</a:t>
            </a:r>
            <a:br>
              <a:rPr lang="en-US" sz="800" baseline="0" dirty="0" smtClean="0"/>
            </a:br>
            <a:r>
              <a:rPr lang="en-US" sz="800" baseline="0" dirty="0" err="1" smtClean="0"/>
              <a:t>val</a:t>
            </a:r>
            <a:r>
              <a:rPr lang="en-US" sz="800" baseline="0" dirty="0" smtClean="0"/>
              <a:t> </a:t>
            </a:r>
            <a:r>
              <a:rPr lang="en-US" sz="800" baseline="0" dirty="0" err="1" smtClean="0"/>
              <a:t>totalLength</a:t>
            </a:r>
            <a:r>
              <a:rPr lang="en-US" sz="800" baseline="0" dirty="0" smtClean="0"/>
              <a:t> = </a:t>
            </a:r>
            <a:r>
              <a:rPr lang="en-US" sz="800" baseline="0" dirty="0" err="1" smtClean="0"/>
              <a:t>sc.accumulator</a:t>
            </a:r>
            <a:r>
              <a:rPr lang="en-US" sz="800" baseline="0" dirty="0" smtClean="0"/>
              <a:t>(0)</a:t>
            </a:r>
          </a:p>
          <a:p>
            <a:pPr marL="457200" lvl="1" indent="0">
              <a:buFont typeface="Arial" pitchFamily="34" charset="0"/>
              <a:buNone/>
            </a:pPr>
            <a:endParaRPr lang="en-US" sz="800" baseline="0" dirty="0" smtClean="0"/>
          </a:p>
          <a:p>
            <a:pPr marL="330200" indent="-171450">
              <a:buFont typeface="Arial" pitchFamily="34" charset="0"/>
              <a:buChar char="•"/>
            </a:pPr>
            <a:r>
              <a:rPr lang="en-US" sz="800" baseline="0" dirty="0" smtClean="0"/>
              <a:t>And, there are two </a:t>
            </a:r>
            <a:r>
              <a:rPr lang="en-US" sz="800" baseline="0" dirty="0" err="1" smtClean="0"/>
              <a:t>foreach</a:t>
            </a:r>
            <a:r>
              <a:rPr lang="en-US" sz="800" baseline="0" dirty="0" smtClean="0"/>
              <a:t>()'s in the </a:t>
            </a:r>
            <a:r>
              <a:rPr lang="en-US" sz="800" baseline="0" dirty="0" err="1" smtClean="0"/>
              <a:t>Scala</a:t>
            </a:r>
            <a:r>
              <a:rPr lang="en-US" sz="800" baseline="0" dirty="0" smtClean="0"/>
              <a:t>/Spark world. This is the </a:t>
            </a:r>
            <a:r>
              <a:rPr lang="en-US" sz="800" baseline="0" dirty="0" err="1" smtClean="0"/>
              <a:t>foreach</a:t>
            </a:r>
            <a:r>
              <a:rPr lang="en-US" sz="800" baseline="0" dirty="0" smtClean="0"/>
              <a:t> transform, which is greatly disfavored in functional programming. (Think GOTO in structured programming.)   </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other </a:t>
            </a:r>
            <a:r>
              <a:rPr lang="en-US" sz="800" baseline="0" dirty="0" err="1" smtClean="0"/>
              <a:t>foreach</a:t>
            </a:r>
            <a:r>
              <a:rPr lang="en-US" sz="800" baseline="0" dirty="0" smtClean="0"/>
              <a:t>() is just a programmatic iterator over a List; fully fair game.</a:t>
            </a:r>
            <a:endParaRPr lang="en-US" sz="800" dirty="0"/>
          </a:p>
        </p:txBody>
      </p:sp>
    </p:spTree>
    <p:extLst>
      <p:ext uri="{BB962C8B-B14F-4D97-AF65-F5344CB8AC3E}">
        <p14:creationId xmlns:p14="http://schemas.microsoft.com/office/powerpoint/2010/main" val="109893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What does each code fragment do:</a:t>
            </a:r>
          </a:p>
          <a:p>
            <a:endParaRPr lang="en-US" dirty="0" smtClean="0"/>
          </a:p>
          <a:p>
            <a:pPr marL="330200" indent="-171450">
              <a:buFont typeface="Arial" pitchFamily="34" charset="0"/>
              <a:buChar char="•"/>
            </a:pPr>
            <a:r>
              <a:rPr lang="en-US" dirty="0" smtClean="0"/>
              <a:t>Set</a:t>
            </a:r>
            <a:r>
              <a:rPr lang="en-US" baseline="0" dirty="0" smtClean="0"/>
              <a:t> is one of the collections types in </a:t>
            </a:r>
            <a:r>
              <a:rPr lang="en-US" baseline="0" dirty="0" err="1" smtClean="0"/>
              <a:t>Scala</a:t>
            </a:r>
            <a:r>
              <a:rPr lang="en-US" baseline="0" dirty="0" smtClean="0"/>
              <a:t>. (Array type.) Thus, was can iterate over its elements.</a:t>
            </a:r>
          </a:p>
          <a:p>
            <a:pPr marL="330200" indent="-171450">
              <a:buFont typeface="Arial" pitchFamily="34" charset="0"/>
              <a:buChar char="•"/>
            </a:pPr>
            <a:r>
              <a:rPr lang="en-US" baseline="0" dirty="0" err="1" smtClean="0"/>
              <a:t>flatMap</a:t>
            </a:r>
            <a:r>
              <a:rPr lang="en-US" baseline="0" dirty="0" smtClean="0"/>
              <a:t>() will pivot these multiple elements into a one dimensional List.</a:t>
            </a:r>
          </a:p>
          <a:p>
            <a:pPr marL="330200" indent="-171450">
              <a:buFont typeface="Arial" pitchFamily="34" charset="0"/>
              <a:buChar char="•"/>
            </a:pPr>
            <a:r>
              <a:rPr lang="en-US" baseline="0" dirty="0" smtClean="0"/>
              <a:t>And then distinct(), just like the relational database distinct().</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filter() is a </a:t>
            </a:r>
            <a:r>
              <a:rPr lang="en-US" baseline="0" dirty="0" err="1" smtClean="0"/>
              <a:t>boolean</a:t>
            </a:r>
            <a:r>
              <a:rPr lang="en-US" baseline="0" dirty="0" smtClean="0"/>
              <a:t>, covered earlier. </a:t>
            </a:r>
          </a:p>
          <a:p>
            <a:pPr marL="330200" indent="-171450">
              <a:buFont typeface="Arial" pitchFamily="34" charset="0"/>
              <a:buChar char="•"/>
            </a:pPr>
            <a:r>
              <a:rPr lang="en-US" baseline="0" dirty="0" smtClean="0"/>
              <a:t>The second code fragment expects a string and </a:t>
            </a:r>
            <a:r>
              <a:rPr lang="en-US" baseline="0" dirty="0" err="1" smtClean="0"/>
              <a:t>int</a:t>
            </a:r>
            <a:r>
              <a:rPr lang="en-US" baseline="0" dirty="0" smtClean="0"/>
              <a:t> (a tuple, most likely).</a:t>
            </a:r>
          </a:p>
          <a:p>
            <a:pPr marL="330200" indent="-171450">
              <a:buFont typeface="Arial" pitchFamily="34" charset="0"/>
              <a:buChar char="•"/>
            </a:pPr>
            <a:r>
              <a:rPr lang="en-US" baseline="0" dirty="0" smtClean="0"/>
              <a:t>The string is passed through, The </a:t>
            </a:r>
            <a:r>
              <a:rPr lang="en-US" baseline="0" dirty="0" err="1" smtClean="0"/>
              <a:t>int</a:t>
            </a:r>
            <a:r>
              <a:rPr lang="en-US" baseline="0" dirty="0" smtClean="0"/>
              <a:t> is evaluated via the range expression.</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The third code fragment uses the binary transform, </a:t>
            </a:r>
            <a:r>
              <a:rPr lang="en-US" baseline="0" dirty="0" err="1" smtClean="0"/>
              <a:t>cartesian</a:t>
            </a:r>
            <a:r>
              <a:rPr lang="en-US" baseline="0" dirty="0" smtClean="0"/>
              <a:t>; (binary transform) two RDDs as input, one output. And, we're using the same input RDD, twice. Basically we create a full outer </a:t>
            </a:r>
            <a:r>
              <a:rPr lang="en-US" baseline="0" dirty="0" err="1" smtClean="0"/>
              <a:t>cartesian</a:t>
            </a:r>
            <a:r>
              <a:rPr lang="en-US" baseline="0" dirty="0" smtClean="0"/>
              <a:t> product of this RDD. The output of this transform is a collection of tuples, each with 2 strings</a:t>
            </a:r>
          </a:p>
          <a:p>
            <a:pPr marL="330200" indent="-171450">
              <a:buFont typeface="Arial" pitchFamily="34" charset="0"/>
              <a:buChar char="•"/>
            </a:pPr>
            <a:r>
              <a:rPr lang="en-US" baseline="0" dirty="0" smtClean="0"/>
              <a:t>What is another means to discern that the </a:t>
            </a:r>
            <a:r>
              <a:rPr lang="en-US" baseline="0" dirty="0" err="1" smtClean="0"/>
              <a:t>cartesian</a:t>
            </a:r>
            <a:r>
              <a:rPr lang="en-US" baseline="0" dirty="0" smtClean="0"/>
              <a:t>() transform outputs a tuple ?  Looks at the case statement; it operates on a tuple of 2 arguments.</a:t>
            </a:r>
          </a:p>
          <a:p>
            <a:pPr marL="330200" indent="-171450">
              <a:buFont typeface="Arial" pitchFamily="34" charset="0"/>
              <a:buChar char="•"/>
            </a:pPr>
            <a:r>
              <a:rPr lang="en-US" baseline="0" dirty="0" smtClean="0"/>
              <a:t>The filter calls to remove (paired values, duplicates, a row joined with itself); </a:t>
            </a:r>
            <a:r>
              <a:rPr lang="en-US" baseline="0" dirty="0" err="1" smtClean="0"/>
              <a:t>Eg</a:t>
            </a:r>
            <a:r>
              <a:rPr lang="en-US" baseline="0" dirty="0" smtClean="0"/>
              <a:t>., </a:t>
            </a:r>
            <a:r>
              <a:rPr lang="en-US" baseline="0" dirty="0" err="1" smtClean="0"/>
              <a:t>Bob|Bob</a:t>
            </a:r>
            <a:r>
              <a:rPr lang="en-US" baseline="0" dirty="0" smtClean="0"/>
              <a:t>, </a:t>
            </a:r>
            <a:r>
              <a:rPr lang="en-US" baseline="0" dirty="0" err="1" smtClean="0"/>
              <a:t>Mary|Mary</a:t>
            </a:r>
            <a:r>
              <a:rPr lang="en-US" baseline="0" dirty="0" smtClean="0"/>
              <a:t>.</a:t>
            </a:r>
            <a:endParaRPr lang="en-US" dirty="0" smtClean="0"/>
          </a:p>
          <a:p>
            <a:endParaRPr lang="en-US" dirty="0"/>
          </a:p>
        </p:txBody>
      </p:sp>
    </p:spTree>
    <p:extLst>
      <p:ext uri="{BB962C8B-B14F-4D97-AF65-F5344CB8AC3E}">
        <p14:creationId xmlns:p14="http://schemas.microsoft.com/office/powerpoint/2010/main" val="4233283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Moving into the topic of reading and writing to/from DSE</a:t>
            </a:r>
            <a:r>
              <a:rPr lang="en-US" baseline="0" dirty="0" smtClean="0"/>
              <a:t> Core using RDDs.</a:t>
            </a:r>
            <a:endParaRPr lang="en-US" dirty="0"/>
          </a:p>
        </p:txBody>
      </p:sp>
    </p:spTree>
    <p:extLst>
      <p:ext uri="{BB962C8B-B14F-4D97-AF65-F5344CB8AC3E}">
        <p14:creationId xmlns:p14="http://schemas.microsoft.com/office/powerpoint/2010/main" val="2993833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 set of CQL assets used i</a:t>
            </a:r>
            <a:r>
              <a:rPr lang="en-US" baseline="0" dirty="0" smtClean="0"/>
              <a:t>n the examples that follow.</a:t>
            </a:r>
            <a:endParaRPr lang="en-US" dirty="0"/>
          </a:p>
        </p:txBody>
      </p:sp>
    </p:spTree>
    <p:extLst>
      <p:ext uri="{BB962C8B-B14F-4D97-AF65-F5344CB8AC3E}">
        <p14:creationId xmlns:p14="http://schemas.microsoft.com/office/powerpoint/2010/main" val="1869724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Relative to the slide above:</a:t>
            </a:r>
          </a:p>
          <a:p>
            <a:endParaRPr lang="en-US" dirty="0" smtClean="0"/>
          </a:p>
          <a:p>
            <a:pPr marL="330200" indent="-171450">
              <a:buFont typeface="Arial" pitchFamily="34" charset="0"/>
              <a:buChar char="•"/>
            </a:pPr>
            <a:r>
              <a:rPr lang="en-US" dirty="0" err="1" smtClean="0"/>
              <a:t>cassandraTable</a:t>
            </a:r>
            <a:r>
              <a:rPr lang="en-US" dirty="0" smtClean="0"/>
              <a:t>()</a:t>
            </a:r>
            <a:r>
              <a:rPr lang="en-US" baseline="0" dirty="0" smtClean="0"/>
              <a:t> returns an RDD. Because we prefer to work with </a:t>
            </a:r>
            <a:r>
              <a:rPr lang="en-US" baseline="0" dirty="0" err="1" smtClean="0"/>
              <a:t>DataFrames</a:t>
            </a:r>
            <a:r>
              <a:rPr lang="en-US" baseline="0" dirty="0" smtClean="0"/>
              <a:t> and not RDDs, we labeled this transform, maybe.</a:t>
            </a:r>
          </a:p>
          <a:p>
            <a:pPr marL="330200" indent="-171450">
              <a:buFont typeface="Arial" pitchFamily="34" charset="0"/>
              <a:buChar char="•"/>
            </a:pPr>
            <a:r>
              <a:rPr lang="en-US" baseline="0" dirty="0" smtClean="0"/>
              <a:t>As shown here, </a:t>
            </a:r>
            <a:r>
              <a:rPr lang="en-US" baseline="0" dirty="0" err="1" smtClean="0"/>
              <a:t>cassandraTable</a:t>
            </a:r>
            <a:r>
              <a:rPr lang="en-US" baseline="0" dirty="0" smtClean="0"/>
              <a:t>() accepts two optional parameters; </a:t>
            </a:r>
            <a:r>
              <a:rPr lang="en-US" baseline="0" dirty="0" err="1" smtClean="0"/>
              <a:t>keyspace</a:t>
            </a:r>
            <a:r>
              <a:rPr lang="en-US" baseline="0" dirty="0" smtClean="0"/>
              <a:t>, and table name.</a:t>
            </a:r>
            <a:endParaRPr lang="en-US" dirty="0"/>
          </a:p>
        </p:txBody>
      </p:sp>
    </p:spTree>
    <p:extLst>
      <p:ext uri="{BB962C8B-B14F-4D97-AF65-F5344CB8AC3E}">
        <p14:creationId xmlns:p14="http://schemas.microsoft.com/office/powerpoint/2010/main" val="3135614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Relative to the slide above:</a:t>
            </a:r>
          </a:p>
          <a:p>
            <a:endParaRPr lang="en-US" dirty="0" smtClean="0"/>
          </a:p>
          <a:p>
            <a:pPr marL="330200" indent="-171450">
              <a:buFont typeface="Arial" pitchFamily="34" charset="0"/>
              <a:buChar char="•"/>
            </a:pPr>
            <a:r>
              <a:rPr lang="en-US" dirty="0" smtClean="0"/>
              <a:t>We</a:t>
            </a:r>
            <a:r>
              <a:rPr lang="en-US" baseline="0" dirty="0" smtClean="0"/>
              <a:t> use the case class to create records that did not previously exist in the table.</a:t>
            </a:r>
          </a:p>
          <a:p>
            <a:pPr marL="330200" indent="-171450">
              <a:buFont typeface="Arial" pitchFamily="34" charset="0"/>
              <a:buChar char="•"/>
            </a:pPr>
            <a:r>
              <a:rPr lang="en-US" baseline="0" dirty="0" err="1" smtClean="0"/>
              <a:t>saveToCassandra</a:t>
            </a:r>
            <a:r>
              <a:rPr lang="en-US" baseline="0" dirty="0" smtClean="0"/>
              <a:t>() is an action; again, RDD versus </a:t>
            </a:r>
            <a:r>
              <a:rPr lang="en-US" baseline="0" dirty="0" err="1" smtClean="0"/>
              <a:t>DataFrame</a:t>
            </a:r>
            <a:r>
              <a:rPr lang="en-US" baseline="0" dirty="0" smtClean="0"/>
              <a:t> causes the "maybe".</a:t>
            </a:r>
          </a:p>
          <a:p>
            <a:pPr marL="330200" indent="-171450">
              <a:buFont typeface="Arial" pitchFamily="34" charset="0"/>
              <a:buChar char="•"/>
            </a:pPr>
            <a:r>
              <a:rPr lang="en-US" baseline="0" dirty="0" smtClean="0"/>
              <a:t>"</a:t>
            </a:r>
            <a:r>
              <a:rPr lang="en-US" baseline="0" dirty="0" err="1" smtClean="0"/>
              <a:t>SomeColumns</a:t>
            </a:r>
            <a:r>
              <a:rPr lang="en-US" baseline="0" dirty="0" smtClean="0"/>
              <a:t>()" is an expression to </a:t>
            </a:r>
            <a:r>
              <a:rPr lang="en-US" baseline="0" dirty="0" err="1" smtClean="0"/>
              <a:t>saveToCassandra</a:t>
            </a:r>
            <a:r>
              <a:rPr lang="en-US" baseline="0" dirty="0" smtClean="0"/>
              <a:t>() wherein you can specify a subset (or all) columns from the source table.</a:t>
            </a:r>
            <a:endParaRPr lang="en-US" dirty="0" smtClean="0"/>
          </a:p>
          <a:p>
            <a:endParaRPr lang="en-US" dirty="0"/>
          </a:p>
        </p:txBody>
      </p:sp>
    </p:spTree>
    <p:extLst>
      <p:ext uri="{BB962C8B-B14F-4D97-AF65-F5344CB8AC3E}">
        <p14:creationId xmlns:p14="http://schemas.microsoft.com/office/powerpoint/2010/main" val="94444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baseline="0" dirty="0" smtClean="0"/>
              <a:t>Matching pairs Discussion Lab: properties of RDDs, </a:t>
            </a:r>
            <a:r>
              <a:rPr lang="en-US" sz="800" baseline="0" dirty="0" err="1" smtClean="0"/>
              <a:t>DataFrames</a:t>
            </a:r>
            <a:r>
              <a:rPr lang="en-US" sz="800" baseline="0" dirty="0" smtClean="0"/>
              <a:t>, Datasets-</a:t>
            </a:r>
          </a:p>
          <a:p>
            <a:endParaRPr lang="en-US" sz="800" baseline="0" dirty="0" smtClean="0"/>
          </a:p>
          <a:p>
            <a:pPr marL="330200" indent="-171450">
              <a:buFont typeface="Arial" pitchFamily="34" charset="0"/>
              <a:buChar char="•"/>
            </a:pPr>
            <a:r>
              <a:rPr lang="en-US" sz="800" baseline="0" dirty="0" smtClean="0"/>
              <a:t>Match the terms on the right with the DSE Analytics object on the left.</a:t>
            </a:r>
          </a:p>
          <a:p>
            <a:pPr marL="330200" indent="-171450">
              <a:buFont typeface="Arial" pitchFamily="34" charset="0"/>
              <a:buChar char="•"/>
            </a:pPr>
            <a:r>
              <a:rPr lang="en-US" sz="800" baseline="0" dirty="0" smtClean="0"/>
              <a:t>To be precise, an RDD is implemented in </a:t>
            </a:r>
            <a:r>
              <a:rPr lang="en-US" sz="800" baseline="0" dirty="0" err="1" smtClean="0"/>
              <a:t>Scala</a:t>
            </a:r>
            <a:r>
              <a:rPr lang="en-US" sz="800" baseline="0" dirty="0" smtClean="0"/>
              <a:t> as a List.</a:t>
            </a:r>
          </a:p>
          <a:p>
            <a:pPr marL="330200" indent="-171450">
              <a:buFont typeface="Arial" pitchFamily="34" charset="0"/>
              <a:buChar char="•"/>
            </a:pPr>
            <a:endParaRPr lang="en-US" sz="800" baseline="0" dirty="0" smtClean="0"/>
          </a:p>
          <a:p>
            <a:pPr marL="158750" indent="0">
              <a:buFont typeface="Arial" pitchFamily="34" charset="0"/>
              <a:buNone/>
            </a:pPr>
            <a:r>
              <a:rPr lang="en-US" sz="800" baseline="0" dirty="0" smtClean="0"/>
              <a:t>Reference </a:t>
            </a:r>
            <a:r>
              <a:rPr lang="en-US" sz="800" baseline="0" dirty="0" err="1" smtClean="0"/>
              <a:t>Urls</a:t>
            </a:r>
            <a:r>
              <a:rPr lang="en-US" sz="800" baseline="0" dirty="0" smtClean="0"/>
              <a:t>,</a:t>
            </a:r>
          </a:p>
          <a:p>
            <a:pPr marL="457200" lvl="1" indent="0">
              <a:buFont typeface="Arial" pitchFamily="34" charset="0"/>
              <a:buNone/>
            </a:pPr>
            <a:r>
              <a:rPr lang="en-US" sz="800" dirty="0" smtClean="0"/>
              <a:t>http://www.gousios.gr/courses/bigdata/spark.html</a:t>
            </a:r>
            <a:endParaRPr lang="en-US" sz="800" dirty="0"/>
          </a:p>
        </p:txBody>
      </p:sp>
    </p:spTree>
    <p:extLst>
      <p:ext uri="{BB962C8B-B14F-4D97-AF65-F5344CB8AC3E}">
        <p14:creationId xmlns:p14="http://schemas.microsoft.com/office/powerpoint/2010/main" val="3376801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Relative to the slide above:</a:t>
            </a:r>
          </a:p>
          <a:p>
            <a:endParaRPr lang="en-US" dirty="0" smtClean="0"/>
          </a:p>
          <a:p>
            <a:pPr marL="330200" indent="-171450">
              <a:buFont typeface="Arial" pitchFamily="34" charset="0"/>
              <a:buChar char="•"/>
            </a:pPr>
            <a:r>
              <a:rPr lang="en-US" dirty="0" smtClean="0"/>
              <a:t>An</a:t>
            </a:r>
            <a:r>
              <a:rPr lang="en-US" baseline="0" dirty="0" smtClean="0"/>
              <a:t> insert verify.</a:t>
            </a:r>
          </a:p>
          <a:p>
            <a:pPr marL="330200" indent="-171450">
              <a:buFont typeface="Arial" pitchFamily="34" charset="0"/>
              <a:buChar char="•"/>
            </a:pPr>
            <a:r>
              <a:rPr lang="en-US" baseline="0" dirty="0" smtClean="0"/>
              <a:t>Bob's still there. Where did the Mary value go ?</a:t>
            </a:r>
            <a:endParaRPr lang="en-US" dirty="0" smtClean="0"/>
          </a:p>
          <a:p>
            <a:endParaRPr lang="en-US" dirty="0"/>
          </a:p>
        </p:txBody>
      </p:sp>
    </p:spTree>
    <p:extLst>
      <p:ext uri="{BB962C8B-B14F-4D97-AF65-F5344CB8AC3E}">
        <p14:creationId xmlns:p14="http://schemas.microsoft.com/office/powerpoint/2010/main" val="2004544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Relative to the slide above:</a:t>
            </a:r>
          </a:p>
          <a:p>
            <a:endParaRPr lang="en-US" dirty="0" smtClean="0"/>
          </a:p>
          <a:p>
            <a:pPr marL="330200" indent="-171450">
              <a:buFont typeface="Arial" pitchFamily="34" charset="0"/>
              <a:buChar char="•"/>
            </a:pPr>
            <a:r>
              <a:rPr lang="en-US" dirty="0" smtClean="0"/>
              <a:t>Example</a:t>
            </a:r>
            <a:r>
              <a:rPr lang="en-US" baseline="0" dirty="0" smtClean="0"/>
              <a:t> of using </a:t>
            </a:r>
            <a:r>
              <a:rPr lang="en-US" baseline="0" dirty="0" err="1" smtClean="0"/>
              <a:t>cassandraTable</a:t>
            </a:r>
            <a:r>
              <a:rPr lang="en-US" baseline="0" dirty="0" smtClean="0"/>
              <a:t>() with a record, where(), select(), and </a:t>
            </a:r>
            <a:r>
              <a:rPr lang="en-US" baseline="0" smtClean="0"/>
              <a:t>as().</a:t>
            </a:r>
          </a:p>
          <a:p>
            <a:pPr marL="330200" indent="-171450">
              <a:buFont typeface="Arial" pitchFamily="34" charset="0"/>
              <a:buChar char="•"/>
            </a:pPr>
            <a:r>
              <a:rPr lang="en-US" baseline="0" smtClean="0"/>
              <a:t>The </a:t>
            </a:r>
            <a:r>
              <a:rPr lang="en-US" baseline="0" dirty="0" smtClean="0"/>
              <a:t>syntax in green; pick one. You don't need both to achieve the same outcome.</a:t>
            </a:r>
            <a:endParaRPr lang="en-US" dirty="0" smtClean="0"/>
          </a:p>
          <a:p>
            <a:endParaRPr lang="en-US" dirty="0"/>
          </a:p>
        </p:txBody>
      </p:sp>
    </p:spTree>
    <p:extLst>
      <p:ext uri="{BB962C8B-B14F-4D97-AF65-F5344CB8AC3E}">
        <p14:creationId xmlns:p14="http://schemas.microsoft.com/office/powerpoint/2010/main" val="2187989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Relative to the slide above:</a:t>
            </a:r>
          </a:p>
          <a:p>
            <a:endParaRPr lang="en-US" dirty="0" smtClean="0"/>
          </a:p>
          <a:p>
            <a:pPr marL="330200" indent="-171450">
              <a:buFont typeface="Arial" pitchFamily="34" charset="0"/>
              <a:buChar char="•"/>
            </a:pPr>
            <a:r>
              <a:rPr lang="en-US" dirty="0" smtClean="0"/>
              <a:t>As</a:t>
            </a:r>
            <a:r>
              <a:rPr lang="en-US" baseline="0" dirty="0" smtClean="0"/>
              <a:t> you need to </a:t>
            </a:r>
            <a:r>
              <a:rPr lang="en-US" baseline="0" dirty="0" err="1" smtClean="0"/>
              <a:t>munge</a:t>
            </a:r>
            <a:r>
              <a:rPr lang="en-US" baseline="0" dirty="0" smtClean="0"/>
              <a:t> your (input data, at least), examples of casting records and scalars are listed above. </a:t>
            </a:r>
          </a:p>
          <a:p>
            <a:pPr marL="330200" indent="-171450">
              <a:buFont typeface="Arial" pitchFamily="34" charset="0"/>
              <a:buChar char="•"/>
            </a:pPr>
            <a:r>
              <a:rPr lang="en-US" baseline="0" dirty="0" smtClean="0"/>
              <a:t>The callout: you can reuse a </a:t>
            </a:r>
            <a:r>
              <a:rPr lang="en-US" baseline="0" dirty="0" err="1" smtClean="0"/>
              <a:t>val</a:t>
            </a:r>
            <a:r>
              <a:rPr lang="en-US" baseline="0" dirty="0" smtClean="0"/>
              <a:t> identifier in the </a:t>
            </a:r>
            <a:r>
              <a:rPr lang="en-US" baseline="0" dirty="0" err="1" smtClean="0"/>
              <a:t>Scala</a:t>
            </a:r>
            <a:r>
              <a:rPr lang="en-US" baseline="0" dirty="0" smtClean="0"/>
              <a:t> REPL. The </a:t>
            </a:r>
            <a:r>
              <a:rPr lang="en-US" baseline="0" dirty="0" err="1" smtClean="0"/>
              <a:t>Scala</a:t>
            </a:r>
            <a:r>
              <a:rPr lang="en-US" baseline="0" dirty="0" smtClean="0"/>
              <a:t> compiler will complain when you re-use identifiers.  </a:t>
            </a:r>
            <a:endParaRPr lang="en-US" dirty="0" smtClean="0"/>
          </a:p>
          <a:p>
            <a:endParaRPr lang="en-US" dirty="0"/>
          </a:p>
        </p:txBody>
      </p:sp>
    </p:spTree>
    <p:extLst>
      <p:ext uri="{BB962C8B-B14F-4D97-AF65-F5344CB8AC3E}">
        <p14:creationId xmlns:p14="http://schemas.microsoft.com/office/powerpoint/2010/main" val="952577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Previous</a:t>
            </a:r>
            <a:r>
              <a:rPr lang="en-US" baseline="0" dirty="0" smtClean="0"/>
              <a:t> examples read a "CSV", but treated the input line as a single string. The examples that follow read a CSV as a number of distinct elements.</a:t>
            </a:r>
          </a:p>
          <a:p>
            <a:endParaRPr lang="en-US" baseline="0" dirty="0" smtClean="0"/>
          </a:p>
          <a:p>
            <a:pPr marL="330200" indent="-171450">
              <a:buFont typeface="Arial" pitchFamily="34" charset="0"/>
              <a:buChar char="•"/>
            </a:pPr>
            <a:r>
              <a:rPr lang="en-US" baseline="0" dirty="0" smtClean="0"/>
              <a:t>The CQL table we target writing into. </a:t>
            </a:r>
            <a:endParaRPr lang="en-US" dirty="0"/>
          </a:p>
        </p:txBody>
      </p:sp>
    </p:spTree>
    <p:extLst>
      <p:ext uri="{BB962C8B-B14F-4D97-AF65-F5344CB8AC3E}">
        <p14:creationId xmlns:p14="http://schemas.microsoft.com/office/powerpoint/2010/main" val="29404745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Previous</a:t>
            </a:r>
            <a:r>
              <a:rPr lang="en-US" baseline="0" dirty="0" smtClean="0"/>
              <a:t> examples read a "CSV", but treated the input line as a single string. The examples that follow read a CSV as a number of distinct elements.</a:t>
            </a:r>
          </a:p>
          <a:p>
            <a:endParaRPr lang="en-US" baseline="0" dirty="0" smtClean="0"/>
          </a:p>
          <a:p>
            <a:pPr marL="330200" indent="-171450">
              <a:buFont typeface="Arial" pitchFamily="34" charset="0"/>
              <a:buChar char="•"/>
            </a:pPr>
            <a:r>
              <a:rPr lang="en-US" baseline="0" dirty="0" smtClean="0"/>
              <a:t>Previously we used split() with a </a:t>
            </a:r>
            <a:r>
              <a:rPr lang="en-US" baseline="0" dirty="0" err="1" smtClean="0"/>
              <a:t>flatMap</a:t>
            </a:r>
            <a:r>
              <a:rPr lang="en-US" baseline="0" dirty="0" smtClean="0"/>
              <a:t>. Split outputs an array, and </a:t>
            </a:r>
            <a:r>
              <a:rPr lang="en-US" baseline="0" dirty="0" err="1" smtClean="0"/>
              <a:t>flatMap</a:t>
            </a:r>
            <a:r>
              <a:rPr lang="en-US" baseline="0" dirty="0" smtClean="0"/>
              <a:t> flattened that array.</a:t>
            </a:r>
          </a:p>
          <a:p>
            <a:pPr marL="330200" indent="-171450">
              <a:buFont typeface="Arial" pitchFamily="34" charset="0"/>
              <a:buChar char="•"/>
            </a:pPr>
            <a:r>
              <a:rPr lang="en-US" baseline="0" dirty="0" smtClean="0"/>
              <a:t>Here we use split() with map.</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The second map uses positional array notation to map the array elements to a tuple.</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Not our first choice: this code would be fragile when the table changes.</a:t>
            </a:r>
          </a:p>
          <a:p>
            <a:pPr marL="330200" indent="-17145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3750058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Previous</a:t>
            </a:r>
            <a:r>
              <a:rPr lang="en-US" baseline="0" dirty="0" smtClean="0"/>
              <a:t> examples read a "CSV", but treated the input line as a single string. The examples that follow read a CSV as a number of distinct elements.</a:t>
            </a:r>
          </a:p>
          <a:p>
            <a:endParaRPr lang="en-US" baseline="0" dirty="0" smtClean="0"/>
          </a:p>
          <a:p>
            <a:pPr marL="330200" indent="-171450">
              <a:buFont typeface="Arial" pitchFamily="34" charset="0"/>
              <a:buChar char="•"/>
            </a:pPr>
            <a:r>
              <a:rPr lang="en-US" baseline="0" dirty="0" smtClean="0"/>
              <a:t>Preparing to use a </a:t>
            </a:r>
            <a:r>
              <a:rPr lang="en-US" baseline="0" dirty="0" err="1" smtClean="0"/>
              <a:t>Scala</a:t>
            </a:r>
            <a:r>
              <a:rPr lang="en-US" baseline="0" dirty="0" smtClean="0"/>
              <a:t> </a:t>
            </a:r>
            <a:r>
              <a:rPr lang="en-US" baseline="0" dirty="0" err="1" smtClean="0"/>
              <a:t>StructField</a:t>
            </a:r>
            <a:r>
              <a:rPr lang="en-US" baseline="0" dirty="0" smtClean="0"/>
              <a:t>; like a POJO in Java, or </a:t>
            </a:r>
            <a:r>
              <a:rPr lang="en-US" baseline="0" dirty="0" err="1" smtClean="0"/>
              <a:t>struct</a:t>
            </a:r>
            <a:r>
              <a:rPr lang="en-US" baseline="0" dirty="0" smtClean="0"/>
              <a:t> in C.</a:t>
            </a:r>
            <a:endParaRPr lang="en-US" dirty="0" smtClean="0"/>
          </a:p>
          <a:p>
            <a:endParaRPr lang="en-US" dirty="0"/>
          </a:p>
        </p:txBody>
      </p:sp>
    </p:spTree>
    <p:extLst>
      <p:ext uri="{BB962C8B-B14F-4D97-AF65-F5344CB8AC3E}">
        <p14:creationId xmlns:p14="http://schemas.microsoft.com/office/powerpoint/2010/main" val="1658956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Previous</a:t>
            </a:r>
            <a:r>
              <a:rPr lang="en-US" baseline="0" dirty="0" smtClean="0"/>
              <a:t> examples read a "CSV", but treated the input line as a single string. The examples that follow read a CSV as a number of distinct elements.</a:t>
            </a:r>
          </a:p>
          <a:p>
            <a:endParaRPr lang="en-US" baseline="0" dirty="0" smtClean="0"/>
          </a:p>
          <a:p>
            <a:pPr marL="330200" indent="-171450">
              <a:buFont typeface="Arial" pitchFamily="34" charset="0"/>
              <a:buChar char="•"/>
            </a:pPr>
            <a:r>
              <a:rPr lang="en-US" baseline="0" dirty="0" smtClean="0"/>
              <a:t>The first line read into a </a:t>
            </a:r>
            <a:r>
              <a:rPr lang="en-US" baseline="0" dirty="0" err="1" smtClean="0"/>
              <a:t>StructField</a:t>
            </a:r>
            <a:r>
              <a:rPr lang="en-US" baseline="0" dirty="0" smtClean="0"/>
              <a:t> actually outputs a </a:t>
            </a:r>
            <a:r>
              <a:rPr lang="en-US" baseline="0" dirty="0" err="1" smtClean="0"/>
              <a:t>DataFrame</a:t>
            </a:r>
            <a:r>
              <a:rPr lang="en-US" baseline="0" dirty="0" smtClean="0"/>
              <a:t>. We haven't covered </a:t>
            </a:r>
            <a:r>
              <a:rPr lang="en-US" baseline="0" dirty="0" err="1" smtClean="0"/>
              <a:t>DataFrames</a:t>
            </a:r>
            <a:r>
              <a:rPr lang="en-US" baseline="0" dirty="0" smtClean="0"/>
              <a:t> yet, and should be covering RDDs, so we're technically cheating.</a:t>
            </a:r>
          </a:p>
          <a:p>
            <a:pPr marL="330200" indent="-171450">
              <a:buFont typeface="Arial" pitchFamily="34" charset="0"/>
              <a:buChar char="•"/>
            </a:pPr>
            <a:r>
              <a:rPr lang="en-US" baseline="0" dirty="0" smtClean="0"/>
              <a:t>The second line casts the </a:t>
            </a:r>
            <a:r>
              <a:rPr lang="en-US" baseline="0" dirty="0" err="1" smtClean="0"/>
              <a:t>DataFrame</a:t>
            </a:r>
            <a:r>
              <a:rPr lang="en-US" baseline="0" dirty="0" smtClean="0"/>
              <a:t> back into an RDD.</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And then the insert as seen before.</a:t>
            </a:r>
            <a:endParaRPr lang="en-US" dirty="0" smtClean="0"/>
          </a:p>
          <a:p>
            <a:endParaRPr lang="en-US" dirty="0"/>
          </a:p>
        </p:txBody>
      </p:sp>
    </p:spTree>
    <p:extLst>
      <p:ext uri="{BB962C8B-B14F-4D97-AF65-F5344CB8AC3E}">
        <p14:creationId xmlns:p14="http://schemas.microsoft.com/office/powerpoint/2010/main" val="3527491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Summarizing topics prior to the Atwater's Practice Lab.</a:t>
            </a:r>
            <a:endParaRPr lang="en-US" dirty="0"/>
          </a:p>
        </p:txBody>
      </p:sp>
    </p:spTree>
    <p:extLst>
      <p:ext uri="{BB962C8B-B14F-4D97-AF65-F5344CB8AC3E}">
        <p14:creationId xmlns:p14="http://schemas.microsoft.com/office/powerpoint/2010/main" val="4228069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email above, lists our working goal. A reminder.</a:t>
            </a:r>
            <a:endParaRPr lang="en-US" dirty="0"/>
          </a:p>
        </p:txBody>
      </p:sp>
    </p:spTree>
    <p:extLst>
      <p:ext uri="{BB962C8B-B14F-4D97-AF65-F5344CB8AC3E}">
        <p14:creationId xmlns:p14="http://schemas.microsoft.com/office/powerpoint/2010/main" val="3135358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One</a:t>
            </a:r>
            <a:r>
              <a:rPr lang="en-US" baseline="0" dirty="0" smtClean="0"/>
              <a:t> of the database tables we work with in the lab to follow. The text in blue is the table name, extended, and 2 new database table columns to host the 2 new derived fields that were asked for.</a:t>
            </a:r>
            <a:endParaRPr lang="en-US" dirty="0" smtClean="0"/>
          </a:p>
          <a:p>
            <a:endParaRPr lang="en-US" dirty="0" smtClean="0"/>
          </a:p>
          <a:p>
            <a:r>
              <a:rPr lang="en-US" dirty="0" smtClean="0"/>
              <a:t>Source: We are working with the</a:t>
            </a:r>
            <a:r>
              <a:rPr lang="en-US" baseline="0" dirty="0" smtClean="0"/>
              <a:t> demonstration database from a relational database titled, Informix. The database is titled, "stores", and offers a standard; Customer, Orders, Items (order detail, order line items), type hierarchy.</a:t>
            </a:r>
            <a:endParaRPr lang="en-US" dirty="0" smtClean="0"/>
          </a:p>
          <a:p>
            <a:endParaRPr lang="en-US" dirty="0"/>
          </a:p>
        </p:txBody>
      </p:sp>
    </p:spTree>
    <p:extLst>
      <p:ext uri="{BB962C8B-B14F-4D97-AF65-F5344CB8AC3E}">
        <p14:creationId xmlns:p14="http://schemas.microsoft.com/office/powerpoint/2010/main" val="2491280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Discussion Lab-</a:t>
            </a:r>
          </a:p>
          <a:p>
            <a:endParaRPr lang="en-US" dirty="0"/>
          </a:p>
        </p:txBody>
      </p:sp>
    </p:spTree>
    <p:extLst>
      <p:ext uri="{BB962C8B-B14F-4D97-AF65-F5344CB8AC3E}">
        <p14:creationId xmlns:p14="http://schemas.microsoft.com/office/powerpoint/2010/main" val="1516308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A reminder of the word count problem; we'll demonstrate the 2 field derivations using word count. Afterwards, the field derivations should be applied to the customer table.</a:t>
            </a:r>
          </a:p>
          <a:p>
            <a:endParaRPr lang="en-US" sz="800" dirty="0" smtClean="0"/>
          </a:p>
          <a:p>
            <a:r>
              <a:rPr lang="en-US" sz="800" dirty="0" smtClean="0"/>
              <a:t>Can you identify the entities in color text ?</a:t>
            </a:r>
          </a:p>
          <a:p>
            <a:endParaRPr lang="en-US" sz="800" dirty="0" smtClean="0"/>
          </a:p>
          <a:p>
            <a:r>
              <a:rPr lang="en-US" sz="800" dirty="0" smtClean="0"/>
              <a:t>   -- </a:t>
            </a:r>
          </a:p>
          <a:p>
            <a:endParaRPr lang="en-US" sz="800" dirty="0" smtClean="0"/>
          </a:p>
          <a:p>
            <a:r>
              <a:rPr lang="en-US" sz="800" dirty="0" smtClean="0"/>
              <a:t>Comments relative to the code fragment above:</a:t>
            </a:r>
          </a:p>
          <a:p>
            <a:endParaRPr lang="en-US" sz="800" dirty="0" smtClean="0"/>
          </a:p>
          <a:p>
            <a:pPr marL="330200" indent="-171450">
              <a:buFont typeface="Arial" pitchFamily="34" charset="0"/>
              <a:buChar char="•"/>
            </a:pPr>
            <a:r>
              <a:rPr lang="en-US" sz="800" dirty="0" smtClean="0"/>
              <a:t>The first 4 lines are contents of the CSV file.</a:t>
            </a:r>
          </a:p>
          <a:p>
            <a:pPr marL="330200" indent="-171450">
              <a:buFont typeface="Arial" pitchFamily="34" charset="0"/>
              <a:buChar char="•"/>
            </a:pPr>
            <a:endParaRPr lang="en-US" sz="800" dirty="0" smtClean="0"/>
          </a:p>
          <a:p>
            <a:pPr marL="330200" indent="-171450">
              <a:buFont typeface="Arial" pitchFamily="34" charset="0"/>
              <a:buChar char="•"/>
            </a:pPr>
            <a:r>
              <a:rPr lang="en-US" sz="800" dirty="0" err="1" smtClean="0"/>
              <a:t>sc</a:t>
            </a:r>
            <a:r>
              <a:rPr lang="en-US" sz="800" dirty="0" smtClean="0"/>
              <a:t> is an automatic variable built into the DSE Spark REPL, for the </a:t>
            </a:r>
            <a:r>
              <a:rPr lang="en-US" sz="800" dirty="0" err="1" smtClean="0"/>
              <a:t>SparkContext</a:t>
            </a:r>
            <a:endParaRPr lang="en-US" sz="800" dirty="0" smtClean="0"/>
          </a:p>
          <a:p>
            <a:pPr marL="330200" indent="-171450">
              <a:buFont typeface="Arial" pitchFamily="34" charset="0"/>
              <a:buChar char="•"/>
            </a:pPr>
            <a:r>
              <a:rPr lang="en-US" sz="800" dirty="0" err="1" smtClean="0"/>
              <a:t>SparkContext</a:t>
            </a:r>
            <a:r>
              <a:rPr lang="en-US" sz="800" dirty="0" smtClean="0"/>
              <a:t> offers many methods, including </a:t>
            </a:r>
            <a:r>
              <a:rPr lang="en-US" sz="800" dirty="0" err="1" smtClean="0"/>
              <a:t>textFile</a:t>
            </a:r>
            <a:r>
              <a:rPr lang="en-US" sz="800" dirty="0" smtClean="0"/>
              <a:t>,</a:t>
            </a:r>
            <a:r>
              <a:rPr lang="en-US" sz="800" baseline="0" dirty="0" smtClean="0"/>
              <a:t> which can read input text files.</a:t>
            </a:r>
          </a:p>
          <a:p>
            <a:pPr marL="330200" indent="-171450">
              <a:buFont typeface="Arial" pitchFamily="34" charset="0"/>
              <a:buChar char="•"/>
            </a:pPr>
            <a:endParaRPr lang="en-US" sz="800" baseline="0" dirty="0" smtClean="0"/>
          </a:p>
          <a:p>
            <a:pPr marL="457200" lvl="1" indent="0">
              <a:buFont typeface="Arial" pitchFamily="34" charset="0"/>
              <a:buNone/>
            </a:pPr>
            <a:r>
              <a:rPr lang="en-US" sz="800" baseline="0" dirty="0" smtClean="0"/>
              <a:t>https://spark.apache.org/docs/2.2.0/api/java/org/apache/spark/SparkContext.html</a:t>
            </a:r>
          </a:p>
          <a:p>
            <a:pPr marL="330200" indent="-171450">
              <a:buFont typeface="Arial" pitchFamily="34" charset="0"/>
              <a:buChar char="•"/>
            </a:pPr>
            <a:endParaRPr lang="en-US" sz="800" baseline="0" dirty="0" smtClean="0"/>
          </a:p>
          <a:p>
            <a:pPr marL="330200" indent="-171450">
              <a:buFont typeface="Arial" pitchFamily="34" charset="0"/>
              <a:buChar char="•"/>
            </a:pPr>
            <a:r>
              <a:rPr lang="en-US" sz="800" dirty="0" smtClean="0"/>
              <a:t>Out of the box, Spark can read; CSV, JSON, Parquet, ORC,</a:t>
            </a:r>
            <a:r>
              <a:rPr lang="en-US" sz="800" baseline="0" dirty="0" smtClean="0"/>
              <a:t> </a:t>
            </a:r>
            <a:r>
              <a:rPr lang="en-US" sz="800" dirty="0" smtClean="0"/>
              <a:t>given SQL databases, Text files, other.</a:t>
            </a:r>
          </a:p>
          <a:p>
            <a:pPr marL="330200" indent="-171450">
              <a:buFont typeface="Arial" pitchFamily="34" charset="0"/>
              <a:buChar char="•"/>
            </a:pPr>
            <a:r>
              <a:rPr lang="en-US" sz="800" dirty="0" smtClean="0"/>
              <a:t>The</a:t>
            </a:r>
            <a:r>
              <a:rPr lang="en-US" sz="800" baseline="0" dirty="0" smtClean="0"/>
              <a:t> </a:t>
            </a:r>
            <a:r>
              <a:rPr lang="en-US" sz="800" dirty="0" smtClean="0"/>
              <a:t>file path must be the same on all worker nodes, which is a good use case for DSEFS. (Explain DSEFS.)</a:t>
            </a:r>
          </a:p>
          <a:p>
            <a:pPr marL="330200" indent="-171450">
              <a:buFont typeface="Arial" pitchFamily="34" charset="0"/>
              <a:buChar char="•"/>
            </a:pPr>
            <a:endParaRPr lang="en-US" sz="800" dirty="0" smtClean="0"/>
          </a:p>
          <a:p>
            <a:pPr marL="330200" indent="-171450">
              <a:buFont typeface="Arial" pitchFamily="34" charset="0"/>
              <a:buChar char="•"/>
            </a:pPr>
            <a:r>
              <a:rPr lang="en-US" sz="800" dirty="0" err="1" smtClean="0"/>
              <a:t>sc.textFile</a:t>
            </a:r>
            <a:r>
              <a:rPr lang="en-US" sz="800" baseline="0" dirty="0" smtClean="0"/>
              <a:t> outputs an RDD.</a:t>
            </a:r>
            <a:endParaRPr lang="en-US" sz="800" dirty="0" smtClean="0"/>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Key point: </a:t>
            </a:r>
            <a:r>
              <a:rPr lang="en-US" sz="800" dirty="0" err="1" smtClean="0"/>
              <a:t>flatMap</a:t>
            </a:r>
            <a:r>
              <a:rPr lang="en-US" sz="800" dirty="0" smtClean="0"/>
              <a:t>(), map(), and </a:t>
            </a:r>
            <a:r>
              <a:rPr lang="en-US" sz="800" dirty="0" err="1" smtClean="0"/>
              <a:t>reduceByKey</a:t>
            </a:r>
            <a:r>
              <a:rPr lang="en-US" sz="800" dirty="0" smtClean="0"/>
              <a:t>() are transforms available to RDDs, and may not be available to </a:t>
            </a:r>
            <a:r>
              <a:rPr lang="en-US" sz="800" dirty="0" err="1" smtClean="0"/>
              <a:t>DataFrames</a:t>
            </a:r>
            <a:r>
              <a:rPr lang="en-US" sz="800" dirty="0" smtClean="0"/>
              <a:t>,</a:t>
            </a:r>
            <a:r>
              <a:rPr lang="en-US" sz="800" baseline="0" dirty="0" smtClean="0"/>
              <a:t> or Datasets</a:t>
            </a:r>
            <a:r>
              <a:rPr lang="en-US" sz="800" dirty="0" smtClean="0"/>
              <a:t>.</a:t>
            </a:r>
          </a:p>
          <a:p>
            <a:pPr marL="330200" indent="-171450">
              <a:buFont typeface="Arial" pitchFamily="34" charset="0"/>
              <a:buChar char="•"/>
            </a:pPr>
            <a:r>
              <a:rPr lang="en-US" sz="800" dirty="0" err="1" smtClean="0"/>
              <a:t>flatMap</a:t>
            </a:r>
            <a:r>
              <a:rPr lang="en-US" sz="800" dirty="0" smtClean="0"/>
              <a:t>(), map(), and </a:t>
            </a:r>
            <a:r>
              <a:rPr lang="en-US" sz="800" dirty="0" err="1" smtClean="0"/>
              <a:t>reduceByKey</a:t>
            </a:r>
            <a:r>
              <a:rPr lang="en-US" sz="800" dirty="0" smtClean="0"/>
              <a:t>() are unary transforms; one RDD input, one RDD output.</a:t>
            </a:r>
          </a:p>
          <a:p>
            <a:pPr marL="330200" indent="-171450">
              <a:buFont typeface="Arial" pitchFamily="34" charset="0"/>
              <a:buChar char="•"/>
            </a:pPr>
            <a:r>
              <a:rPr lang="en-US" sz="800" dirty="0" smtClean="0"/>
              <a:t>There are also binary transforms, not displayed, which take</a:t>
            </a:r>
            <a:r>
              <a:rPr lang="en-US" sz="800" baseline="0" dirty="0" smtClean="0"/>
              <a:t> 2 RDDs in, and output 1 RDD. An example would include union(), which merges two input RDDs into one output RDD.</a:t>
            </a:r>
            <a:endParaRPr lang="en-US" sz="800" dirty="0" smtClean="0"/>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map()</a:t>
            </a:r>
            <a:r>
              <a:rPr lang="en-US" sz="800" baseline="0" dirty="0" smtClean="0"/>
              <a:t> outputs 1 element (row) for every element in the input RDD.</a:t>
            </a:r>
          </a:p>
          <a:p>
            <a:pPr marL="330200" indent="-171450">
              <a:buFont typeface="Arial" pitchFamily="34" charset="0"/>
              <a:buChar char="•"/>
            </a:pPr>
            <a:r>
              <a:rPr lang="en-US" sz="800" baseline="0" dirty="0" err="1" smtClean="0"/>
              <a:t>flatMap</a:t>
            </a:r>
            <a:r>
              <a:rPr lang="en-US" sz="800" baseline="0" dirty="0" smtClean="0"/>
              <a:t>() outputs 1 or more element for every element in the input RDD.</a:t>
            </a:r>
          </a:p>
          <a:p>
            <a:pPr marL="330200" indent="-171450">
              <a:buFont typeface="Arial" pitchFamily="34" charset="0"/>
              <a:buChar char="•"/>
            </a:pPr>
            <a:r>
              <a:rPr lang="en-US" sz="800" baseline="0" dirty="0" err="1" smtClean="0"/>
              <a:t>reduceByKey</a:t>
            </a:r>
            <a:r>
              <a:rPr lang="en-US" sz="800" baseline="0" dirty="0" smtClean="0"/>
              <a:t>() potentially outputs fewer elements than the number of input elements, acting in a similar manner to SQL/GROUP-BY.</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Additionally, </a:t>
            </a:r>
            <a:r>
              <a:rPr lang="en-US" sz="800" baseline="0" dirty="0" err="1" smtClean="0"/>
              <a:t>reduceByKey</a:t>
            </a:r>
            <a:r>
              <a:rPr lang="en-US" sz="800" baseline="0" dirty="0" smtClean="0"/>
              <a:t>() is one of a set of transform that expects a key/value pair (K/V) as the element inside an RDD.</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After/inside the transforms, the green colored (argument) forms the input parameters to the transform. Similar to input parameters to a function, these (variable names) can by anything; these are not keywords.</a:t>
            </a:r>
          </a:p>
          <a:p>
            <a:pPr marL="330200" indent="-171450">
              <a:buFont typeface="Arial" pitchFamily="34" charset="0"/>
              <a:buChar char="•"/>
            </a:pPr>
            <a:r>
              <a:rPr lang="en-US" sz="800" baseline="0" dirty="0" smtClean="0"/>
              <a:t>The "=&gt;" symbol is the transformer symbol, like + is the algebraic symbol to perform addition.</a:t>
            </a:r>
          </a:p>
          <a:p>
            <a:pPr marL="330200" indent="-171450">
              <a:buFont typeface="Arial" pitchFamily="34" charset="0"/>
              <a:buChar char="•"/>
            </a:pPr>
            <a:r>
              <a:rPr lang="en-US" sz="800" baseline="0" dirty="0" smtClean="0"/>
              <a:t>The red colored argument represent the function body; functional programming.</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err="1" smtClean="0"/>
              <a:t>record.split</a:t>
            </a:r>
            <a:r>
              <a:rPr lang="en-US" sz="800" baseline="0" dirty="0" smtClean="0"/>
              <a:t>() splits the input parameter by the specified character. An array is output.</a:t>
            </a:r>
          </a:p>
          <a:p>
            <a:pPr marL="330200" indent="-171450">
              <a:buFont typeface="Arial" pitchFamily="34" charset="0"/>
              <a:buChar char="•"/>
            </a:pPr>
            <a:r>
              <a:rPr lang="en-US" sz="800" baseline="0" dirty="0" smtClean="0"/>
              <a:t>drop(1) calls to drop the first column output in this list.</a:t>
            </a:r>
          </a:p>
          <a:p>
            <a:pPr marL="330200" indent="-171450">
              <a:buFont typeface="Arial" pitchFamily="34" charset="0"/>
              <a:buChar char="•"/>
            </a:pPr>
            <a:r>
              <a:rPr lang="en-US" sz="800" baseline="0" dirty="0" smtClean="0"/>
              <a:t>(word, 1) calls to output the original argument (now a split word, minus the first column), and the literal numeric value 1. This is a common design pattern used to count keys.</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function body to </a:t>
            </a:r>
            <a:r>
              <a:rPr lang="en-US" sz="800" baseline="0" dirty="0" err="1" smtClean="0"/>
              <a:t>reduceByKey</a:t>
            </a:r>
            <a:r>
              <a:rPr lang="en-US" sz="800" baseline="0" dirty="0" smtClean="0"/>
              <a:t>(), "x + y", will not read clearly to the uninitiated. x represent the key, which will by aggregated upon, and +y calls to increment the numeric counter (1) generated with map().</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collect() is an action, which sets the DAG in motion.</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err="1" smtClean="0"/>
              <a:t>foreach</a:t>
            </a:r>
            <a:r>
              <a:rPr lang="en-US" sz="800" baseline="0" dirty="0" smtClean="0"/>
              <a:t>() is a </a:t>
            </a:r>
            <a:r>
              <a:rPr lang="en-US" sz="800" baseline="0" dirty="0" err="1" smtClean="0"/>
              <a:t>Scala</a:t>
            </a:r>
            <a:r>
              <a:rPr lang="en-US" sz="800" baseline="0" dirty="0" smtClean="0"/>
              <a:t> loop used to output to the screen.  </a:t>
            </a:r>
          </a:p>
          <a:p>
            <a:pPr marL="330200" indent="-171450">
              <a:buFont typeface="Arial" pitchFamily="34" charset="0"/>
              <a:buChar char="•"/>
            </a:pPr>
            <a:endParaRPr lang="en-US" sz="800" baseline="0" dirty="0" smtClean="0"/>
          </a:p>
          <a:p>
            <a:pPr marL="158750" indent="0">
              <a:buFont typeface="Arial" pitchFamily="34" charset="0"/>
              <a:buNone/>
            </a:pPr>
            <a:r>
              <a:rPr lang="en-US" sz="800" baseline="0" dirty="0" smtClean="0"/>
              <a:t>Reference </a:t>
            </a:r>
            <a:r>
              <a:rPr lang="en-US" sz="800" baseline="0" dirty="0" err="1" smtClean="0"/>
              <a:t>Urls</a:t>
            </a:r>
            <a:r>
              <a:rPr lang="en-US" sz="800" baseline="0" dirty="0" smtClean="0"/>
              <a:t>,</a:t>
            </a:r>
          </a:p>
          <a:p>
            <a:pPr marL="457200" lvl="1" indent="0">
              <a:buFont typeface="Arial" pitchFamily="34" charset="0"/>
              <a:buNone/>
            </a:pPr>
            <a:r>
              <a:rPr lang="en-US" sz="800" dirty="0" smtClean="0"/>
              <a:t>https://spark.apache.org/docs/2.2.0/rdd-programming-guide.html#transformations</a:t>
            </a:r>
          </a:p>
          <a:p>
            <a:pPr marL="330200" indent="-171450">
              <a:buFont typeface="Arial" pitchFamily="34" charset="0"/>
              <a:buChar char="•"/>
            </a:pPr>
            <a:endParaRPr lang="en-US" sz="800" dirty="0"/>
          </a:p>
        </p:txBody>
      </p:sp>
    </p:spTree>
    <p:extLst>
      <p:ext uri="{BB962C8B-B14F-4D97-AF65-F5344CB8AC3E}">
        <p14:creationId xmlns:p14="http://schemas.microsoft.com/office/powerpoint/2010/main" val="12095283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Relative to the slide above:</a:t>
            </a:r>
          </a:p>
          <a:p>
            <a:endParaRPr lang="en-US" dirty="0" smtClean="0"/>
          </a:p>
          <a:p>
            <a:pPr marL="330200" indent="-171450">
              <a:buFont typeface="Arial" pitchFamily="34" charset="0"/>
              <a:buChar char="•"/>
            </a:pPr>
            <a:r>
              <a:rPr lang="en-US" dirty="0" smtClean="0"/>
              <a:t>We</a:t>
            </a:r>
            <a:r>
              <a:rPr lang="en-US" baseline="0" dirty="0" smtClean="0"/>
              <a:t> use the map transform, with a function.</a:t>
            </a:r>
          </a:p>
          <a:p>
            <a:pPr marL="330200" indent="-171450">
              <a:buFont typeface="Arial" pitchFamily="34" charset="0"/>
              <a:buChar char="•"/>
            </a:pPr>
            <a:r>
              <a:rPr lang="en-US" baseline="0" dirty="0" smtClean="0"/>
              <a:t>Case labels the input parameters.</a:t>
            </a:r>
          </a:p>
          <a:p>
            <a:pPr marL="330200" indent="-171450">
              <a:buFont typeface="Arial" pitchFamily="34" charset="0"/>
              <a:buChar char="•"/>
            </a:pPr>
            <a:r>
              <a:rPr lang="en-US" baseline="0" dirty="0" smtClean="0"/>
              <a:t>As a string, name inherited an assigned method, </a:t>
            </a:r>
            <a:r>
              <a:rPr lang="en-US" baseline="0" dirty="0" err="1" smtClean="0"/>
              <a:t>toUpperCase</a:t>
            </a:r>
            <a:endParaRPr lang="en-US" dirty="0" smtClean="0"/>
          </a:p>
          <a:p>
            <a:endParaRPr lang="en-US" dirty="0" smtClean="0"/>
          </a:p>
          <a:p>
            <a:r>
              <a:rPr lang="en-US" dirty="0" smtClean="0"/>
              <a:t>Reference </a:t>
            </a:r>
            <a:r>
              <a:rPr lang="en-US" dirty="0" err="1" smtClean="0"/>
              <a:t>Urls</a:t>
            </a:r>
            <a:r>
              <a:rPr lang="en-US" dirty="0" smtClean="0"/>
              <a:t>,</a:t>
            </a:r>
          </a:p>
          <a:p>
            <a:pPr marL="330200" indent="-171450">
              <a:buFont typeface="Arial" pitchFamily="34" charset="0"/>
              <a:buChar char="•"/>
            </a:pPr>
            <a:r>
              <a:rPr lang="en-US" dirty="0" smtClean="0"/>
              <a:t>Page 215 of O'Reilly, Spark: The Definitive</a:t>
            </a:r>
            <a:r>
              <a:rPr lang="en-US" baseline="0" dirty="0" smtClean="0"/>
              <a:t> Guide </a:t>
            </a:r>
            <a:r>
              <a:rPr lang="en-US" dirty="0" smtClean="0"/>
              <a:t>(STDG)  "Manipulating RDDs"</a:t>
            </a:r>
          </a:p>
          <a:p>
            <a:pPr marL="330200" indent="-171450">
              <a:buFont typeface="Arial" pitchFamily="34" charset="0"/>
              <a:buChar char="•"/>
            </a:pPr>
            <a:r>
              <a:rPr lang="en-US" dirty="0" smtClean="0"/>
              <a:t>https://stackoverflow.com/questions/39952151/scala-method-tolowercase-in-spark</a:t>
            </a:r>
          </a:p>
          <a:p>
            <a:endParaRPr lang="en-US" dirty="0"/>
          </a:p>
        </p:txBody>
      </p:sp>
    </p:spTree>
    <p:extLst>
      <p:ext uri="{BB962C8B-B14F-4D97-AF65-F5344CB8AC3E}">
        <p14:creationId xmlns:p14="http://schemas.microsoft.com/office/powerpoint/2010/main" val="16181410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Relative to the slide above:</a:t>
            </a:r>
          </a:p>
          <a:p>
            <a:endParaRPr lang="en-US" sz="800" dirty="0" smtClean="0"/>
          </a:p>
          <a:p>
            <a:pPr marL="330200" indent="-171450">
              <a:buFont typeface="Arial" pitchFamily="34" charset="0"/>
              <a:buChar char="•"/>
            </a:pPr>
            <a:r>
              <a:rPr lang="en-US" sz="800" dirty="0" smtClean="0"/>
              <a:t>You</a:t>
            </a:r>
            <a:r>
              <a:rPr lang="en-US" sz="800" baseline="0" dirty="0" smtClean="0"/>
              <a:t> can inline the static method outlined above; we prefer not to.</a:t>
            </a:r>
          </a:p>
          <a:p>
            <a:pPr marL="330200" indent="-171450">
              <a:buFont typeface="Arial" pitchFamily="34" charset="0"/>
              <a:buChar char="•"/>
            </a:pPr>
            <a:r>
              <a:rPr lang="en-US" sz="800" baseline="0" dirty="0" smtClean="0"/>
              <a:t>As written, the function identifier is titled, </a:t>
            </a:r>
            <a:r>
              <a:rPr lang="en-US" sz="800" baseline="0" dirty="0" err="1" smtClean="0"/>
              <a:t>MyFunctions.generateFlag</a:t>
            </a:r>
            <a:r>
              <a:rPr lang="en-US" sz="800" baseline="0" dirty="0" smtClean="0"/>
              <a:t>().</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In this same scenario, there are additional steps to register this function when using Spark/SQL.</a:t>
            </a:r>
            <a:endParaRPr lang="en-US" sz="800" dirty="0" smtClean="0"/>
          </a:p>
          <a:p>
            <a:endParaRPr lang="en-US" sz="800" dirty="0" smtClean="0"/>
          </a:p>
          <a:p>
            <a:r>
              <a:rPr lang="en-US" sz="800" dirty="0" smtClean="0"/>
              <a:t>Reference </a:t>
            </a:r>
            <a:r>
              <a:rPr lang="en-US" sz="800" dirty="0" err="1" smtClean="0"/>
              <a:t>Urls</a:t>
            </a:r>
            <a:r>
              <a:rPr lang="en-US" sz="800" dirty="0" smtClean="0"/>
              <a:t>,</a:t>
            </a:r>
          </a:p>
          <a:p>
            <a:pPr lvl="1"/>
            <a:r>
              <a:rPr lang="en-US" sz="800" dirty="0" smtClean="0"/>
              <a:t>https://www.tutorialspoint.com/scala/scala_functions.htm</a:t>
            </a:r>
          </a:p>
          <a:p>
            <a:pPr lvl="1"/>
            <a:r>
              <a:rPr lang="en-US" sz="800" dirty="0" smtClean="0"/>
              <a:t>https://www.tutorialspoint.com/scala/scala_if_else.htm</a:t>
            </a:r>
          </a:p>
          <a:p>
            <a:pPr lvl="1"/>
            <a:endParaRPr lang="en-US" sz="800" dirty="0"/>
          </a:p>
        </p:txBody>
      </p:sp>
    </p:spTree>
    <p:extLst>
      <p:ext uri="{BB962C8B-B14F-4D97-AF65-F5344CB8AC3E}">
        <p14:creationId xmlns:p14="http://schemas.microsoft.com/office/powerpoint/2010/main" val="3857711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Relative to the slide above:</a:t>
            </a:r>
          </a:p>
          <a:p>
            <a:endParaRPr lang="en-US" dirty="0" smtClean="0"/>
          </a:p>
          <a:p>
            <a:pPr marL="330200" indent="-171450">
              <a:buFont typeface="Arial" pitchFamily="34" charset="0"/>
              <a:buChar char="•"/>
            </a:pPr>
            <a:r>
              <a:rPr lang="en-US" dirty="0" smtClean="0"/>
              <a:t>The</a:t>
            </a:r>
            <a:r>
              <a:rPr lang="en-US" baseline="0" dirty="0" smtClean="0"/>
              <a:t> same solution, now using records.</a:t>
            </a:r>
            <a:endParaRPr lang="en-US" dirty="0" smtClean="0"/>
          </a:p>
          <a:p>
            <a:endParaRPr lang="en-US" dirty="0"/>
          </a:p>
        </p:txBody>
      </p:sp>
    </p:spTree>
    <p:extLst>
      <p:ext uri="{BB962C8B-B14F-4D97-AF65-F5344CB8AC3E}">
        <p14:creationId xmlns:p14="http://schemas.microsoft.com/office/powerpoint/2010/main" val="3900905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Relative to the slide above:</a:t>
            </a:r>
          </a:p>
          <a:p>
            <a:endParaRPr lang="en-US" dirty="0" smtClean="0"/>
          </a:p>
          <a:p>
            <a:pPr marL="330200" indent="-171450">
              <a:buFont typeface="Arial" pitchFamily="34" charset="0"/>
              <a:buChar char="•"/>
            </a:pPr>
            <a:r>
              <a:rPr lang="en-US" dirty="0" smtClean="0"/>
              <a:t>The</a:t>
            </a:r>
            <a:r>
              <a:rPr lang="en-US" baseline="0" dirty="0" smtClean="0"/>
              <a:t> same solution, now using records.</a:t>
            </a:r>
            <a:endParaRPr lang="en-US" dirty="0" smtClean="0"/>
          </a:p>
          <a:p>
            <a:endParaRPr lang="en-US" dirty="0"/>
          </a:p>
        </p:txBody>
      </p:sp>
    </p:spTree>
    <p:extLst>
      <p:ext uri="{BB962C8B-B14F-4D97-AF65-F5344CB8AC3E}">
        <p14:creationId xmlns:p14="http://schemas.microsoft.com/office/powerpoint/2010/main" val="1988643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a:t>
            </a:r>
            <a:r>
              <a:rPr lang="en-US" baseline="0" dirty="0" smtClean="0"/>
              <a:t> of Discussion Unit-</a:t>
            </a:r>
            <a:endParaRPr lang="en-US" dirty="0" smtClean="0"/>
          </a:p>
          <a:p>
            <a:endParaRPr lang="en-US" dirty="0"/>
          </a:p>
        </p:txBody>
      </p:sp>
    </p:spTree>
    <p:extLst>
      <p:ext uri="{BB962C8B-B14F-4D97-AF65-F5344CB8AC3E}">
        <p14:creationId xmlns:p14="http://schemas.microsoft.com/office/powerpoint/2010/main" val="17066969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remaining content may be read “extra credit”, as time allows.</a:t>
            </a:r>
            <a:endParaRPr lang="en-US" dirty="0" smtClean="0"/>
          </a:p>
          <a:p>
            <a:endParaRPr lang="en-US" dirty="0"/>
          </a:p>
        </p:txBody>
      </p:sp>
    </p:spTree>
    <p:extLst>
      <p:ext uri="{BB962C8B-B14F-4D97-AF65-F5344CB8AC3E}">
        <p14:creationId xmlns:p14="http://schemas.microsoft.com/office/powerpoint/2010/main" val="3299299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r>
              <a:rPr lang="en-US" dirty="0" smtClean="0"/>
              <a:t>Using DSE Analytics with notebooks-</a:t>
            </a:r>
          </a:p>
          <a:p>
            <a:endParaRPr lang="en-US" dirty="0" smtClean="0"/>
          </a:p>
          <a:p>
            <a:pPr marL="330200" indent="-171450" rtl="0">
              <a:buFont typeface="Arial" pitchFamily="34" charset="0"/>
              <a:buChar char="•"/>
            </a:pPr>
            <a:r>
              <a:rPr lang="en-US" sz="800" b="0" i="0" u="none" strike="noStrike" kern="1200" baseline="0" dirty="0" err="1" smtClean="0">
                <a:solidFill>
                  <a:schemeClr val="tx1"/>
                </a:solidFill>
                <a:latin typeface="+mn-lt"/>
                <a:ea typeface="+mn-ea"/>
                <a:cs typeface="+mn-cs"/>
              </a:rPr>
              <a:t>DataStax</a:t>
            </a:r>
            <a:r>
              <a:rPr lang="en-US" sz="800" b="0" i="0" u="none" strike="noStrike" kern="1200" baseline="0" dirty="0" smtClean="0">
                <a:solidFill>
                  <a:schemeClr val="tx1"/>
                </a:solidFill>
                <a:latin typeface="+mn-lt"/>
                <a:ea typeface="+mn-ea"/>
                <a:cs typeface="+mn-cs"/>
              </a:rPr>
              <a:t> Studio is a notebook system. Spark features are on the roadmap so eventually Studio will be the notebook of choice when using DSE; can already use Graph in analytics mode</a:t>
            </a:r>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SQL if you turn on </a:t>
            </a:r>
            <a:r>
              <a:rPr lang="en-US" sz="800" b="0" i="0" u="none" strike="noStrike" kern="1200" baseline="0" dirty="0" err="1" smtClean="0">
                <a:solidFill>
                  <a:schemeClr val="tx1"/>
                </a:solidFill>
                <a:latin typeface="+mn-lt"/>
                <a:ea typeface="+mn-ea"/>
                <a:cs typeface="+mn-cs"/>
              </a:rPr>
              <a:t>AlwaysOn</a:t>
            </a:r>
            <a:r>
              <a:rPr lang="en-US" sz="800" b="0" i="0" u="none" strike="noStrike" kern="1200" baseline="0" dirty="0" smtClean="0">
                <a:solidFill>
                  <a:schemeClr val="tx1"/>
                </a:solidFill>
                <a:latin typeface="+mn-lt"/>
                <a:ea typeface="+mn-ea"/>
                <a:cs typeface="+mn-cs"/>
              </a:rPr>
              <a:t> SQL</a:t>
            </a:r>
          </a:p>
          <a:p>
            <a:pPr marL="330200" indent="-171450" rtl="0">
              <a:buFont typeface="Arial" pitchFamily="34" charset="0"/>
              <a:buChar char="•"/>
            </a:pPr>
            <a:endParaRPr lang="en-US" sz="800" b="0" i="0" u="none" strike="noStrike" kern="1200" baseline="0" dirty="0" smtClean="0">
              <a:solidFill>
                <a:schemeClr val="tx1"/>
              </a:solidFill>
              <a:latin typeface="+mn-lt"/>
              <a:ea typeface="+mn-ea"/>
              <a:cs typeface="+mn-cs"/>
            </a:endParaRPr>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Notebooks, like the REPLs, is not intended for developing major applications; spot testing and some data analysis</a:t>
            </a:r>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Share results with colleagues.</a:t>
            </a:r>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Like any spark client, you have to be concerned about total cores used and available.</a:t>
            </a:r>
          </a:p>
          <a:p>
            <a:pPr marL="330200" indent="-171450" rtl="0">
              <a:buFont typeface="Arial" pitchFamily="34" charset="0"/>
              <a:buChar char="•"/>
            </a:pPr>
            <a:r>
              <a:rPr lang="en-US" sz="800" b="0" i="0" u="none" strike="noStrike" kern="1200" baseline="0" dirty="0" smtClean="0">
                <a:solidFill>
                  <a:schemeClr val="tx1"/>
                </a:solidFill>
                <a:latin typeface="+mn-lt"/>
                <a:ea typeface="+mn-ea"/>
                <a:cs typeface="+mn-cs"/>
              </a:rPr>
              <a:t>If you are setting up a third party notebook for ad-hoc, just be aware of its resource usage.</a:t>
            </a:r>
          </a:p>
          <a:p>
            <a:pPr marL="330200" indent="-171450">
              <a:buFont typeface="Arial" pitchFamily="34" charset="0"/>
              <a:buChar char="•"/>
            </a:pPr>
            <a:endParaRPr lang="en-US" dirty="0"/>
          </a:p>
        </p:txBody>
      </p:sp>
    </p:spTree>
    <p:extLst>
      <p:ext uri="{BB962C8B-B14F-4D97-AF65-F5344CB8AC3E}">
        <p14:creationId xmlns:p14="http://schemas.microsoft.com/office/powerpoint/2010/main" val="1190796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In the examples presented so far, and in the Practice</a:t>
            </a:r>
            <a:r>
              <a:rPr lang="en-US" baseline="0" dirty="0" smtClean="0"/>
              <a:t> Lab to follow, all of the column data types, other, magically line up. In the real world, a large amount of time is spent </a:t>
            </a:r>
            <a:r>
              <a:rPr lang="en-US" baseline="0" dirty="0" err="1" smtClean="0"/>
              <a:t>munging</a:t>
            </a:r>
            <a:r>
              <a:rPr lang="en-US" baseline="0" dirty="0" smtClean="0"/>
              <a:t> data; formatting, casting, other.</a:t>
            </a:r>
          </a:p>
          <a:p>
            <a:endParaRPr lang="en-US" baseline="0" dirty="0" smtClean="0"/>
          </a:p>
          <a:p>
            <a:r>
              <a:rPr lang="en-US" baseline="0" dirty="0" smtClean="0"/>
              <a:t>On this, and the few number of pages that follow, are brief examples of </a:t>
            </a:r>
            <a:r>
              <a:rPr lang="en-US" baseline="0" dirty="0" err="1" smtClean="0"/>
              <a:t>Scala</a:t>
            </a:r>
            <a:r>
              <a:rPr lang="en-US" baseline="0" dirty="0" smtClean="0"/>
              <a:t>/Spark code to address same.</a:t>
            </a:r>
          </a:p>
          <a:p>
            <a:endParaRPr lang="en-US" baseline="0" dirty="0" smtClean="0"/>
          </a:p>
          <a:p>
            <a:r>
              <a:rPr lang="en-US" baseline="0" dirty="0" smtClean="0"/>
              <a:t>Comments:</a:t>
            </a:r>
          </a:p>
          <a:p>
            <a:endParaRPr lang="en-US" baseline="0" dirty="0" smtClean="0"/>
          </a:p>
          <a:p>
            <a:pPr marL="330200" indent="-171450">
              <a:buFont typeface="Arial" pitchFamily="34" charset="0"/>
              <a:buChar char="•"/>
            </a:pPr>
            <a:r>
              <a:rPr lang="en-US" baseline="0" dirty="0" smtClean="0"/>
              <a:t>The code above manipulates attributes to a tuple.</a:t>
            </a:r>
            <a:endParaRPr lang="en-US" dirty="0"/>
          </a:p>
        </p:txBody>
      </p:sp>
    </p:spTree>
    <p:extLst>
      <p:ext uri="{BB962C8B-B14F-4D97-AF65-F5344CB8AC3E}">
        <p14:creationId xmlns:p14="http://schemas.microsoft.com/office/powerpoint/2010/main" val="3492244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In the examples presented so far, and in the Practice</a:t>
            </a:r>
            <a:r>
              <a:rPr lang="en-US" baseline="0" dirty="0" smtClean="0"/>
              <a:t> Lab to follow, all of the column data types, other, magically line up. In the real world, a large amount of time is spent </a:t>
            </a:r>
            <a:r>
              <a:rPr lang="en-US" baseline="0" dirty="0" err="1" smtClean="0"/>
              <a:t>munging</a:t>
            </a:r>
            <a:r>
              <a:rPr lang="en-US" baseline="0" dirty="0" smtClean="0"/>
              <a:t> data; formatting, casting, other.</a:t>
            </a:r>
          </a:p>
          <a:p>
            <a:endParaRPr lang="en-US" baseline="0" dirty="0" smtClean="0"/>
          </a:p>
          <a:p>
            <a:r>
              <a:rPr lang="en-US" baseline="0" dirty="0" smtClean="0"/>
              <a:t>On this, and the few number of pages that follow, are brief examples of </a:t>
            </a:r>
            <a:r>
              <a:rPr lang="en-US" baseline="0" dirty="0" err="1" smtClean="0"/>
              <a:t>Scala</a:t>
            </a:r>
            <a:r>
              <a:rPr lang="en-US" baseline="0" dirty="0" smtClean="0"/>
              <a:t>/Spark code to address same.</a:t>
            </a:r>
            <a:endParaRPr lang="en-US" dirty="0" smtClean="0"/>
          </a:p>
          <a:p>
            <a:endParaRPr lang="en-US" baseline="0" dirty="0" smtClean="0"/>
          </a:p>
          <a:p>
            <a:r>
              <a:rPr lang="en-US" baseline="0" dirty="0" smtClean="0"/>
              <a:t>Comments:</a:t>
            </a:r>
          </a:p>
          <a:p>
            <a:endParaRPr lang="en-US" baseline="0" dirty="0" smtClean="0"/>
          </a:p>
          <a:p>
            <a:pPr marL="330200" indent="-171450">
              <a:buFont typeface="Arial" pitchFamily="34" charset="0"/>
              <a:buChar char="•"/>
            </a:pPr>
            <a:r>
              <a:rPr lang="en-US" baseline="0" dirty="0" smtClean="0"/>
              <a:t>Using </a:t>
            </a:r>
            <a:r>
              <a:rPr lang="en-US" baseline="0" dirty="0" err="1" smtClean="0"/>
              <a:t>Scala</a:t>
            </a:r>
            <a:r>
              <a:rPr lang="en-US" baseline="0" dirty="0" smtClean="0"/>
              <a:t> (and functional programming: FP), functions can be evaluated as (be represented as), data.</a:t>
            </a:r>
          </a:p>
          <a:p>
            <a:pPr marL="330200" indent="-171450">
              <a:buFont typeface="Arial" pitchFamily="34" charset="0"/>
              <a:buChar char="•"/>
            </a:pPr>
            <a:r>
              <a:rPr lang="en-US" baseline="0" dirty="0" smtClean="0"/>
              <a:t>You need to know this to read and understand many </a:t>
            </a:r>
            <a:r>
              <a:rPr lang="en-US" baseline="0" dirty="0" err="1" smtClean="0"/>
              <a:t>Scala</a:t>
            </a:r>
            <a:r>
              <a:rPr lang="en-US" baseline="0" dirty="0" smtClean="0"/>
              <a:t>/Spark examples in books, or from Google.</a:t>
            </a:r>
            <a:endParaRPr lang="en-US" dirty="0" smtClean="0"/>
          </a:p>
          <a:p>
            <a:endParaRPr lang="en-US" dirty="0"/>
          </a:p>
        </p:txBody>
      </p:sp>
    </p:spTree>
    <p:extLst>
      <p:ext uri="{BB962C8B-B14F-4D97-AF65-F5344CB8AC3E}">
        <p14:creationId xmlns:p14="http://schemas.microsoft.com/office/powerpoint/2010/main" val="2336075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email above, lists our working goal. </a:t>
            </a:r>
            <a:endParaRPr lang="en-US" dirty="0"/>
          </a:p>
        </p:txBody>
      </p:sp>
    </p:spTree>
    <p:extLst>
      <p:ext uri="{BB962C8B-B14F-4D97-AF65-F5344CB8AC3E}">
        <p14:creationId xmlns:p14="http://schemas.microsoft.com/office/powerpoint/2010/main" val="31353580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In the examples presented so far, and in the Practice</a:t>
            </a:r>
            <a:r>
              <a:rPr lang="en-US" baseline="0" dirty="0" smtClean="0"/>
              <a:t> Lab to follow, all of the column data types, other, magically line up. In the real world, a large amount of time is spent </a:t>
            </a:r>
            <a:r>
              <a:rPr lang="en-US" baseline="0" dirty="0" err="1" smtClean="0"/>
              <a:t>munging</a:t>
            </a:r>
            <a:r>
              <a:rPr lang="en-US" baseline="0" dirty="0" smtClean="0"/>
              <a:t> data; formatting, casting, other.</a:t>
            </a:r>
          </a:p>
          <a:p>
            <a:endParaRPr lang="en-US" baseline="0" dirty="0" smtClean="0"/>
          </a:p>
          <a:p>
            <a:r>
              <a:rPr lang="en-US" baseline="0" dirty="0" smtClean="0"/>
              <a:t>On this, and the few number of pages that follow, are brief examples of </a:t>
            </a:r>
            <a:r>
              <a:rPr lang="en-US" baseline="0" dirty="0" err="1" smtClean="0"/>
              <a:t>Scala</a:t>
            </a:r>
            <a:r>
              <a:rPr lang="en-US" baseline="0" dirty="0" smtClean="0"/>
              <a:t>/Spark code to address same.</a:t>
            </a:r>
            <a:endParaRPr lang="en-US" dirty="0" smtClean="0"/>
          </a:p>
          <a:p>
            <a:endParaRPr lang="en-US" baseline="0" dirty="0" smtClean="0"/>
          </a:p>
          <a:p>
            <a:r>
              <a:rPr lang="en-US" baseline="0" dirty="0" smtClean="0"/>
              <a:t>Comments:</a:t>
            </a:r>
          </a:p>
          <a:p>
            <a:endParaRPr lang="en-US" baseline="0" dirty="0" smtClean="0"/>
          </a:p>
          <a:p>
            <a:pPr marL="330200" indent="-171450">
              <a:buFont typeface="Arial" pitchFamily="34" charset="0"/>
              <a:buChar char="•"/>
            </a:pPr>
            <a:r>
              <a:rPr lang="en-US" baseline="0" dirty="0" smtClean="0"/>
              <a:t>The same function can be written in multiple styles, different levels of verbosity.</a:t>
            </a:r>
            <a:endParaRPr lang="en-US" dirty="0" smtClean="0"/>
          </a:p>
          <a:p>
            <a:endParaRPr lang="en-US" dirty="0"/>
          </a:p>
        </p:txBody>
      </p:sp>
    </p:spTree>
    <p:extLst>
      <p:ext uri="{BB962C8B-B14F-4D97-AF65-F5344CB8AC3E}">
        <p14:creationId xmlns:p14="http://schemas.microsoft.com/office/powerpoint/2010/main" val="2242450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In the examples presented so far, and in the Practice</a:t>
            </a:r>
            <a:r>
              <a:rPr lang="en-US" baseline="0" dirty="0" smtClean="0"/>
              <a:t> Lab to follow, all of the column data types, other, magically line up. In the real world, a large amount of time is spent </a:t>
            </a:r>
            <a:r>
              <a:rPr lang="en-US" baseline="0" dirty="0" err="1" smtClean="0"/>
              <a:t>munging</a:t>
            </a:r>
            <a:r>
              <a:rPr lang="en-US" baseline="0" dirty="0" smtClean="0"/>
              <a:t> data; formatting, casting, other.</a:t>
            </a:r>
          </a:p>
          <a:p>
            <a:endParaRPr lang="en-US" baseline="0" dirty="0" smtClean="0"/>
          </a:p>
          <a:p>
            <a:r>
              <a:rPr lang="en-US" baseline="0" dirty="0" smtClean="0"/>
              <a:t>On this, and the few number of pages that follow, are brief examples of </a:t>
            </a:r>
            <a:r>
              <a:rPr lang="en-US" baseline="0" dirty="0" err="1" smtClean="0"/>
              <a:t>Scala</a:t>
            </a:r>
            <a:r>
              <a:rPr lang="en-US" baseline="0" dirty="0" smtClean="0"/>
              <a:t>/Spark code to address same.</a:t>
            </a:r>
          </a:p>
          <a:p>
            <a:endParaRPr lang="en-US" baseline="0" dirty="0" smtClean="0"/>
          </a:p>
          <a:p>
            <a:r>
              <a:rPr lang="en-US" baseline="0" dirty="0" smtClean="0"/>
              <a:t>Comments:</a:t>
            </a:r>
          </a:p>
          <a:p>
            <a:endParaRPr lang="en-US" baseline="0" dirty="0" smtClean="0"/>
          </a:p>
          <a:p>
            <a:pPr marL="330200" indent="-171450">
              <a:buFont typeface="Arial" pitchFamily="34" charset="0"/>
              <a:buChar char="•"/>
            </a:pPr>
            <a:r>
              <a:rPr lang="en-US" baseline="0" dirty="0" smtClean="0"/>
              <a:t>We haven't covered </a:t>
            </a:r>
            <a:r>
              <a:rPr lang="en-US" baseline="0" dirty="0" err="1" smtClean="0"/>
              <a:t>DataFrames</a:t>
            </a:r>
            <a:r>
              <a:rPr lang="en-US" baseline="0" dirty="0" smtClean="0"/>
              <a:t> or Datasets yet; that material is coming.</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While this unit was about Spark RDDs, it is handy to know that you can recast an RDD into a </a:t>
            </a:r>
            <a:r>
              <a:rPr lang="en-US" baseline="0" dirty="0" err="1" smtClean="0"/>
              <a:t>DataFrame</a:t>
            </a:r>
            <a:r>
              <a:rPr lang="en-US" baseline="0" dirty="0" smtClean="0"/>
              <a:t> using the helper function, </a:t>
            </a:r>
            <a:r>
              <a:rPr lang="en-US" baseline="0" dirty="0" err="1" smtClean="0"/>
              <a:t>toDF</a:t>
            </a:r>
            <a:r>
              <a:rPr lang="en-US" baseline="0" dirty="0" smtClean="0"/>
              <a:t>, and make use of higher order functions; super handy when </a:t>
            </a:r>
            <a:r>
              <a:rPr lang="en-US" baseline="0" dirty="0" err="1" smtClean="0"/>
              <a:t>munging</a:t>
            </a:r>
            <a:r>
              <a:rPr lang="en-US" baseline="0" dirty="0" smtClean="0"/>
              <a:t> data.</a:t>
            </a:r>
          </a:p>
          <a:p>
            <a:pPr marL="330200" indent="-171450">
              <a:buFont typeface="Arial" pitchFamily="34" charset="0"/>
              <a:buChar char="•"/>
            </a:pPr>
            <a:r>
              <a:rPr lang="en-US" baseline="0" dirty="0" smtClean="0"/>
              <a:t>count, is an action on all 3 Spark collections types.</a:t>
            </a:r>
            <a:endParaRPr lang="en-US" dirty="0" smtClean="0"/>
          </a:p>
          <a:p>
            <a:endParaRPr lang="en-US" dirty="0"/>
          </a:p>
        </p:txBody>
      </p:sp>
    </p:spTree>
    <p:extLst>
      <p:ext uri="{BB962C8B-B14F-4D97-AF65-F5344CB8AC3E}">
        <p14:creationId xmlns:p14="http://schemas.microsoft.com/office/powerpoint/2010/main" val="12151429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In the examples presented so far, and in the Practice</a:t>
            </a:r>
            <a:r>
              <a:rPr lang="en-US" baseline="0" dirty="0" smtClean="0"/>
              <a:t> Lab to follow, all of the column data types, other, magically line up. In the real world, a large amount of time is spent </a:t>
            </a:r>
            <a:r>
              <a:rPr lang="en-US" baseline="0" dirty="0" err="1" smtClean="0"/>
              <a:t>munging</a:t>
            </a:r>
            <a:r>
              <a:rPr lang="en-US" baseline="0" dirty="0" smtClean="0"/>
              <a:t> data; formatting, casting, other.</a:t>
            </a:r>
          </a:p>
          <a:p>
            <a:endParaRPr lang="en-US" baseline="0" dirty="0" smtClean="0"/>
          </a:p>
          <a:p>
            <a:r>
              <a:rPr lang="en-US" baseline="0" dirty="0" smtClean="0"/>
              <a:t>On this, and the few number of pages that follow, are brief examples of </a:t>
            </a:r>
            <a:r>
              <a:rPr lang="en-US" baseline="0" dirty="0" err="1" smtClean="0"/>
              <a:t>Scala</a:t>
            </a:r>
            <a:r>
              <a:rPr lang="en-US" baseline="0" dirty="0" smtClean="0"/>
              <a:t>/Spark code to address same.</a:t>
            </a:r>
          </a:p>
          <a:p>
            <a:endParaRPr lang="en-US" baseline="0" dirty="0" smtClean="0"/>
          </a:p>
          <a:p>
            <a:r>
              <a:rPr lang="en-US" baseline="0" dirty="0" smtClean="0"/>
              <a:t>Comments:</a:t>
            </a:r>
          </a:p>
          <a:p>
            <a:endParaRPr lang="en-US" baseline="0" dirty="0" smtClean="0"/>
          </a:p>
          <a:p>
            <a:pPr marL="330200" indent="-171450">
              <a:buFont typeface="Arial" pitchFamily="34" charset="0"/>
              <a:buChar char="•"/>
            </a:pPr>
            <a:r>
              <a:rPr lang="en-US" baseline="0" dirty="0" smtClean="0"/>
              <a:t>Again, some of these transformation/actions, do not apply to RDDs, and only apply to </a:t>
            </a:r>
            <a:r>
              <a:rPr lang="en-US" baseline="0" dirty="0" err="1" smtClean="0"/>
              <a:t>DataFrames</a:t>
            </a:r>
            <a:r>
              <a:rPr lang="en-US" baseline="0" dirty="0" smtClean="0"/>
              <a:t> or Datasets.</a:t>
            </a:r>
            <a:endParaRPr lang="en-US" dirty="0" smtClean="0"/>
          </a:p>
          <a:p>
            <a:endParaRPr lang="en-US" dirty="0"/>
          </a:p>
        </p:txBody>
      </p:sp>
    </p:spTree>
    <p:extLst>
      <p:ext uri="{BB962C8B-B14F-4D97-AF65-F5344CB8AC3E}">
        <p14:creationId xmlns:p14="http://schemas.microsoft.com/office/powerpoint/2010/main" val="8902908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In the examples presented so far, and in the Practice</a:t>
            </a:r>
            <a:r>
              <a:rPr lang="en-US" baseline="0" dirty="0" smtClean="0"/>
              <a:t> Lab to follow, all of the column data types, other, magically line up. In the real world, a large amount of time is spent </a:t>
            </a:r>
            <a:r>
              <a:rPr lang="en-US" baseline="0" dirty="0" err="1" smtClean="0"/>
              <a:t>munging</a:t>
            </a:r>
            <a:r>
              <a:rPr lang="en-US" baseline="0" dirty="0" smtClean="0"/>
              <a:t> data; formatting, casting, other.</a:t>
            </a:r>
          </a:p>
          <a:p>
            <a:endParaRPr lang="en-US" baseline="0" dirty="0" smtClean="0"/>
          </a:p>
          <a:p>
            <a:r>
              <a:rPr lang="en-US" baseline="0" dirty="0" smtClean="0"/>
              <a:t>On this, and the few number of pages that follow, are brief examples of </a:t>
            </a:r>
            <a:r>
              <a:rPr lang="en-US" baseline="0" dirty="0" err="1" smtClean="0"/>
              <a:t>Scala</a:t>
            </a:r>
            <a:r>
              <a:rPr lang="en-US" baseline="0" dirty="0" smtClean="0"/>
              <a:t>/Spark code to address same.</a:t>
            </a:r>
            <a:endParaRPr lang="en-US" dirty="0" smtClean="0"/>
          </a:p>
          <a:p>
            <a:endParaRPr lang="en-US" baseline="0" dirty="0" smtClean="0"/>
          </a:p>
          <a:p>
            <a:r>
              <a:rPr lang="en-US" baseline="0" dirty="0" smtClean="0"/>
              <a:t>Comments:</a:t>
            </a:r>
          </a:p>
          <a:p>
            <a:endParaRPr lang="en-US" baseline="0" dirty="0" smtClean="0"/>
          </a:p>
          <a:p>
            <a:pPr marL="330200" indent="-171450">
              <a:buFont typeface="Arial" pitchFamily="34" charset="0"/>
              <a:buChar char="•"/>
            </a:pPr>
            <a:r>
              <a:rPr lang="en-US" baseline="0" dirty="0" smtClean="0"/>
              <a:t>Last of the (higher order functions) using </a:t>
            </a:r>
            <a:r>
              <a:rPr lang="en-US" baseline="0" dirty="0" err="1" smtClean="0"/>
              <a:t>DataFrames</a:t>
            </a:r>
            <a:r>
              <a:rPr lang="en-US" baseline="0" dirty="0" smtClean="0"/>
              <a:t>. (Until we actually cover </a:t>
            </a:r>
            <a:r>
              <a:rPr lang="en-US" baseline="0" dirty="0" err="1" smtClean="0"/>
              <a:t>DataFrames</a:t>
            </a:r>
            <a:r>
              <a:rPr lang="en-US" baseline="0" dirty="0" smtClean="0"/>
              <a:t>.)</a:t>
            </a:r>
            <a:endParaRPr lang="en-US" dirty="0" smtClean="0"/>
          </a:p>
          <a:p>
            <a:endParaRPr lang="en-US" dirty="0"/>
          </a:p>
        </p:txBody>
      </p:sp>
    </p:spTree>
    <p:extLst>
      <p:ext uri="{BB962C8B-B14F-4D97-AF65-F5344CB8AC3E}">
        <p14:creationId xmlns:p14="http://schemas.microsoft.com/office/powerpoint/2010/main" val="6476822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DSE Spark Cassandra Connector provides</a:t>
            </a:r>
            <a:r>
              <a:rPr lang="en-US" baseline="0" dirty="0" smtClean="0"/>
              <a:t> access to Spark contents, Spark session, other. The DSE Java driver does none of this, and is designed for standard client (ODBC/JDBC style) access; the DSE Java driver is ODBC-like, but is not ODBC compliant.</a:t>
            </a:r>
          </a:p>
          <a:p>
            <a:endParaRPr lang="en-US" baseline="0" dirty="0" smtClean="0"/>
          </a:p>
          <a:p>
            <a:r>
              <a:rPr lang="en-US" baseline="0" dirty="0" smtClean="0"/>
              <a:t>Reference </a:t>
            </a:r>
            <a:r>
              <a:rPr lang="en-US" baseline="0" dirty="0" err="1" smtClean="0"/>
              <a:t>Urls</a:t>
            </a:r>
            <a:r>
              <a:rPr lang="en-US" baseline="0" dirty="0" smtClean="0"/>
              <a:t>:</a:t>
            </a:r>
          </a:p>
          <a:p>
            <a:endParaRPr lang="en-US" baseline="0" dirty="0" smtClean="0"/>
          </a:p>
          <a:p>
            <a:pPr marL="330200" indent="-171450">
              <a:buFont typeface="Arial" pitchFamily="34" charset="0"/>
              <a:buChar char="•"/>
            </a:pPr>
            <a:r>
              <a:rPr lang="en-US" baseline="0" dirty="0" smtClean="0"/>
              <a:t>DSE Java Driver (Java, </a:t>
            </a:r>
            <a:r>
              <a:rPr lang="en-US" baseline="0" dirty="0" err="1" smtClean="0"/>
              <a:t>Scala</a:t>
            </a:r>
            <a:r>
              <a:rPr lang="en-US" baseline="0" dirty="0" smtClean="0"/>
              <a:t>, other JVM), https://docs.datastax.com/en/developer/java-driver-dse/1.6/</a:t>
            </a:r>
          </a:p>
          <a:p>
            <a:pPr marL="330200" indent="-171450">
              <a:buFont typeface="Arial" pitchFamily="34" charset="0"/>
              <a:buChar char="•"/>
            </a:pPr>
            <a:r>
              <a:rPr lang="en-US" baseline="0" dirty="0" smtClean="0"/>
              <a:t>DSE Spark Cassandra Connector, version 2.3 (2.0), https://github.com/datastax/spark-cassandra-connector</a:t>
            </a:r>
          </a:p>
          <a:p>
            <a:pPr marL="330200" indent="-171450">
              <a:buFont typeface="Arial" pitchFamily="34" charset="0"/>
              <a:buChar char="•"/>
            </a:pPr>
            <a:endParaRPr lang="en-US" baseline="0" dirty="0" smtClean="0"/>
          </a:p>
          <a:p>
            <a:pPr marL="330200" indent="-171450">
              <a:buFont typeface="Arial" pitchFamily="34" charset="0"/>
              <a:buChar char="•"/>
            </a:pPr>
            <a:r>
              <a:rPr lang="en-US" dirty="0" smtClean="0"/>
              <a:t>http://datastax.github.io/spark-cassandra-connector/ApiDocs/2.3.0/spark-cassandra-connector/#package</a:t>
            </a:r>
            <a:endParaRPr lang="en-US" dirty="0"/>
          </a:p>
        </p:txBody>
      </p:sp>
    </p:spTree>
    <p:extLst>
      <p:ext uri="{BB962C8B-B14F-4D97-AF65-F5344CB8AC3E}">
        <p14:creationId xmlns:p14="http://schemas.microsoft.com/office/powerpoint/2010/main" val="25215736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Again: Discussion Unit 6244/6245 provide discussion and an exercise using the DSE Java driver.</a:t>
            </a:r>
            <a:endParaRPr lang="en-US" dirty="0"/>
          </a:p>
        </p:txBody>
      </p:sp>
    </p:spTree>
    <p:extLst>
      <p:ext uri="{BB962C8B-B14F-4D97-AF65-F5344CB8AC3E}">
        <p14:creationId xmlns:p14="http://schemas.microsoft.com/office/powerpoint/2010/main" val="42410565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We</a:t>
            </a:r>
            <a:r>
              <a:rPr lang="en-US" baseline="0" dirty="0" smtClean="0"/>
              <a:t> use the DSE Spark (Cassandra) Connector in the exercise that follows.</a:t>
            </a:r>
            <a:endParaRPr lang="en-US" dirty="0"/>
          </a:p>
        </p:txBody>
      </p:sp>
    </p:spTree>
    <p:extLst>
      <p:ext uri="{BB962C8B-B14F-4D97-AF65-F5344CB8AC3E}">
        <p14:creationId xmlns:p14="http://schemas.microsoft.com/office/powerpoint/2010/main" val="26243525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We didn't spend a lot of time on the additional Web forms available for the Spark driver. Be advised that streaming application offer and extra TAB. Comments:</a:t>
            </a:r>
          </a:p>
          <a:p>
            <a:endParaRPr lang="en-US" dirty="0" smtClean="0"/>
          </a:p>
          <a:p>
            <a:pPr marL="330200" indent="-171450">
              <a:buFont typeface="Arial" pitchFamily="34" charset="0"/>
              <a:buChar char="•"/>
            </a:pPr>
            <a:r>
              <a:rPr lang="en-US" dirty="0" smtClean="0"/>
              <a:t>Useful to track back pressure, backlog</a:t>
            </a:r>
          </a:p>
          <a:p>
            <a:pPr marL="330200" indent="-171450">
              <a:buFont typeface="Arial" pitchFamily="34" charset="0"/>
              <a:buChar char="•"/>
            </a:pPr>
            <a:r>
              <a:rPr lang="en-US" dirty="0" smtClean="0"/>
              <a:t>If processing time takes longer than the batch window, bad things happen</a:t>
            </a:r>
          </a:p>
          <a:p>
            <a:pPr marL="330200" indent="-171450">
              <a:buFont typeface="Arial" pitchFamily="34" charset="0"/>
              <a:buChar char="•"/>
            </a:pPr>
            <a:endParaRPr lang="en-US" dirty="0" smtClean="0"/>
          </a:p>
          <a:p>
            <a:pPr marL="330200" indent="-171450">
              <a:buFont typeface="Arial" pitchFamily="34" charset="0"/>
              <a:buChar char="•"/>
            </a:pPr>
            <a:r>
              <a:rPr lang="en-US" dirty="0" smtClean="0"/>
              <a:t>We</a:t>
            </a:r>
            <a:r>
              <a:rPr lang="en-US" baseline="0" dirty="0" smtClean="0"/>
              <a:t> should cover more of this when we cover DSE </a:t>
            </a:r>
            <a:r>
              <a:rPr lang="en-US" baseline="0" smtClean="0"/>
              <a:t>Analytics streaming</a:t>
            </a:r>
            <a:r>
              <a:rPr lang="en-US" smtClean="0"/>
              <a:t> </a:t>
            </a:r>
            <a:endParaRPr lang="en-US" dirty="0"/>
          </a:p>
        </p:txBody>
      </p:sp>
    </p:spTree>
    <p:extLst>
      <p:ext uri="{BB962C8B-B14F-4D97-AF65-F5344CB8AC3E}">
        <p14:creationId xmlns:p14="http://schemas.microsoft.com/office/powerpoint/2010/main" val="106352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Comments relative to the code fragment above:</a:t>
            </a:r>
          </a:p>
          <a:p>
            <a:endParaRPr lang="en-US" sz="800" dirty="0" smtClean="0"/>
          </a:p>
          <a:p>
            <a:pPr marL="330200" indent="-171450">
              <a:buFont typeface="Arial" pitchFamily="34" charset="0"/>
              <a:buChar char="•"/>
            </a:pPr>
            <a:r>
              <a:rPr lang="en-US" sz="800" dirty="0" smtClean="0"/>
              <a:t>The first 4 lines are contents of the CSV file.</a:t>
            </a:r>
          </a:p>
          <a:p>
            <a:pPr marL="330200" indent="-171450">
              <a:buFont typeface="Arial" pitchFamily="34" charset="0"/>
              <a:buChar char="•"/>
            </a:pPr>
            <a:endParaRPr lang="en-US" sz="800" dirty="0" smtClean="0"/>
          </a:p>
          <a:p>
            <a:pPr marL="330200" indent="-171450">
              <a:buFont typeface="Arial" pitchFamily="34" charset="0"/>
              <a:buChar char="•"/>
            </a:pPr>
            <a:r>
              <a:rPr lang="en-US" sz="800" dirty="0" err="1" smtClean="0"/>
              <a:t>sc</a:t>
            </a:r>
            <a:r>
              <a:rPr lang="en-US" sz="800" dirty="0" smtClean="0"/>
              <a:t> is an automatic variable built into the DSE Spark REPL, for the </a:t>
            </a:r>
            <a:r>
              <a:rPr lang="en-US" sz="800" dirty="0" err="1" smtClean="0"/>
              <a:t>SparkContext</a:t>
            </a:r>
            <a:endParaRPr lang="en-US" sz="800" dirty="0" smtClean="0"/>
          </a:p>
          <a:p>
            <a:pPr marL="330200" indent="-171450">
              <a:buFont typeface="Arial" pitchFamily="34" charset="0"/>
              <a:buChar char="•"/>
            </a:pPr>
            <a:r>
              <a:rPr lang="en-US" sz="800" dirty="0" err="1" smtClean="0"/>
              <a:t>SparkContext</a:t>
            </a:r>
            <a:r>
              <a:rPr lang="en-US" sz="800" dirty="0" smtClean="0"/>
              <a:t> offers many methods, including </a:t>
            </a:r>
            <a:r>
              <a:rPr lang="en-US" sz="800" dirty="0" err="1" smtClean="0"/>
              <a:t>textFile</a:t>
            </a:r>
            <a:r>
              <a:rPr lang="en-US" sz="800" dirty="0" smtClean="0"/>
              <a:t>,</a:t>
            </a:r>
            <a:r>
              <a:rPr lang="en-US" sz="800" baseline="0" dirty="0" smtClean="0"/>
              <a:t> which can read input text files.</a:t>
            </a:r>
          </a:p>
          <a:p>
            <a:pPr marL="330200" indent="-171450">
              <a:buFont typeface="Arial" pitchFamily="34" charset="0"/>
              <a:buChar char="•"/>
            </a:pPr>
            <a:endParaRPr lang="en-US" sz="800" baseline="0" dirty="0" smtClean="0"/>
          </a:p>
          <a:p>
            <a:pPr marL="457200" lvl="1" indent="0">
              <a:buFont typeface="Arial" pitchFamily="34" charset="0"/>
              <a:buNone/>
            </a:pPr>
            <a:r>
              <a:rPr lang="en-US" sz="800" baseline="0" dirty="0" smtClean="0"/>
              <a:t>https://spark.apache.org/docs/2.2.0/api/java/org/apache/spark/SparkContext.html</a:t>
            </a:r>
          </a:p>
          <a:p>
            <a:pPr marL="330200" indent="-171450">
              <a:buFont typeface="Arial" pitchFamily="34" charset="0"/>
              <a:buChar char="•"/>
            </a:pPr>
            <a:endParaRPr lang="en-US" sz="800" baseline="0" dirty="0" smtClean="0"/>
          </a:p>
          <a:p>
            <a:pPr marL="330200" indent="-171450">
              <a:buFont typeface="Arial" pitchFamily="34" charset="0"/>
              <a:buChar char="•"/>
            </a:pPr>
            <a:r>
              <a:rPr lang="en-US" sz="800" dirty="0" smtClean="0"/>
              <a:t>Out of the box, Spark can read; CSV, JSON, Parquet, ORC,</a:t>
            </a:r>
            <a:r>
              <a:rPr lang="en-US" sz="800" baseline="0" dirty="0" smtClean="0"/>
              <a:t> </a:t>
            </a:r>
            <a:r>
              <a:rPr lang="en-US" sz="800" dirty="0" smtClean="0"/>
              <a:t>given SQL databases, Text files, other.</a:t>
            </a:r>
          </a:p>
          <a:p>
            <a:pPr marL="330200" indent="-171450">
              <a:buFont typeface="Arial" pitchFamily="34" charset="0"/>
              <a:buChar char="•"/>
            </a:pPr>
            <a:r>
              <a:rPr lang="en-US" sz="800" dirty="0" smtClean="0"/>
              <a:t>The</a:t>
            </a:r>
            <a:r>
              <a:rPr lang="en-US" sz="800" baseline="0" dirty="0" smtClean="0"/>
              <a:t> </a:t>
            </a:r>
            <a:r>
              <a:rPr lang="en-US" sz="800" dirty="0" smtClean="0"/>
              <a:t>file path must be the same on all worker nodes, which is a good use case for DSEFS. (Explain DSEFS.)</a:t>
            </a:r>
          </a:p>
          <a:p>
            <a:pPr marL="330200" indent="-171450">
              <a:buFont typeface="Arial" pitchFamily="34" charset="0"/>
              <a:buChar char="•"/>
            </a:pPr>
            <a:endParaRPr lang="en-US" sz="800" dirty="0" smtClean="0"/>
          </a:p>
          <a:p>
            <a:pPr marL="330200" indent="-171450">
              <a:buFont typeface="Arial" pitchFamily="34" charset="0"/>
              <a:buChar char="•"/>
            </a:pPr>
            <a:r>
              <a:rPr lang="en-US" sz="800" dirty="0" err="1" smtClean="0"/>
              <a:t>sc.textFile</a:t>
            </a:r>
            <a:r>
              <a:rPr lang="en-US" sz="800" baseline="0" dirty="0" smtClean="0"/>
              <a:t> outputs an RDD.</a:t>
            </a:r>
            <a:endParaRPr lang="en-US" sz="800" dirty="0" smtClean="0"/>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Key point: </a:t>
            </a:r>
            <a:r>
              <a:rPr lang="en-US" sz="800" dirty="0" err="1" smtClean="0"/>
              <a:t>flatMap</a:t>
            </a:r>
            <a:r>
              <a:rPr lang="en-US" sz="800" dirty="0" smtClean="0"/>
              <a:t>(), map(), and </a:t>
            </a:r>
            <a:r>
              <a:rPr lang="en-US" sz="800" dirty="0" err="1" smtClean="0"/>
              <a:t>reduceByKey</a:t>
            </a:r>
            <a:r>
              <a:rPr lang="en-US" sz="800" dirty="0" smtClean="0"/>
              <a:t>() are transforms available to RDDs, and may not be available to </a:t>
            </a:r>
            <a:r>
              <a:rPr lang="en-US" sz="800" dirty="0" err="1" smtClean="0"/>
              <a:t>DataFrames</a:t>
            </a:r>
            <a:r>
              <a:rPr lang="en-US" sz="800" dirty="0" smtClean="0"/>
              <a:t>,</a:t>
            </a:r>
            <a:r>
              <a:rPr lang="en-US" sz="800" baseline="0" dirty="0" smtClean="0"/>
              <a:t> or Datasets</a:t>
            </a:r>
            <a:r>
              <a:rPr lang="en-US" sz="800" dirty="0" smtClean="0"/>
              <a:t>.</a:t>
            </a:r>
          </a:p>
          <a:p>
            <a:pPr marL="330200" indent="-171450">
              <a:buFont typeface="Arial" pitchFamily="34" charset="0"/>
              <a:buChar char="•"/>
            </a:pPr>
            <a:r>
              <a:rPr lang="en-US" sz="800" dirty="0" err="1" smtClean="0"/>
              <a:t>flatMap</a:t>
            </a:r>
            <a:r>
              <a:rPr lang="en-US" sz="800" dirty="0" smtClean="0"/>
              <a:t>(), map(), and </a:t>
            </a:r>
            <a:r>
              <a:rPr lang="en-US" sz="800" dirty="0" err="1" smtClean="0"/>
              <a:t>reduceByKey</a:t>
            </a:r>
            <a:r>
              <a:rPr lang="en-US" sz="800" dirty="0" smtClean="0"/>
              <a:t>() are unary transforms; one RDD input, one RDD output.</a:t>
            </a:r>
          </a:p>
          <a:p>
            <a:pPr marL="330200" indent="-171450">
              <a:buFont typeface="Arial" pitchFamily="34" charset="0"/>
              <a:buChar char="•"/>
            </a:pPr>
            <a:r>
              <a:rPr lang="en-US" sz="800" dirty="0" smtClean="0"/>
              <a:t>There are also binary transforms, not displayed, which take</a:t>
            </a:r>
            <a:r>
              <a:rPr lang="en-US" sz="800" baseline="0" dirty="0" smtClean="0"/>
              <a:t> 2 RDDs in, and output 1 RDD. An example would include union(), which merges two input RDDs into one output RDD.</a:t>
            </a:r>
            <a:endParaRPr lang="en-US" sz="800" dirty="0" smtClean="0"/>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map()</a:t>
            </a:r>
            <a:r>
              <a:rPr lang="en-US" sz="800" baseline="0" dirty="0" smtClean="0"/>
              <a:t> outputs 1 element (row) for every element in the input RDD.</a:t>
            </a:r>
          </a:p>
          <a:p>
            <a:pPr marL="330200" indent="-171450">
              <a:buFont typeface="Arial" pitchFamily="34" charset="0"/>
              <a:buChar char="•"/>
            </a:pPr>
            <a:r>
              <a:rPr lang="en-US" sz="800" baseline="0" dirty="0" err="1" smtClean="0"/>
              <a:t>flatMap</a:t>
            </a:r>
            <a:r>
              <a:rPr lang="en-US" sz="800" baseline="0" dirty="0" smtClean="0"/>
              <a:t>() outputs 1 or more element for every element in the input RDD.</a:t>
            </a:r>
          </a:p>
          <a:p>
            <a:pPr marL="330200" indent="-171450">
              <a:buFont typeface="Arial" pitchFamily="34" charset="0"/>
              <a:buChar char="•"/>
            </a:pPr>
            <a:r>
              <a:rPr lang="en-US" sz="800" baseline="0" dirty="0" err="1" smtClean="0"/>
              <a:t>reduceByKey</a:t>
            </a:r>
            <a:r>
              <a:rPr lang="en-US" sz="800" baseline="0" dirty="0" smtClean="0"/>
              <a:t>() potentially outputs fewer elements than the number of input elements, acting in a similar manner to SQL/GROUP-BY.</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Additionally, </a:t>
            </a:r>
            <a:r>
              <a:rPr lang="en-US" sz="800" baseline="0" dirty="0" err="1" smtClean="0"/>
              <a:t>reduceByKey</a:t>
            </a:r>
            <a:r>
              <a:rPr lang="en-US" sz="800" baseline="0" dirty="0" smtClean="0"/>
              <a:t>() is one of a set of transform that expects a key/value pair (K/V) as the element inside an RDD.</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After/inside the transforms, the green colored (argument) forms the input parameters to the transform. Similar to input parameters to a function, these (variable names) can by anything; these are not keywords.</a:t>
            </a:r>
          </a:p>
          <a:p>
            <a:pPr marL="330200" indent="-171450">
              <a:buFont typeface="Arial" pitchFamily="34" charset="0"/>
              <a:buChar char="•"/>
            </a:pPr>
            <a:r>
              <a:rPr lang="en-US" sz="800" baseline="0" dirty="0" smtClean="0"/>
              <a:t>The "=&gt;" symbol is the transformer symbol, like + is the algebraic symbol to perform addition.</a:t>
            </a:r>
          </a:p>
          <a:p>
            <a:pPr marL="330200" indent="-171450">
              <a:buFont typeface="Arial" pitchFamily="34" charset="0"/>
              <a:buChar char="•"/>
            </a:pPr>
            <a:r>
              <a:rPr lang="en-US" sz="800" baseline="0" dirty="0" smtClean="0"/>
              <a:t>The red colored argument represent the function body; functional programming.</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err="1" smtClean="0"/>
              <a:t>record.split</a:t>
            </a:r>
            <a:r>
              <a:rPr lang="en-US" sz="800" baseline="0" dirty="0" smtClean="0"/>
              <a:t>() splits the input parameter by the specified character. The output is an array.</a:t>
            </a:r>
          </a:p>
          <a:p>
            <a:pPr marL="330200" indent="-171450">
              <a:buFont typeface="Arial" pitchFamily="34" charset="0"/>
              <a:buChar char="•"/>
            </a:pPr>
            <a:r>
              <a:rPr lang="en-US" sz="800" baseline="0" dirty="0" smtClean="0"/>
              <a:t>drop(1) calls to drop the first (in this case, column) output in this list.</a:t>
            </a:r>
          </a:p>
          <a:p>
            <a:pPr marL="330200" indent="-171450">
              <a:buFont typeface="Arial" pitchFamily="34" charset="0"/>
              <a:buChar char="•"/>
            </a:pPr>
            <a:r>
              <a:rPr lang="en-US" sz="800" baseline="0" dirty="0" smtClean="0"/>
              <a:t>(word, 1) calls to output the original argument (now a split word, minus the first column), and the literal numeric value 1. This is a common design pattern used to count keys.</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function body to </a:t>
            </a:r>
            <a:r>
              <a:rPr lang="en-US" sz="800" baseline="0" dirty="0" err="1" smtClean="0"/>
              <a:t>reduceByKey</a:t>
            </a:r>
            <a:r>
              <a:rPr lang="en-US" sz="800" baseline="0" dirty="0" smtClean="0"/>
              <a:t>(), "x + y", will not read clearly to the uninitiated. x represent the key, which will by aggregated upon, and +y calls to increment the numeric counter (1) generated with map().</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collect() is an action, which sets the DAG in motion.</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err="1" smtClean="0"/>
              <a:t>foreach</a:t>
            </a:r>
            <a:r>
              <a:rPr lang="en-US" sz="800" baseline="0" dirty="0" smtClean="0"/>
              <a:t>() is a </a:t>
            </a:r>
            <a:r>
              <a:rPr lang="en-US" sz="800" baseline="0" dirty="0" err="1" smtClean="0"/>
              <a:t>Scala</a:t>
            </a:r>
            <a:r>
              <a:rPr lang="en-US" sz="800" baseline="0" dirty="0" smtClean="0"/>
              <a:t> loop used to output to the screen.  </a:t>
            </a:r>
          </a:p>
          <a:p>
            <a:pPr marL="330200" indent="-171450">
              <a:buFont typeface="Arial" pitchFamily="34" charset="0"/>
              <a:buChar char="•"/>
            </a:pPr>
            <a:endParaRPr lang="en-US" sz="800" baseline="0" dirty="0" smtClean="0"/>
          </a:p>
          <a:p>
            <a:pPr marL="158750" indent="0">
              <a:buFont typeface="Arial" pitchFamily="34" charset="0"/>
              <a:buNone/>
            </a:pPr>
            <a:r>
              <a:rPr lang="en-US" sz="800" baseline="0" dirty="0" smtClean="0"/>
              <a:t>Reference </a:t>
            </a:r>
            <a:r>
              <a:rPr lang="en-US" sz="800" baseline="0" dirty="0" err="1" smtClean="0"/>
              <a:t>Urls</a:t>
            </a:r>
            <a:r>
              <a:rPr lang="en-US" sz="800" baseline="0" dirty="0" smtClean="0"/>
              <a:t>,</a:t>
            </a:r>
          </a:p>
          <a:p>
            <a:pPr marL="457200" lvl="1" indent="0">
              <a:buFont typeface="Arial" pitchFamily="34" charset="0"/>
              <a:buNone/>
            </a:pPr>
            <a:r>
              <a:rPr lang="en-US" sz="800" dirty="0" smtClean="0"/>
              <a:t>https://spark.apache.org/docs/2.2.0/rdd-programming-guide.html#transformations</a:t>
            </a:r>
          </a:p>
          <a:p>
            <a:pPr marL="330200" indent="-171450">
              <a:buFont typeface="Arial" pitchFamily="34" charset="0"/>
              <a:buChar char="•"/>
            </a:pPr>
            <a:endParaRPr lang="en-US" sz="800" dirty="0"/>
          </a:p>
        </p:txBody>
      </p:sp>
    </p:spTree>
    <p:extLst>
      <p:ext uri="{BB962C8B-B14F-4D97-AF65-F5344CB8AC3E}">
        <p14:creationId xmlns:p14="http://schemas.microsoft.com/office/powerpoint/2010/main" val="1209528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Review</a:t>
            </a:r>
            <a:r>
              <a:rPr lang="en-US" baseline="0" dirty="0" smtClean="0"/>
              <a:t> of</a:t>
            </a:r>
            <a:r>
              <a:rPr lang="en-US" dirty="0" smtClean="0"/>
              <a:t> the classes</a:t>
            </a:r>
            <a:r>
              <a:rPr lang="en-US" baseline="0" dirty="0" smtClean="0"/>
              <a:t> supporting the RDDs we produced.</a:t>
            </a:r>
            <a:endParaRPr lang="en-US" dirty="0"/>
          </a:p>
        </p:txBody>
      </p:sp>
    </p:spTree>
    <p:extLst>
      <p:ext uri="{BB962C8B-B14F-4D97-AF65-F5344CB8AC3E}">
        <p14:creationId xmlns:p14="http://schemas.microsoft.com/office/powerpoint/2010/main" val="203900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Example of lazy evaluation.</a:t>
            </a:r>
            <a:endParaRPr lang="en-US" dirty="0"/>
          </a:p>
        </p:txBody>
      </p:sp>
    </p:spTree>
    <p:extLst>
      <p:ext uri="{BB962C8B-B14F-4D97-AF65-F5344CB8AC3E}">
        <p14:creationId xmlns:p14="http://schemas.microsoft.com/office/powerpoint/2010/main" val="3406891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Example demonstrating</a:t>
            </a:r>
            <a:r>
              <a:rPr lang="en-US" baseline="0" dirty="0" smtClean="0"/>
              <a:t> the fluent API.</a:t>
            </a:r>
            <a:endParaRPr lang="en-US" dirty="0"/>
          </a:p>
        </p:txBody>
      </p:sp>
    </p:spTree>
    <p:extLst>
      <p:ext uri="{BB962C8B-B14F-4D97-AF65-F5344CB8AC3E}">
        <p14:creationId xmlns:p14="http://schemas.microsoft.com/office/powerpoint/2010/main" val="4146275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000-DTSE-Analytics-7544-60-DU-</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000-DTSE-Analytics-7544-60-DU-</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 xmlns:p15="http://schemas.microsoft.com/office/powerpoint/2012/main">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000-DTSE-Analytics-7544-60-DU-</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000-DTSE-Analytics-7544-60-DU-</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 xmlns:p15="http://schemas.microsoft.com/office/powerpoint/2012/main">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000-DTSE-Analytics-7544-60-DU-</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000-DTSE-Analytics-7544-60-DU-</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000-DTSE-Analytics-7544-60-DU-</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000-DTSE-Analytics-7544-60-DU-</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000-DTSE-Analytics-7544-60-DU-</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3843393189"/>
      </p:ext>
    </p:extLst>
  </p:cSld>
  <p:clrMapOvr>
    <a:masterClrMapping/>
  </p:clrMapOvr>
  <p:extLst mod="1">
    <p:ext uri="{DCECCB84-F9BA-43D5-87BE-67443E8EF086}">
      <p15:sldGuideLst xmlns:p15="http://schemas.microsoft.com/office/powerpoint/2012/main" xmlns="">
        <p15:guide id="4" pos="547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 id="2147483719" r:id="rId9"/>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 xmlns:p15="http://schemas.microsoft.com/office/powerpoint/2012/main">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36.png"/><Relationship Id="rId4" Type="http://schemas.openxmlformats.org/officeDocument/2006/relationships/image" Target="../media/image35.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datastax/spark-cassandra-connector" TargetMode="External"/><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47999"/>
            <a:ext cx="3089305" cy="680970"/>
          </a:xfrm>
        </p:spPr>
        <p:txBody>
          <a:bodyPr/>
          <a:lstStyle/>
          <a:p>
            <a:r>
              <a:rPr lang="en-US" sz="2000" dirty="0"/>
              <a:t>RDDs, Hello World, Data Load</a:t>
            </a:r>
          </a:p>
        </p:txBody>
      </p:sp>
      <p:sp>
        <p:nvSpPr>
          <p:cNvPr id="3" name="Title 2"/>
          <p:cNvSpPr>
            <a:spLocks noGrp="1"/>
          </p:cNvSpPr>
          <p:nvPr>
            <p:ph type="title"/>
          </p:nvPr>
        </p:nvSpPr>
        <p:spPr>
          <a:xfrm>
            <a:off x="457200" y="1029590"/>
            <a:ext cx="3089305" cy="828360"/>
          </a:xfrm>
        </p:spPr>
        <p:txBody>
          <a:bodyPr/>
          <a:lstStyle/>
          <a:p>
            <a:r>
              <a:rPr lang="en-US" dirty="0" smtClean="0"/>
              <a:t>Discussion Unit: DSE Analytics</a:t>
            </a:r>
            <a:endParaRPr lang="en-US" dirty="0"/>
          </a:p>
        </p:txBody>
      </p:sp>
      <p:sp>
        <p:nvSpPr>
          <p:cNvPr id="4" name="Slide Number Placeholder 3"/>
          <p:cNvSpPr>
            <a:spLocks noGrp="1"/>
          </p:cNvSpPr>
          <p:nvPr>
            <p:ph type="sldNum" sz="quarter" idx="11"/>
          </p:nvPr>
        </p:nvSpPr>
        <p:spPr/>
        <p:txBody>
          <a:bodyPr/>
          <a:lstStyle/>
          <a:p>
            <a:r>
              <a:rPr lang="en-US" dirty="0" smtClean="0"/>
              <a:t>000-DTSE-Analytics-7544-60-DU-</a:t>
            </a:r>
            <a:fld id="{5A6FB346-E907-314D-8DE1-ECD2B2B6AA1B}" type="slidenum">
              <a:rPr lang="uk-UA" smtClean="0"/>
              <a:pPr/>
              <a:t>1</a:t>
            </a:fld>
            <a:endParaRPr lang="uk-UA" dirty="0"/>
          </a:p>
        </p:txBody>
      </p:sp>
      <p:sp>
        <p:nvSpPr>
          <p:cNvPr id="7" name="Content Placeholder 1"/>
          <p:cNvSpPr txBox="1">
            <a:spLocks/>
          </p:cNvSpPr>
          <p:nvPr/>
        </p:nvSpPr>
        <p:spPr>
          <a:xfrm>
            <a:off x="4111328" y="731520"/>
            <a:ext cx="4916294" cy="349870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33363" indent="-233363">
              <a:buFont typeface="Arial" pitchFamily="34" charset="0"/>
              <a:buChar char="•"/>
            </a:pPr>
            <a:r>
              <a:rPr lang="en-US" sz="2000" dirty="0" smtClean="0"/>
              <a:t>Complete the big data classic; Hello World, (Word Count)</a:t>
            </a:r>
          </a:p>
          <a:p>
            <a:pPr marL="233363" indent="-233363">
              <a:buFont typeface="Arial" pitchFamily="34" charset="0"/>
              <a:buChar char="•"/>
            </a:pPr>
            <a:endParaRPr lang="en-US" sz="2000" dirty="0" smtClean="0"/>
          </a:p>
          <a:p>
            <a:pPr marL="233363" indent="-233363">
              <a:buFont typeface="Arial" pitchFamily="34" charset="0"/>
              <a:buChar char="•"/>
            </a:pPr>
            <a:r>
              <a:rPr lang="en-US" sz="2000" dirty="0" smtClean="0"/>
              <a:t>Use DSE Analytics RDDs to load data from file</a:t>
            </a:r>
          </a:p>
          <a:p>
            <a:pPr marL="233363" indent="-233363">
              <a:buFont typeface="Arial" pitchFamily="34" charset="0"/>
              <a:buChar char="•"/>
            </a:pPr>
            <a:endParaRPr lang="en-US" sz="2000" dirty="0" smtClean="0"/>
          </a:p>
          <a:p>
            <a:pPr marL="233363" indent="-233363">
              <a:buFont typeface="Arial" pitchFamily="34" charset="0"/>
              <a:buChar char="•"/>
            </a:pPr>
            <a:r>
              <a:rPr lang="en-US" sz="2000" dirty="0" smtClean="0"/>
              <a:t>Introduce RDD Transforms</a:t>
            </a:r>
          </a:p>
          <a:p>
            <a:pPr marL="233363" indent="-233363">
              <a:buFont typeface="Arial" pitchFamily="34" charset="0"/>
              <a:buChar char="•"/>
            </a:pPr>
            <a:r>
              <a:rPr lang="en-US" sz="2000" dirty="0" smtClean="0"/>
              <a:t>Introduce RDD Actions</a:t>
            </a:r>
          </a:p>
          <a:p>
            <a:pPr marL="233363" indent="-233363">
              <a:buFont typeface="Arial" pitchFamily="34" charset="0"/>
              <a:buChar char="•"/>
            </a:pPr>
            <a:r>
              <a:rPr lang="en-US" sz="2000" dirty="0" smtClean="0"/>
              <a:t>Write data to DSE</a:t>
            </a:r>
          </a:p>
        </p:txBody>
      </p:sp>
    </p:spTree>
    <p:extLst>
      <p:ext uri="{BB962C8B-B14F-4D97-AF65-F5344CB8AC3E}">
        <p14:creationId xmlns:p14="http://schemas.microsoft.com/office/powerpoint/2010/main" val="153097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448" y="270472"/>
            <a:ext cx="3846352" cy="548048"/>
          </a:xfrm>
        </p:spPr>
        <p:txBody>
          <a:bodyPr/>
          <a:lstStyle/>
          <a:p>
            <a:r>
              <a:rPr lang="en-US" dirty="0" smtClean="0"/>
              <a:t>What does this do ?</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10</a:t>
            </a:fld>
            <a:endParaRPr lang="uk-UA" dirty="0"/>
          </a:p>
        </p:txBody>
      </p:sp>
      <p:sp>
        <p:nvSpPr>
          <p:cNvPr id="5" name="TextBox 4"/>
          <p:cNvSpPr txBox="1"/>
          <p:nvPr/>
        </p:nvSpPr>
        <p:spPr>
          <a:xfrm>
            <a:off x="390088" y="985210"/>
            <a:ext cx="8379217" cy="2862322"/>
          </a:xfrm>
          <a:prstGeom prst="rect">
            <a:avLst/>
          </a:prstGeom>
          <a:noFill/>
        </p:spPr>
        <p:txBody>
          <a:bodyPr wrap="none" rtlCol="0">
            <a:spAutoFit/>
          </a:bodyPr>
          <a:lstStyle/>
          <a:p>
            <a:r>
              <a:rPr lang="en-US" sz="1800" dirty="0" err="1" smtClean="0"/>
              <a:t>val</a:t>
            </a:r>
            <a:r>
              <a:rPr lang="en-US" sz="1800" dirty="0" smtClean="0"/>
              <a:t> </a:t>
            </a:r>
            <a:r>
              <a:rPr lang="en-US" sz="1800" dirty="0"/>
              <a:t>records = </a:t>
            </a:r>
            <a:r>
              <a:rPr lang="en-US" sz="1800" dirty="0" err="1"/>
              <a:t>sc.textFile</a:t>
            </a:r>
            <a:r>
              <a:rPr lang="en-US" sz="1800" dirty="0"/>
              <a:t>("file:///opt/stores_db/7545_HelloWorld.csv")</a:t>
            </a:r>
          </a:p>
          <a:p>
            <a:r>
              <a:rPr lang="en-US" sz="1800" dirty="0" err="1"/>
              <a:t>val</a:t>
            </a:r>
            <a:r>
              <a:rPr lang="en-US" sz="1800" dirty="0"/>
              <a:t> words   = </a:t>
            </a:r>
            <a:r>
              <a:rPr lang="en-US" sz="1800" dirty="0" err="1"/>
              <a:t>records.flatMap</a:t>
            </a:r>
            <a:r>
              <a:rPr lang="en-US" sz="1800" dirty="0"/>
              <a:t>( record =&gt; </a:t>
            </a:r>
            <a:r>
              <a:rPr lang="en-US" sz="1800" dirty="0" err="1"/>
              <a:t>record.split</a:t>
            </a:r>
            <a:r>
              <a:rPr lang="en-US" sz="1800" dirty="0"/>
              <a:t>(",").drop(1) )</a:t>
            </a:r>
          </a:p>
          <a:p>
            <a:r>
              <a:rPr lang="en-US" sz="1800" dirty="0" err="1"/>
              <a:t>val</a:t>
            </a:r>
            <a:r>
              <a:rPr lang="en-US" sz="1800" dirty="0"/>
              <a:t> counts  = </a:t>
            </a:r>
            <a:r>
              <a:rPr lang="en-US" sz="1800" dirty="0" err="1"/>
              <a:t>words.map</a:t>
            </a:r>
            <a:r>
              <a:rPr lang="en-US" sz="1800" dirty="0"/>
              <a:t>( word =&gt; (word, 1) ).</a:t>
            </a:r>
            <a:r>
              <a:rPr lang="en-US" sz="1800" dirty="0" err="1"/>
              <a:t>reduceByKey</a:t>
            </a:r>
            <a:r>
              <a:rPr lang="en-US" sz="1800" dirty="0"/>
              <a:t>{ case(x, y) =&gt; x + y </a:t>
            </a:r>
            <a:r>
              <a:rPr lang="en-US" sz="1800" dirty="0" smtClean="0"/>
              <a:t>}</a:t>
            </a:r>
          </a:p>
          <a:p>
            <a:endParaRPr lang="en-US" sz="1800" dirty="0" smtClean="0"/>
          </a:p>
          <a:p>
            <a:r>
              <a:rPr lang="en-US" sz="1800" dirty="0"/>
              <a:t> </a:t>
            </a:r>
            <a:r>
              <a:rPr lang="en-US" sz="1800" dirty="0" smtClean="0"/>
              <a:t>  // replaced by</a:t>
            </a:r>
          </a:p>
          <a:p>
            <a:endParaRPr lang="en-US" sz="1800" dirty="0" smtClean="0"/>
          </a:p>
          <a:p>
            <a:r>
              <a:rPr lang="en-US" sz="1800" dirty="0" err="1"/>
              <a:t>val</a:t>
            </a:r>
            <a:r>
              <a:rPr lang="en-US" sz="1800" dirty="0"/>
              <a:t> records = </a:t>
            </a:r>
            <a:r>
              <a:rPr lang="en-US" sz="1800" dirty="0" err="1"/>
              <a:t>sc.textFile</a:t>
            </a:r>
            <a:r>
              <a:rPr lang="en-US" sz="1800" dirty="0"/>
              <a:t>("file:///opt/stores_db/7545_HelloWorld.csv")</a:t>
            </a:r>
          </a:p>
          <a:p>
            <a:r>
              <a:rPr lang="en-US" sz="1800" dirty="0" err="1"/>
              <a:t>val</a:t>
            </a:r>
            <a:r>
              <a:rPr lang="en-US" sz="1800" dirty="0"/>
              <a:t> words   = </a:t>
            </a:r>
            <a:r>
              <a:rPr lang="en-US" sz="1800" dirty="0" err="1"/>
              <a:t>records.flatMap</a:t>
            </a:r>
            <a:r>
              <a:rPr lang="en-US" sz="1800" dirty="0"/>
              <a:t>( record =&gt; </a:t>
            </a:r>
            <a:r>
              <a:rPr lang="en-US" sz="1800" dirty="0" err="1"/>
              <a:t>record.split</a:t>
            </a:r>
            <a:r>
              <a:rPr lang="en-US" sz="1800" dirty="0"/>
              <a:t>(",").drop(1) )</a:t>
            </a:r>
          </a:p>
          <a:p>
            <a:r>
              <a:rPr lang="en-US" sz="1800" dirty="0" err="1">
                <a:solidFill>
                  <a:srgbClr val="00B0F0"/>
                </a:solidFill>
              </a:rPr>
              <a:t>val</a:t>
            </a:r>
            <a:r>
              <a:rPr lang="en-US" sz="1800" dirty="0">
                <a:solidFill>
                  <a:srgbClr val="00B0F0"/>
                </a:solidFill>
              </a:rPr>
              <a:t> counts  = </a:t>
            </a:r>
            <a:r>
              <a:rPr lang="en-US" sz="1800" dirty="0" err="1">
                <a:solidFill>
                  <a:srgbClr val="00B0F0"/>
                </a:solidFill>
              </a:rPr>
              <a:t>words.map</a:t>
            </a:r>
            <a:r>
              <a:rPr lang="en-US" sz="1800" dirty="0">
                <a:solidFill>
                  <a:srgbClr val="00B0F0"/>
                </a:solidFill>
              </a:rPr>
              <a:t>( x</a:t>
            </a:r>
            <a:r>
              <a:rPr lang="en-US" sz="1800" dirty="0" smtClean="0">
                <a:solidFill>
                  <a:srgbClr val="00B0F0"/>
                </a:solidFill>
              </a:rPr>
              <a:t> </a:t>
            </a:r>
            <a:r>
              <a:rPr lang="en-US" sz="1800" dirty="0">
                <a:solidFill>
                  <a:srgbClr val="00B0F0"/>
                </a:solidFill>
              </a:rPr>
              <a:t>=&gt; </a:t>
            </a:r>
            <a:r>
              <a:rPr lang="en-US" sz="1800" dirty="0" smtClean="0">
                <a:solidFill>
                  <a:srgbClr val="00B0F0"/>
                </a:solidFill>
              </a:rPr>
              <a:t>(</a:t>
            </a:r>
            <a:r>
              <a:rPr lang="en-US" sz="1800" dirty="0">
                <a:solidFill>
                  <a:srgbClr val="00B0F0"/>
                </a:solidFill>
              </a:rPr>
              <a:t>x</a:t>
            </a:r>
            <a:r>
              <a:rPr lang="en-US" sz="1800" dirty="0" smtClean="0">
                <a:solidFill>
                  <a:srgbClr val="00B0F0"/>
                </a:solidFill>
              </a:rPr>
              <a:t>, </a:t>
            </a:r>
            <a:r>
              <a:rPr lang="en-US" sz="1800" dirty="0">
                <a:solidFill>
                  <a:srgbClr val="00B0F0"/>
                </a:solidFill>
              </a:rPr>
              <a:t>1) ).</a:t>
            </a:r>
            <a:r>
              <a:rPr lang="en-US" sz="1800" dirty="0" err="1">
                <a:solidFill>
                  <a:srgbClr val="00B0F0"/>
                </a:solidFill>
              </a:rPr>
              <a:t>reduceByKey</a:t>
            </a:r>
            <a:r>
              <a:rPr lang="en-US" sz="1800" dirty="0">
                <a:solidFill>
                  <a:srgbClr val="00B0F0"/>
                </a:solidFill>
              </a:rPr>
              <a:t>{ </a:t>
            </a:r>
            <a:r>
              <a:rPr lang="en-US" sz="1800" dirty="0" smtClean="0">
                <a:solidFill>
                  <a:srgbClr val="00B0F0"/>
                </a:solidFill>
              </a:rPr>
              <a:t>_ + _ </a:t>
            </a:r>
            <a:r>
              <a:rPr lang="en-US" sz="1800" dirty="0">
                <a:solidFill>
                  <a:srgbClr val="00B0F0"/>
                </a:solidFill>
              </a:rPr>
              <a:t>}</a:t>
            </a:r>
          </a:p>
          <a:p>
            <a:endParaRPr lang="en-US" sz="18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8287" y="3726564"/>
            <a:ext cx="594360" cy="74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996157" flipH="1" flipV="1">
            <a:off x="6145921" y="3617104"/>
            <a:ext cx="439878" cy="40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245360" y="3734504"/>
            <a:ext cx="1523945" cy="461665"/>
          </a:xfrm>
          <a:prstGeom prst="rect">
            <a:avLst/>
          </a:prstGeom>
          <a:noFill/>
        </p:spPr>
        <p:txBody>
          <a:bodyPr wrap="square" rtlCol="0">
            <a:spAutoFit/>
          </a:bodyPr>
          <a:lstStyle/>
          <a:p>
            <a:pPr algn="ctr"/>
            <a:r>
              <a:rPr lang="en-US" sz="1200" dirty="0" smtClean="0"/>
              <a:t>Underscore means What ?</a:t>
            </a:r>
            <a:endParaRPr lang="en-US" sz="1200" dirty="0"/>
          </a:p>
        </p:txBody>
      </p:sp>
    </p:spTree>
    <p:extLst>
      <p:ext uri="{BB962C8B-B14F-4D97-AF65-F5344CB8AC3E}">
        <p14:creationId xmlns:p14="http://schemas.microsoft.com/office/powerpoint/2010/main" val="370393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sz="2000" dirty="0" smtClean="0"/>
              <a:t>RDD Transforms and Actions</a:t>
            </a:r>
            <a:endParaRPr lang="en-US" sz="2000" dirty="0"/>
          </a:p>
        </p:txBody>
      </p:sp>
      <p:sp>
        <p:nvSpPr>
          <p:cNvPr id="4" name="Title 3"/>
          <p:cNvSpPr>
            <a:spLocks noGrp="1"/>
          </p:cNvSpPr>
          <p:nvPr>
            <p:ph type="title"/>
          </p:nvPr>
        </p:nvSpPr>
        <p:spPr/>
        <p:txBody>
          <a:bodyPr/>
          <a:lstStyle/>
          <a:p>
            <a:r>
              <a:rPr lang="en-US" dirty="0" smtClean="0"/>
              <a:t>DSE Analytics: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11</a:t>
            </a:fld>
            <a:endParaRPr lang="uk-UA" dirty="0"/>
          </a:p>
        </p:txBody>
      </p:sp>
      <p:sp>
        <p:nvSpPr>
          <p:cNvPr id="6" name="TextBox 5"/>
          <p:cNvSpPr txBox="1"/>
          <p:nvPr/>
        </p:nvSpPr>
        <p:spPr>
          <a:xfrm>
            <a:off x="5523345" y="3688424"/>
            <a:ext cx="2813591" cy="215444"/>
          </a:xfrm>
          <a:prstGeom prst="rect">
            <a:avLst/>
          </a:prstGeom>
          <a:noFill/>
        </p:spPr>
        <p:txBody>
          <a:bodyPr wrap="none" rtlCol="0">
            <a:spAutoFit/>
          </a:bodyPr>
          <a:lstStyle/>
          <a:p>
            <a:r>
              <a:rPr lang="en-US" sz="800" dirty="0"/>
              <a:t>Source: https://www.sigmoid.com/apache-spark-internals/</a:t>
            </a:r>
            <a:endParaRPr lang="en-US" sz="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120" y="924560"/>
            <a:ext cx="4693010" cy="269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8693" y="1954825"/>
            <a:ext cx="609600" cy="63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45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8788" y="1768548"/>
            <a:ext cx="594360" cy="74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dirty="0" smtClean="0"/>
              <a:t>How are RDDs Created :</a:t>
            </a:r>
            <a:endParaRPr lang="en-US" dirty="0"/>
          </a:p>
        </p:txBody>
      </p:sp>
      <p:sp>
        <p:nvSpPr>
          <p:cNvPr id="4" name="Slide Number Placeholder 3"/>
          <p:cNvSpPr>
            <a:spLocks noGrp="1"/>
          </p:cNvSpPr>
          <p:nvPr>
            <p:ph type="sldNum" sz="quarter" idx="11"/>
          </p:nvPr>
        </p:nvSpPr>
        <p:spPr/>
        <p:txBody>
          <a:bodyPr/>
          <a:lstStyle/>
          <a:p>
            <a:r>
              <a:rPr lang="en-US" smtClean="0"/>
              <a:t>000-DTSE-Analytics-7544-60-DU-</a:t>
            </a:r>
            <a:fld id="{5A6FB346-E907-314D-8DE1-ECD2B2B6AA1B}" type="slidenum">
              <a:rPr lang="uk-UA" smtClean="0"/>
              <a:pPr/>
              <a:t>12</a:t>
            </a:fld>
            <a:endParaRPr lang="uk-UA" dirty="0"/>
          </a:p>
        </p:txBody>
      </p:sp>
      <p:sp>
        <p:nvSpPr>
          <p:cNvPr id="6" name="TextBox 5"/>
          <p:cNvSpPr txBox="1"/>
          <p:nvPr/>
        </p:nvSpPr>
        <p:spPr>
          <a:xfrm>
            <a:off x="712792" y="1514275"/>
            <a:ext cx="2516183" cy="2031325"/>
          </a:xfrm>
          <a:prstGeom prst="rect">
            <a:avLst/>
          </a:prstGeom>
          <a:noFill/>
        </p:spPr>
        <p:txBody>
          <a:bodyPr wrap="square" rtlCol="0">
            <a:spAutoFit/>
          </a:bodyPr>
          <a:lstStyle/>
          <a:p>
            <a:pPr marL="230188" indent="-230188">
              <a:buFont typeface="Arial" pitchFamily="34" charset="0"/>
              <a:buChar char="•"/>
            </a:pPr>
            <a:r>
              <a:rPr lang="en-US" sz="1800" dirty="0" smtClean="0"/>
              <a:t>Parallelize a List</a:t>
            </a:r>
          </a:p>
          <a:p>
            <a:pPr marL="230188" indent="-230188">
              <a:buFont typeface="Arial" pitchFamily="34" charset="0"/>
              <a:buChar char="•"/>
            </a:pPr>
            <a:endParaRPr lang="en-US" sz="1800" dirty="0" smtClean="0"/>
          </a:p>
          <a:p>
            <a:pPr marL="230188" indent="-230188">
              <a:buFont typeface="Arial" pitchFamily="34" charset="0"/>
              <a:buChar char="•"/>
            </a:pPr>
            <a:r>
              <a:rPr lang="en-US" sz="1800" dirty="0" smtClean="0"/>
              <a:t>Load data from stable storage</a:t>
            </a:r>
          </a:p>
          <a:p>
            <a:pPr marL="230188" indent="-230188">
              <a:buFont typeface="Arial" pitchFamily="34" charset="0"/>
              <a:buChar char="•"/>
            </a:pPr>
            <a:endParaRPr lang="en-US" sz="1800" dirty="0" smtClean="0"/>
          </a:p>
          <a:p>
            <a:pPr marL="230188" indent="-230188">
              <a:buFont typeface="Arial" pitchFamily="34" charset="0"/>
              <a:buChar char="•"/>
            </a:pPr>
            <a:r>
              <a:rPr lang="en-US" sz="1800" dirty="0" smtClean="0"/>
              <a:t>Transform another RDD</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 y="2031294"/>
            <a:ext cx="548273" cy="55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97" y="2857307"/>
            <a:ext cx="548273" cy="55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06198" y="1350020"/>
            <a:ext cx="5580784" cy="2800767"/>
          </a:xfrm>
          <a:prstGeom prst="rect">
            <a:avLst/>
          </a:prstGeom>
          <a:noFill/>
        </p:spPr>
        <p:txBody>
          <a:bodyPr wrap="square" rtlCol="0">
            <a:spAutoFit/>
          </a:bodyPr>
          <a:lstStyle/>
          <a:p>
            <a:r>
              <a:rPr lang="en-US" sz="1600" dirty="0"/>
              <a:t>case class </a:t>
            </a:r>
            <a:r>
              <a:rPr lang="en-US" sz="1600" dirty="0" err="1"/>
              <a:t>My_Record</a:t>
            </a:r>
            <a:r>
              <a:rPr lang="en-US" sz="1600" dirty="0"/>
              <a:t> (</a:t>
            </a:r>
            <a:r>
              <a:rPr lang="en-US" sz="1600" dirty="0" err="1"/>
              <a:t>pk</a:t>
            </a:r>
            <a:r>
              <a:rPr lang="en-US" sz="1600" dirty="0"/>
              <a:t>: </a:t>
            </a:r>
            <a:r>
              <a:rPr lang="en-US" sz="1600" dirty="0" err="1"/>
              <a:t>Int</a:t>
            </a:r>
            <a:r>
              <a:rPr lang="en-US" sz="1600" dirty="0"/>
              <a:t>, value: String)</a:t>
            </a:r>
          </a:p>
          <a:p>
            <a:endParaRPr lang="en-US" sz="1600" dirty="0"/>
          </a:p>
          <a:p>
            <a:r>
              <a:rPr lang="en-US" sz="1600" dirty="0" err="1"/>
              <a:t>val</a:t>
            </a:r>
            <a:r>
              <a:rPr lang="en-US" sz="1600" dirty="0"/>
              <a:t> </a:t>
            </a:r>
            <a:r>
              <a:rPr lang="en-US" sz="1600" dirty="0" err="1"/>
              <a:t>my_records</a:t>
            </a:r>
            <a:r>
              <a:rPr lang="en-US" sz="1600" dirty="0"/>
              <a:t> = </a:t>
            </a:r>
            <a:r>
              <a:rPr lang="en-US" sz="1600" dirty="0" err="1"/>
              <a:t>sc.</a:t>
            </a:r>
            <a:r>
              <a:rPr lang="en-US" sz="1600" dirty="0" err="1">
                <a:solidFill>
                  <a:srgbClr val="00B0F0"/>
                </a:solidFill>
              </a:rPr>
              <a:t>parallelize</a:t>
            </a:r>
            <a:r>
              <a:rPr lang="en-US" sz="1600" dirty="0"/>
              <a:t>(</a:t>
            </a:r>
            <a:r>
              <a:rPr lang="en-US" sz="1600" dirty="0" err="1"/>
              <a:t>Seq</a:t>
            </a:r>
            <a:r>
              <a:rPr lang="en-US" sz="1600" dirty="0"/>
              <a:t>(</a:t>
            </a:r>
          </a:p>
          <a:p>
            <a:r>
              <a:rPr lang="en-US" sz="1600" dirty="0"/>
              <a:t>   new </a:t>
            </a:r>
            <a:r>
              <a:rPr lang="en-US" sz="1600" dirty="0" err="1"/>
              <a:t>My_Record</a:t>
            </a:r>
            <a:r>
              <a:rPr lang="en-US" sz="1600" dirty="0"/>
              <a:t>(555, "Luis, Earl"),</a:t>
            </a:r>
          </a:p>
          <a:p>
            <a:r>
              <a:rPr lang="en-US" sz="1600" dirty="0"/>
              <a:t>   new </a:t>
            </a:r>
            <a:r>
              <a:rPr lang="en-US" sz="1600" dirty="0" err="1"/>
              <a:t>My_Record</a:t>
            </a:r>
            <a:r>
              <a:rPr lang="en-US" sz="1600" dirty="0"/>
              <a:t>(666, "Ann, Sally, Bob"),</a:t>
            </a:r>
          </a:p>
          <a:p>
            <a:r>
              <a:rPr lang="en-US" sz="1600" dirty="0"/>
              <a:t>   new </a:t>
            </a:r>
            <a:r>
              <a:rPr lang="en-US" sz="1600" dirty="0" err="1"/>
              <a:t>My_Record</a:t>
            </a:r>
            <a:r>
              <a:rPr lang="en-US" sz="1600" dirty="0"/>
              <a:t>(111, "Bob, Tony")</a:t>
            </a:r>
          </a:p>
          <a:p>
            <a:r>
              <a:rPr lang="en-US" sz="1600" dirty="0"/>
              <a:t>   ))</a:t>
            </a:r>
          </a:p>
          <a:p>
            <a:endParaRPr lang="en-US" sz="1600" dirty="0"/>
          </a:p>
          <a:p>
            <a:r>
              <a:rPr lang="en-US" sz="1600" dirty="0" err="1"/>
              <a:t>my_records.getClass</a:t>
            </a:r>
            <a:r>
              <a:rPr lang="en-US" sz="1600" dirty="0"/>
              <a:t>()</a:t>
            </a:r>
          </a:p>
          <a:p>
            <a:r>
              <a:rPr lang="en-US" sz="1600" dirty="0"/>
              <a:t>// res: Class[_ &lt;: </a:t>
            </a:r>
            <a:r>
              <a:rPr lang="en-US" sz="1600" dirty="0" err="1"/>
              <a:t>org.apache.spark.rdd</a:t>
            </a:r>
            <a:r>
              <a:rPr lang="en-US" sz="1600" dirty="0" err="1">
                <a:solidFill>
                  <a:srgbClr val="92D050"/>
                </a:solidFill>
              </a:rPr>
              <a:t>.RDD</a:t>
            </a:r>
            <a:r>
              <a:rPr lang="en-US" sz="1600" dirty="0">
                <a:solidFill>
                  <a:srgbClr val="92D050"/>
                </a:solidFill>
              </a:rPr>
              <a:t>[</a:t>
            </a:r>
            <a:r>
              <a:rPr lang="en-US" sz="1600" dirty="0" err="1">
                <a:solidFill>
                  <a:srgbClr val="92D050"/>
                </a:solidFill>
              </a:rPr>
              <a:t>My_Record</a:t>
            </a:r>
            <a:r>
              <a:rPr lang="en-US" sz="1600" dirty="0">
                <a:solidFill>
                  <a:srgbClr val="92D050"/>
                </a:solidFill>
              </a:rPr>
              <a:t>]</a:t>
            </a:r>
            <a:r>
              <a:rPr lang="en-US" sz="1600" dirty="0"/>
              <a:t>] = </a:t>
            </a:r>
            <a:endParaRPr lang="en-US" sz="1600" dirty="0" smtClean="0"/>
          </a:p>
          <a:p>
            <a:pPr defTabSz="228600"/>
            <a:r>
              <a:rPr lang="en-US" sz="1600" dirty="0"/>
              <a:t>	</a:t>
            </a:r>
            <a:r>
              <a:rPr lang="en-US" sz="1600" dirty="0" smtClean="0"/>
              <a:t>class </a:t>
            </a:r>
            <a:r>
              <a:rPr lang="en-US" sz="1600" dirty="0" err="1"/>
              <a:t>org.apache.spark.rdd.ParallelCollectionRDD</a:t>
            </a:r>
            <a:endParaRPr lang="en-US" sz="1600" dirty="0"/>
          </a:p>
        </p:txBody>
      </p:sp>
      <p:sp>
        <p:nvSpPr>
          <p:cNvPr id="11" name="TextBox 10"/>
          <p:cNvSpPr txBox="1"/>
          <p:nvPr/>
        </p:nvSpPr>
        <p:spPr>
          <a:xfrm>
            <a:off x="7622518" y="2402399"/>
            <a:ext cx="1364464" cy="461665"/>
          </a:xfrm>
          <a:prstGeom prst="rect">
            <a:avLst/>
          </a:prstGeom>
          <a:noFill/>
        </p:spPr>
        <p:txBody>
          <a:bodyPr wrap="square" rtlCol="0">
            <a:spAutoFit/>
          </a:bodyPr>
          <a:lstStyle/>
          <a:p>
            <a:pPr algn="ctr"/>
            <a:r>
              <a:rPr lang="en-US" sz="1200" dirty="0" smtClean="0"/>
              <a:t>Transform </a:t>
            </a:r>
          </a:p>
          <a:p>
            <a:pPr algn="ctr"/>
            <a:r>
              <a:rPr lang="en-US" sz="1200" dirty="0" smtClean="0"/>
              <a:t>or Action ?</a:t>
            </a:r>
            <a:endParaRPr lang="en-US" sz="1000" dirty="0" smtClean="0"/>
          </a:p>
        </p:txBody>
      </p:sp>
    </p:spTree>
    <p:extLst>
      <p:ext uri="{BB962C8B-B14F-4D97-AF65-F5344CB8AC3E}">
        <p14:creationId xmlns:p14="http://schemas.microsoft.com/office/powerpoint/2010/main" val="24962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Unary Transforms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13</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0" cy="356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11508" y="870947"/>
            <a:ext cx="0" cy="3560617"/>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43058" y="870947"/>
            <a:ext cx="0" cy="3557305"/>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450" y="2655029"/>
            <a:ext cx="796821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9547" y="2060335"/>
            <a:ext cx="7972117"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7076" y="3249723"/>
            <a:ext cx="7985848"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3450" y="3844417"/>
            <a:ext cx="7970734"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3450" y="443911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607446"/>
            <a:ext cx="838691" cy="338554"/>
          </a:xfrm>
          <a:prstGeom prst="rect">
            <a:avLst/>
          </a:prstGeom>
          <a:noFill/>
        </p:spPr>
        <p:txBody>
          <a:bodyPr wrap="none" rtlCol="0">
            <a:spAutoFit/>
          </a:bodyPr>
          <a:lstStyle/>
          <a:p>
            <a:r>
              <a:rPr lang="en-US" sz="1600" b="1" dirty="0" smtClean="0">
                <a:solidFill>
                  <a:srgbClr val="00B0F0"/>
                </a:solidFill>
              </a:rPr>
              <a:t>filter(f)</a:t>
            </a:r>
          </a:p>
        </p:txBody>
      </p:sp>
      <p:sp>
        <p:nvSpPr>
          <p:cNvPr id="39" name="TextBox 38"/>
          <p:cNvSpPr txBox="1"/>
          <p:nvPr/>
        </p:nvSpPr>
        <p:spPr>
          <a:xfrm>
            <a:off x="437772" y="2194694"/>
            <a:ext cx="813043" cy="338554"/>
          </a:xfrm>
          <a:prstGeom prst="rect">
            <a:avLst/>
          </a:prstGeom>
          <a:noFill/>
        </p:spPr>
        <p:txBody>
          <a:bodyPr wrap="none" rtlCol="0">
            <a:spAutoFit/>
          </a:bodyPr>
          <a:lstStyle/>
          <a:p>
            <a:r>
              <a:rPr lang="en-US" sz="1600" b="1" dirty="0" smtClean="0">
                <a:solidFill>
                  <a:srgbClr val="00B0F0"/>
                </a:solidFill>
              </a:rPr>
              <a:t>map(f)</a:t>
            </a:r>
          </a:p>
        </p:txBody>
      </p:sp>
      <p:sp>
        <p:nvSpPr>
          <p:cNvPr id="40" name="TextBox 39"/>
          <p:cNvSpPr txBox="1"/>
          <p:nvPr/>
        </p:nvSpPr>
        <p:spPr>
          <a:xfrm>
            <a:off x="437772" y="2781942"/>
            <a:ext cx="1111202" cy="338554"/>
          </a:xfrm>
          <a:prstGeom prst="rect">
            <a:avLst/>
          </a:prstGeom>
          <a:noFill/>
        </p:spPr>
        <p:txBody>
          <a:bodyPr wrap="none" rtlCol="0">
            <a:spAutoFit/>
          </a:bodyPr>
          <a:lstStyle/>
          <a:p>
            <a:r>
              <a:rPr lang="en-US" sz="1600" b="1" dirty="0" err="1" smtClean="0">
                <a:solidFill>
                  <a:srgbClr val="00B0F0"/>
                </a:solidFill>
              </a:rPr>
              <a:t>flatMap</a:t>
            </a:r>
            <a:r>
              <a:rPr lang="en-US" sz="1600" b="1" dirty="0" smtClean="0">
                <a:solidFill>
                  <a:srgbClr val="00B0F0"/>
                </a:solidFill>
              </a:rPr>
              <a:t>(f)</a:t>
            </a:r>
          </a:p>
        </p:txBody>
      </p:sp>
      <p:sp>
        <p:nvSpPr>
          <p:cNvPr id="41" name="TextBox 40"/>
          <p:cNvSpPr txBox="1"/>
          <p:nvPr/>
        </p:nvSpPr>
        <p:spPr>
          <a:xfrm>
            <a:off x="437772" y="3369190"/>
            <a:ext cx="1178528" cy="338554"/>
          </a:xfrm>
          <a:prstGeom prst="rect">
            <a:avLst/>
          </a:prstGeom>
          <a:noFill/>
        </p:spPr>
        <p:txBody>
          <a:bodyPr wrap="none" rtlCol="0">
            <a:spAutoFit/>
          </a:bodyPr>
          <a:lstStyle/>
          <a:p>
            <a:r>
              <a:rPr lang="en-US" sz="1600" b="1" dirty="0" smtClean="0">
                <a:solidFill>
                  <a:srgbClr val="00B0F0"/>
                </a:solidFill>
              </a:rPr>
              <a:t>distinct(n)</a:t>
            </a:r>
          </a:p>
        </p:txBody>
      </p:sp>
      <p:sp>
        <p:nvSpPr>
          <p:cNvPr id="42" name="TextBox 41"/>
          <p:cNvSpPr txBox="1"/>
          <p:nvPr/>
        </p:nvSpPr>
        <p:spPr>
          <a:xfrm>
            <a:off x="437772" y="3956438"/>
            <a:ext cx="1317990" cy="338554"/>
          </a:xfrm>
          <a:prstGeom prst="rect">
            <a:avLst/>
          </a:prstGeom>
          <a:noFill/>
        </p:spPr>
        <p:txBody>
          <a:bodyPr wrap="none" rtlCol="0">
            <a:spAutoFit/>
          </a:bodyPr>
          <a:lstStyle/>
          <a:p>
            <a:r>
              <a:rPr lang="en-US" sz="1600" b="1" dirty="0" smtClean="0">
                <a:solidFill>
                  <a:srgbClr val="00B0F0"/>
                </a:solidFill>
              </a:rPr>
              <a:t>sample( ... )</a:t>
            </a:r>
          </a:p>
        </p:txBody>
      </p:sp>
      <p:sp>
        <p:nvSpPr>
          <p:cNvPr id="43" name="TextBox 42"/>
          <p:cNvSpPr txBox="1"/>
          <p:nvPr/>
        </p:nvSpPr>
        <p:spPr>
          <a:xfrm>
            <a:off x="2168361"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168361" y="1512624"/>
            <a:ext cx="6172075" cy="523220"/>
          </a:xfrm>
          <a:prstGeom prst="rect">
            <a:avLst/>
          </a:prstGeom>
          <a:noFill/>
        </p:spPr>
        <p:txBody>
          <a:bodyPr wrap="square" rtlCol="0">
            <a:spAutoFit/>
          </a:bodyPr>
          <a:lstStyle/>
          <a:p>
            <a:r>
              <a:rPr lang="en-US" dirty="0"/>
              <a:t>Return a new dataset formed by selecting those elements of the source on which </a:t>
            </a:r>
            <a:r>
              <a:rPr lang="en-US" dirty="0" smtClean="0"/>
              <a:t>function </a:t>
            </a:r>
            <a:r>
              <a:rPr lang="en-US" dirty="0"/>
              <a:t>returns true.</a:t>
            </a:r>
            <a:endParaRPr lang="en-US" b="1" dirty="0" smtClean="0"/>
          </a:p>
        </p:txBody>
      </p:sp>
      <p:sp>
        <p:nvSpPr>
          <p:cNvPr id="45" name="TextBox 44"/>
          <p:cNvSpPr txBox="1"/>
          <p:nvPr/>
        </p:nvSpPr>
        <p:spPr>
          <a:xfrm>
            <a:off x="2168361" y="2106645"/>
            <a:ext cx="6172075" cy="523220"/>
          </a:xfrm>
          <a:prstGeom prst="rect">
            <a:avLst/>
          </a:prstGeom>
          <a:noFill/>
        </p:spPr>
        <p:txBody>
          <a:bodyPr wrap="square" rtlCol="0">
            <a:spAutoFit/>
          </a:bodyPr>
          <a:lstStyle/>
          <a:p>
            <a:r>
              <a:rPr lang="en-US" dirty="0"/>
              <a:t>Return a new distributed dataset formed by passing each element of the source through a </a:t>
            </a:r>
            <a:r>
              <a:rPr lang="en-US" dirty="0" smtClean="0"/>
              <a:t>function.</a:t>
            </a:r>
            <a:endParaRPr lang="en-US" b="1" dirty="0" smtClean="0"/>
          </a:p>
        </p:txBody>
      </p:sp>
      <p:sp>
        <p:nvSpPr>
          <p:cNvPr id="46" name="TextBox 45"/>
          <p:cNvSpPr txBox="1"/>
          <p:nvPr/>
        </p:nvSpPr>
        <p:spPr>
          <a:xfrm>
            <a:off x="2168361" y="2726503"/>
            <a:ext cx="6172075" cy="523220"/>
          </a:xfrm>
          <a:prstGeom prst="rect">
            <a:avLst/>
          </a:prstGeom>
          <a:noFill/>
        </p:spPr>
        <p:txBody>
          <a:bodyPr wrap="square" rtlCol="0">
            <a:spAutoFit/>
          </a:bodyPr>
          <a:lstStyle/>
          <a:p>
            <a:r>
              <a:rPr lang="en-US" dirty="0"/>
              <a:t>Similar to map, but each input item can be mapped to 0 or more output items (so </a:t>
            </a:r>
            <a:r>
              <a:rPr lang="en-US" dirty="0" smtClean="0"/>
              <a:t>function </a:t>
            </a:r>
            <a:r>
              <a:rPr lang="en-US" dirty="0"/>
              <a:t>should return a </a:t>
            </a:r>
            <a:r>
              <a:rPr lang="en-US" dirty="0" smtClean="0"/>
              <a:t>Sequence </a:t>
            </a:r>
            <a:r>
              <a:rPr lang="en-US" dirty="0"/>
              <a:t>rather than a single item).</a:t>
            </a:r>
            <a:endParaRPr lang="en-US" b="1" dirty="0" smtClean="0"/>
          </a:p>
        </p:txBody>
      </p:sp>
      <p:sp>
        <p:nvSpPr>
          <p:cNvPr id="47" name="TextBox 46"/>
          <p:cNvSpPr txBox="1"/>
          <p:nvPr/>
        </p:nvSpPr>
        <p:spPr>
          <a:xfrm>
            <a:off x="2168361" y="3335325"/>
            <a:ext cx="6172075" cy="523220"/>
          </a:xfrm>
          <a:prstGeom prst="rect">
            <a:avLst/>
          </a:prstGeom>
          <a:noFill/>
        </p:spPr>
        <p:txBody>
          <a:bodyPr wrap="square" rtlCol="0">
            <a:spAutoFit/>
          </a:bodyPr>
          <a:lstStyle/>
          <a:p>
            <a:r>
              <a:rPr lang="en-US" dirty="0"/>
              <a:t>Return a new dataset that contains the distinct elements of the source dataset.</a:t>
            </a:r>
            <a:endParaRPr lang="en-US" b="1" dirty="0" smtClean="0"/>
          </a:p>
        </p:txBody>
      </p:sp>
      <p:sp>
        <p:nvSpPr>
          <p:cNvPr id="48" name="TextBox 47"/>
          <p:cNvSpPr txBox="1"/>
          <p:nvPr/>
        </p:nvSpPr>
        <p:spPr>
          <a:xfrm>
            <a:off x="2168361" y="3902254"/>
            <a:ext cx="6172075" cy="523220"/>
          </a:xfrm>
          <a:prstGeom prst="rect">
            <a:avLst/>
          </a:prstGeom>
          <a:noFill/>
        </p:spPr>
        <p:txBody>
          <a:bodyPr wrap="square" rtlCol="0">
            <a:spAutoFit/>
          </a:bodyPr>
          <a:lstStyle/>
          <a:p>
            <a:r>
              <a:rPr lang="en-US" dirty="0"/>
              <a:t>Sample a </a:t>
            </a:r>
            <a:r>
              <a:rPr lang="en-US" dirty="0" smtClean="0"/>
              <a:t>fraction</a:t>
            </a:r>
            <a:r>
              <a:rPr lang="en-US" dirty="0"/>
              <a:t> of the data, with or without replacement, using a given random number generator seed.</a:t>
            </a:r>
            <a:endParaRPr lang="en-US" b="1" dirty="0" smtClean="0"/>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2057282"/>
            <a:ext cx="548273" cy="55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2674446"/>
            <a:ext cx="548273" cy="55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05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Unary Transforms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14</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0" cy="356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68361" y="870947"/>
            <a:ext cx="0" cy="3560617"/>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43058" y="870947"/>
            <a:ext cx="0" cy="3557305"/>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450" y="2655029"/>
            <a:ext cx="796821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9547" y="2060335"/>
            <a:ext cx="7972117"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7076" y="3249723"/>
            <a:ext cx="7985848"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3450" y="3844417"/>
            <a:ext cx="7970734"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3450" y="443911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607446"/>
            <a:ext cx="1556836" cy="307777"/>
          </a:xfrm>
          <a:prstGeom prst="rect">
            <a:avLst/>
          </a:prstGeom>
          <a:noFill/>
        </p:spPr>
        <p:txBody>
          <a:bodyPr wrap="none" rtlCol="0">
            <a:spAutoFit/>
          </a:bodyPr>
          <a:lstStyle/>
          <a:p>
            <a:r>
              <a:rPr lang="en-US" b="1" dirty="0" err="1" smtClean="0">
                <a:solidFill>
                  <a:srgbClr val="00B0F0"/>
                </a:solidFill>
              </a:rPr>
              <a:t>mapPartitions</a:t>
            </a:r>
            <a:r>
              <a:rPr lang="en-US" b="1" dirty="0" smtClean="0">
                <a:solidFill>
                  <a:srgbClr val="00B0F0"/>
                </a:solidFill>
              </a:rPr>
              <a:t>(f)</a:t>
            </a:r>
          </a:p>
        </p:txBody>
      </p:sp>
      <p:sp>
        <p:nvSpPr>
          <p:cNvPr id="39" name="TextBox 38"/>
          <p:cNvSpPr txBox="1"/>
          <p:nvPr/>
        </p:nvSpPr>
        <p:spPr>
          <a:xfrm>
            <a:off x="437772" y="2194694"/>
            <a:ext cx="1779654" cy="246221"/>
          </a:xfrm>
          <a:prstGeom prst="rect">
            <a:avLst/>
          </a:prstGeom>
          <a:noFill/>
        </p:spPr>
        <p:txBody>
          <a:bodyPr wrap="none" rtlCol="0">
            <a:spAutoFit/>
          </a:bodyPr>
          <a:lstStyle/>
          <a:p>
            <a:r>
              <a:rPr lang="en-US" sz="1000" b="1" dirty="0" err="1" smtClean="0">
                <a:solidFill>
                  <a:srgbClr val="00B0F0"/>
                </a:solidFill>
              </a:rPr>
              <a:t>mapPartitionsWithIndex</a:t>
            </a:r>
            <a:r>
              <a:rPr lang="en-US" sz="1000" b="1" dirty="0" smtClean="0">
                <a:solidFill>
                  <a:srgbClr val="00B0F0"/>
                </a:solidFill>
              </a:rPr>
              <a:t>(f)</a:t>
            </a:r>
          </a:p>
        </p:txBody>
      </p:sp>
      <p:sp>
        <p:nvSpPr>
          <p:cNvPr id="40" name="TextBox 39"/>
          <p:cNvSpPr txBox="1"/>
          <p:nvPr/>
        </p:nvSpPr>
        <p:spPr>
          <a:xfrm>
            <a:off x="437772" y="2781942"/>
            <a:ext cx="1540806" cy="338554"/>
          </a:xfrm>
          <a:prstGeom prst="rect">
            <a:avLst/>
          </a:prstGeom>
          <a:noFill/>
        </p:spPr>
        <p:txBody>
          <a:bodyPr wrap="none" rtlCol="0">
            <a:spAutoFit/>
          </a:bodyPr>
          <a:lstStyle/>
          <a:p>
            <a:r>
              <a:rPr lang="en-US" sz="1600" b="1" dirty="0" smtClean="0">
                <a:solidFill>
                  <a:srgbClr val="00B0F0"/>
                </a:solidFill>
              </a:rPr>
              <a:t>pipe(</a:t>
            </a:r>
            <a:r>
              <a:rPr lang="en-US" sz="1600" b="1" dirty="0" err="1" smtClean="0">
                <a:solidFill>
                  <a:srgbClr val="00B0F0"/>
                </a:solidFill>
              </a:rPr>
              <a:t>envVars</a:t>
            </a:r>
            <a:r>
              <a:rPr lang="en-US" sz="1600" b="1" dirty="0" smtClean="0">
                <a:solidFill>
                  <a:srgbClr val="00B0F0"/>
                </a:solidFill>
              </a:rPr>
              <a:t>)</a:t>
            </a:r>
          </a:p>
        </p:txBody>
      </p:sp>
      <p:sp>
        <p:nvSpPr>
          <p:cNvPr id="41" name="TextBox 40"/>
          <p:cNvSpPr txBox="1"/>
          <p:nvPr/>
        </p:nvSpPr>
        <p:spPr>
          <a:xfrm>
            <a:off x="437772" y="3369190"/>
            <a:ext cx="1313180" cy="338554"/>
          </a:xfrm>
          <a:prstGeom prst="rect">
            <a:avLst/>
          </a:prstGeom>
          <a:noFill/>
        </p:spPr>
        <p:txBody>
          <a:bodyPr wrap="none" rtlCol="0">
            <a:spAutoFit/>
          </a:bodyPr>
          <a:lstStyle/>
          <a:p>
            <a:r>
              <a:rPr lang="en-US" sz="1600" b="1" dirty="0" smtClean="0">
                <a:solidFill>
                  <a:srgbClr val="00B0F0"/>
                </a:solidFill>
              </a:rPr>
              <a:t>coalesce(n)</a:t>
            </a:r>
          </a:p>
        </p:txBody>
      </p:sp>
      <p:sp>
        <p:nvSpPr>
          <p:cNvPr id="42" name="TextBox 41"/>
          <p:cNvSpPr txBox="1"/>
          <p:nvPr/>
        </p:nvSpPr>
        <p:spPr>
          <a:xfrm>
            <a:off x="437772" y="3956438"/>
            <a:ext cx="1463862" cy="338554"/>
          </a:xfrm>
          <a:prstGeom prst="rect">
            <a:avLst/>
          </a:prstGeom>
          <a:noFill/>
        </p:spPr>
        <p:txBody>
          <a:bodyPr wrap="none" rtlCol="0">
            <a:spAutoFit/>
          </a:bodyPr>
          <a:lstStyle/>
          <a:p>
            <a:r>
              <a:rPr lang="en-US" sz="1600" b="1" dirty="0" smtClean="0">
                <a:solidFill>
                  <a:srgbClr val="00B0F0"/>
                </a:solidFill>
              </a:rPr>
              <a:t>repartition(n)</a:t>
            </a:r>
          </a:p>
        </p:txBody>
      </p:sp>
      <p:sp>
        <p:nvSpPr>
          <p:cNvPr id="43" name="TextBox 42"/>
          <p:cNvSpPr txBox="1"/>
          <p:nvPr/>
        </p:nvSpPr>
        <p:spPr>
          <a:xfrm>
            <a:off x="2303828"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168361" y="1512624"/>
            <a:ext cx="6172075" cy="461665"/>
          </a:xfrm>
          <a:prstGeom prst="rect">
            <a:avLst/>
          </a:prstGeom>
          <a:noFill/>
        </p:spPr>
        <p:txBody>
          <a:bodyPr wrap="square" rtlCol="0">
            <a:spAutoFit/>
          </a:bodyPr>
          <a:lstStyle/>
          <a:p>
            <a:r>
              <a:rPr lang="en-US" sz="1200" dirty="0"/>
              <a:t>Similar to map, but runs separately on each partition (block) of the RDD, so </a:t>
            </a:r>
            <a:r>
              <a:rPr lang="en-US" sz="1200" dirty="0" err="1" smtClean="0"/>
              <a:t>func</a:t>
            </a:r>
            <a:r>
              <a:rPr lang="en-US" sz="1200" dirty="0"/>
              <a:t> must be of type Iterator&lt;T&gt; =&gt; Iterator&lt;U&gt; when running on an RDD of type T.</a:t>
            </a:r>
            <a:endParaRPr lang="en-US" sz="1200" b="1" dirty="0" smtClean="0"/>
          </a:p>
        </p:txBody>
      </p:sp>
      <p:sp>
        <p:nvSpPr>
          <p:cNvPr id="45" name="TextBox 44"/>
          <p:cNvSpPr txBox="1"/>
          <p:nvPr/>
        </p:nvSpPr>
        <p:spPr>
          <a:xfrm>
            <a:off x="2168361" y="2045688"/>
            <a:ext cx="6172075" cy="646331"/>
          </a:xfrm>
          <a:prstGeom prst="rect">
            <a:avLst/>
          </a:prstGeom>
          <a:noFill/>
        </p:spPr>
        <p:txBody>
          <a:bodyPr wrap="square" rtlCol="0">
            <a:spAutoFit/>
          </a:bodyPr>
          <a:lstStyle/>
          <a:p>
            <a:r>
              <a:rPr lang="en-US" sz="1200" dirty="0"/>
              <a:t>Similar to </a:t>
            </a:r>
            <a:r>
              <a:rPr lang="en-US" sz="1200" dirty="0" err="1"/>
              <a:t>mapPartitions</a:t>
            </a:r>
            <a:r>
              <a:rPr lang="en-US" sz="1200" dirty="0"/>
              <a:t>, but also provides </a:t>
            </a:r>
            <a:r>
              <a:rPr lang="en-US" sz="1200" dirty="0" err="1"/>
              <a:t>func</a:t>
            </a:r>
            <a:r>
              <a:rPr lang="en-US" sz="1200" dirty="0"/>
              <a:t> with an integer value representing the index of the partition, so </a:t>
            </a:r>
            <a:r>
              <a:rPr lang="en-US" sz="1200" dirty="0" err="1"/>
              <a:t>func</a:t>
            </a:r>
            <a:r>
              <a:rPr lang="en-US" sz="1200" dirty="0"/>
              <a:t> must be of type (</a:t>
            </a:r>
            <a:r>
              <a:rPr lang="en-US" sz="1200" dirty="0" err="1"/>
              <a:t>Int</a:t>
            </a:r>
            <a:r>
              <a:rPr lang="en-US" sz="1200" dirty="0"/>
              <a:t>, Iterator&lt;T&gt;) =&gt; Iterator&lt;U&gt; when running on an RDD of type T.</a:t>
            </a:r>
            <a:endParaRPr lang="en-US" sz="1200" b="1" dirty="0" smtClean="0"/>
          </a:p>
        </p:txBody>
      </p:sp>
      <p:sp>
        <p:nvSpPr>
          <p:cNvPr id="46" name="TextBox 45"/>
          <p:cNvSpPr txBox="1"/>
          <p:nvPr/>
        </p:nvSpPr>
        <p:spPr>
          <a:xfrm>
            <a:off x="2168361" y="2638454"/>
            <a:ext cx="6172075" cy="646331"/>
          </a:xfrm>
          <a:prstGeom prst="rect">
            <a:avLst/>
          </a:prstGeom>
          <a:noFill/>
        </p:spPr>
        <p:txBody>
          <a:bodyPr wrap="square" rtlCol="0">
            <a:spAutoFit/>
          </a:bodyPr>
          <a:lstStyle/>
          <a:p>
            <a:r>
              <a:rPr lang="en-US" sz="1200" dirty="0"/>
              <a:t>Pipe each partition of the RDD through a shell command, e.g. a Perl or bash script. RDD elements are written to the process' </a:t>
            </a:r>
            <a:r>
              <a:rPr lang="en-US" sz="1200" dirty="0" err="1"/>
              <a:t>stdin</a:t>
            </a:r>
            <a:r>
              <a:rPr lang="en-US" sz="1200" dirty="0"/>
              <a:t> and lines output to its </a:t>
            </a:r>
            <a:r>
              <a:rPr lang="en-US" sz="1200" dirty="0" err="1"/>
              <a:t>stdout</a:t>
            </a:r>
            <a:r>
              <a:rPr lang="en-US" sz="1200" dirty="0"/>
              <a:t> are returned as an RDD of strings.</a:t>
            </a:r>
            <a:endParaRPr lang="en-US" sz="1200" b="1" dirty="0" smtClean="0"/>
          </a:p>
        </p:txBody>
      </p:sp>
      <p:sp>
        <p:nvSpPr>
          <p:cNvPr id="47" name="TextBox 46"/>
          <p:cNvSpPr txBox="1"/>
          <p:nvPr/>
        </p:nvSpPr>
        <p:spPr>
          <a:xfrm>
            <a:off x="2168361" y="3335325"/>
            <a:ext cx="6172075" cy="523220"/>
          </a:xfrm>
          <a:prstGeom prst="rect">
            <a:avLst/>
          </a:prstGeom>
          <a:noFill/>
        </p:spPr>
        <p:txBody>
          <a:bodyPr wrap="square" rtlCol="0">
            <a:spAutoFit/>
          </a:bodyPr>
          <a:lstStyle/>
          <a:p>
            <a:r>
              <a:rPr lang="en-US" dirty="0"/>
              <a:t>Decrease the number of partitions in the RDD to </a:t>
            </a:r>
            <a:r>
              <a:rPr lang="en-US" dirty="0" err="1"/>
              <a:t>numPartitions</a:t>
            </a:r>
            <a:r>
              <a:rPr lang="en-US" dirty="0"/>
              <a:t>. Useful for running operations more efficiently after filtering down a large dataset.</a:t>
            </a:r>
            <a:endParaRPr lang="en-US" b="1" dirty="0" smtClean="0"/>
          </a:p>
        </p:txBody>
      </p:sp>
      <p:sp>
        <p:nvSpPr>
          <p:cNvPr id="48" name="TextBox 47"/>
          <p:cNvSpPr txBox="1"/>
          <p:nvPr/>
        </p:nvSpPr>
        <p:spPr>
          <a:xfrm>
            <a:off x="2168361" y="3902254"/>
            <a:ext cx="6172075" cy="461665"/>
          </a:xfrm>
          <a:prstGeom prst="rect">
            <a:avLst/>
          </a:prstGeom>
          <a:noFill/>
        </p:spPr>
        <p:txBody>
          <a:bodyPr wrap="square" rtlCol="0">
            <a:spAutoFit/>
          </a:bodyPr>
          <a:lstStyle/>
          <a:p>
            <a:r>
              <a:rPr lang="en-US" sz="1200" dirty="0"/>
              <a:t>Reshuffle the data in the RDD randomly to create either more or fewer partitions and balance it across them. This always shuffles all data over the network.</a:t>
            </a:r>
            <a:endParaRPr lang="en-US" sz="1200" b="1" dirty="0" smtClean="0"/>
          </a:p>
        </p:txBody>
      </p:sp>
    </p:spTree>
    <p:extLst>
      <p:ext uri="{BB962C8B-B14F-4D97-AF65-F5344CB8AC3E}">
        <p14:creationId xmlns:p14="http://schemas.microsoft.com/office/powerpoint/2010/main" val="3703936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Unary Transforms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15</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0" cy="178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80841" y="870947"/>
            <a:ext cx="0" cy="177865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43058" y="870947"/>
            <a:ext cx="0" cy="178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450" y="2655029"/>
            <a:ext cx="796821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805011"/>
            <a:ext cx="1771960" cy="461665"/>
          </a:xfrm>
          <a:prstGeom prst="rect">
            <a:avLst/>
          </a:prstGeom>
          <a:noFill/>
        </p:spPr>
        <p:txBody>
          <a:bodyPr wrap="none" rtlCol="0">
            <a:spAutoFit/>
          </a:bodyPr>
          <a:lstStyle/>
          <a:p>
            <a:r>
              <a:rPr lang="en-US" sz="1200" b="1" dirty="0" err="1" smtClean="0">
                <a:solidFill>
                  <a:srgbClr val="00B0F0"/>
                </a:solidFill>
              </a:rPr>
              <a:t>repartitionAndSort</a:t>
            </a:r>
            <a:endParaRPr lang="en-US" sz="1200" b="1" dirty="0" smtClean="0">
              <a:solidFill>
                <a:srgbClr val="00B0F0"/>
              </a:solidFill>
            </a:endParaRPr>
          </a:p>
          <a:p>
            <a:pPr defTabSz="230188"/>
            <a:r>
              <a:rPr lang="en-US" sz="1200" b="1" dirty="0">
                <a:solidFill>
                  <a:srgbClr val="00B0F0"/>
                </a:solidFill>
              </a:rPr>
              <a:t>	</a:t>
            </a:r>
            <a:r>
              <a:rPr lang="en-US" sz="1200" b="1" dirty="0" err="1" smtClean="0">
                <a:solidFill>
                  <a:srgbClr val="00B0F0"/>
                </a:solidFill>
              </a:rPr>
              <a:t>withinPartitions</a:t>
            </a:r>
            <a:r>
              <a:rPr lang="en-US" sz="1200" b="1" dirty="0" smtClean="0">
                <a:solidFill>
                  <a:srgbClr val="00B0F0"/>
                </a:solidFill>
              </a:rPr>
              <a:t>(p)</a:t>
            </a:r>
          </a:p>
        </p:txBody>
      </p:sp>
      <p:sp>
        <p:nvSpPr>
          <p:cNvPr id="43" name="TextBox 42"/>
          <p:cNvSpPr txBox="1"/>
          <p:nvPr/>
        </p:nvSpPr>
        <p:spPr>
          <a:xfrm>
            <a:off x="2337694"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337694" y="1512624"/>
            <a:ext cx="6002742" cy="954107"/>
          </a:xfrm>
          <a:prstGeom prst="rect">
            <a:avLst/>
          </a:prstGeom>
          <a:noFill/>
        </p:spPr>
        <p:txBody>
          <a:bodyPr wrap="square" rtlCol="0">
            <a:spAutoFit/>
          </a:bodyPr>
          <a:lstStyle/>
          <a:p>
            <a:r>
              <a:rPr lang="en-US" dirty="0"/>
              <a:t>Repartition the RDD according to the given </a:t>
            </a:r>
            <a:r>
              <a:rPr lang="en-US" dirty="0" err="1"/>
              <a:t>partitioner</a:t>
            </a:r>
            <a:r>
              <a:rPr lang="en-US" dirty="0"/>
              <a:t> and, within each resulting partition, sort records by their keys. This is more efficient than calling repartition and then sorting within each partition because it can push the sorting down into the shuffle machinery.</a:t>
            </a:r>
            <a:endParaRPr lang="en-US" b="1" dirty="0" smtClean="0"/>
          </a:p>
        </p:txBody>
      </p:sp>
    </p:spTree>
    <p:extLst>
      <p:ext uri="{BB962C8B-B14F-4D97-AF65-F5344CB8AC3E}">
        <p14:creationId xmlns:p14="http://schemas.microsoft.com/office/powerpoint/2010/main" val="278960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Unary Transforms (Pair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16</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0" cy="3431098"/>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68361" y="870947"/>
            <a:ext cx="0" cy="3445226"/>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43058" y="870947"/>
            <a:ext cx="0" cy="3431098"/>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450" y="3027544"/>
            <a:ext cx="796821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9547" y="2432850"/>
            <a:ext cx="7972117"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7076" y="3703813"/>
            <a:ext cx="7985848"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3450" y="4302045"/>
            <a:ext cx="7970734"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607446"/>
            <a:ext cx="1476686" cy="307777"/>
          </a:xfrm>
          <a:prstGeom prst="rect">
            <a:avLst/>
          </a:prstGeom>
          <a:noFill/>
        </p:spPr>
        <p:txBody>
          <a:bodyPr wrap="none" rtlCol="0">
            <a:spAutoFit/>
          </a:bodyPr>
          <a:lstStyle/>
          <a:p>
            <a:r>
              <a:rPr lang="en-US" b="1" dirty="0" err="1" smtClean="0">
                <a:solidFill>
                  <a:srgbClr val="00B0F0"/>
                </a:solidFill>
              </a:rPr>
              <a:t>groupByKey</a:t>
            </a:r>
            <a:r>
              <a:rPr lang="en-US" b="1" dirty="0" smtClean="0">
                <a:solidFill>
                  <a:srgbClr val="00B0F0"/>
                </a:solidFill>
              </a:rPr>
              <a:t>(n)</a:t>
            </a:r>
          </a:p>
        </p:txBody>
      </p:sp>
      <p:sp>
        <p:nvSpPr>
          <p:cNvPr id="39" name="TextBox 38"/>
          <p:cNvSpPr txBox="1"/>
          <p:nvPr/>
        </p:nvSpPr>
        <p:spPr>
          <a:xfrm>
            <a:off x="437772" y="2567209"/>
            <a:ext cx="1715534" cy="307777"/>
          </a:xfrm>
          <a:prstGeom prst="rect">
            <a:avLst/>
          </a:prstGeom>
          <a:noFill/>
        </p:spPr>
        <p:txBody>
          <a:bodyPr wrap="none" rtlCol="0">
            <a:spAutoFit/>
          </a:bodyPr>
          <a:lstStyle/>
          <a:p>
            <a:r>
              <a:rPr lang="en-US" b="1" dirty="0" err="1" smtClean="0">
                <a:solidFill>
                  <a:srgbClr val="00B0F0"/>
                </a:solidFill>
              </a:rPr>
              <a:t>reduceByKey</a:t>
            </a:r>
            <a:r>
              <a:rPr lang="en-US" b="1" dirty="0" smtClean="0">
                <a:solidFill>
                  <a:srgbClr val="00B0F0"/>
                </a:solidFill>
              </a:rPr>
              <a:t>(f, n)</a:t>
            </a:r>
          </a:p>
        </p:txBody>
      </p:sp>
      <p:sp>
        <p:nvSpPr>
          <p:cNvPr id="40" name="TextBox 39"/>
          <p:cNvSpPr txBox="1"/>
          <p:nvPr/>
        </p:nvSpPr>
        <p:spPr>
          <a:xfrm>
            <a:off x="437772" y="3154457"/>
            <a:ext cx="1713931" cy="276999"/>
          </a:xfrm>
          <a:prstGeom prst="rect">
            <a:avLst/>
          </a:prstGeom>
          <a:noFill/>
        </p:spPr>
        <p:txBody>
          <a:bodyPr wrap="none" rtlCol="0">
            <a:spAutoFit/>
          </a:bodyPr>
          <a:lstStyle/>
          <a:p>
            <a:r>
              <a:rPr lang="en-US" sz="1200" b="1" dirty="0" err="1" smtClean="0">
                <a:solidFill>
                  <a:srgbClr val="00B0F0"/>
                </a:solidFill>
              </a:rPr>
              <a:t>aggregateByKey</a:t>
            </a:r>
            <a:r>
              <a:rPr lang="en-US" sz="1200" b="1" dirty="0" smtClean="0">
                <a:solidFill>
                  <a:srgbClr val="00B0F0"/>
                </a:solidFill>
              </a:rPr>
              <a:t>( ... )</a:t>
            </a:r>
          </a:p>
        </p:txBody>
      </p:sp>
      <p:sp>
        <p:nvSpPr>
          <p:cNvPr id="41" name="TextBox 40"/>
          <p:cNvSpPr txBox="1"/>
          <p:nvPr/>
        </p:nvSpPr>
        <p:spPr>
          <a:xfrm>
            <a:off x="437772" y="3826818"/>
            <a:ext cx="1705916" cy="307777"/>
          </a:xfrm>
          <a:prstGeom prst="rect">
            <a:avLst/>
          </a:prstGeom>
          <a:noFill/>
        </p:spPr>
        <p:txBody>
          <a:bodyPr wrap="none" rtlCol="0">
            <a:spAutoFit/>
          </a:bodyPr>
          <a:lstStyle/>
          <a:p>
            <a:r>
              <a:rPr lang="en-US" b="1" dirty="0" err="1" smtClean="0">
                <a:solidFill>
                  <a:srgbClr val="00B0F0"/>
                </a:solidFill>
              </a:rPr>
              <a:t>sortByKey</a:t>
            </a:r>
            <a:r>
              <a:rPr lang="en-US" b="1" dirty="0" smtClean="0">
                <a:solidFill>
                  <a:srgbClr val="00B0F0"/>
                </a:solidFill>
              </a:rPr>
              <a:t>(</a:t>
            </a:r>
            <a:r>
              <a:rPr lang="en-US" b="1" dirty="0" err="1" smtClean="0">
                <a:solidFill>
                  <a:srgbClr val="00B0F0"/>
                </a:solidFill>
              </a:rPr>
              <a:t>asc</a:t>
            </a:r>
            <a:r>
              <a:rPr lang="en-US" b="1" dirty="0" smtClean="0">
                <a:solidFill>
                  <a:srgbClr val="00B0F0"/>
                </a:solidFill>
              </a:rPr>
              <a:t>, n)</a:t>
            </a:r>
          </a:p>
        </p:txBody>
      </p:sp>
      <p:sp>
        <p:nvSpPr>
          <p:cNvPr id="43" name="TextBox 42"/>
          <p:cNvSpPr txBox="1"/>
          <p:nvPr/>
        </p:nvSpPr>
        <p:spPr>
          <a:xfrm>
            <a:off x="2303828"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168361" y="1512624"/>
            <a:ext cx="6172075" cy="861774"/>
          </a:xfrm>
          <a:prstGeom prst="rect">
            <a:avLst/>
          </a:prstGeom>
          <a:noFill/>
        </p:spPr>
        <p:txBody>
          <a:bodyPr wrap="square" rtlCol="0">
            <a:spAutoFit/>
          </a:bodyPr>
          <a:lstStyle/>
          <a:p>
            <a:r>
              <a:rPr lang="en-US" sz="1000" dirty="0"/>
              <a:t>When called on a dataset of (K, V) pairs, returns a dataset of (K, </a:t>
            </a:r>
            <a:r>
              <a:rPr lang="en-US" sz="1000" dirty="0" err="1"/>
              <a:t>Iterable</a:t>
            </a:r>
            <a:r>
              <a:rPr lang="en-US" sz="1000" dirty="0"/>
              <a:t>&lt;V&gt;) pairs. </a:t>
            </a:r>
            <a:r>
              <a:rPr lang="ja-JP" altLang="en-US" sz="1000" dirty="0"/>
              <a:t>ノ</a:t>
            </a:r>
            <a:r>
              <a:rPr lang="en-US" sz="1000" dirty="0" err="1"/>
              <a:t>te</a:t>
            </a:r>
            <a:r>
              <a:rPr lang="en-US" sz="1000" dirty="0"/>
              <a:t>: If you are grouping in order to perform an aggregation (such as a sum or average) over each key, using </a:t>
            </a:r>
            <a:r>
              <a:rPr lang="en-US" sz="1000" dirty="0" err="1"/>
              <a:t>reduceByKey</a:t>
            </a:r>
            <a:r>
              <a:rPr lang="en-US" sz="1000" dirty="0"/>
              <a:t> or </a:t>
            </a:r>
            <a:r>
              <a:rPr lang="en-US" sz="1000" dirty="0" err="1"/>
              <a:t>aggregateByKey</a:t>
            </a:r>
            <a:r>
              <a:rPr lang="en-US" sz="1000" dirty="0"/>
              <a:t> will yield much better performance. </a:t>
            </a:r>
            <a:r>
              <a:rPr lang="ja-JP" altLang="en-US" sz="1000" dirty="0"/>
              <a:t>ノ</a:t>
            </a:r>
            <a:r>
              <a:rPr lang="en-US" sz="1000" dirty="0" err="1"/>
              <a:t>te</a:t>
            </a:r>
            <a:r>
              <a:rPr lang="en-US" sz="1000" dirty="0"/>
              <a:t>: By default, the level of parallelism in the output depends on the number of partitions of the parent RDD. You can pass an optional </a:t>
            </a:r>
            <a:r>
              <a:rPr lang="en-US" sz="1000" dirty="0" err="1"/>
              <a:t>numTasks</a:t>
            </a:r>
            <a:r>
              <a:rPr lang="en-US" sz="1000" dirty="0"/>
              <a:t> argument to set a different number of tasks.</a:t>
            </a:r>
            <a:endParaRPr lang="en-US" sz="1000" b="1" dirty="0" smtClean="0"/>
          </a:p>
        </p:txBody>
      </p:sp>
      <p:sp>
        <p:nvSpPr>
          <p:cNvPr id="45" name="TextBox 44"/>
          <p:cNvSpPr txBox="1"/>
          <p:nvPr/>
        </p:nvSpPr>
        <p:spPr>
          <a:xfrm>
            <a:off x="2168361" y="2418203"/>
            <a:ext cx="6172075" cy="553998"/>
          </a:xfrm>
          <a:prstGeom prst="rect">
            <a:avLst/>
          </a:prstGeom>
          <a:noFill/>
        </p:spPr>
        <p:txBody>
          <a:bodyPr wrap="square" rtlCol="0">
            <a:spAutoFit/>
          </a:bodyPr>
          <a:lstStyle/>
          <a:p>
            <a:r>
              <a:rPr lang="en-US" sz="1000" dirty="0"/>
              <a:t>When called on a dataset of (K, V) pairs, returns a dataset of (K, V) pairs where the values for each key are aggregated using the given reduce function </a:t>
            </a:r>
            <a:r>
              <a:rPr lang="en-US" sz="1000" dirty="0" err="1"/>
              <a:t>func</a:t>
            </a:r>
            <a:r>
              <a:rPr lang="en-US" sz="1000" dirty="0"/>
              <a:t>, which must be of type (V,V) =&gt; V. Like in </a:t>
            </a:r>
            <a:r>
              <a:rPr lang="en-US" sz="1000" dirty="0" err="1"/>
              <a:t>groupByKey</a:t>
            </a:r>
            <a:r>
              <a:rPr lang="en-US" sz="1000" dirty="0"/>
              <a:t>, the number of reduce tasks is configurable through an optional second argument.</a:t>
            </a:r>
            <a:endParaRPr lang="en-US" sz="1000" b="1" dirty="0" smtClean="0"/>
          </a:p>
        </p:txBody>
      </p:sp>
      <p:sp>
        <p:nvSpPr>
          <p:cNvPr id="46" name="TextBox 45"/>
          <p:cNvSpPr txBox="1"/>
          <p:nvPr/>
        </p:nvSpPr>
        <p:spPr>
          <a:xfrm>
            <a:off x="2168361" y="3010969"/>
            <a:ext cx="6172075" cy="707886"/>
          </a:xfrm>
          <a:prstGeom prst="rect">
            <a:avLst/>
          </a:prstGeom>
          <a:noFill/>
        </p:spPr>
        <p:txBody>
          <a:bodyPr wrap="square" rtlCol="0">
            <a:spAutoFit/>
          </a:bodyPr>
          <a:lstStyle/>
          <a:p>
            <a:r>
              <a:rPr lang="en-US" sz="1000" dirty="0"/>
              <a:t>When called on a dataset of (K, V) pairs, returns a dataset of (K, U) pairs where the values for each key are aggregated using the given combine functions and a neutral "zero" value. Allows an aggregated value type that is different than the input value type, while avoiding unnecessary allocations. Like in </a:t>
            </a:r>
            <a:r>
              <a:rPr lang="en-US" sz="1000" dirty="0" err="1"/>
              <a:t>groupByKey</a:t>
            </a:r>
            <a:r>
              <a:rPr lang="en-US" sz="1000" dirty="0"/>
              <a:t>, the number of reduce tasks is configurable through an optional second argument.</a:t>
            </a:r>
            <a:endParaRPr lang="en-US" sz="1000" b="1" dirty="0" smtClean="0"/>
          </a:p>
        </p:txBody>
      </p:sp>
      <p:sp>
        <p:nvSpPr>
          <p:cNvPr id="47" name="TextBox 46"/>
          <p:cNvSpPr txBox="1"/>
          <p:nvPr/>
        </p:nvSpPr>
        <p:spPr>
          <a:xfrm>
            <a:off x="2168361" y="3684585"/>
            <a:ext cx="6172075" cy="646331"/>
          </a:xfrm>
          <a:prstGeom prst="rect">
            <a:avLst/>
          </a:prstGeom>
          <a:noFill/>
        </p:spPr>
        <p:txBody>
          <a:bodyPr wrap="square" rtlCol="0">
            <a:spAutoFit/>
          </a:bodyPr>
          <a:lstStyle/>
          <a:p>
            <a:r>
              <a:rPr lang="en-US" sz="1200" dirty="0"/>
              <a:t>When called on a dataset of (K, V) pairs where K implements Ordered, returns a dataset of (K, V) pairs sorted by keys in ascending or descending order, as specified in the </a:t>
            </a:r>
            <a:r>
              <a:rPr lang="en-US" sz="1200" dirty="0" err="1"/>
              <a:t>boolean</a:t>
            </a:r>
            <a:r>
              <a:rPr lang="en-US" sz="1200" dirty="0"/>
              <a:t> ascending argument.</a:t>
            </a:r>
            <a:endParaRPr lang="en-US" sz="1200" b="1" dirty="0" smtClean="0"/>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399" y="2427809"/>
            <a:ext cx="548273" cy="55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88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Binary Transforms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17</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3903" cy="297347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80653" y="870947"/>
            <a:ext cx="10273" cy="297347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441664" y="870947"/>
            <a:ext cx="1394" cy="297347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450" y="2655029"/>
            <a:ext cx="796821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9547" y="2060335"/>
            <a:ext cx="7972117"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7076" y="3249723"/>
            <a:ext cx="7985848"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3450" y="3844417"/>
            <a:ext cx="7970734"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607446"/>
            <a:ext cx="1625766" cy="307777"/>
          </a:xfrm>
          <a:prstGeom prst="rect">
            <a:avLst/>
          </a:prstGeom>
          <a:noFill/>
        </p:spPr>
        <p:txBody>
          <a:bodyPr wrap="none" rtlCol="0">
            <a:spAutoFit/>
          </a:bodyPr>
          <a:lstStyle/>
          <a:p>
            <a:r>
              <a:rPr lang="en-US" b="1" dirty="0" smtClean="0">
                <a:solidFill>
                  <a:srgbClr val="00B0F0"/>
                </a:solidFill>
              </a:rPr>
              <a:t>union(</a:t>
            </a:r>
            <a:r>
              <a:rPr lang="en-US" b="1" dirty="0" err="1" smtClean="0">
                <a:solidFill>
                  <a:srgbClr val="00B0F0"/>
                </a:solidFill>
              </a:rPr>
              <a:t>otherRDD</a:t>
            </a:r>
            <a:r>
              <a:rPr lang="en-US" b="1" dirty="0" smtClean="0">
                <a:solidFill>
                  <a:srgbClr val="00B0F0"/>
                </a:solidFill>
              </a:rPr>
              <a:t>)</a:t>
            </a:r>
          </a:p>
        </p:txBody>
      </p:sp>
      <p:sp>
        <p:nvSpPr>
          <p:cNvPr id="39" name="TextBox 38"/>
          <p:cNvSpPr txBox="1"/>
          <p:nvPr/>
        </p:nvSpPr>
        <p:spPr>
          <a:xfrm>
            <a:off x="437772" y="2194694"/>
            <a:ext cx="2153154" cy="307777"/>
          </a:xfrm>
          <a:prstGeom prst="rect">
            <a:avLst/>
          </a:prstGeom>
          <a:noFill/>
        </p:spPr>
        <p:txBody>
          <a:bodyPr wrap="none" rtlCol="0">
            <a:spAutoFit/>
          </a:bodyPr>
          <a:lstStyle/>
          <a:p>
            <a:r>
              <a:rPr lang="en-US" b="1" dirty="0" smtClean="0">
                <a:solidFill>
                  <a:srgbClr val="00B0F0"/>
                </a:solidFill>
              </a:rPr>
              <a:t>intersection(</a:t>
            </a:r>
            <a:r>
              <a:rPr lang="en-US" b="1" dirty="0" err="1" smtClean="0">
                <a:solidFill>
                  <a:srgbClr val="00B0F0"/>
                </a:solidFill>
              </a:rPr>
              <a:t>otherRDD</a:t>
            </a:r>
            <a:r>
              <a:rPr lang="en-US" b="1" dirty="0" smtClean="0">
                <a:solidFill>
                  <a:srgbClr val="00B0F0"/>
                </a:solidFill>
              </a:rPr>
              <a:t>)</a:t>
            </a:r>
          </a:p>
        </p:txBody>
      </p:sp>
      <p:sp>
        <p:nvSpPr>
          <p:cNvPr id="40" name="TextBox 39"/>
          <p:cNvSpPr txBox="1"/>
          <p:nvPr/>
        </p:nvSpPr>
        <p:spPr>
          <a:xfrm>
            <a:off x="437772" y="2781942"/>
            <a:ext cx="1845377" cy="307777"/>
          </a:xfrm>
          <a:prstGeom prst="rect">
            <a:avLst/>
          </a:prstGeom>
          <a:noFill/>
        </p:spPr>
        <p:txBody>
          <a:bodyPr wrap="none" rtlCol="0">
            <a:spAutoFit/>
          </a:bodyPr>
          <a:lstStyle/>
          <a:p>
            <a:r>
              <a:rPr lang="en-US" b="1" dirty="0" smtClean="0">
                <a:solidFill>
                  <a:srgbClr val="00B0F0"/>
                </a:solidFill>
              </a:rPr>
              <a:t>subtract(</a:t>
            </a:r>
            <a:r>
              <a:rPr lang="en-US" b="1" dirty="0" err="1" smtClean="0">
                <a:solidFill>
                  <a:srgbClr val="00B0F0"/>
                </a:solidFill>
              </a:rPr>
              <a:t>otherRDD</a:t>
            </a:r>
            <a:r>
              <a:rPr lang="en-US" b="1" dirty="0" smtClean="0">
                <a:solidFill>
                  <a:srgbClr val="00B0F0"/>
                </a:solidFill>
              </a:rPr>
              <a:t>)</a:t>
            </a:r>
          </a:p>
        </p:txBody>
      </p:sp>
      <p:sp>
        <p:nvSpPr>
          <p:cNvPr id="41" name="TextBox 40"/>
          <p:cNvSpPr txBox="1"/>
          <p:nvPr/>
        </p:nvSpPr>
        <p:spPr>
          <a:xfrm>
            <a:off x="437772" y="3369190"/>
            <a:ext cx="1925527" cy="307777"/>
          </a:xfrm>
          <a:prstGeom prst="rect">
            <a:avLst/>
          </a:prstGeom>
          <a:noFill/>
        </p:spPr>
        <p:txBody>
          <a:bodyPr wrap="none" rtlCol="0">
            <a:spAutoFit/>
          </a:bodyPr>
          <a:lstStyle/>
          <a:p>
            <a:r>
              <a:rPr lang="en-US" b="1" dirty="0" err="1" smtClean="0">
                <a:solidFill>
                  <a:srgbClr val="00B0F0"/>
                </a:solidFill>
              </a:rPr>
              <a:t>cartesian</a:t>
            </a:r>
            <a:r>
              <a:rPr lang="en-US" b="1" dirty="0" smtClean="0">
                <a:solidFill>
                  <a:srgbClr val="00B0F0"/>
                </a:solidFill>
              </a:rPr>
              <a:t>(</a:t>
            </a:r>
            <a:r>
              <a:rPr lang="en-US" b="1" dirty="0" err="1" smtClean="0">
                <a:solidFill>
                  <a:srgbClr val="00B0F0"/>
                </a:solidFill>
              </a:rPr>
              <a:t>otherRDD</a:t>
            </a:r>
            <a:r>
              <a:rPr lang="en-US" b="1" dirty="0" smtClean="0">
                <a:solidFill>
                  <a:srgbClr val="00B0F0"/>
                </a:solidFill>
              </a:rPr>
              <a:t>)</a:t>
            </a:r>
          </a:p>
        </p:txBody>
      </p:sp>
      <p:sp>
        <p:nvSpPr>
          <p:cNvPr id="43" name="TextBox 42"/>
          <p:cNvSpPr txBox="1"/>
          <p:nvPr/>
        </p:nvSpPr>
        <p:spPr>
          <a:xfrm>
            <a:off x="2737506"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669589" y="1532943"/>
            <a:ext cx="5615430" cy="523220"/>
          </a:xfrm>
          <a:prstGeom prst="rect">
            <a:avLst/>
          </a:prstGeom>
          <a:noFill/>
        </p:spPr>
        <p:txBody>
          <a:bodyPr wrap="square" rtlCol="0">
            <a:spAutoFit/>
          </a:bodyPr>
          <a:lstStyle/>
          <a:p>
            <a:r>
              <a:rPr lang="en-US" dirty="0"/>
              <a:t>Return a new dataset that contains the union of the elements in the source dataset and the argument.</a:t>
            </a:r>
            <a:endParaRPr lang="en-US" b="1" dirty="0" smtClean="0"/>
          </a:p>
        </p:txBody>
      </p:sp>
      <p:sp>
        <p:nvSpPr>
          <p:cNvPr id="45" name="TextBox 44"/>
          <p:cNvSpPr txBox="1"/>
          <p:nvPr/>
        </p:nvSpPr>
        <p:spPr>
          <a:xfrm>
            <a:off x="2669589" y="2120191"/>
            <a:ext cx="5691630" cy="523220"/>
          </a:xfrm>
          <a:prstGeom prst="rect">
            <a:avLst/>
          </a:prstGeom>
          <a:noFill/>
        </p:spPr>
        <p:txBody>
          <a:bodyPr wrap="square" rtlCol="0">
            <a:spAutoFit/>
          </a:bodyPr>
          <a:lstStyle/>
          <a:p>
            <a:r>
              <a:rPr lang="en-US" dirty="0"/>
              <a:t>Return a new RDD that contains the intersection of elements in the source dataset and the argument.</a:t>
            </a:r>
            <a:endParaRPr lang="en-US" b="1" dirty="0" smtClean="0"/>
          </a:p>
        </p:txBody>
      </p:sp>
      <p:sp>
        <p:nvSpPr>
          <p:cNvPr id="46" name="TextBox 45"/>
          <p:cNvSpPr txBox="1"/>
          <p:nvPr/>
        </p:nvSpPr>
        <p:spPr>
          <a:xfrm>
            <a:off x="2669588" y="2733453"/>
            <a:ext cx="5691631" cy="461665"/>
          </a:xfrm>
          <a:prstGeom prst="rect">
            <a:avLst/>
          </a:prstGeom>
          <a:noFill/>
        </p:spPr>
        <p:txBody>
          <a:bodyPr wrap="square" rtlCol="0">
            <a:spAutoFit/>
          </a:bodyPr>
          <a:lstStyle/>
          <a:p>
            <a:r>
              <a:rPr lang="en-US" sz="1200" dirty="0" smtClean="0"/>
              <a:t>A new RDD Contains those elements from the source RDD that are not in </a:t>
            </a:r>
            <a:r>
              <a:rPr lang="en-US" sz="1200" dirty="0" err="1" smtClean="0"/>
              <a:t>otherRDD</a:t>
            </a:r>
            <a:r>
              <a:rPr lang="en-US" sz="1200" dirty="0" smtClean="0"/>
              <a:t>. Duplicates are allowed. Input RDDs must be union compatible.</a:t>
            </a:r>
          </a:p>
        </p:txBody>
      </p:sp>
      <p:sp>
        <p:nvSpPr>
          <p:cNvPr id="47" name="TextBox 46"/>
          <p:cNvSpPr txBox="1"/>
          <p:nvPr/>
        </p:nvSpPr>
        <p:spPr>
          <a:xfrm>
            <a:off x="2669588" y="3369190"/>
            <a:ext cx="5691631" cy="523220"/>
          </a:xfrm>
          <a:prstGeom prst="rect">
            <a:avLst/>
          </a:prstGeom>
          <a:noFill/>
        </p:spPr>
        <p:txBody>
          <a:bodyPr wrap="square" rtlCol="0">
            <a:spAutoFit/>
          </a:bodyPr>
          <a:lstStyle/>
          <a:p>
            <a:r>
              <a:rPr lang="en-US" dirty="0"/>
              <a:t>When called on datasets of types T and U, returns a dataset of (T, U) pairs (all pairs of elements).</a:t>
            </a:r>
            <a:endParaRPr lang="en-US" b="1" dirty="0" smtClean="0"/>
          </a:p>
        </p:txBody>
      </p:sp>
      <p:sp>
        <p:nvSpPr>
          <p:cNvPr id="4" name="TextBox 3"/>
          <p:cNvSpPr txBox="1"/>
          <p:nvPr/>
        </p:nvSpPr>
        <p:spPr>
          <a:xfrm>
            <a:off x="5116945" y="4230255"/>
            <a:ext cx="2048959" cy="338554"/>
          </a:xfrm>
          <a:prstGeom prst="rect">
            <a:avLst/>
          </a:prstGeom>
          <a:noFill/>
        </p:spPr>
        <p:txBody>
          <a:bodyPr wrap="none" rtlCol="0">
            <a:spAutoFit/>
          </a:bodyPr>
          <a:lstStyle/>
          <a:p>
            <a:r>
              <a:rPr lang="en-US" sz="1600" dirty="0" smtClean="0"/>
              <a:t>"union compatible" ?</a:t>
            </a:r>
          </a:p>
        </p:txBody>
      </p: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053" y="4028427"/>
            <a:ext cx="594360" cy="74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67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Binary Transforms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18</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0" cy="178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80653" y="870947"/>
            <a:ext cx="6164" cy="178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43058" y="870947"/>
            <a:ext cx="0" cy="178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450" y="2655029"/>
            <a:ext cx="796821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9547" y="2060335"/>
            <a:ext cx="7972117"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607446"/>
            <a:ext cx="1665841" cy="307777"/>
          </a:xfrm>
          <a:prstGeom prst="rect">
            <a:avLst/>
          </a:prstGeom>
          <a:noFill/>
        </p:spPr>
        <p:txBody>
          <a:bodyPr wrap="none" rtlCol="0">
            <a:spAutoFit/>
          </a:bodyPr>
          <a:lstStyle/>
          <a:p>
            <a:r>
              <a:rPr lang="en-US" b="1" dirty="0" smtClean="0">
                <a:solidFill>
                  <a:srgbClr val="00B0F0"/>
                </a:solidFill>
              </a:rPr>
              <a:t>join(</a:t>
            </a:r>
            <a:r>
              <a:rPr lang="en-US" b="1" dirty="0" err="1" smtClean="0">
                <a:solidFill>
                  <a:srgbClr val="00B0F0"/>
                </a:solidFill>
              </a:rPr>
              <a:t>otherRDD</a:t>
            </a:r>
            <a:r>
              <a:rPr lang="en-US" b="1" dirty="0" smtClean="0">
                <a:solidFill>
                  <a:srgbClr val="00B0F0"/>
                </a:solidFill>
              </a:rPr>
              <a:t>, n)</a:t>
            </a:r>
          </a:p>
        </p:txBody>
      </p:sp>
      <p:sp>
        <p:nvSpPr>
          <p:cNvPr id="39" name="TextBox 38"/>
          <p:cNvSpPr txBox="1"/>
          <p:nvPr/>
        </p:nvSpPr>
        <p:spPr>
          <a:xfrm>
            <a:off x="437772" y="2194694"/>
            <a:ext cx="2063385" cy="307777"/>
          </a:xfrm>
          <a:prstGeom prst="rect">
            <a:avLst/>
          </a:prstGeom>
          <a:noFill/>
        </p:spPr>
        <p:txBody>
          <a:bodyPr wrap="none" rtlCol="0">
            <a:spAutoFit/>
          </a:bodyPr>
          <a:lstStyle/>
          <a:p>
            <a:r>
              <a:rPr lang="en-US" b="1" dirty="0" err="1" smtClean="0">
                <a:solidFill>
                  <a:srgbClr val="00B0F0"/>
                </a:solidFill>
              </a:rPr>
              <a:t>cogroup</a:t>
            </a:r>
            <a:r>
              <a:rPr lang="en-US" b="1" dirty="0" smtClean="0">
                <a:solidFill>
                  <a:srgbClr val="00B0F0"/>
                </a:solidFill>
              </a:rPr>
              <a:t>(</a:t>
            </a:r>
            <a:r>
              <a:rPr lang="en-US" b="1" dirty="0" err="1" smtClean="0">
                <a:solidFill>
                  <a:srgbClr val="00B0F0"/>
                </a:solidFill>
              </a:rPr>
              <a:t>otherRDD</a:t>
            </a:r>
            <a:r>
              <a:rPr lang="en-US" b="1" dirty="0" smtClean="0">
                <a:solidFill>
                  <a:srgbClr val="00B0F0"/>
                </a:solidFill>
              </a:rPr>
              <a:t>, n)</a:t>
            </a:r>
          </a:p>
        </p:txBody>
      </p:sp>
      <p:sp>
        <p:nvSpPr>
          <p:cNvPr id="43" name="TextBox 42"/>
          <p:cNvSpPr txBox="1"/>
          <p:nvPr/>
        </p:nvSpPr>
        <p:spPr>
          <a:xfrm>
            <a:off x="2737506"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669589" y="1451667"/>
            <a:ext cx="5615430" cy="646331"/>
          </a:xfrm>
          <a:prstGeom prst="rect">
            <a:avLst/>
          </a:prstGeom>
          <a:noFill/>
        </p:spPr>
        <p:txBody>
          <a:bodyPr wrap="square" rtlCol="0">
            <a:spAutoFit/>
          </a:bodyPr>
          <a:lstStyle/>
          <a:p>
            <a:r>
              <a:rPr lang="en-US" sz="1200" dirty="0"/>
              <a:t>When called on datasets of type (K, V) and (K, W), returns a dataset of (K, (V, W)) pairs with all pairs of elements for each key. Outer joins are supported through </a:t>
            </a:r>
            <a:r>
              <a:rPr lang="en-US" sz="1200" dirty="0" err="1"/>
              <a:t>leftOuterJoin</a:t>
            </a:r>
            <a:r>
              <a:rPr lang="en-US" sz="1200" dirty="0"/>
              <a:t>, </a:t>
            </a:r>
            <a:r>
              <a:rPr lang="en-US" sz="1200" dirty="0" err="1"/>
              <a:t>rightOuterJoin</a:t>
            </a:r>
            <a:r>
              <a:rPr lang="en-US" sz="1200" dirty="0"/>
              <a:t>, and </a:t>
            </a:r>
            <a:r>
              <a:rPr lang="en-US" sz="1200" dirty="0" err="1"/>
              <a:t>fullOuterJoin</a:t>
            </a:r>
            <a:r>
              <a:rPr lang="en-US" sz="1200" dirty="0"/>
              <a:t>.</a:t>
            </a:r>
            <a:endParaRPr lang="en-US" sz="1200" b="1" dirty="0" smtClean="0"/>
          </a:p>
        </p:txBody>
      </p:sp>
      <p:sp>
        <p:nvSpPr>
          <p:cNvPr id="45" name="TextBox 44"/>
          <p:cNvSpPr txBox="1"/>
          <p:nvPr/>
        </p:nvSpPr>
        <p:spPr>
          <a:xfrm>
            <a:off x="2669589" y="2120191"/>
            <a:ext cx="5691630" cy="461665"/>
          </a:xfrm>
          <a:prstGeom prst="rect">
            <a:avLst/>
          </a:prstGeom>
          <a:noFill/>
        </p:spPr>
        <p:txBody>
          <a:bodyPr wrap="square" rtlCol="0">
            <a:spAutoFit/>
          </a:bodyPr>
          <a:lstStyle/>
          <a:p>
            <a:r>
              <a:rPr lang="en-US" sz="1200" dirty="0"/>
              <a:t>When called on datasets of type (K, V) and (K, W), returns a dataset of (K, (</a:t>
            </a:r>
            <a:r>
              <a:rPr lang="en-US" sz="1200" dirty="0" err="1"/>
              <a:t>Iterable</a:t>
            </a:r>
            <a:r>
              <a:rPr lang="en-US" sz="1200" dirty="0"/>
              <a:t>&lt;V&gt;, </a:t>
            </a:r>
            <a:r>
              <a:rPr lang="en-US" sz="1200" dirty="0" err="1"/>
              <a:t>Iterable</a:t>
            </a:r>
            <a:r>
              <a:rPr lang="en-US" sz="1200" dirty="0"/>
              <a:t>&lt;W&gt;)) tuples. This operation is also called </a:t>
            </a:r>
            <a:r>
              <a:rPr lang="en-US" sz="1200" dirty="0" err="1"/>
              <a:t>groupWith</a:t>
            </a:r>
            <a:r>
              <a:rPr lang="en-US" sz="1200" dirty="0"/>
              <a:t>.</a:t>
            </a:r>
            <a:endParaRPr lang="en-US" sz="1200" b="1" dirty="0" smtClean="0"/>
          </a:p>
        </p:txBody>
      </p:sp>
    </p:spTree>
    <p:extLst>
      <p:ext uri="{BB962C8B-B14F-4D97-AF65-F5344CB8AC3E}">
        <p14:creationId xmlns:p14="http://schemas.microsoft.com/office/powerpoint/2010/main" val="2576246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Actions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19</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0" cy="356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11508" y="870947"/>
            <a:ext cx="0" cy="3560617"/>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43058" y="870947"/>
            <a:ext cx="0" cy="3557305"/>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450" y="2655029"/>
            <a:ext cx="796821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9547" y="2060335"/>
            <a:ext cx="7972117"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7076" y="3249723"/>
            <a:ext cx="7985848"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3450" y="3844417"/>
            <a:ext cx="7970734"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3450" y="443911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607446"/>
            <a:ext cx="1063112" cy="338554"/>
          </a:xfrm>
          <a:prstGeom prst="rect">
            <a:avLst/>
          </a:prstGeom>
          <a:noFill/>
        </p:spPr>
        <p:txBody>
          <a:bodyPr wrap="none" rtlCol="0">
            <a:spAutoFit/>
          </a:bodyPr>
          <a:lstStyle/>
          <a:p>
            <a:r>
              <a:rPr lang="en-US" sz="1600" b="1" dirty="0" smtClean="0">
                <a:solidFill>
                  <a:srgbClr val="00B0F0"/>
                </a:solidFill>
              </a:rPr>
              <a:t>reduce(f)</a:t>
            </a:r>
          </a:p>
        </p:txBody>
      </p:sp>
      <p:sp>
        <p:nvSpPr>
          <p:cNvPr id="39" name="TextBox 38"/>
          <p:cNvSpPr txBox="1"/>
          <p:nvPr/>
        </p:nvSpPr>
        <p:spPr>
          <a:xfrm>
            <a:off x="437772" y="2194694"/>
            <a:ext cx="973343" cy="338554"/>
          </a:xfrm>
          <a:prstGeom prst="rect">
            <a:avLst/>
          </a:prstGeom>
          <a:noFill/>
        </p:spPr>
        <p:txBody>
          <a:bodyPr wrap="none" rtlCol="0">
            <a:spAutoFit/>
          </a:bodyPr>
          <a:lstStyle/>
          <a:p>
            <a:r>
              <a:rPr lang="en-US" sz="1600" b="1" dirty="0" smtClean="0">
                <a:solidFill>
                  <a:srgbClr val="00B0F0"/>
                </a:solidFill>
              </a:rPr>
              <a:t>collect()</a:t>
            </a:r>
          </a:p>
        </p:txBody>
      </p:sp>
      <p:sp>
        <p:nvSpPr>
          <p:cNvPr id="40" name="TextBox 39"/>
          <p:cNvSpPr txBox="1"/>
          <p:nvPr/>
        </p:nvSpPr>
        <p:spPr>
          <a:xfrm>
            <a:off x="437772" y="2781942"/>
            <a:ext cx="880369" cy="338554"/>
          </a:xfrm>
          <a:prstGeom prst="rect">
            <a:avLst/>
          </a:prstGeom>
          <a:noFill/>
        </p:spPr>
        <p:txBody>
          <a:bodyPr wrap="none" rtlCol="0">
            <a:spAutoFit/>
          </a:bodyPr>
          <a:lstStyle/>
          <a:p>
            <a:r>
              <a:rPr lang="en-US" sz="1600" b="1" dirty="0" smtClean="0">
                <a:solidFill>
                  <a:srgbClr val="00B0F0"/>
                </a:solidFill>
              </a:rPr>
              <a:t>count()</a:t>
            </a:r>
          </a:p>
        </p:txBody>
      </p:sp>
      <p:sp>
        <p:nvSpPr>
          <p:cNvPr id="41" name="TextBox 40"/>
          <p:cNvSpPr txBox="1"/>
          <p:nvPr/>
        </p:nvSpPr>
        <p:spPr>
          <a:xfrm>
            <a:off x="437772" y="3369190"/>
            <a:ext cx="712054" cy="338554"/>
          </a:xfrm>
          <a:prstGeom prst="rect">
            <a:avLst/>
          </a:prstGeom>
          <a:noFill/>
        </p:spPr>
        <p:txBody>
          <a:bodyPr wrap="none" rtlCol="0">
            <a:spAutoFit/>
          </a:bodyPr>
          <a:lstStyle/>
          <a:p>
            <a:r>
              <a:rPr lang="en-US" sz="1600" b="1" dirty="0" smtClean="0">
                <a:solidFill>
                  <a:srgbClr val="00B0F0"/>
                </a:solidFill>
              </a:rPr>
              <a:t>first()</a:t>
            </a:r>
          </a:p>
        </p:txBody>
      </p:sp>
      <p:sp>
        <p:nvSpPr>
          <p:cNvPr id="42" name="TextBox 41"/>
          <p:cNvSpPr txBox="1"/>
          <p:nvPr/>
        </p:nvSpPr>
        <p:spPr>
          <a:xfrm>
            <a:off x="437772" y="3956438"/>
            <a:ext cx="857927" cy="338554"/>
          </a:xfrm>
          <a:prstGeom prst="rect">
            <a:avLst/>
          </a:prstGeom>
          <a:noFill/>
        </p:spPr>
        <p:txBody>
          <a:bodyPr wrap="none" rtlCol="0">
            <a:spAutoFit/>
          </a:bodyPr>
          <a:lstStyle/>
          <a:p>
            <a:r>
              <a:rPr lang="en-US" sz="1600" b="1" dirty="0" smtClean="0">
                <a:solidFill>
                  <a:srgbClr val="00B0F0"/>
                </a:solidFill>
              </a:rPr>
              <a:t>take(n)</a:t>
            </a:r>
          </a:p>
        </p:txBody>
      </p:sp>
      <p:sp>
        <p:nvSpPr>
          <p:cNvPr id="43" name="TextBox 42"/>
          <p:cNvSpPr txBox="1"/>
          <p:nvPr/>
        </p:nvSpPr>
        <p:spPr>
          <a:xfrm>
            <a:off x="2168361"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168361" y="1438736"/>
            <a:ext cx="6172075" cy="646331"/>
          </a:xfrm>
          <a:prstGeom prst="rect">
            <a:avLst/>
          </a:prstGeom>
          <a:noFill/>
        </p:spPr>
        <p:txBody>
          <a:bodyPr wrap="square" rtlCol="0">
            <a:spAutoFit/>
          </a:bodyPr>
          <a:lstStyle/>
          <a:p>
            <a:r>
              <a:rPr lang="en-US" sz="1200" dirty="0"/>
              <a:t>Aggregate the elements of the dataset using a function </a:t>
            </a:r>
            <a:r>
              <a:rPr lang="en-US" sz="1200" dirty="0" err="1"/>
              <a:t>func</a:t>
            </a:r>
            <a:r>
              <a:rPr lang="en-US" sz="1200" dirty="0"/>
              <a:t> (which takes two arguments and returns one). The function should be commutative and associative so that it can be computed correctly in parallel.</a:t>
            </a:r>
            <a:endParaRPr lang="en-US" sz="1200" b="1" dirty="0" smtClean="0"/>
          </a:p>
        </p:txBody>
      </p:sp>
      <p:sp>
        <p:nvSpPr>
          <p:cNvPr id="45" name="TextBox 44"/>
          <p:cNvSpPr txBox="1"/>
          <p:nvPr/>
        </p:nvSpPr>
        <p:spPr>
          <a:xfrm>
            <a:off x="2168361" y="2106645"/>
            <a:ext cx="6172075" cy="461665"/>
          </a:xfrm>
          <a:prstGeom prst="rect">
            <a:avLst/>
          </a:prstGeom>
          <a:noFill/>
        </p:spPr>
        <p:txBody>
          <a:bodyPr wrap="square" rtlCol="0">
            <a:spAutoFit/>
          </a:bodyPr>
          <a:lstStyle/>
          <a:p>
            <a:r>
              <a:rPr lang="en-US" sz="1200" dirty="0"/>
              <a:t>Return all the elements of the dataset as an array at the driver program. This is usually useful after a filter or other operation that returns a sufficiently small subset of the data.</a:t>
            </a:r>
            <a:endParaRPr lang="en-US" sz="1200" b="1" dirty="0" smtClean="0"/>
          </a:p>
        </p:txBody>
      </p:sp>
      <p:sp>
        <p:nvSpPr>
          <p:cNvPr id="46" name="TextBox 45"/>
          <p:cNvSpPr txBox="1"/>
          <p:nvPr/>
        </p:nvSpPr>
        <p:spPr>
          <a:xfrm>
            <a:off x="2168361" y="2726503"/>
            <a:ext cx="6172075" cy="307777"/>
          </a:xfrm>
          <a:prstGeom prst="rect">
            <a:avLst/>
          </a:prstGeom>
          <a:noFill/>
        </p:spPr>
        <p:txBody>
          <a:bodyPr wrap="square" rtlCol="0">
            <a:spAutoFit/>
          </a:bodyPr>
          <a:lstStyle/>
          <a:p>
            <a:r>
              <a:rPr lang="en-US" dirty="0"/>
              <a:t>Return the number of elements in the dataset.</a:t>
            </a:r>
            <a:endParaRPr lang="en-US" b="1" dirty="0" smtClean="0"/>
          </a:p>
        </p:txBody>
      </p:sp>
      <p:sp>
        <p:nvSpPr>
          <p:cNvPr id="47" name="TextBox 46"/>
          <p:cNvSpPr txBox="1"/>
          <p:nvPr/>
        </p:nvSpPr>
        <p:spPr>
          <a:xfrm>
            <a:off x="2168361" y="3335325"/>
            <a:ext cx="6172075" cy="307777"/>
          </a:xfrm>
          <a:prstGeom prst="rect">
            <a:avLst/>
          </a:prstGeom>
          <a:noFill/>
        </p:spPr>
        <p:txBody>
          <a:bodyPr wrap="square" rtlCol="0">
            <a:spAutoFit/>
          </a:bodyPr>
          <a:lstStyle/>
          <a:p>
            <a:r>
              <a:rPr lang="en-US" dirty="0"/>
              <a:t>Return the first element of the dataset (similar to take(1)).</a:t>
            </a:r>
            <a:endParaRPr lang="en-US" b="1" dirty="0" smtClean="0"/>
          </a:p>
        </p:txBody>
      </p:sp>
      <p:sp>
        <p:nvSpPr>
          <p:cNvPr id="48" name="TextBox 47"/>
          <p:cNvSpPr txBox="1"/>
          <p:nvPr/>
        </p:nvSpPr>
        <p:spPr>
          <a:xfrm>
            <a:off x="2168361" y="3902254"/>
            <a:ext cx="6172075" cy="307777"/>
          </a:xfrm>
          <a:prstGeom prst="rect">
            <a:avLst/>
          </a:prstGeom>
          <a:noFill/>
        </p:spPr>
        <p:txBody>
          <a:bodyPr wrap="square" rtlCol="0">
            <a:spAutoFit/>
          </a:bodyPr>
          <a:lstStyle/>
          <a:p>
            <a:r>
              <a:rPr lang="en-US" dirty="0"/>
              <a:t>Return an array with the first n elements of the dataset.</a:t>
            </a:r>
            <a:endParaRPr lang="en-US" b="1" dirty="0" smtClean="0"/>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2057282"/>
            <a:ext cx="548273" cy="55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64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Matching pairs – Match the attributes on the right with the areas on the left </a:t>
            </a:r>
          </a:p>
          <a:p>
            <a:endParaRPr lang="en-US" dirty="0"/>
          </a:p>
        </p:txBody>
      </p:sp>
      <p:sp>
        <p:nvSpPr>
          <p:cNvPr id="5" name="Title 4"/>
          <p:cNvSpPr>
            <a:spLocks noGrp="1"/>
          </p:cNvSpPr>
          <p:nvPr>
            <p:ph type="title"/>
          </p:nvPr>
        </p:nvSpPr>
        <p:spPr/>
        <p:txBody>
          <a:bodyPr/>
          <a:lstStyle/>
          <a:p>
            <a:r>
              <a:rPr lang="en-US" dirty="0"/>
              <a:t>Discussion Lab:</a:t>
            </a:r>
          </a:p>
        </p:txBody>
      </p:sp>
      <p:sp>
        <p:nvSpPr>
          <p:cNvPr id="3" name="Slide Number Placeholder 2"/>
          <p:cNvSpPr>
            <a:spLocks noGrp="1"/>
          </p:cNvSpPr>
          <p:nvPr>
            <p:ph type="sldNum" sz="quarter" idx="11"/>
          </p:nvPr>
        </p:nvSpPr>
        <p:spPr/>
        <p:txBody>
          <a:bodyPr/>
          <a:lstStyle/>
          <a:p>
            <a:r>
              <a:rPr lang="en-US" dirty="0" smtClean="0"/>
              <a:t>000-DTSE-Analytics-7544-60-DU-</a:t>
            </a:r>
            <a:fld id="{5A6FB346-E907-314D-8DE1-ECD2B2B6AA1B}" type="slidenum">
              <a:rPr lang="uk-UA" smtClean="0"/>
              <a:pPr/>
              <a:t>2</a:t>
            </a:fld>
            <a:endParaRPr lang="uk-UA" dirty="0"/>
          </a:p>
        </p:txBody>
      </p:sp>
      <p:sp>
        <p:nvSpPr>
          <p:cNvPr id="9" name="TextBox 8"/>
          <p:cNvSpPr txBox="1"/>
          <p:nvPr/>
        </p:nvSpPr>
        <p:spPr>
          <a:xfrm>
            <a:off x="4607169" y="994135"/>
            <a:ext cx="4353951" cy="707886"/>
          </a:xfrm>
          <a:prstGeom prst="rect">
            <a:avLst/>
          </a:prstGeom>
          <a:noFill/>
        </p:spPr>
        <p:txBody>
          <a:bodyPr wrap="square" rtlCol="0">
            <a:spAutoFit/>
          </a:bodyPr>
          <a:lstStyle/>
          <a:p>
            <a:r>
              <a:rPr lang="en-US" sz="2000" dirty="0" smtClean="0"/>
              <a:t>DSE Analytics; RDDs, </a:t>
            </a:r>
            <a:r>
              <a:rPr lang="en-US" sz="2000" dirty="0" err="1" smtClean="0"/>
              <a:t>DataFrames</a:t>
            </a:r>
            <a:r>
              <a:rPr lang="en-US" sz="2000" dirty="0" smtClean="0"/>
              <a:t>, Datasets</a:t>
            </a:r>
          </a:p>
        </p:txBody>
      </p:sp>
    </p:spTree>
    <p:extLst>
      <p:ext uri="{BB962C8B-B14F-4D97-AF65-F5344CB8AC3E}">
        <p14:creationId xmlns:p14="http://schemas.microsoft.com/office/powerpoint/2010/main" val="3589519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Actions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20</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0" cy="356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11508" y="870947"/>
            <a:ext cx="0" cy="3560617"/>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43058" y="870947"/>
            <a:ext cx="0" cy="3557305"/>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450" y="2655029"/>
            <a:ext cx="796821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9547" y="2060335"/>
            <a:ext cx="7972117"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7076" y="3643102"/>
            <a:ext cx="7985848"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69547" y="4440096"/>
            <a:ext cx="7993529"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607446"/>
            <a:ext cx="1547218" cy="307777"/>
          </a:xfrm>
          <a:prstGeom prst="rect">
            <a:avLst/>
          </a:prstGeom>
          <a:noFill/>
        </p:spPr>
        <p:txBody>
          <a:bodyPr wrap="none" rtlCol="0">
            <a:spAutoFit/>
          </a:bodyPr>
          <a:lstStyle/>
          <a:p>
            <a:r>
              <a:rPr lang="en-US" b="1" dirty="0" err="1" smtClean="0">
                <a:solidFill>
                  <a:srgbClr val="00B0F0"/>
                </a:solidFill>
              </a:rPr>
              <a:t>takeSample</a:t>
            </a:r>
            <a:r>
              <a:rPr lang="en-US" b="1" dirty="0" smtClean="0">
                <a:solidFill>
                  <a:srgbClr val="00B0F0"/>
                </a:solidFill>
              </a:rPr>
              <a:t>( ... )</a:t>
            </a:r>
          </a:p>
        </p:txBody>
      </p:sp>
      <p:sp>
        <p:nvSpPr>
          <p:cNvPr id="39" name="TextBox 38"/>
          <p:cNvSpPr txBox="1"/>
          <p:nvPr/>
        </p:nvSpPr>
        <p:spPr>
          <a:xfrm>
            <a:off x="437772" y="2194694"/>
            <a:ext cx="1606530" cy="307777"/>
          </a:xfrm>
          <a:prstGeom prst="rect">
            <a:avLst/>
          </a:prstGeom>
          <a:noFill/>
        </p:spPr>
        <p:txBody>
          <a:bodyPr wrap="none" rtlCol="0">
            <a:spAutoFit/>
          </a:bodyPr>
          <a:lstStyle/>
          <a:p>
            <a:r>
              <a:rPr lang="en-US" b="1" dirty="0" err="1" smtClean="0">
                <a:solidFill>
                  <a:srgbClr val="00B0F0"/>
                </a:solidFill>
              </a:rPr>
              <a:t>takeOrdered</a:t>
            </a:r>
            <a:r>
              <a:rPr lang="en-US" b="1" dirty="0" smtClean="0">
                <a:solidFill>
                  <a:srgbClr val="00B0F0"/>
                </a:solidFill>
              </a:rPr>
              <a:t>( ... )</a:t>
            </a:r>
          </a:p>
        </p:txBody>
      </p:sp>
      <p:sp>
        <p:nvSpPr>
          <p:cNvPr id="40" name="TextBox 39"/>
          <p:cNvSpPr txBox="1"/>
          <p:nvPr/>
        </p:nvSpPr>
        <p:spPr>
          <a:xfrm>
            <a:off x="437772" y="2781942"/>
            <a:ext cx="1188146" cy="338554"/>
          </a:xfrm>
          <a:prstGeom prst="rect">
            <a:avLst/>
          </a:prstGeom>
          <a:noFill/>
        </p:spPr>
        <p:txBody>
          <a:bodyPr wrap="none" rtlCol="0">
            <a:spAutoFit/>
          </a:bodyPr>
          <a:lstStyle/>
          <a:p>
            <a:r>
              <a:rPr lang="en-US" sz="1600" b="1" dirty="0" err="1" smtClean="0">
                <a:solidFill>
                  <a:srgbClr val="00B0F0"/>
                </a:solidFill>
              </a:rPr>
              <a:t>foreach</a:t>
            </a:r>
            <a:r>
              <a:rPr lang="en-US" sz="1600" b="1" dirty="0" smtClean="0">
                <a:solidFill>
                  <a:srgbClr val="00B0F0"/>
                </a:solidFill>
              </a:rPr>
              <a:t>(n)</a:t>
            </a:r>
          </a:p>
        </p:txBody>
      </p:sp>
      <p:sp>
        <p:nvSpPr>
          <p:cNvPr id="41" name="TextBox 40"/>
          <p:cNvSpPr txBox="1"/>
          <p:nvPr/>
        </p:nvSpPr>
        <p:spPr>
          <a:xfrm>
            <a:off x="437772" y="3676967"/>
            <a:ext cx="1499128" cy="276999"/>
          </a:xfrm>
          <a:prstGeom prst="rect">
            <a:avLst/>
          </a:prstGeom>
          <a:noFill/>
        </p:spPr>
        <p:txBody>
          <a:bodyPr wrap="none" rtlCol="0">
            <a:spAutoFit/>
          </a:bodyPr>
          <a:lstStyle/>
          <a:p>
            <a:r>
              <a:rPr lang="en-US" sz="1200" b="1" dirty="0" err="1" smtClean="0">
                <a:solidFill>
                  <a:srgbClr val="00B0F0"/>
                </a:solidFill>
              </a:rPr>
              <a:t>saveAsTextFile</a:t>
            </a:r>
            <a:r>
              <a:rPr lang="en-US" sz="1200" b="1" dirty="0" smtClean="0">
                <a:solidFill>
                  <a:srgbClr val="00B0F0"/>
                </a:solidFill>
              </a:rPr>
              <a:t>(p)</a:t>
            </a:r>
          </a:p>
        </p:txBody>
      </p:sp>
      <p:sp>
        <p:nvSpPr>
          <p:cNvPr id="43" name="TextBox 42"/>
          <p:cNvSpPr txBox="1"/>
          <p:nvPr/>
        </p:nvSpPr>
        <p:spPr>
          <a:xfrm>
            <a:off x="2168361"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168361" y="1438736"/>
            <a:ext cx="6172075" cy="461665"/>
          </a:xfrm>
          <a:prstGeom prst="rect">
            <a:avLst/>
          </a:prstGeom>
          <a:noFill/>
        </p:spPr>
        <p:txBody>
          <a:bodyPr wrap="square" rtlCol="0">
            <a:spAutoFit/>
          </a:bodyPr>
          <a:lstStyle/>
          <a:p>
            <a:r>
              <a:rPr lang="en-US" sz="1200" dirty="0"/>
              <a:t>Return an array with a random sample of </a:t>
            </a:r>
            <a:r>
              <a:rPr lang="en-US" sz="1200" dirty="0" err="1"/>
              <a:t>num</a:t>
            </a:r>
            <a:r>
              <a:rPr lang="en-US" sz="1200" dirty="0"/>
              <a:t> elements of the dataset, with or without replacement, optionally pre-specifying a random number generator seed.</a:t>
            </a:r>
            <a:endParaRPr lang="en-US" sz="1200" b="1" dirty="0" smtClean="0"/>
          </a:p>
        </p:txBody>
      </p:sp>
      <p:sp>
        <p:nvSpPr>
          <p:cNvPr id="45" name="TextBox 44"/>
          <p:cNvSpPr txBox="1"/>
          <p:nvPr/>
        </p:nvSpPr>
        <p:spPr>
          <a:xfrm>
            <a:off x="2168361" y="2106645"/>
            <a:ext cx="6172075" cy="461665"/>
          </a:xfrm>
          <a:prstGeom prst="rect">
            <a:avLst/>
          </a:prstGeom>
          <a:noFill/>
        </p:spPr>
        <p:txBody>
          <a:bodyPr wrap="square" rtlCol="0">
            <a:spAutoFit/>
          </a:bodyPr>
          <a:lstStyle/>
          <a:p>
            <a:r>
              <a:rPr lang="en-US" sz="1200" dirty="0"/>
              <a:t>Return the first n elements of the RDD using either their natural order or a custom comparator.</a:t>
            </a:r>
            <a:endParaRPr lang="en-US" sz="1200" b="1" dirty="0" smtClean="0"/>
          </a:p>
        </p:txBody>
      </p:sp>
      <p:sp>
        <p:nvSpPr>
          <p:cNvPr id="46" name="TextBox 45"/>
          <p:cNvSpPr txBox="1"/>
          <p:nvPr/>
        </p:nvSpPr>
        <p:spPr>
          <a:xfrm>
            <a:off x="2168361" y="2704997"/>
            <a:ext cx="6172075" cy="830997"/>
          </a:xfrm>
          <a:prstGeom prst="rect">
            <a:avLst/>
          </a:prstGeom>
          <a:noFill/>
        </p:spPr>
        <p:txBody>
          <a:bodyPr wrap="square" rtlCol="0">
            <a:spAutoFit/>
          </a:bodyPr>
          <a:lstStyle/>
          <a:p>
            <a:r>
              <a:rPr lang="en-US" sz="1200" dirty="0"/>
              <a:t>Run a function </a:t>
            </a:r>
            <a:r>
              <a:rPr lang="en-US" sz="1200" dirty="0" err="1"/>
              <a:t>func</a:t>
            </a:r>
            <a:r>
              <a:rPr lang="en-US" sz="1200" dirty="0"/>
              <a:t> on each element of the dataset. This is usually done for side effects such as updating an Accumulator or interacting with external storage </a:t>
            </a:r>
            <a:r>
              <a:rPr lang="en-US" sz="1200" dirty="0" smtClean="0"/>
              <a:t>systems.</a:t>
            </a:r>
            <a:r>
              <a:rPr lang="en-US" sz="1200" dirty="0"/>
              <a:t> </a:t>
            </a:r>
            <a:r>
              <a:rPr lang="en-US" sz="1200" dirty="0" smtClean="0"/>
              <a:t>Note</a:t>
            </a:r>
            <a:r>
              <a:rPr lang="en-US" sz="1200" dirty="0"/>
              <a:t>: modifying variables other than Accumulators outside of the </a:t>
            </a:r>
            <a:r>
              <a:rPr lang="en-US" sz="1200" dirty="0" err="1"/>
              <a:t>foreach</a:t>
            </a:r>
            <a:r>
              <a:rPr lang="en-US" sz="1200" dirty="0"/>
              <a:t>() may result in undefined behavior. See Understanding closures for more details.</a:t>
            </a:r>
            <a:endParaRPr lang="en-US" sz="1200" b="1" dirty="0" smtClean="0"/>
          </a:p>
        </p:txBody>
      </p:sp>
      <p:sp>
        <p:nvSpPr>
          <p:cNvPr id="47" name="TextBox 46"/>
          <p:cNvSpPr txBox="1"/>
          <p:nvPr/>
        </p:nvSpPr>
        <p:spPr>
          <a:xfrm>
            <a:off x="2087020" y="3626209"/>
            <a:ext cx="6172075" cy="646331"/>
          </a:xfrm>
          <a:prstGeom prst="rect">
            <a:avLst/>
          </a:prstGeom>
          <a:noFill/>
        </p:spPr>
        <p:txBody>
          <a:bodyPr wrap="square" rtlCol="0">
            <a:spAutoFit/>
          </a:bodyPr>
          <a:lstStyle/>
          <a:p>
            <a:r>
              <a:rPr lang="en-US" sz="1200" dirty="0"/>
              <a:t>Write the elements of the dataset as a text file (or set of text files) in a given directory in the local </a:t>
            </a:r>
            <a:r>
              <a:rPr lang="en-US" sz="1200" dirty="0" err="1"/>
              <a:t>filesystem</a:t>
            </a:r>
            <a:r>
              <a:rPr lang="en-US" sz="1200" dirty="0"/>
              <a:t>, HDFS or any other </a:t>
            </a:r>
            <a:r>
              <a:rPr lang="en-US" sz="1200" dirty="0" err="1"/>
              <a:t>Hadoop</a:t>
            </a:r>
            <a:r>
              <a:rPr lang="en-US" sz="1200" dirty="0"/>
              <a:t>-supported file system. Spark will call </a:t>
            </a:r>
            <a:r>
              <a:rPr lang="en-US" sz="1200" dirty="0" err="1"/>
              <a:t>toString</a:t>
            </a:r>
            <a:r>
              <a:rPr lang="en-US" sz="1200" dirty="0"/>
              <a:t> on each element to convert it to a line of text in the file.</a:t>
            </a:r>
            <a:endParaRPr lang="en-US" sz="1200" b="1" dirty="0" smtClean="0"/>
          </a:p>
        </p:txBody>
      </p:sp>
      <p:pic>
        <p:nvPicPr>
          <p:cNvPr id="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4386" y="2831705"/>
            <a:ext cx="592670" cy="57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99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Actions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21</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0" cy="3481893"/>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84551" y="870947"/>
            <a:ext cx="0" cy="3481893"/>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43058" y="870947"/>
            <a:ext cx="0" cy="3481893"/>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9547" y="3495538"/>
            <a:ext cx="7972118"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9547" y="2694972"/>
            <a:ext cx="7972117"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607446"/>
            <a:ext cx="1909497" cy="276999"/>
          </a:xfrm>
          <a:prstGeom prst="rect">
            <a:avLst/>
          </a:prstGeom>
          <a:noFill/>
        </p:spPr>
        <p:txBody>
          <a:bodyPr wrap="none" rtlCol="0">
            <a:spAutoFit/>
          </a:bodyPr>
          <a:lstStyle/>
          <a:p>
            <a:r>
              <a:rPr lang="en-US" sz="1200" b="1" dirty="0" err="1" smtClean="0">
                <a:solidFill>
                  <a:srgbClr val="00B0F0"/>
                </a:solidFill>
              </a:rPr>
              <a:t>saveAsSequenceFile</a:t>
            </a:r>
            <a:r>
              <a:rPr lang="en-US" sz="1200" b="1" dirty="0" smtClean="0">
                <a:solidFill>
                  <a:srgbClr val="00B0F0"/>
                </a:solidFill>
              </a:rPr>
              <a:t>(p</a:t>
            </a:r>
            <a:r>
              <a:rPr lang="en-US" sz="1200" b="1" dirty="0">
                <a:solidFill>
                  <a:srgbClr val="00B0F0"/>
                </a:solidFill>
              </a:rPr>
              <a:t>)</a:t>
            </a:r>
          </a:p>
        </p:txBody>
      </p:sp>
      <p:sp>
        <p:nvSpPr>
          <p:cNvPr id="39" name="TextBox 38"/>
          <p:cNvSpPr txBox="1"/>
          <p:nvPr/>
        </p:nvSpPr>
        <p:spPr>
          <a:xfrm>
            <a:off x="437772" y="2925683"/>
            <a:ext cx="1903085" cy="307777"/>
          </a:xfrm>
          <a:prstGeom prst="rect">
            <a:avLst/>
          </a:prstGeom>
          <a:noFill/>
        </p:spPr>
        <p:txBody>
          <a:bodyPr wrap="none" rtlCol="0">
            <a:spAutoFit/>
          </a:bodyPr>
          <a:lstStyle/>
          <a:p>
            <a:r>
              <a:rPr lang="en-US" b="1" dirty="0" err="1" smtClean="0">
                <a:solidFill>
                  <a:srgbClr val="00B0F0"/>
                </a:solidFill>
              </a:rPr>
              <a:t>saveAsObjectFile</a:t>
            </a:r>
            <a:r>
              <a:rPr lang="en-US" b="1" dirty="0" smtClean="0">
                <a:solidFill>
                  <a:srgbClr val="00B0F0"/>
                </a:solidFill>
              </a:rPr>
              <a:t>(p)</a:t>
            </a:r>
          </a:p>
        </p:txBody>
      </p:sp>
      <p:sp>
        <p:nvSpPr>
          <p:cNvPr id="43" name="TextBox 42"/>
          <p:cNvSpPr txBox="1"/>
          <p:nvPr/>
        </p:nvSpPr>
        <p:spPr>
          <a:xfrm>
            <a:off x="2824951"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841405" y="1438736"/>
            <a:ext cx="5434378" cy="1200329"/>
          </a:xfrm>
          <a:prstGeom prst="rect">
            <a:avLst/>
          </a:prstGeom>
          <a:noFill/>
        </p:spPr>
        <p:txBody>
          <a:bodyPr wrap="square" rtlCol="0">
            <a:spAutoFit/>
          </a:bodyPr>
          <a:lstStyle/>
          <a:p>
            <a:r>
              <a:rPr lang="en-US" sz="1200" dirty="0"/>
              <a:t>Write the elements of the dataset as a </a:t>
            </a:r>
            <a:r>
              <a:rPr lang="en-US" sz="1200" dirty="0" err="1"/>
              <a:t>Hadoop</a:t>
            </a:r>
            <a:r>
              <a:rPr lang="en-US" sz="1200" dirty="0"/>
              <a:t> </a:t>
            </a:r>
            <a:r>
              <a:rPr lang="en-US" sz="1200" dirty="0" err="1"/>
              <a:t>SequenceFile</a:t>
            </a:r>
            <a:r>
              <a:rPr lang="en-US" sz="1200" dirty="0"/>
              <a:t> in a given path in the local </a:t>
            </a:r>
            <a:r>
              <a:rPr lang="en-US" sz="1200" dirty="0" err="1"/>
              <a:t>filesystem</a:t>
            </a:r>
            <a:r>
              <a:rPr lang="en-US" sz="1200" dirty="0"/>
              <a:t>, HDFS or any other </a:t>
            </a:r>
            <a:r>
              <a:rPr lang="en-US" sz="1200" dirty="0" err="1"/>
              <a:t>Hadoop</a:t>
            </a:r>
            <a:r>
              <a:rPr lang="en-US" sz="1200" dirty="0"/>
              <a:t>-supported file system. This is available on RDDs of key-value pairs that implement </a:t>
            </a:r>
            <a:r>
              <a:rPr lang="en-US" sz="1200" dirty="0" err="1"/>
              <a:t>Hadoop's</a:t>
            </a:r>
            <a:r>
              <a:rPr lang="en-US" sz="1200" dirty="0"/>
              <a:t> Writable interface. In </a:t>
            </a:r>
            <a:r>
              <a:rPr lang="en-US" sz="1200" dirty="0" err="1"/>
              <a:t>Scala</a:t>
            </a:r>
            <a:r>
              <a:rPr lang="en-US" sz="1200" dirty="0"/>
              <a:t>, it is also available on types that are implicitly convertible to Writable (Spark includes conversions for basic types like </a:t>
            </a:r>
            <a:r>
              <a:rPr lang="en-US" sz="1200" dirty="0" err="1"/>
              <a:t>Int</a:t>
            </a:r>
            <a:r>
              <a:rPr lang="en-US" sz="1200" dirty="0"/>
              <a:t>, Double, String, </a:t>
            </a:r>
            <a:r>
              <a:rPr lang="en-US" sz="1200" dirty="0" err="1"/>
              <a:t>etc</a:t>
            </a:r>
            <a:r>
              <a:rPr lang="en-US" sz="1200" dirty="0"/>
              <a:t>).</a:t>
            </a:r>
            <a:endParaRPr lang="en-US" sz="1200" b="1" dirty="0" smtClean="0"/>
          </a:p>
        </p:txBody>
      </p:sp>
      <p:sp>
        <p:nvSpPr>
          <p:cNvPr id="45" name="TextBox 44"/>
          <p:cNvSpPr txBox="1"/>
          <p:nvPr/>
        </p:nvSpPr>
        <p:spPr>
          <a:xfrm>
            <a:off x="2841404" y="2756874"/>
            <a:ext cx="5434379" cy="738664"/>
          </a:xfrm>
          <a:prstGeom prst="rect">
            <a:avLst/>
          </a:prstGeom>
          <a:noFill/>
        </p:spPr>
        <p:txBody>
          <a:bodyPr wrap="square" rtlCol="0">
            <a:spAutoFit/>
          </a:bodyPr>
          <a:lstStyle/>
          <a:p>
            <a:r>
              <a:rPr lang="en-US" dirty="0"/>
              <a:t>Write the elements of the dataset in a simple format using Java serialization, which can then be loaded using </a:t>
            </a:r>
            <a:r>
              <a:rPr lang="en-US" dirty="0" err="1"/>
              <a:t>SparkContext.objectFile</a:t>
            </a:r>
            <a:r>
              <a:rPr lang="en-US" dirty="0"/>
              <a:t>().</a:t>
            </a:r>
            <a:endParaRPr lang="en-US" b="1" dirty="0" smtClean="0"/>
          </a:p>
        </p:txBody>
      </p:sp>
      <p:cxnSp>
        <p:nvCxnSpPr>
          <p:cNvPr id="32" name="Straight Connector 31"/>
          <p:cNvCxnSpPr/>
          <p:nvPr/>
        </p:nvCxnSpPr>
        <p:spPr>
          <a:xfrm>
            <a:off x="483407" y="4352840"/>
            <a:ext cx="7972117"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55699" y="3678446"/>
            <a:ext cx="2291012" cy="307777"/>
          </a:xfrm>
          <a:prstGeom prst="rect">
            <a:avLst/>
          </a:prstGeom>
          <a:noFill/>
        </p:spPr>
        <p:txBody>
          <a:bodyPr wrap="none" rtlCol="0">
            <a:spAutoFit/>
          </a:bodyPr>
          <a:lstStyle/>
          <a:p>
            <a:r>
              <a:rPr lang="en-US" b="1" dirty="0" err="1" smtClean="0">
                <a:solidFill>
                  <a:srgbClr val="00B0F0"/>
                </a:solidFill>
              </a:rPr>
              <a:t>saveToCassandra</a:t>
            </a:r>
            <a:r>
              <a:rPr lang="en-US" b="1" dirty="0" smtClean="0">
                <a:solidFill>
                  <a:srgbClr val="00B0F0"/>
                </a:solidFill>
              </a:rPr>
              <a:t>(k, t, c)</a:t>
            </a:r>
          </a:p>
        </p:txBody>
      </p:sp>
      <p:sp>
        <p:nvSpPr>
          <p:cNvPr id="34" name="TextBox 33"/>
          <p:cNvSpPr txBox="1"/>
          <p:nvPr/>
        </p:nvSpPr>
        <p:spPr>
          <a:xfrm>
            <a:off x="2841403" y="3590397"/>
            <a:ext cx="5434379" cy="523220"/>
          </a:xfrm>
          <a:prstGeom prst="rect">
            <a:avLst/>
          </a:prstGeom>
          <a:noFill/>
        </p:spPr>
        <p:txBody>
          <a:bodyPr wrap="square" rtlCol="0">
            <a:spAutoFit/>
          </a:bodyPr>
          <a:lstStyle/>
          <a:p>
            <a:r>
              <a:rPr lang="en-US" dirty="0" smtClean="0"/>
              <a:t>Stores all elements of the source RDD into a DSE table (t) in a given </a:t>
            </a:r>
            <a:r>
              <a:rPr lang="en-US" dirty="0" err="1" smtClean="0"/>
              <a:t>keyspace</a:t>
            </a:r>
            <a:r>
              <a:rPr lang="en-US" dirty="0" smtClean="0"/>
              <a:t> (k). Table columns may be specified if needed. </a:t>
            </a:r>
            <a:endParaRPr lang="en-US" b="1" dirty="0" smtClean="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3" b="5194"/>
          <a:stretch/>
        </p:blipFill>
        <p:spPr bwMode="auto">
          <a:xfrm>
            <a:off x="8566131" y="3681881"/>
            <a:ext cx="484517" cy="49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99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69547" y="870947"/>
            <a:ext cx="7993529" cy="59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8347" y="270472"/>
            <a:ext cx="8368453" cy="548048"/>
          </a:xfrm>
        </p:spPr>
        <p:txBody>
          <a:bodyPr/>
          <a:lstStyle/>
          <a:p>
            <a:r>
              <a:rPr lang="en-US" dirty="0" smtClean="0"/>
              <a:t>Common RDD Actions (Pair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22</a:t>
            </a:fld>
            <a:endParaRPr lang="uk-UA" dirty="0"/>
          </a:p>
        </p:txBody>
      </p:sp>
      <p:cxnSp>
        <p:nvCxnSpPr>
          <p:cNvPr id="18" name="Straight Connector 17"/>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134" y="1020198"/>
            <a:ext cx="1689886" cy="338554"/>
          </a:xfrm>
          <a:prstGeom prst="rect">
            <a:avLst/>
          </a:prstGeom>
          <a:noFill/>
        </p:spPr>
        <p:txBody>
          <a:bodyPr wrap="none" rtlCol="0">
            <a:spAutoFit/>
          </a:bodyPr>
          <a:lstStyle/>
          <a:p>
            <a:r>
              <a:rPr lang="en-US" sz="1600" b="1" dirty="0" smtClean="0"/>
              <a:t>Transformation</a:t>
            </a:r>
          </a:p>
        </p:txBody>
      </p:sp>
      <p:cxnSp>
        <p:nvCxnSpPr>
          <p:cNvPr id="20" name="Straight Connector 19"/>
          <p:cNvCxnSpPr/>
          <p:nvPr/>
        </p:nvCxnSpPr>
        <p:spPr>
          <a:xfrm>
            <a:off x="469547" y="870947"/>
            <a:ext cx="0" cy="1344197"/>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11498" y="870947"/>
            <a:ext cx="0" cy="1344197"/>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43058" y="870947"/>
            <a:ext cx="0" cy="1344197"/>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8011" y="146564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450" y="2215144"/>
            <a:ext cx="796821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72" y="1607446"/>
            <a:ext cx="1516762" cy="338554"/>
          </a:xfrm>
          <a:prstGeom prst="rect">
            <a:avLst/>
          </a:prstGeom>
          <a:noFill/>
        </p:spPr>
        <p:txBody>
          <a:bodyPr wrap="none" rtlCol="0">
            <a:spAutoFit/>
          </a:bodyPr>
          <a:lstStyle/>
          <a:p>
            <a:r>
              <a:rPr lang="en-US" sz="1600" b="1" dirty="0" err="1" smtClean="0">
                <a:solidFill>
                  <a:srgbClr val="00B0F0"/>
                </a:solidFill>
              </a:rPr>
              <a:t>countByKey</a:t>
            </a:r>
            <a:r>
              <a:rPr lang="en-US" sz="1600" b="1" dirty="0" smtClean="0">
                <a:solidFill>
                  <a:srgbClr val="00B0F0"/>
                </a:solidFill>
              </a:rPr>
              <a:t>()</a:t>
            </a:r>
            <a:endParaRPr lang="en-US" sz="1600" b="1" dirty="0">
              <a:solidFill>
                <a:srgbClr val="00B0F0"/>
              </a:solidFill>
            </a:endParaRPr>
          </a:p>
        </p:txBody>
      </p:sp>
      <p:sp>
        <p:nvSpPr>
          <p:cNvPr id="43" name="TextBox 42"/>
          <p:cNvSpPr txBox="1"/>
          <p:nvPr/>
        </p:nvSpPr>
        <p:spPr>
          <a:xfrm>
            <a:off x="2168361" y="1020198"/>
            <a:ext cx="1313180" cy="338554"/>
          </a:xfrm>
          <a:prstGeom prst="rect">
            <a:avLst/>
          </a:prstGeom>
          <a:noFill/>
        </p:spPr>
        <p:txBody>
          <a:bodyPr wrap="none" rtlCol="0">
            <a:spAutoFit/>
          </a:bodyPr>
          <a:lstStyle/>
          <a:p>
            <a:r>
              <a:rPr lang="en-US" sz="1600" b="1" dirty="0" smtClean="0"/>
              <a:t>Description</a:t>
            </a:r>
          </a:p>
        </p:txBody>
      </p:sp>
      <p:sp>
        <p:nvSpPr>
          <p:cNvPr id="44" name="TextBox 43"/>
          <p:cNvSpPr txBox="1"/>
          <p:nvPr/>
        </p:nvSpPr>
        <p:spPr>
          <a:xfrm>
            <a:off x="2309091" y="1484335"/>
            <a:ext cx="5966692" cy="584775"/>
          </a:xfrm>
          <a:prstGeom prst="rect">
            <a:avLst/>
          </a:prstGeom>
          <a:noFill/>
        </p:spPr>
        <p:txBody>
          <a:bodyPr wrap="square" rtlCol="0">
            <a:spAutoFit/>
          </a:bodyPr>
          <a:lstStyle/>
          <a:p>
            <a:r>
              <a:rPr lang="en-US" sz="1600" dirty="0"/>
              <a:t>Only available on RDDs of type (K, V). Returns a </a:t>
            </a:r>
            <a:r>
              <a:rPr lang="en-US" sz="1600" dirty="0" err="1"/>
              <a:t>hashmap</a:t>
            </a:r>
            <a:r>
              <a:rPr lang="en-US" sz="1600" dirty="0"/>
              <a:t> of (K, </a:t>
            </a:r>
            <a:r>
              <a:rPr lang="en-US" sz="1600" dirty="0" err="1"/>
              <a:t>Int</a:t>
            </a:r>
            <a:r>
              <a:rPr lang="en-US" sz="1600" dirty="0"/>
              <a:t>) pairs with the count of each key.</a:t>
            </a:r>
            <a:endParaRPr lang="en-US" sz="1600" b="1" dirty="0" smtClean="0"/>
          </a:p>
        </p:txBody>
      </p:sp>
    </p:spTree>
    <p:extLst>
      <p:ext uri="{BB962C8B-B14F-4D97-AF65-F5344CB8AC3E}">
        <p14:creationId xmlns:p14="http://schemas.microsoft.com/office/powerpoint/2010/main" val="3786009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9" y="624668"/>
            <a:ext cx="2543175" cy="548048"/>
          </a:xfrm>
        </p:spPr>
        <p:txBody>
          <a:bodyPr/>
          <a:lstStyle/>
          <a:p>
            <a:r>
              <a:rPr lang="en-US" dirty="0" smtClean="0"/>
              <a:t>About Actions: Optimization</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23</a:t>
            </a:fld>
            <a:endParaRPr lang="uk-UA" dirty="0"/>
          </a:p>
        </p:txBody>
      </p:sp>
      <p:sp>
        <p:nvSpPr>
          <p:cNvPr id="4" name="TextBox 3"/>
          <p:cNvSpPr txBox="1"/>
          <p:nvPr/>
        </p:nvSpPr>
        <p:spPr>
          <a:xfrm>
            <a:off x="491688" y="485154"/>
            <a:ext cx="8452287" cy="4031873"/>
          </a:xfrm>
          <a:prstGeom prst="rect">
            <a:avLst/>
          </a:prstGeom>
          <a:noFill/>
        </p:spPr>
        <p:txBody>
          <a:bodyPr wrap="square" rtlCol="0">
            <a:spAutoFit/>
          </a:bodyPr>
          <a:lstStyle/>
          <a:p>
            <a:r>
              <a:rPr lang="en-US" sz="1800" dirty="0"/>
              <a:t>Triggers work to start</a:t>
            </a:r>
          </a:p>
          <a:p>
            <a:pPr marL="230188" indent="-230188">
              <a:buFont typeface="Arial" pitchFamily="34" charset="0"/>
              <a:buChar char="•"/>
            </a:pPr>
            <a:r>
              <a:rPr lang="en-US" sz="1600" dirty="0"/>
              <a:t>Calling an action says it is now time to evaluate</a:t>
            </a:r>
          </a:p>
          <a:p>
            <a:pPr marL="230188" indent="-230188">
              <a:buFont typeface="Arial" pitchFamily="34" charset="0"/>
              <a:buChar char="•"/>
            </a:pPr>
            <a:r>
              <a:rPr lang="en-US" sz="1600" dirty="0"/>
              <a:t>Sent to the DAG Scheduler and off it goes</a:t>
            </a:r>
          </a:p>
          <a:p>
            <a:pPr marL="230188" indent="-230188">
              <a:buFont typeface="Arial" pitchFamily="34" charset="0"/>
              <a:buChar char="•"/>
            </a:pPr>
            <a:r>
              <a:rPr lang="en-US" sz="1600" dirty="0"/>
              <a:t>Scalar value is returned to the driver</a:t>
            </a:r>
          </a:p>
          <a:p>
            <a:pPr lvl="1" defTabSz="230188"/>
            <a:r>
              <a:rPr lang="en-US" sz="1600" dirty="0" smtClean="0"/>
              <a:t>		-- Avoid </a:t>
            </a:r>
            <a:r>
              <a:rPr lang="en-US" sz="1600" dirty="0"/>
              <a:t>calling actions then transformations then actions then transformations as this </a:t>
            </a:r>
            <a:endParaRPr lang="en-US" sz="1600" dirty="0" smtClean="0"/>
          </a:p>
          <a:p>
            <a:pPr lvl="1" defTabSz="230188"/>
            <a:r>
              <a:rPr lang="en-US" sz="1600" dirty="0"/>
              <a:t>	</a:t>
            </a:r>
            <a:r>
              <a:rPr lang="en-US" sz="1600" dirty="0" smtClean="0"/>
              <a:t>		means </a:t>
            </a:r>
            <a:r>
              <a:rPr lang="en-US" sz="1600" dirty="0"/>
              <a:t>data is sent to driver, back out to the cluster, then to driver, back out, etc.</a:t>
            </a:r>
          </a:p>
          <a:p>
            <a:pPr lvl="2" defTabSz="230188"/>
            <a:r>
              <a:rPr lang="en-US" sz="1600" dirty="0" smtClean="0"/>
              <a:t>				.. Lot </a:t>
            </a:r>
            <a:r>
              <a:rPr lang="en-US" sz="1600" dirty="0"/>
              <a:t>of avoidable data movement</a:t>
            </a:r>
          </a:p>
          <a:p>
            <a:pPr lvl="2" defTabSz="230188"/>
            <a:r>
              <a:rPr lang="en-US" sz="1600" dirty="0" smtClean="0"/>
              <a:t>				.. Can </a:t>
            </a:r>
            <a:r>
              <a:rPr lang="en-US" sz="1600" dirty="0"/>
              <a:t>drastically slow down your performance</a:t>
            </a:r>
          </a:p>
          <a:p>
            <a:pPr lvl="2" defTabSz="230188"/>
            <a:r>
              <a:rPr lang="en-US" sz="1600" dirty="0" smtClean="0"/>
              <a:t>				.. Can </a:t>
            </a:r>
            <a:r>
              <a:rPr lang="en-US" sz="1600" dirty="0"/>
              <a:t>create an OOM on driver</a:t>
            </a:r>
          </a:p>
          <a:p>
            <a:pPr lvl="3" defTabSz="230188"/>
            <a:r>
              <a:rPr lang="en-US" sz="1600" dirty="0" smtClean="0"/>
              <a:t>					I.e</a:t>
            </a:r>
            <a:r>
              <a:rPr lang="en-US" sz="1600" dirty="0"/>
              <a:t>. load data from </a:t>
            </a:r>
            <a:r>
              <a:rPr lang="en-US" sz="1600" dirty="0" err="1"/>
              <a:t>cassandra</a:t>
            </a:r>
            <a:r>
              <a:rPr lang="en-US" sz="1600" dirty="0"/>
              <a:t>, run a map, collect, then </a:t>
            </a:r>
            <a:r>
              <a:rPr lang="en-US" sz="1600" dirty="0" err="1"/>
              <a:t>flatmap</a:t>
            </a:r>
            <a:r>
              <a:rPr lang="en-US" sz="1600" dirty="0"/>
              <a:t>, </a:t>
            </a:r>
            <a:r>
              <a:rPr lang="en-US" sz="1600" dirty="0" err="1"/>
              <a:t>foreach</a:t>
            </a:r>
            <a:r>
              <a:rPr lang="en-US" sz="1600" dirty="0"/>
              <a:t>, and </a:t>
            </a:r>
            <a:endParaRPr lang="en-US" sz="1600" dirty="0" smtClean="0"/>
          </a:p>
          <a:p>
            <a:pPr lvl="3" defTabSz="230188"/>
            <a:r>
              <a:rPr lang="en-US" sz="1600" dirty="0"/>
              <a:t>	</a:t>
            </a:r>
            <a:r>
              <a:rPr lang="en-US" sz="1600" dirty="0" smtClean="0"/>
              <a:t>				then </a:t>
            </a:r>
            <a:r>
              <a:rPr lang="en-US" sz="1600" dirty="0"/>
              <a:t>filter.  If you would/could have done your filter, map, </a:t>
            </a:r>
            <a:r>
              <a:rPr lang="en-US" sz="1600" dirty="0" err="1"/>
              <a:t>flatmap</a:t>
            </a:r>
            <a:r>
              <a:rPr lang="en-US" sz="1600" dirty="0"/>
              <a:t> then collect </a:t>
            </a:r>
            <a:endParaRPr lang="en-US" sz="1600" dirty="0" smtClean="0"/>
          </a:p>
          <a:p>
            <a:pPr lvl="3" defTabSz="230188"/>
            <a:r>
              <a:rPr lang="en-US" sz="1600" dirty="0"/>
              <a:t>	</a:t>
            </a:r>
            <a:r>
              <a:rPr lang="en-US" sz="1600" dirty="0" smtClean="0"/>
              <a:t>				would </a:t>
            </a:r>
            <a:r>
              <a:rPr lang="en-US" sz="1600" dirty="0"/>
              <a:t>have saved a lot of data transmission, on a set of data you did not need</a:t>
            </a:r>
          </a:p>
          <a:p>
            <a:pPr marL="230188" indent="-230188">
              <a:buFont typeface="Arial" pitchFamily="34" charset="0"/>
              <a:buChar char="•"/>
            </a:pPr>
            <a:r>
              <a:rPr lang="en-US" sz="1600" dirty="0"/>
              <a:t>Instead do all transformations up front</a:t>
            </a:r>
          </a:p>
          <a:p>
            <a:pPr lvl="1" defTabSz="230188"/>
            <a:r>
              <a:rPr lang="en-US" sz="1600" dirty="0" smtClean="0"/>
              <a:t>		-- If </a:t>
            </a:r>
            <a:r>
              <a:rPr lang="en-US" sz="1600" dirty="0"/>
              <a:t>you have multiple actions </a:t>
            </a:r>
            <a:r>
              <a:rPr lang="en-US" sz="1600" dirty="0" smtClean="0"/>
              <a:t>then with </a:t>
            </a:r>
            <a:r>
              <a:rPr lang="en-US" sz="1600" dirty="0"/>
              <a:t>final RDD maybe apply a persistence (caching) </a:t>
            </a:r>
            <a:endParaRPr lang="en-US" sz="1600" dirty="0" smtClean="0"/>
          </a:p>
          <a:p>
            <a:pPr lvl="1" defTabSz="230188"/>
            <a:r>
              <a:rPr lang="en-US" sz="1600" dirty="0"/>
              <a:t>	</a:t>
            </a:r>
            <a:r>
              <a:rPr lang="en-US" sz="1600" dirty="0" smtClean="0"/>
              <a:t>		mechanism </a:t>
            </a:r>
            <a:r>
              <a:rPr lang="en-US" sz="1600" dirty="0"/>
              <a:t>on it to save, then do multiple actions (else you have to trigger the </a:t>
            </a:r>
            <a:endParaRPr lang="en-US" sz="1600" dirty="0" smtClean="0"/>
          </a:p>
          <a:p>
            <a:pPr lvl="1" defTabSz="230188"/>
            <a:r>
              <a:rPr lang="en-US" sz="1600" dirty="0"/>
              <a:t>	</a:t>
            </a:r>
            <a:r>
              <a:rPr lang="en-US" sz="1600" dirty="0" smtClean="0"/>
              <a:t>		evaluation </a:t>
            </a:r>
            <a:r>
              <a:rPr lang="en-US" sz="1600" dirty="0"/>
              <a:t>again)</a:t>
            </a:r>
          </a:p>
        </p:txBody>
      </p:sp>
    </p:spTree>
    <p:extLst>
      <p:ext uri="{BB962C8B-B14F-4D97-AF65-F5344CB8AC3E}">
        <p14:creationId xmlns:p14="http://schemas.microsoft.com/office/powerpoint/2010/main" val="3703936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169" y="220773"/>
            <a:ext cx="4874812" cy="548048"/>
          </a:xfrm>
        </p:spPr>
        <p:txBody>
          <a:bodyPr/>
          <a:lstStyle/>
          <a:p>
            <a:r>
              <a:rPr lang="en-US" dirty="0"/>
              <a:t>F</a:t>
            </a:r>
            <a:r>
              <a:rPr lang="en-US" dirty="0" smtClean="0"/>
              <a:t>unction examples from DSA-</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24</a:t>
            </a:fld>
            <a:endParaRPr lang="uk-UA" dirty="0"/>
          </a:p>
        </p:txBody>
      </p:sp>
      <p:sp>
        <p:nvSpPr>
          <p:cNvPr id="4" name="TextBox 3"/>
          <p:cNvSpPr txBox="1"/>
          <p:nvPr/>
        </p:nvSpPr>
        <p:spPr>
          <a:xfrm>
            <a:off x="256489" y="667919"/>
            <a:ext cx="6699270" cy="4247317"/>
          </a:xfrm>
          <a:prstGeom prst="rect">
            <a:avLst/>
          </a:prstGeom>
          <a:noFill/>
        </p:spPr>
        <p:txBody>
          <a:bodyPr wrap="none" rtlCol="0">
            <a:spAutoFit/>
          </a:bodyPr>
          <a:lstStyle/>
          <a:p>
            <a:r>
              <a:rPr lang="en-US" sz="1800" dirty="0" smtClean="0">
                <a:solidFill>
                  <a:schemeClr val="tx1"/>
                </a:solidFill>
              </a:rPr>
              <a:t>Toy Story, 1995</a:t>
            </a:r>
          </a:p>
          <a:p>
            <a:r>
              <a:rPr lang="en-US" sz="1800" dirty="0" err="1" smtClean="0">
                <a:solidFill>
                  <a:srgbClr val="00B0F0"/>
                </a:solidFill>
              </a:rPr>
              <a:t>rdd.filter</a:t>
            </a:r>
            <a:r>
              <a:rPr lang="en-US" sz="1800" dirty="0" smtClean="0">
                <a:solidFill>
                  <a:srgbClr val="00B0F0"/>
                </a:solidFill>
              </a:rPr>
              <a:t>(m =&gt; </a:t>
            </a:r>
            <a:r>
              <a:rPr lang="en-US" sz="1800" dirty="0" err="1" smtClean="0">
                <a:solidFill>
                  <a:srgbClr val="00B0F0"/>
                </a:solidFill>
              </a:rPr>
              <a:t>m.substring</a:t>
            </a:r>
            <a:r>
              <a:rPr lang="en-US" sz="1800" dirty="0" smtClean="0">
                <a:solidFill>
                  <a:srgbClr val="00B0F0"/>
                </a:solidFill>
              </a:rPr>
              <a:t>(</a:t>
            </a:r>
            <a:r>
              <a:rPr lang="en-US" sz="1800" dirty="0" err="1" smtClean="0">
                <a:solidFill>
                  <a:srgbClr val="00B0F0"/>
                </a:solidFill>
              </a:rPr>
              <a:t>m.length</a:t>
            </a:r>
            <a:r>
              <a:rPr lang="en-US" sz="1800" dirty="0" smtClean="0">
                <a:solidFill>
                  <a:srgbClr val="00B0F0"/>
                </a:solidFill>
              </a:rPr>
              <a:t> - 4, </a:t>
            </a:r>
            <a:r>
              <a:rPr lang="en-US" sz="1800" dirty="0" err="1" smtClean="0">
                <a:solidFill>
                  <a:srgbClr val="00B0F0"/>
                </a:solidFill>
              </a:rPr>
              <a:t>m.length</a:t>
            </a:r>
            <a:r>
              <a:rPr lang="en-US" sz="1800" dirty="0" smtClean="0">
                <a:solidFill>
                  <a:srgbClr val="00B0F0"/>
                </a:solidFill>
              </a:rPr>
              <a:t>).</a:t>
            </a:r>
            <a:r>
              <a:rPr lang="en-US" sz="1800" dirty="0" err="1" smtClean="0">
                <a:solidFill>
                  <a:srgbClr val="00B0F0"/>
                </a:solidFill>
              </a:rPr>
              <a:t>toInt</a:t>
            </a:r>
            <a:r>
              <a:rPr lang="en-US" sz="1800" dirty="0" smtClean="0">
                <a:solidFill>
                  <a:srgbClr val="00B0F0"/>
                </a:solidFill>
              </a:rPr>
              <a:t> ==2010)</a:t>
            </a:r>
          </a:p>
          <a:p>
            <a:r>
              <a:rPr lang="en-US" sz="1800" dirty="0" err="1">
                <a:solidFill>
                  <a:srgbClr val="00B0F0"/>
                </a:solidFill>
              </a:rPr>
              <a:t>rdd.filter</a:t>
            </a:r>
            <a:r>
              <a:rPr lang="en-US" sz="1800" dirty="0">
                <a:solidFill>
                  <a:srgbClr val="00B0F0"/>
                </a:solidFill>
              </a:rPr>
              <a:t>(m =&gt; </a:t>
            </a:r>
            <a:r>
              <a:rPr lang="en-US" sz="1800" dirty="0" err="1" smtClean="0">
                <a:solidFill>
                  <a:srgbClr val="00B0F0"/>
                </a:solidFill>
              </a:rPr>
              <a:t>m.split</a:t>
            </a:r>
            <a:r>
              <a:rPr lang="en-US" sz="1800" dirty="0" smtClean="0">
                <a:solidFill>
                  <a:srgbClr val="00B0F0"/>
                </a:solidFill>
              </a:rPr>
              <a:t>(",").</a:t>
            </a:r>
            <a:r>
              <a:rPr lang="en-US" sz="1800" dirty="0" err="1" smtClean="0">
                <a:solidFill>
                  <a:srgbClr val="00B0F0"/>
                </a:solidFill>
              </a:rPr>
              <a:t>last.trim.toInt</a:t>
            </a:r>
            <a:r>
              <a:rPr lang="en-US" sz="1800" dirty="0" smtClean="0">
                <a:solidFill>
                  <a:srgbClr val="00B0F0"/>
                </a:solidFill>
              </a:rPr>
              <a:t> </a:t>
            </a:r>
            <a:r>
              <a:rPr lang="en-US" sz="1800" dirty="0">
                <a:solidFill>
                  <a:srgbClr val="00B0F0"/>
                </a:solidFill>
              </a:rPr>
              <a:t>==2010)</a:t>
            </a:r>
          </a:p>
          <a:p>
            <a:endParaRPr lang="en-US" sz="1800" dirty="0" smtClean="0">
              <a:solidFill>
                <a:srgbClr val="00B0F0"/>
              </a:solidFill>
            </a:endParaRPr>
          </a:p>
          <a:p>
            <a:r>
              <a:rPr lang="en-US" sz="1800" dirty="0" smtClean="0">
                <a:solidFill>
                  <a:schemeClr val="tx1"/>
                </a:solidFill>
              </a:rPr>
              <a:t>Toy Story, 1995</a:t>
            </a:r>
            <a:endParaRPr lang="en-US" sz="1800" dirty="0">
              <a:solidFill>
                <a:schemeClr val="tx1"/>
              </a:solidFill>
            </a:endParaRPr>
          </a:p>
          <a:p>
            <a:r>
              <a:rPr lang="en-US" sz="1800" dirty="0" err="1" smtClean="0">
                <a:solidFill>
                  <a:srgbClr val="00B0F0"/>
                </a:solidFill>
              </a:rPr>
              <a:t>rdd.map</a:t>
            </a:r>
            <a:r>
              <a:rPr lang="en-US" sz="1800" dirty="0" smtClean="0">
                <a:solidFill>
                  <a:srgbClr val="00B0F0"/>
                </a:solidFill>
              </a:rPr>
              <a:t>(m =&gt; </a:t>
            </a:r>
            <a:r>
              <a:rPr lang="en-US" sz="1800" dirty="0" err="1" smtClean="0">
                <a:solidFill>
                  <a:srgbClr val="00B0F0"/>
                </a:solidFill>
              </a:rPr>
              <a:t>m.substring</a:t>
            </a:r>
            <a:r>
              <a:rPr lang="en-US" sz="1800" dirty="0" smtClean="0">
                <a:solidFill>
                  <a:srgbClr val="00B0F0"/>
                </a:solidFill>
              </a:rPr>
              <a:t>(0, </a:t>
            </a:r>
            <a:r>
              <a:rPr lang="en-US" sz="1800" dirty="0" err="1" smtClean="0">
                <a:solidFill>
                  <a:srgbClr val="00B0F0"/>
                </a:solidFill>
              </a:rPr>
              <a:t>m.length</a:t>
            </a:r>
            <a:r>
              <a:rPr lang="en-US" sz="1800" dirty="0" smtClean="0">
                <a:solidFill>
                  <a:srgbClr val="00B0F0"/>
                </a:solidFill>
              </a:rPr>
              <a:t> – 6).length).</a:t>
            </a:r>
          </a:p>
          <a:p>
            <a:pPr defTabSz="230188"/>
            <a:r>
              <a:rPr lang="en-US" sz="1800" dirty="0">
                <a:solidFill>
                  <a:srgbClr val="00B0F0"/>
                </a:solidFill>
              </a:rPr>
              <a:t>	</a:t>
            </a:r>
            <a:r>
              <a:rPr lang="en-US" sz="1800" dirty="0" smtClean="0">
                <a:solidFill>
                  <a:srgbClr val="00B0F0"/>
                </a:solidFill>
              </a:rPr>
              <a:t>reduce{ case (x, y) =&gt; x + y }</a:t>
            </a:r>
          </a:p>
          <a:p>
            <a:pPr defTabSz="230188"/>
            <a:endParaRPr lang="en-US" sz="1800" dirty="0" smtClean="0">
              <a:solidFill>
                <a:srgbClr val="00B0F0"/>
              </a:solidFill>
            </a:endParaRPr>
          </a:p>
          <a:p>
            <a:pPr defTabSz="230188"/>
            <a:r>
              <a:rPr lang="en-US" sz="1800" dirty="0" smtClean="0">
                <a:solidFill>
                  <a:schemeClr val="tx1"/>
                </a:solidFill>
              </a:rPr>
              <a:t>Toy Story, 1995</a:t>
            </a:r>
            <a:endParaRPr lang="en-US" sz="1800" dirty="0">
              <a:solidFill>
                <a:schemeClr val="tx1"/>
              </a:solidFill>
            </a:endParaRPr>
          </a:p>
          <a:p>
            <a:r>
              <a:rPr lang="en-US" sz="1800" dirty="0" err="1">
                <a:solidFill>
                  <a:srgbClr val="00B0F0"/>
                </a:solidFill>
              </a:rPr>
              <a:t>rdd.map</a:t>
            </a:r>
            <a:r>
              <a:rPr lang="en-US" sz="1800" dirty="0">
                <a:solidFill>
                  <a:srgbClr val="00B0F0"/>
                </a:solidFill>
              </a:rPr>
              <a:t>(m =&gt; </a:t>
            </a:r>
            <a:r>
              <a:rPr lang="en-US" sz="1800" dirty="0" err="1">
                <a:solidFill>
                  <a:srgbClr val="00B0F0"/>
                </a:solidFill>
              </a:rPr>
              <a:t>m.substring</a:t>
            </a:r>
            <a:r>
              <a:rPr lang="en-US" sz="1800" dirty="0">
                <a:solidFill>
                  <a:srgbClr val="00B0F0"/>
                </a:solidFill>
              </a:rPr>
              <a:t>(0, </a:t>
            </a:r>
            <a:r>
              <a:rPr lang="en-US" sz="1800" dirty="0" err="1">
                <a:solidFill>
                  <a:srgbClr val="00B0F0"/>
                </a:solidFill>
              </a:rPr>
              <a:t>m.length</a:t>
            </a:r>
            <a:r>
              <a:rPr lang="en-US" sz="1800" dirty="0">
                <a:solidFill>
                  <a:srgbClr val="00B0F0"/>
                </a:solidFill>
              </a:rPr>
              <a:t> – 6).length</a:t>
            </a:r>
            <a:r>
              <a:rPr lang="en-US" sz="1800" dirty="0" smtClean="0">
                <a:solidFill>
                  <a:srgbClr val="00B0F0"/>
                </a:solidFill>
              </a:rPr>
              <a:t>).</a:t>
            </a:r>
          </a:p>
          <a:p>
            <a:pPr defTabSz="230188"/>
            <a:r>
              <a:rPr lang="en-US" sz="1800" dirty="0">
                <a:solidFill>
                  <a:srgbClr val="00B0F0"/>
                </a:solidFill>
              </a:rPr>
              <a:t>	</a:t>
            </a:r>
            <a:r>
              <a:rPr lang="en-US" sz="1800" dirty="0" err="1" smtClean="0">
                <a:solidFill>
                  <a:srgbClr val="00B0F0"/>
                </a:solidFill>
              </a:rPr>
              <a:t>foreach</a:t>
            </a:r>
            <a:r>
              <a:rPr lang="en-US" sz="1800" dirty="0" smtClean="0">
                <a:solidFill>
                  <a:srgbClr val="00B0F0"/>
                </a:solidFill>
              </a:rPr>
              <a:t>{ </a:t>
            </a:r>
            <a:r>
              <a:rPr lang="en-US" sz="1800" dirty="0" smtClean="0">
                <a:solidFill>
                  <a:srgbClr val="92D050"/>
                </a:solidFill>
              </a:rPr>
              <a:t>1 =&gt; </a:t>
            </a:r>
            <a:r>
              <a:rPr lang="en-US" sz="1800" dirty="0" err="1" smtClean="0">
                <a:solidFill>
                  <a:srgbClr val="92D050"/>
                </a:solidFill>
              </a:rPr>
              <a:t>totalCount</a:t>
            </a:r>
            <a:r>
              <a:rPr lang="en-US" sz="1800" dirty="0" smtClean="0">
                <a:solidFill>
                  <a:srgbClr val="92D050"/>
                </a:solidFill>
              </a:rPr>
              <a:t> += 1; </a:t>
            </a:r>
            <a:r>
              <a:rPr lang="en-US" sz="1800" dirty="0" err="1" smtClean="0">
                <a:solidFill>
                  <a:srgbClr val="92D050"/>
                </a:solidFill>
              </a:rPr>
              <a:t>totalLength</a:t>
            </a:r>
            <a:r>
              <a:rPr lang="en-US" sz="1800" dirty="0" smtClean="0">
                <a:solidFill>
                  <a:srgbClr val="92D050"/>
                </a:solidFill>
              </a:rPr>
              <a:t> += 1</a:t>
            </a:r>
            <a:r>
              <a:rPr lang="en-US" sz="1800" dirty="0" smtClean="0">
                <a:solidFill>
                  <a:srgbClr val="FF0000"/>
                </a:solidFill>
              </a:rPr>
              <a:t> </a:t>
            </a:r>
            <a:r>
              <a:rPr lang="en-US" sz="1800" dirty="0" smtClean="0">
                <a:solidFill>
                  <a:srgbClr val="00B0F0"/>
                </a:solidFill>
              </a:rPr>
              <a:t>}</a:t>
            </a:r>
          </a:p>
          <a:p>
            <a:pPr defTabSz="230188"/>
            <a:endParaRPr lang="en-US" sz="1800" dirty="0">
              <a:solidFill>
                <a:srgbClr val="00B0F0"/>
              </a:solidFill>
            </a:endParaRPr>
          </a:p>
          <a:p>
            <a:pPr defTabSz="230188"/>
            <a:r>
              <a:rPr lang="en-US" sz="1800" dirty="0" err="1"/>
              <a:t>println</a:t>
            </a:r>
            <a:r>
              <a:rPr lang="en-US" sz="1800" dirty="0"/>
              <a:t>(</a:t>
            </a:r>
            <a:r>
              <a:rPr lang="en-US" sz="1800" dirty="0" err="1"/>
              <a:t>totalLength.value</a:t>
            </a:r>
            <a:r>
              <a:rPr lang="en-US" sz="1800" dirty="0"/>
              <a:t> / </a:t>
            </a:r>
            <a:r>
              <a:rPr lang="en-US" sz="1800" dirty="0" err="1"/>
              <a:t>totalCount.value</a:t>
            </a:r>
            <a:r>
              <a:rPr lang="en-US" sz="1800" dirty="0" smtClean="0"/>
              <a:t>)</a:t>
            </a:r>
          </a:p>
          <a:p>
            <a:pPr defTabSz="230188"/>
            <a:r>
              <a:rPr lang="en-US" sz="1800" dirty="0" err="1" smtClean="0"/>
              <a:t>println</a:t>
            </a:r>
            <a:r>
              <a:rPr lang="en-US" sz="1800" dirty="0" smtClean="0"/>
              <a:t>(</a:t>
            </a:r>
            <a:r>
              <a:rPr lang="en-US" sz="1800" dirty="0" err="1" smtClean="0"/>
              <a:t>totalLength.value.toDouble</a:t>
            </a:r>
            <a:r>
              <a:rPr lang="en-US" sz="1800" dirty="0" smtClean="0"/>
              <a:t> </a:t>
            </a:r>
            <a:r>
              <a:rPr lang="en-US" sz="1800" dirty="0"/>
              <a:t>/ </a:t>
            </a:r>
            <a:r>
              <a:rPr lang="en-US" sz="1800" dirty="0" err="1"/>
              <a:t>totalCount.value</a:t>
            </a:r>
            <a:r>
              <a:rPr lang="en-US" sz="1800" dirty="0"/>
              <a:t>)</a:t>
            </a:r>
          </a:p>
          <a:p>
            <a:pPr defTabSz="230188"/>
            <a:endParaRPr lang="en-US" sz="18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824" y="2062480"/>
            <a:ext cx="769463" cy="96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238999" y="2476064"/>
            <a:ext cx="1523945" cy="523220"/>
          </a:xfrm>
          <a:prstGeom prst="rect">
            <a:avLst/>
          </a:prstGeom>
          <a:noFill/>
        </p:spPr>
        <p:txBody>
          <a:bodyPr wrap="square" rtlCol="0">
            <a:spAutoFit/>
          </a:bodyPr>
          <a:lstStyle/>
          <a:p>
            <a:pPr algn="ctr"/>
            <a:r>
              <a:rPr lang="en-US" dirty="0" smtClean="0"/>
              <a:t>What do each of these do ?</a:t>
            </a:r>
          </a:p>
        </p:txBody>
      </p:sp>
    </p:spTree>
    <p:extLst>
      <p:ext uri="{BB962C8B-B14F-4D97-AF65-F5344CB8AC3E}">
        <p14:creationId xmlns:p14="http://schemas.microsoft.com/office/powerpoint/2010/main" val="3703936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2473" y="270472"/>
            <a:ext cx="4846063" cy="548048"/>
          </a:xfrm>
        </p:spPr>
        <p:txBody>
          <a:bodyPr/>
          <a:lstStyle/>
          <a:p>
            <a:r>
              <a:rPr lang="en-US" dirty="0"/>
              <a:t>F</a:t>
            </a:r>
            <a:r>
              <a:rPr lang="en-US" dirty="0" smtClean="0"/>
              <a:t>unction examples from DSA-</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25</a:t>
            </a:fld>
            <a:endParaRPr lang="uk-UA" dirty="0"/>
          </a:p>
        </p:txBody>
      </p:sp>
      <p:sp>
        <p:nvSpPr>
          <p:cNvPr id="4" name="TextBox 3"/>
          <p:cNvSpPr txBox="1"/>
          <p:nvPr/>
        </p:nvSpPr>
        <p:spPr>
          <a:xfrm>
            <a:off x="256489" y="721640"/>
            <a:ext cx="5922638" cy="3970318"/>
          </a:xfrm>
          <a:prstGeom prst="rect">
            <a:avLst/>
          </a:prstGeom>
          <a:noFill/>
        </p:spPr>
        <p:txBody>
          <a:bodyPr wrap="square" rtlCol="0">
            <a:spAutoFit/>
          </a:bodyPr>
          <a:lstStyle/>
          <a:p>
            <a:r>
              <a:rPr lang="en-US" sz="1800" dirty="0" smtClean="0">
                <a:solidFill>
                  <a:schemeClr val="tx1"/>
                </a:solidFill>
              </a:rPr>
              <a:t>// String, Set(String)</a:t>
            </a:r>
          </a:p>
          <a:p>
            <a:r>
              <a:rPr lang="en-US" sz="1800" dirty="0" err="1" smtClean="0">
                <a:solidFill>
                  <a:srgbClr val="00B0F0"/>
                </a:solidFill>
              </a:rPr>
              <a:t>rdd.flatMap</a:t>
            </a:r>
            <a:r>
              <a:rPr lang="en-US" sz="1800" dirty="0" smtClean="0">
                <a:solidFill>
                  <a:srgbClr val="00B0F0"/>
                </a:solidFill>
              </a:rPr>
              <a:t>{case (m, g) =&gt; g}.distinct</a:t>
            </a:r>
          </a:p>
          <a:p>
            <a:endParaRPr lang="en-US" sz="1800" dirty="0">
              <a:solidFill>
                <a:srgbClr val="00B0F0"/>
              </a:solidFill>
            </a:endParaRPr>
          </a:p>
          <a:p>
            <a:r>
              <a:rPr lang="en-US" sz="1800" dirty="0" smtClean="0">
                <a:solidFill>
                  <a:schemeClr val="tx1"/>
                </a:solidFill>
              </a:rPr>
              <a:t>// String, </a:t>
            </a:r>
            <a:r>
              <a:rPr lang="en-US" sz="1800" dirty="0" err="1" smtClean="0">
                <a:solidFill>
                  <a:schemeClr val="tx1"/>
                </a:solidFill>
              </a:rPr>
              <a:t>Int</a:t>
            </a:r>
            <a:endParaRPr lang="en-US" sz="1800" dirty="0" smtClean="0">
              <a:solidFill>
                <a:schemeClr val="tx1"/>
              </a:solidFill>
            </a:endParaRPr>
          </a:p>
          <a:p>
            <a:r>
              <a:rPr lang="en-US" sz="1800" dirty="0" err="1" smtClean="0">
                <a:solidFill>
                  <a:srgbClr val="00B0F0"/>
                </a:solidFill>
              </a:rPr>
              <a:t>rdd.filter</a:t>
            </a:r>
            <a:r>
              <a:rPr lang="en-US" sz="1800" dirty="0" smtClean="0">
                <a:solidFill>
                  <a:srgbClr val="00B0F0"/>
                </a:solidFill>
              </a:rPr>
              <a:t>{ case (t, y) =&gt; y &gt; 2010}</a:t>
            </a:r>
          </a:p>
          <a:p>
            <a:endParaRPr lang="en-US" sz="1800" dirty="0">
              <a:solidFill>
                <a:srgbClr val="00B0F0"/>
              </a:solidFill>
            </a:endParaRPr>
          </a:p>
          <a:p>
            <a:r>
              <a:rPr lang="en-US" sz="1800" dirty="0" smtClean="0">
                <a:solidFill>
                  <a:schemeClr val="tx1"/>
                </a:solidFill>
              </a:rPr>
              <a:t>// data not provided </a:t>
            </a:r>
            <a:endParaRPr lang="en-US" sz="1800" dirty="0">
              <a:solidFill>
                <a:schemeClr val="tx1"/>
              </a:solidFill>
            </a:endParaRPr>
          </a:p>
          <a:p>
            <a:pPr defTabSz="230188"/>
            <a:r>
              <a:rPr lang="en-US" sz="1800" dirty="0" err="1" smtClean="0">
                <a:solidFill>
                  <a:srgbClr val="00B0F0"/>
                </a:solidFill>
              </a:rPr>
              <a:t>rdd.map</a:t>
            </a:r>
            <a:r>
              <a:rPr lang="en-US" sz="1800" dirty="0" smtClean="0">
                <a:solidFill>
                  <a:srgbClr val="00B0F0"/>
                </a:solidFill>
              </a:rPr>
              <a:t>( m =&gt; (m, Set("</a:t>
            </a:r>
            <a:r>
              <a:rPr lang="en-US" sz="1800" dirty="0" err="1" smtClean="0">
                <a:solidFill>
                  <a:srgbClr val="00B0F0"/>
                </a:solidFill>
              </a:rPr>
              <a:t>aaa</a:t>
            </a:r>
            <a:r>
              <a:rPr lang="en-US" sz="1800" dirty="0" smtClean="0">
                <a:solidFill>
                  <a:srgbClr val="00B0F0"/>
                </a:solidFill>
              </a:rPr>
              <a:t>", "</a:t>
            </a:r>
            <a:r>
              <a:rPr lang="en-US" sz="1800" dirty="0" err="1" smtClean="0">
                <a:solidFill>
                  <a:srgbClr val="00B0F0"/>
                </a:solidFill>
              </a:rPr>
              <a:t>bbb</a:t>
            </a:r>
            <a:r>
              <a:rPr lang="en-US" sz="1800" dirty="0" smtClean="0">
                <a:solidFill>
                  <a:srgbClr val="00B0F0"/>
                </a:solidFill>
              </a:rPr>
              <a:t>")))</a:t>
            </a:r>
          </a:p>
          <a:p>
            <a:pPr defTabSz="230188"/>
            <a:endParaRPr lang="en-US" sz="1800" dirty="0">
              <a:solidFill>
                <a:srgbClr val="00B0F0"/>
              </a:solidFill>
            </a:endParaRPr>
          </a:p>
          <a:p>
            <a:pPr defTabSz="230188"/>
            <a:r>
              <a:rPr lang="en-US" sz="1800" dirty="0" smtClean="0">
                <a:solidFill>
                  <a:schemeClr val="tx1"/>
                </a:solidFill>
              </a:rPr>
              <a:t>// rdd1 = </a:t>
            </a:r>
            <a:r>
              <a:rPr lang="en-US" sz="1800" dirty="0" err="1">
                <a:solidFill>
                  <a:schemeClr val="tx1"/>
                </a:solidFill>
              </a:rPr>
              <a:t>org.apache.spark.rdd.RDD</a:t>
            </a:r>
            <a:r>
              <a:rPr lang="en-US" sz="1800" dirty="0">
                <a:solidFill>
                  <a:schemeClr val="tx1"/>
                </a:solidFill>
              </a:rPr>
              <a:t>[String</a:t>
            </a:r>
            <a:r>
              <a:rPr lang="en-US" sz="1800" dirty="0" smtClean="0">
                <a:solidFill>
                  <a:schemeClr val="tx1"/>
                </a:solidFill>
              </a:rPr>
              <a:t>]</a:t>
            </a:r>
          </a:p>
          <a:p>
            <a:pPr defTabSz="230188"/>
            <a:r>
              <a:rPr lang="en-US" sz="1800" dirty="0" smtClean="0">
                <a:solidFill>
                  <a:srgbClr val="00B0F0"/>
                </a:solidFill>
              </a:rPr>
              <a:t>rdd2 = rdd1.cartesian(rdd1).filter{case (s, t) =&gt; s != t}</a:t>
            </a:r>
          </a:p>
          <a:p>
            <a:pPr defTabSz="230188"/>
            <a:endParaRPr lang="en-US" sz="1800" dirty="0" smtClean="0">
              <a:solidFill>
                <a:srgbClr val="00B0F0"/>
              </a:solidFill>
            </a:endParaRPr>
          </a:p>
          <a:p>
            <a:pPr defTabSz="230188"/>
            <a:r>
              <a:rPr lang="en-US" sz="1800" dirty="0" smtClean="0">
                <a:solidFill>
                  <a:schemeClr val="tx1"/>
                </a:solidFill>
              </a:rPr>
              <a:t>// hint:  outputs, RDD[(String, String)]</a:t>
            </a:r>
            <a:endParaRPr lang="en-US" sz="1800" dirty="0">
              <a:solidFill>
                <a:schemeClr val="tx1"/>
              </a:solidFill>
            </a:endParaRPr>
          </a:p>
          <a:p>
            <a:pPr defTabSz="230188"/>
            <a:endParaRPr lang="en-US" sz="1800" dirty="0">
              <a:solidFill>
                <a:srgbClr val="00B0F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536" y="1135836"/>
            <a:ext cx="769463" cy="96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21711" y="1549420"/>
            <a:ext cx="1523945" cy="523220"/>
          </a:xfrm>
          <a:prstGeom prst="rect">
            <a:avLst/>
          </a:prstGeom>
          <a:noFill/>
        </p:spPr>
        <p:txBody>
          <a:bodyPr wrap="square" rtlCol="0">
            <a:spAutoFit/>
          </a:bodyPr>
          <a:lstStyle/>
          <a:p>
            <a:pPr algn="ctr"/>
            <a:r>
              <a:rPr lang="en-US" dirty="0" smtClean="0"/>
              <a:t>What do each of these do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492" y="2405836"/>
            <a:ext cx="769463" cy="96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006667" y="2819420"/>
            <a:ext cx="1523945" cy="1600438"/>
          </a:xfrm>
          <a:prstGeom prst="rect">
            <a:avLst/>
          </a:prstGeom>
          <a:noFill/>
        </p:spPr>
        <p:txBody>
          <a:bodyPr wrap="square" rtlCol="0">
            <a:spAutoFit/>
          </a:bodyPr>
          <a:lstStyle/>
          <a:p>
            <a:pPr algn="ctr"/>
            <a:r>
              <a:rPr lang="en-US" dirty="0" smtClean="0"/>
              <a:t>Why do we sometimes pass {} to a transform, and other times () ?</a:t>
            </a:r>
          </a:p>
          <a:p>
            <a:pPr algn="ctr"/>
            <a:r>
              <a:rPr lang="en-US" dirty="0" smtClean="0"/>
              <a:t>Best answer: E and F</a:t>
            </a:r>
          </a:p>
        </p:txBody>
      </p:sp>
    </p:spTree>
    <p:extLst>
      <p:ext uri="{BB962C8B-B14F-4D97-AF65-F5344CB8AC3E}">
        <p14:creationId xmlns:p14="http://schemas.microsoft.com/office/powerpoint/2010/main" val="1151502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Reading and writing to DSE using RDDs</a:t>
            </a:r>
            <a:endParaRPr lang="en-US" dirty="0"/>
          </a:p>
        </p:txBody>
      </p:sp>
      <p:sp>
        <p:nvSpPr>
          <p:cNvPr id="5" name="Title 4"/>
          <p:cNvSpPr>
            <a:spLocks noGrp="1"/>
          </p:cNvSpPr>
          <p:nvPr>
            <p:ph type="title"/>
          </p:nvPr>
        </p:nvSpPr>
        <p:spPr/>
        <p:txBody>
          <a:bodyPr/>
          <a:lstStyle/>
          <a:p>
            <a:r>
              <a:rPr lang="en-US" dirty="0" smtClean="0"/>
              <a:t>DSE Analytics: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26</a:t>
            </a:fld>
            <a:endParaRPr lang="uk-U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553" y="1151573"/>
            <a:ext cx="3567407" cy="237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936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7120" y="909960"/>
            <a:ext cx="2733040" cy="548048"/>
          </a:xfrm>
        </p:spPr>
        <p:txBody>
          <a:bodyPr/>
          <a:lstStyle/>
          <a:p>
            <a:r>
              <a:rPr lang="en-US" dirty="0" smtClean="0"/>
              <a:t>CQL Assets to work with</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27</a:t>
            </a:fld>
            <a:endParaRPr lang="uk-UA" dirty="0"/>
          </a:p>
        </p:txBody>
      </p:sp>
      <p:sp>
        <p:nvSpPr>
          <p:cNvPr id="4" name="TextBox 3"/>
          <p:cNvSpPr txBox="1"/>
          <p:nvPr/>
        </p:nvSpPr>
        <p:spPr>
          <a:xfrm>
            <a:off x="390087" y="180347"/>
            <a:ext cx="5368777" cy="4524315"/>
          </a:xfrm>
          <a:prstGeom prst="rect">
            <a:avLst/>
          </a:prstGeom>
          <a:noFill/>
        </p:spPr>
        <p:txBody>
          <a:bodyPr wrap="none" rtlCol="0">
            <a:spAutoFit/>
          </a:bodyPr>
          <a:lstStyle/>
          <a:p>
            <a:r>
              <a:rPr lang="en-US" sz="1600" dirty="0">
                <a:latin typeface="Courier New" pitchFamily="49" charset="0"/>
                <a:cs typeface="Courier New" pitchFamily="49" charset="0"/>
              </a:rPr>
              <a:t>DROP KEYSPACE IF EXISTS ks_7545</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CREATE KEYSPACE </a:t>
            </a:r>
            <a:r>
              <a:rPr lang="en-US" sz="1600" dirty="0">
                <a:solidFill>
                  <a:srgbClr val="00B0F0"/>
                </a:solidFill>
                <a:latin typeface="Courier New" pitchFamily="49" charset="0"/>
                <a:cs typeface="Courier New" pitchFamily="49" charset="0"/>
              </a:rPr>
              <a:t>ks_7545</a:t>
            </a:r>
            <a:r>
              <a:rPr lang="en-US" sz="1600" dirty="0">
                <a:latin typeface="Courier New" pitchFamily="49" charset="0"/>
                <a:cs typeface="Courier New" pitchFamily="49" charset="0"/>
              </a:rPr>
              <a:t> WITH REPLICATION =</a:t>
            </a:r>
          </a:p>
          <a:p>
            <a:r>
              <a:rPr lang="en-US" sz="1600" dirty="0">
                <a:latin typeface="Courier New" pitchFamily="49" charset="0"/>
                <a:cs typeface="Courier New" pitchFamily="49" charset="0"/>
              </a:rPr>
              <a:t>   {'class': '</a:t>
            </a:r>
            <a:r>
              <a:rPr lang="en-US" sz="1600" dirty="0" err="1">
                <a:latin typeface="Courier New" pitchFamily="49" charset="0"/>
                <a:cs typeface="Courier New" pitchFamily="49" charset="0"/>
              </a:rPr>
              <a:t>SimpleStrategy</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replication_factor</a:t>
            </a:r>
            <a:r>
              <a:rPr lang="en-US" sz="1600" dirty="0">
                <a:latin typeface="Courier New" pitchFamily="49" charset="0"/>
                <a:cs typeface="Courier New" pitchFamily="49" charset="0"/>
              </a:rPr>
              <a:t>': 1</a:t>
            </a:r>
            <a:r>
              <a:rPr lang="en-US" sz="1600" dirty="0" smtClean="0">
                <a:latin typeface="Courier New" pitchFamily="49" charset="0"/>
                <a:cs typeface="Courier New" pitchFamily="49" charset="0"/>
              </a:rPr>
              <a: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USE ks_7545</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CREATE TABLE </a:t>
            </a:r>
            <a:r>
              <a:rPr lang="en-US" sz="1600" dirty="0" err="1">
                <a:solidFill>
                  <a:srgbClr val="00B0F0"/>
                </a:solidFill>
                <a:latin typeface="Courier New" pitchFamily="49" charset="0"/>
                <a:cs typeface="Courier New" pitchFamily="49" charset="0"/>
              </a:rPr>
              <a:t>hello_world</a:t>
            </a:r>
            <a:endParaRPr lang="en-US" sz="1600" dirty="0">
              <a:solidFill>
                <a:srgbClr val="00B0F0"/>
              </a:solidFill>
              <a:latin typeface="Courier New" pitchFamily="49" charset="0"/>
              <a:cs typeface="Courier New" pitchFamily="49" charset="0"/>
            </a:endParaRP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pk</a:t>
            </a:r>
            <a:r>
              <a:rPr lang="en-US" sz="1600" dirty="0">
                <a:latin typeface="Courier New" pitchFamily="49" charset="0"/>
                <a:cs typeface="Courier New" pitchFamily="49" charset="0"/>
              </a:rPr>
              <a:t>           INT PRIMARY KEY,</a:t>
            </a:r>
          </a:p>
          <a:p>
            <a:r>
              <a:rPr lang="en-US" sz="1600" dirty="0">
                <a:latin typeface="Courier New" pitchFamily="49" charset="0"/>
                <a:cs typeface="Courier New" pitchFamily="49" charset="0"/>
              </a:rPr>
              <a:t>   value        TEXT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INSERT INTO </a:t>
            </a:r>
            <a:r>
              <a:rPr lang="en-US" sz="1600" dirty="0" err="1">
                <a:latin typeface="Courier New" pitchFamily="49" charset="0"/>
                <a:cs typeface="Courier New" pitchFamily="49" charset="0"/>
              </a:rPr>
              <a:t>hello_world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pk</a:t>
            </a:r>
            <a:r>
              <a:rPr lang="en-US" sz="1600" dirty="0">
                <a:latin typeface="Courier New" pitchFamily="49" charset="0"/>
                <a:cs typeface="Courier New" pitchFamily="49" charset="0"/>
              </a:rPr>
              <a:t>, value)</a:t>
            </a:r>
          </a:p>
          <a:p>
            <a:r>
              <a:rPr lang="en-US" sz="1600" dirty="0">
                <a:latin typeface="Courier New" pitchFamily="49" charset="0"/>
                <a:cs typeface="Courier New" pitchFamily="49" charset="0"/>
              </a:rPr>
              <a:t>   VALUES (111, 'Bob, Mary'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VALUES </a:t>
            </a:r>
            <a:r>
              <a:rPr lang="en-US" sz="1600" dirty="0">
                <a:latin typeface="Courier New" pitchFamily="49" charset="0"/>
                <a:cs typeface="Courier New" pitchFamily="49" charset="0"/>
              </a:rPr>
              <a:t>(222, 'Ted'               );</a:t>
            </a:r>
          </a:p>
          <a:p>
            <a:r>
              <a:rPr lang="en-US" sz="1600" dirty="0" smtClean="0">
                <a:latin typeface="Courier New" pitchFamily="49" charset="0"/>
                <a:cs typeface="Courier New" pitchFamily="49" charset="0"/>
              </a:rPr>
              <a:t>VALUES </a:t>
            </a:r>
            <a:r>
              <a:rPr lang="en-US" sz="1600" dirty="0">
                <a:latin typeface="Courier New" pitchFamily="49" charset="0"/>
                <a:cs typeface="Courier New" pitchFamily="49" charset="0"/>
              </a:rPr>
              <a:t>(333, 'Alice, Bob, Harold');</a:t>
            </a:r>
          </a:p>
          <a:p>
            <a:r>
              <a:rPr lang="en-US" sz="1600" dirty="0" smtClean="0">
                <a:latin typeface="Courier New" pitchFamily="49" charset="0"/>
                <a:cs typeface="Courier New" pitchFamily="49" charset="0"/>
              </a:rPr>
              <a:t>VALUES </a:t>
            </a:r>
            <a:r>
              <a:rPr lang="en-US" sz="1600" dirty="0">
                <a:latin typeface="Courier New" pitchFamily="49" charset="0"/>
                <a:cs typeface="Courier New" pitchFamily="49" charset="0"/>
              </a:rPr>
              <a:t>(444, 'Dave, Bob'         );</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537" y="1458008"/>
            <a:ext cx="837600" cy="931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936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440" y="920712"/>
            <a:ext cx="2153920" cy="548048"/>
          </a:xfrm>
        </p:spPr>
        <p:txBody>
          <a:bodyPr/>
          <a:lstStyle/>
          <a:p>
            <a:r>
              <a:rPr lang="en-US" dirty="0" smtClean="0"/>
              <a:t>Reading from DSE using RDDs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28</a:t>
            </a:fld>
            <a:endParaRPr lang="uk-UA" dirty="0"/>
          </a:p>
        </p:txBody>
      </p:sp>
      <p:sp>
        <p:nvSpPr>
          <p:cNvPr id="4" name="TextBox 3"/>
          <p:cNvSpPr txBox="1"/>
          <p:nvPr/>
        </p:nvSpPr>
        <p:spPr>
          <a:xfrm>
            <a:off x="240764" y="1022312"/>
            <a:ext cx="8296712" cy="3323987"/>
          </a:xfrm>
          <a:prstGeom prst="rect">
            <a:avLst/>
          </a:prstGeom>
          <a:noFill/>
        </p:spPr>
        <p:txBody>
          <a:bodyPr wrap="square" rtlCol="0">
            <a:spAutoFit/>
          </a:bodyPr>
          <a:lstStyle/>
          <a:p>
            <a:r>
              <a:rPr lang="en-US" sz="1800" dirty="0" err="1"/>
              <a:t>val</a:t>
            </a:r>
            <a:r>
              <a:rPr lang="en-US" sz="1800" dirty="0"/>
              <a:t> rows = </a:t>
            </a:r>
            <a:r>
              <a:rPr lang="en-US" sz="1800" dirty="0" err="1"/>
              <a:t>sc.cassandraTable</a:t>
            </a:r>
            <a:r>
              <a:rPr lang="en-US" sz="1800" dirty="0"/>
              <a:t>("</a:t>
            </a:r>
            <a:r>
              <a:rPr lang="en-US" sz="1800" dirty="0">
                <a:solidFill>
                  <a:srgbClr val="00B0F0"/>
                </a:solidFill>
              </a:rPr>
              <a:t>ks_7545</a:t>
            </a:r>
            <a:r>
              <a:rPr lang="en-US" sz="1800" dirty="0"/>
              <a:t>", "</a:t>
            </a:r>
            <a:r>
              <a:rPr lang="en-US" sz="1800" dirty="0" err="1">
                <a:solidFill>
                  <a:srgbClr val="00B0F0"/>
                </a:solidFill>
              </a:rPr>
              <a:t>hello_world</a:t>
            </a:r>
            <a:r>
              <a:rPr lang="en-US" sz="1800" dirty="0"/>
              <a:t>")</a:t>
            </a:r>
          </a:p>
          <a:p>
            <a:r>
              <a:rPr lang="en-US" sz="1800" dirty="0" err="1"/>
              <a:t>rows.collect</a:t>
            </a:r>
            <a:r>
              <a:rPr lang="en-US" sz="1800" dirty="0"/>
              <a:t>().</a:t>
            </a:r>
            <a:r>
              <a:rPr lang="en-US" sz="1800" dirty="0" err="1"/>
              <a:t>foreach</a:t>
            </a:r>
            <a:r>
              <a:rPr lang="en-US" sz="1800" dirty="0"/>
              <a:t>(</a:t>
            </a:r>
            <a:r>
              <a:rPr lang="en-US" sz="1800" dirty="0" err="1"/>
              <a:t>println</a:t>
            </a:r>
            <a:r>
              <a:rPr lang="en-US" sz="1800" dirty="0"/>
              <a:t>)</a:t>
            </a:r>
          </a:p>
          <a:p>
            <a:endParaRPr lang="en-US" sz="1800" dirty="0"/>
          </a:p>
          <a:p>
            <a:r>
              <a:rPr lang="en-US" sz="1800" dirty="0" err="1"/>
              <a:t>CassandraRow</a:t>
            </a:r>
            <a:r>
              <a:rPr lang="en-US" sz="1800" dirty="0"/>
              <a:t>{</a:t>
            </a:r>
            <a:r>
              <a:rPr lang="en-US" sz="1800" dirty="0" err="1"/>
              <a:t>pk</a:t>
            </a:r>
            <a:r>
              <a:rPr lang="en-US" sz="1800" dirty="0"/>
              <a:t>: 111, value: </a:t>
            </a:r>
            <a:r>
              <a:rPr lang="en-US" sz="1800" dirty="0">
                <a:solidFill>
                  <a:srgbClr val="C00000"/>
                </a:solidFill>
              </a:rPr>
              <a:t>Bob, Mary</a:t>
            </a:r>
            <a:r>
              <a:rPr lang="en-US" sz="1800" dirty="0"/>
              <a:t>}</a:t>
            </a:r>
          </a:p>
          <a:p>
            <a:r>
              <a:rPr lang="en-US" sz="1800" dirty="0" err="1"/>
              <a:t>CassandraRow</a:t>
            </a:r>
            <a:r>
              <a:rPr lang="en-US" sz="1800" dirty="0"/>
              <a:t>{</a:t>
            </a:r>
            <a:r>
              <a:rPr lang="en-US" sz="1800" dirty="0" err="1"/>
              <a:t>pk</a:t>
            </a:r>
            <a:r>
              <a:rPr lang="en-US" sz="1800" dirty="0"/>
              <a:t>: 222, value: Ted}</a:t>
            </a:r>
          </a:p>
          <a:p>
            <a:r>
              <a:rPr lang="en-US" sz="1800" dirty="0" err="1"/>
              <a:t>CassandraRow</a:t>
            </a:r>
            <a:r>
              <a:rPr lang="en-US" sz="1800" dirty="0"/>
              <a:t>{</a:t>
            </a:r>
            <a:r>
              <a:rPr lang="en-US" sz="1800" dirty="0" err="1"/>
              <a:t>pk</a:t>
            </a:r>
            <a:r>
              <a:rPr lang="en-US" sz="1800" dirty="0"/>
              <a:t>: 444, value: Dave, Bob}</a:t>
            </a:r>
          </a:p>
          <a:p>
            <a:r>
              <a:rPr lang="en-US" sz="1800" dirty="0" err="1"/>
              <a:t>CassandraRow</a:t>
            </a:r>
            <a:r>
              <a:rPr lang="en-US" sz="1800" dirty="0"/>
              <a:t>{</a:t>
            </a:r>
            <a:r>
              <a:rPr lang="en-US" sz="1800" dirty="0" err="1"/>
              <a:t>pk</a:t>
            </a:r>
            <a:r>
              <a:rPr lang="en-US" sz="1800" dirty="0"/>
              <a:t>: 333, value: Alice, Bob, Harold}</a:t>
            </a:r>
          </a:p>
          <a:p>
            <a:endParaRPr lang="en-US" sz="1800" dirty="0"/>
          </a:p>
          <a:p>
            <a:r>
              <a:rPr lang="en-US" sz="1800" dirty="0" err="1" smtClean="0"/>
              <a:t>rows.getClass</a:t>
            </a:r>
            <a:r>
              <a:rPr lang="en-US" sz="1800" dirty="0"/>
              <a:t>()</a:t>
            </a:r>
          </a:p>
          <a:p>
            <a:r>
              <a:rPr lang="en-US" sz="1600" dirty="0"/>
              <a:t>// res: Class[_ &lt;: </a:t>
            </a:r>
            <a:r>
              <a:rPr lang="en-US" sz="1600" dirty="0" err="1"/>
              <a:t>com.datastax.spark.connector.rdd.</a:t>
            </a:r>
            <a:r>
              <a:rPr lang="en-US" sz="1600" dirty="0" err="1">
                <a:solidFill>
                  <a:srgbClr val="00B0F0"/>
                </a:solidFill>
              </a:rPr>
              <a:t>CassandraTableScanRDD</a:t>
            </a:r>
            <a:r>
              <a:rPr lang="en-US" sz="1600" dirty="0" smtClean="0"/>
              <a:t>[</a:t>
            </a:r>
          </a:p>
          <a:p>
            <a:r>
              <a:rPr lang="en-US" sz="1600" dirty="0"/>
              <a:t> </a:t>
            </a:r>
            <a:r>
              <a:rPr lang="en-US" sz="1600" dirty="0" smtClean="0"/>
              <a:t>  </a:t>
            </a:r>
            <a:r>
              <a:rPr lang="en-US" sz="1600" dirty="0" err="1" smtClean="0"/>
              <a:t>com.datastax.spark.connector.CassandraRow</a:t>
            </a:r>
            <a:r>
              <a:rPr lang="en-US" sz="1600" dirty="0"/>
              <a:t>]] = </a:t>
            </a:r>
            <a:endParaRPr lang="en-US" sz="1600" dirty="0" smtClean="0"/>
          </a:p>
          <a:p>
            <a:r>
              <a:rPr lang="en-US" sz="1600" dirty="0" smtClean="0"/>
              <a:t>   class </a:t>
            </a:r>
            <a:r>
              <a:rPr lang="en-US" sz="1600" dirty="0" err="1"/>
              <a:t>com.datastax.spark.connector.rdd.CassandraTableScanRDD</a:t>
            </a:r>
            <a:endParaRPr lang="en-US" sz="16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3" b="5194"/>
          <a:stretch/>
        </p:blipFill>
        <p:spPr bwMode="auto">
          <a:xfrm>
            <a:off x="2119393" y="192227"/>
            <a:ext cx="812040" cy="83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721600" y="2968784"/>
            <a:ext cx="732939" cy="12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936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638" y="666712"/>
            <a:ext cx="2665042" cy="548048"/>
          </a:xfrm>
        </p:spPr>
        <p:txBody>
          <a:bodyPr/>
          <a:lstStyle/>
          <a:p>
            <a:r>
              <a:rPr lang="en-US" dirty="0" smtClean="0"/>
              <a:t>Writing to DSE </a:t>
            </a:r>
            <a:r>
              <a:rPr lang="en-US" dirty="0"/>
              <a:t>using RDDs</a:t>
            </a:r>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29</a:t>
            </a:fld>
            <a:endParaRPr lang="uk-UA" dirty="0"/>
          </a:p>
        </p:txBody>
      </p:sp>
      <p:sp>
        <p:nvSpPr>
          <p:cNvPr id="4" name="TextBox 3"/>
          <p:cNvSpPr txBox="1"/>
          <p:nvPr/>
        </p:nvSpPr>
        <p:spPr>
          <a:xfrm>
            <a:off x="390088" y="166635"/>
            <a:ext cx="6301725" cy="4524315"/>
          </a:xfrm>
          <a:prstGeom prst="rect">
            <a:avLst/>
          </a:prstGeom>
          <a:noFill/>
        </p:spPr>
        <p:txBody>
          <a:bodyPr wrap="none" rtlCol="0">
            <a:spAutoFit/>
          </a:bodyPr>
          <a:lstStyle/>
          <a:p>
            <a:r>
              <a:rPr lang="en-US" sz="1800" dirty="0"/>
              <a:t>case class </a:t>
            </a:r>
            <a:r>
              <a:rPr lang="en-US" sz="1800" dirty="0" err="1"/>
              <a:t>My_Record</a:t>
            </a:r>
            <a:r>
              <a:rPr lang="en-US" sz="1800" dirty="0"/>
              <a:t> (</a:t>
            </a:r>
            <a:r>
              <a:rPr lang="en-US" sz="1800" dirty="0" err="1"/>
              <a:t>pk</a:t>
            </a:r>
            <a:r>
              <a:rPr lang="en-US" sz="1800" dirty="0"/>
              <a:t>: </a:t>
            </a:r>
            <a:r>
              <a:rPr lang="en-US" sz="1800" dirty="0" err="1"/>
              <a:t>Int</a:t>
            </a:r>
            <a:r>
              <a:rPr lang="en-US" sz="1800" dirty="0"/>
              <a:t>, value: String)</a:t>
            </a:r>
          </a:p>
          <a:p>
            <a:endParaRPr lang="en-US" sz="1800" dirty="0"/>
          </a:p>
          <a:p>
            <a:r>
              <a:rPr lang="en-US" sz="1800" dirty="0" err="1"/>
              <a:t>val</a:t>
            </a:r>
            <a:r>
              <a:rPr lang="en-US" sz="1800" dirty="0"/>
              <a:t> </a:t>
            </a:r>
            <a:r>
              <a:rPr lang="en-US" sz="1800" dirty="0" err="1"/>
              <a:t>my_records</a:t>
            </a:r>
            <a:r>
              <a:rPr lang="en-US" sz="1800" dirty="0"/>
              <a:t> = </a:t>
            </a:r>
            <a:r>
              <a:rPr lang="en-US" sz="1800" dirty="0" err="1"/>
              <a:t>sc.parallelize</a:t>
            </a:r>
            <a:r>
              <a:rPr lang="en-US" sz="1800" dirty="0"/>
              <a:t>(</a:t>
            </a:r>
            <a:r>
              <a:rPr lang="en-US" sz="1800" dirty="0" err="1"/>
              <a:t>Seq</a:t>
            </a:r>
            <a:r>
              <a:rPr lang="en-US" sz="1800" dirty="0"/>
              <a:t>(</a:t>
            </a:r>
          </a:p>
          <a:p>
            <a:r>
              <a:rPr lang="en-US" sz="1800" dirty="0"/>
              <a:t>   new </a:t>
            </a:r>
            <a:r>
              <a:rPr lang="en-US" sz="1800" dirty="0" err="1"/>
              <a:t>My_Record</a:t>
            </a:r>
            <a:r>
              <a:rPr lang="en-US" sz="1800" dirty="0"/>
              <a:t>(555, "Luis, Earl"),</a:t>
            </a:r>
          </a:p>
          <a:p>
            <a:r>
              <a:rPr lang="en-US" sz="1800" dirty="0"/>
              <a:t>   new </a:t>
            </a:r>
            <a:r>
              <a:rPr lang="en-US" sz="1800" dirty="0" err="1"/>
              <a:t>My_Record</a:t>
            </a:r>
            <a:r>
              <a:rPr lang="en-US" sz="1800" dirty="0"/>
              <a:t>(666, "Ann, Sally, Bob"),</a:t>
            </a:r>
          </a:p>
          <a:p>
            <a:r>
              <a:rPr lang="en-US" sz="1800" dirty="0"/>
              <a:t>   new </a:t>
            </a:r>
            <a:r>
              <a:rPr lang="en-US" sz="1800" dirty="0" err="1"/>
              <a:t>My_Record</a:t>
            </a:r>
            <a:r>
              <a:rPr lang="en-US" sz="1800" dirty="0"/>
              <a:t>(111, </a:t>
            </a:r>
            <a:r>
              <a:rPr lang="en-US" sz="1800" dirty="0">
                <a:solidFill>
                  <a:srgbClr val="C00000"/>
                </a:solidFill>
              </a:rPr>
              <a:t>"Bob, Tony"</a:t>
            </a:r>
            <a:r>
              <a:rPr lang="en-US" sz="1800" dirty="0"/>
              <a:t>)</a:t>
            </a:r>
          </a:p>
          <a:p>
            <a:r>
              <a:rPr lang="en-US" sz="1800" dirty="0"/>
              <a:t>   ))</a:t>
            </a:r>
          </a:p>
          <a:p>
            <a:endParaRPr lang="en-US" sz="1800" dirty="0"/>
          </a:p>
          <a:p>
            <a:r>
              <a:rPr lang="en-US" sz="1800" dirty="0" err="1"/>
              <a:t>my_records.getClass</a:t>
            </a:r>
            <a:r>
              <a:rPr lang="en-US" sz="1800" dirty="0"/>
              <a:t>()</a:t>
            </a:r>
          </a:p>
          <a:p>
            <a:r>
              <a:rPr lang="en-US" sz="1800" dirty="0"/>
              <a:t>// res: Class[_ &lt;: </a:t>
            </a:r>
            <a:r>
              <a:rPr lang="en-US" sz="1800" dirty="0" err="1"/>
              <a:t>org.apache.spark.rdd.RDD</a:t>
            </a:r>
            <a:r>
              <a:rPr lang="en-US" sz="1800" dirty="0"/>
              <a:t>[</a:t>
            </a:r>
            <a:r>
              <a:rPr lang="en-US" sz="1800" dirty="0" err="1"/>
              <a:t>My_Record</a:t>
            </a:r>
            <a:r>
              <a:rPr lang="en-US" sz="1800" dirty="0"/>
              <a:t>]] = </a:t>
            </a:r>
            <a:endParaRPr lang="en-US" sz="1800" dirty="0" smtClean="0"/>
          </a:p>
          <a:p>
            <a:r>
              <a:rPr lang="en-US" sz="1800" dirty="0"/>
              <a:t> </a:t>
            </a:r>
            <a:r>
              <a:rPr lang="en-US" sz="1800" dirty="0" smtClean="0"/>
              <a:t>  class </a:t>
            </a:r>
            <a:r>
              <a:rPr lang="en-US" sz="1800" dirty="0" err="1"/>
              <a:t>org.apache.spark.rdd.ParallelCollectionRDD</a:t>
            </a:r>
            <a:endParaRPr lang="en-US" sz="1800" dirty="0"/>
          </a:p>
          <a:p>
            <a:endParaRPr lang="en-US" sz="1800" dirty="0"/>
          </a:p>
          <a:p>
            <a:r>
              <a:rPr lang="en-US" sz="1800" dirty="0"/>
              <a:t>// </a:t>
            </a:r>
            <a:r>
              <a:rPr lang="en-US" sz="1800" dirty="0" err="1"/>
              <a:t>SomeColumns</a:t>
            </a:r>
            <a:r>
              <a:rPr lang="en-US" sz="1800" dirty="0"/>
              <a:t> is a keyword</a:t>
            </a:r>
          </a:p>
          <a:p>
            <a:r>
              <a:rPr lang="en-US" sz="1800" dirty="0"/>
              <a:t>//</a:t>
            </a:r>
          </a:p>
          <a:p>
            <a:r>
              <a:rPr lang="en-US" sz="1800" dirty="0" err="1"/>
              <a:t>my_records.saveToCassandra</a:t>
            </a:r>
            <a:r>
              <a:rPr lang="en-US" sz="1800" dirty="0"/>
              <a:t>("ks_7545", "</a:t>
            </a:r>
            <a:r>
              <a:rPr lang="en-US" sz="1800" dirty="0" err="1"/>
              <a:t>hello_world</a:t>
            </a:r>
            <a:r>
              <a:rPr lang="en-US" sz="1800" dirty="0"/>
              <a:t>",</a:t>
            </a:r>
          </a:p>
          <a:p>
            <a:r>
              <a:rPr lang="en-US" sz="1800" dirty="0"/>
              <a:t>   </a:t>
            </a:r>
            <a:r>
              <a:rPr lang="en-US" sz="1800" dirty="0" err="1">
                <a:solidFill>
                  <a:srgbClr val="C00000"/>
                </a:solidFill>
              </a:rPr>
              <a:t>SomeColumns</a:t>
            </a:r>
            <a:r>
              <a:rPr lang="en-US" sz="1800" dirty="0"/>
              <a:t>("</a:t>
            </a:r>
            <a:r>
              <a:rPr lang="en-US" sz="1800" dirty="0" err="1"/>
              <a:t>pk</a:t>
            </a:r>
            <a:r>
              <a:rPr lang="en-US" sz="1800" dirty="0"/>
              <a:t>", "value"))</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3" b="5194"/>
          <a:stretch/>
        </p:blipFill>
        <p:spPr bwMode="auto">
          <a:xfrm>
            <a:off x="6397513" y="3736564"/>
            <a:ext cx="812040" cy="83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03533" y="1407136"/>
            <a:ext cx="2214881" cy="1323439"/>
          </a:xfrm>
          <a:prstGeom prst="rect">
            <a:avLst/>
          </a:prstGeom>
          <a:noFill/>
        </p:spPr>
        <p:txBody>
          <a:bodyPr wrap="square" rtlCol="0">
            <a:spAutoFit/>
          </a:bodyPr>
          <a:lstStyle/>
          <a:p>
            <a:r>
              <a:rPr lang="en-US" sz="1600" dirty="0" smtClean="0"/>
              <a:t>Case class; like </a:t>
            </a:r>
            <a:r>
              <a:rPr lang="en-US" sz="1600" dirty="0" err="1" smtClean="0"/>
              <a:t>struct</a:t>
            </a:r>
            <a:r>
              <a:rPr lang="en-US" sz="1600" dirty="0" smtClean="0"/>
              <a:t> in C, POJO in Java</a:t>
            </a:r>
          </a:p>
          <a:p>
            <a:endParaRPr lang="en-US" sz="1600" dirty="0"/>
          </a:p>
          <a:p>
            <a:r>
              <a:rPr lang="en-US" sz="1600" dirty="0" err="1" smtClean="0"/>
              <a:t>SomeColumns</a:t>
            </a:r>
            <a:r>
              <a:rPr lang="en-US" sz="1600" dirty="0" smtClean="0"/>
              <a:t> is a keyword</a:t>
            </a:r>
          </a:p>
        </p:txBody>
      </p:sp>
    </p:spTree>
    <p:extLst>
      <p:ext uri="{BB962C8B-B14F-4D97-AF65-F5344CB8AC3E}">
        <p14:creationId xmlns:p14="http://schemas.microsoft.com/office/powerpoint/2010/main" val="370393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521"/>
            <a:ext cx="3832167" cy="548048"/>
          </a:xfrm>
        </p:spPr>
        <p:txBody>
          <a:bodyPr/>
          <a:lstStyle/>
          <a:p>
            <a:r>
              <a:rPr lang="en-US" dirty="0" smtClean="0"/>
              <a:t>DSE Analytics: RDD, </a:t>
            </a:r>
            <a:r>
              <a:rPr lang="en-US" dirty="0" err="1" smtClean="0"/>
              <a:t>DataFrame</a:t>
            </a:r>
            <a:r>
              <a:rPr lang="en-US" dirty="0" smtClean="0"/>
              <a:t>, Dataset</a:t>
            </a:r>
            <a:endParaRPr lang="en-US" dirty="0"/>
          </a:p>
        </p:txBody>
      </p:sp>
      <p:sp>
        <p:nvSpPr>
          <p:cNvPr id="3" name="Slide Number Placeholder 2"/>
          <p:cNvSpPr>
            <a:spLocks noGrp="1"/>
          </p:cNvSpPr>
          <p:nvPr>
            <p:ph type="sldNum" sz="quarter" idx="11"/>
          </p:nvPr>
        </p:nvSpPr>
        <p:spPr/>
        <p:txBody>
          <a:bodyPr/>
          <a:lstStyle/>
          <a:p>
            <a:r>
              <a:rPr lang="en-US" dirty="0" smtClean="0"/>
              <a:t>000-DTSE-Analytics-7544-60-DU-</a:t>
            </a:r>
            <a:fld id="{5A6FB346-E907-314D-8DE1-ECD2B2B6AA1B}" type="slidenum">
              <a:rPr lang="uk-UA" smtClean="0"/>
              <a:pPr/>
              <a:t>3</a:t>
            </a:fld>
            <a:endParaRPr lang="uk-UA"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842" y="148447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18" y="3676552"/>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295050" y="810857"/>
            <a:ext cx="3683460" cy="338554"/>
          </a:xfrm>
          <a:prstGeom prst="rect">
            <a:avLst/>
          </a:prstGeom>
          <a:noFill/>
        </p:spPr>
        <p:txBody>
          <a:bodyPr wrap="square" rtlCol="0">
            <a:spAutoFit/>
          </a:bodyPr>
          <a:lstStyle/>
          <a:p>
            <a:r>
              <a:rPr lang="en-US" sz="1600" b="1" dirty="0" smtClean="0">
                <a:solidFill>
                  <a:srgbClr val="0070C0"/>
                </a:solidFill>
              </a:rPr>
              <a:t>Reside (mostly) in memory</a:t>
            </a:r>
          </a:p>
        </p:txBody>
      </p:sp>
      <p:sp>
        <p:nvSpPr>
          <p:cNvPr id="11" name="TextBox 10"/>
          <p:cNvSpPr txBox="1"/>
          <p:nvPr/>
        </p:nvSpPr>
        <p:spPr>
          <a:xfrm>
            <a:off x="5295050" y="1288306"/>
            <a:ext cx="3902357" cy="338554"/>
          </a:xfrm>
          <a:prstGeom prst="rect">
            <a:avLst/>
          </a:prstGeom>
          <a:noFill/>
        </p:spPr>
        <p:txBody>
          <a:bodyPr wrap="square" rtlCol="0">
            <a:spAutoFit/>
          </a:bodyPr>
          <a:lstStyle/>
          <a:p>
            <a:r>
              <a:rPr lang="en-US" sz="1600" b="1" dirty="0" smtClean="0">
                <a:solidFill>
                  <a:srgbClr val="0070C0"/>
                </a:solidFill>
              </a:rPr>
              <a:t>Are transparently distributed</a:t>
            </a:r>
          </a:p>
        </p:txBody>
      </p:sp>
      <p:sp>
        <p:nvSpPr>
          <p:cNvPr id="12" name="TextBox 11"/>
          <p:cNvSpPr txBox="1"/>
          <p:nvPr/>
        </p:nvSpPr>
        <p:spPr>
          <a:xfrm>
            <a:off x="5295050" y="2677488"/>
            <a:ext cx="3774985" cy="584775"/>
          </a:xfrm>
          <a:prstGeom prst="rect">
            <a:avLst/>
          </a:prstGeom>
          <a:noFill/>
        </p:spPr>
        <p:txBody>
          <a:bodyPr wrap="square" rtlCol="0">
            <a:spAutoFit/>
          </a:bodyPr>
          <a:lstStyle/>
          <a:p>
            <a:r>
              <a:rPr lang="en-US" sz="1600" b="1" dirty="0" smtClean="0">
                <a:solidFill>
                  <a:srgbClr val="92D050"/>
                </a:solidFill>
              </a:rPr>
              <a:t>Make data across a cluster of machines look like a </a:t>
            </a:r>
            <a:r>
              <a:rPr lang="en-US" sz="1600" b="1" dirty="0" err="1" smtClean="0">
                <a:solidFill>
                  <a:srgbClr val="92D050"/>
                </a:solidFill>
              </a:rPr>
              <a:t>Scala</a:t>
            </a:r>
            <a:r>
              <a:rPr lang="en-US" sz="1600" b="1" dirty="0" smtClean="0">
                <a:solidFill>
                  <a:srgbClr val="92D050"/>
                </a:solidFill>
              </a:rPr>
              <a:t> collection</a:t>
            </a:r>
          </a:p>
        </p:txBody>
      </p:sp>
      <p:sp>
        <p:nvSpPr>
          <p:cNvPr id="13" name="TextBox 12"/>
          <p:cNvSpPr txBox="1"/>
          <p:nvPr/>
        </p:nvSpPr>
        <p:spPr>
          <a:xfrm>
            <a:off x="5295050" y="2258307"/>
            <a:ext cx="3583032" cy="338554"/>
          </a:xfrm>
          <a:prstGeom prst="rect">
            <a:avLst/>
          </a:prstGeom>
          <a:noFill/>
        </p:spPr>
        <p:txBody>
          <a:bodyPr wrap="none" rtlCol="0">
            <a:spAutoFit/>
          </a:bodyPr>
          <a:lstStyle/>
          <a:p>
            <a:r>
              <a:rPr lang="en-US" sz="1600" b="1" dirty="0" smtClean="0">
                <a:solidFill>
                  <a:srgbClr val="0070C0"/>
                </a:solidFill>
              </a:rPr>
              <a:t>The fastest abstraction Spark uses</a:t>
            </a:r>
          </a:p>
        </p:txBody>
      </p:sp>
      <p:sp>
        <p:nvSpPr>
          <p:cNvPr id="14" name="TextBox 13"/>
          <p:cNvSpPr txBox="1"/>
          <p:nvPr/>
        </p:nvSpPr>
        <p:spPr>
          <a:xfrm>
            <a:off x="5295050" y="3262263"/>
            <a:ext cx="3902357" cy="338554"/>
          </a:xfrm>
          <a:prstGeom prst="rect">
            <a:avLst/>
          </a:prstGeom>
          <a:noFill/>
        </p:spPr>
        <p:txBody>
          <a:bodyPr wrap="square" rtlCol="0">
            <a:spAutoFit/>
          </a:bodyPr>
          <a:lstStyle/>
          <a:p>
            <a:r>
              <a:rPr lang="en-US" sz="1600" b="1" dirty="0" smtClean="0">
                <a:solidFill>
                  <a:srgbClr val="0070C0"/>
                </a:solidFill>
              </a:rPr>
              <a:t>Occasionally manually redistribute</a:t>
            </a:r>
          </a:p>
        </p:txBody>
      </p:sp>
      <p:sp>
        <p:nvSpPr>
          <p:cNvPr id="15" name="TextBox 14"/>
          <p:cNvSpPr txBox="1"/>
          <p:nvPr/>
        </p:nvSpPr>
        <p:spPr>
          <a:xfrm>
            <a:off x="5295050" y="3755102"/>
            <a:ext cx="2946640" cy="338554"/>
          </a:xfrm>
          <a:prstGeom prst="rect">
            <a:avLst/>
          </a:prstGeom>
          <a:noFill/>
        </p:spPr>
        <p:txBody>
          <a:bodyPr wrap="none" rtlCol="0">
            <a:spAutoFit/>
          </a:bodyPr>
          <a:lstStyle/>
          <a:p>
            <a:r>
              <a:rPr lang="en-US" sz="1600" b="1" dirty="0" smtClean="0">
                <a:solidFill>
                  <a:srgbClr val="0070C0"/>
                </a:solidFill>
              </a:rPr>
              <a:t>Rarely manually redistribute</a:t>
            </a:r>
          </a:p>
        </p:txBody>
      </p:sp>
      <p:pic>
        <p:nvPicPr>
          <p:cNvPr id="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91" y="810857"/>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91" y="130114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91" y="1791439"/>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91" y="2281730"/>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91" y="2772021"/>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91" y="3262312"/>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Curved Connector 23"/>
          <p:cNvCxnSpPr/>
          <p:nvPr/>
        </p:nvCxnSpPr>
        <p:spPr>
          <a:xfrm rot="10800000" flipV="1">
            <a:off x="2769282" y="1908407"/>
            <a:ext cx="1520085" cy="1388086"/>
          </a:xfrm>
          <a:prstGeom prst="curvedConnector3">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95050" y="325144"/>
            <a:ext cx="1611339" cy="338554"/>
          </a:xfrm>
          <a:prstGeom prst="rect">
            <a:avLst/>
          </a:prstGeom>
          <a:noFill/>
        </p:spPr>
        <p:txBody>
          <a:bodyPr wrap="none" rtlCol="0">
            <a:spAutoFit/>
          </a:bodyPr>
          <a:lstStyle/>
          <a:p>
            <a:r>
              <a:rPr lang="en-US" sz="1600" b="1" dirty="0" smtClean="0">
                <a:solidFill>
                  <a:srgbClr val="0070C0"/>
                </a:solidFill>
              </a:rPr>
              <a:t>Are immutable</a:t>
            </a:r>
          </a:p>
        </p:txBody>
      </p:sp>
      <p:pic>
        <p:nvPicPr>
          <p:cNvPr id="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91" y="320566"/>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842" y="2661984"/>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830510" y="1349370"/>
            <a:ext cx="847287" cy="84728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52508" y="1280290"/>
            <a:ext cx="627095" cy="338554"/>
          </a:xfrm>
          <a:prstGeom prst="rect">
            <a:avLst/>
          </a:prstGeom>
          <a:noFill/>
        </p:spPr>
        <p:txBody>
          <a:bodyPr wrap="none" rtlCol="0">
            <a:spAutoFit/>
          </a:bodyPr>
          <a:lstStyle/>
          <a:p>
            <a:r>
              <a:rPr lang="en-US" sz="1600" b="1" dirty="0" smtClean="0"/>
              <a:t>RDD</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077" y="2359315"/>
            <a:ext cx="578090" cy="57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Oval 32"/>
          <p:cNvSpPr/>
          <p:nvPr/>
        </p:nvSpPr>
        <p:spPr>
          <a:xfrm>
            <a:off x="653301" y="2427584"/>
            <a:ext cx="847287" cy="8472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65111" y="2368861"/>
            <a:ext cx="457176" cy="338554"/>
          </a:xfrm>
          <a:prstGeom prst="rect">
            <a:avLst/>
          </a:prstGeom>
          <a:noFill/>
        </p:spPr>
        <p:txBody>
          <a:bodyPr wrap="none" rtlCol="0">
            <a:spAutoFit/>
          </a:bodyPr>
          <a:lstStyle/>
          <a:p>
            <a:r>
              <a:rPr lang="en-US" sz="1600" b="1" dirty="0" smtClean="0"/>
              <a:t>DF</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9962" y="3603025"/>
            <a:ext cx="457046" cy="499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Oval 34"/>
          <p:cNvSpPr/>
          <p:nvPr/>
        </p:nvSpPr>
        <p:spPr>
          <a:xfrm>
            <a:off x="775623" y="3471715"/>
            <a:ext cx="847287" cy="84728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70678" y="3433748"/>
            <a:ext cx="468398" cy="338554"/>
          </a:xfrm>
          <a:prstGeom prst="rect">
            <a:avLst/>
          </a:prstGeom>
          <a:noFill/>
        </p:spPr>
        <p:txBody>
          <a:bodyPr wrap="none" rtlCol="0">
            <a:spAutoFit/>
          </a:bodyPr>
          <a:lstStyle/>
          <a:p>
            <a:r>
              <a:rPr lang="en-US" sz="1600" b="1" dirty="0" smtClean="0"/>
              <a:t>DS</a:t>
            </a: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789" y="2661984"/>
            <a:ext cx="554309" cy="4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111" y="3746011"/>
            <a:ext cx="554309" cy="4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148" y="1591755"/>
            <a:ext cx="449813" cy="54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5295050" y="4240470"/>
            <a:ext cx="3299301" cy="338554"/>
          </a:xfrm>
          <a:prstGeom prst="rect">
            <a:avLst/>
          </a:prstGeom>
          <a:noFill/>
        </p:spPr>
        <p:txBody>
          <a:bodyPr wrap="none" rtlCol="0">
            <a:spAutoFit/>
          </a:bodyPr>
          <a:lstStyle/>
          <a:p>
            <a:r>
              <a:rPr lang="en-US" sz="1600" b="1" dirty="0" smtClean="0">
                <a:solidFill>
                  <a:srgbClr val="0070C0"/>
                </a:solidFill>
              </a:rPr>
              <a:t>Java, </a:t>
            </a:r>
            <a:r>
              <a:rPr lang="en-US" sz="1600" b="1" dirty="0" err="1" smtClean="0">
                <a:solidFill>
                  <a:srgbClr val="0070C0"/>
                </a:solidFill>
              </a:rPr>
              <a:t>Scala</a:t>
            </a:r>
            <a:r>
              <a:rPr lang="en-US" sz="1600" b="1" dirty="0" smtClean="0">
                <a:solidFill>
                  <a:srgbClr val="0070C0"/>
                </a:solidFill>
              </a:rPr>
              <a:t> only (not Python, R)</a:t>
            </a:r>
          </a:p>
        </p:txBody>
      </p:sp>
      <p:pic>
        <p:nvPicPr>
          <p:cNvPr id="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190" y="4242891"/>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89" y="3752603"/>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5295050" y="1795623"/>
            <a:ext cx="3950120" cy="338554"/>
          </a:xfrm>
          <a:prstGeom prst="rect">
            <a:avLst/>
          </a:prstGeom>
          <a:noFill/>
        </p:spPr>
        <p:txBody>
          <a:bodyPr wrap="none" rtlCol="0">
            <a:spAutoFit/>
          </a:bodyPr>
          <a:lstStyle/>
          <a:p>
            <a:r>
              <a:rPr lang="en-US" sz="1600" b="1" dirty="0" smtClean="0">
                <a:solidFill>
                  <a:srgbClr val="0070C0"/>
                </a:solidFill>
              </a:rPr>
              <a:t>Historically </a:t>
            </a:r>
            <a:r>
              <a:rPr lang="en-US" sz="1600" b="1" dirty="0">
                <a:solidFill>
                  <a:srgbClr val="0070C0"/>
                </a:solidFill>
              </a:rPr>
              <a:t>t</a:t>
            </a:r>
            <a:r>
              <a:rPr lang="en-US" sz="1600" b="1" dirty="0" smtClean="0">
                <a:solidFill>
                  <a:srgbClr val="0070C0"/>
                </a:solidFill>
              </a:rPr>
              <a:t>he core Spark abstraction</a:t>
            </a:r>
          </a:p>
        </p:txBody>
      </p:sp>
    </p:spTree>
    <p:extLst>
      <p:ext uri="{BB962C8B-B14F-4D97-AF65-F5344CB8AC3E}">
        <p14:creationId xmlns:p14="http://schemas.microsoft.com/office/powerpoint/2010/main" val="2294692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3584" y="341658"/>
            <a:ext cx="2570480" cy="548048"/>
          </a:xfrm>
        </p:spPr>
        <p:txBody>
          <a:bodyPr/>
          <a:lstStyle/>
          <a:p>
            <a:r>
              <a:rPr lang="en-US" dirty="0" smtClean="0"/>
              <a:t>Insert verify</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30</a:t>
            </a:fld>
            <a:endParaRPr lang="uk-UA" dirty="0"/>
          </a:p>
        </p:txBody>
      </p:sp>
      <p:sp>
        <p:nvSpPr>
          <p:cNvPr id="4" name="TextBox 3"/>
          <p:cNvSpPr txBox="1"/>
          <p:nvPr/>
        </p:nvSpPr>
        <p:spPr>
          <a:xfrm>
            <a:off x="390088" y="1231677"/>
            <a:ext cx="5878532" cy="2585323"/>
          </a:xfrm>
          <a:prstGeom prst="rect">
            <a:avLst/>
          </a:prstGeom>
          <a:noFill/>
        </p:spPr>
        <p:txBody>
          <a:bodyPr wrap="none" rtlCol="0">
            <a:spAutoFit/>
          </a:bodyPr>
          <a:lstStyle/>
          <a:p>
            <a:r>
              <a:rPr lang="en-US" sz="1800" dirty="0" err="1"/>
              <a:t>val</a:t>
            </a:r>
            <a:r>
              <a:rPr lang="en-US" sz="1800" dirty="0"/>
              <a:t> rows = </a:t>
            </a:r>
            <a:r>
              <a:rPr lang="en-US" sz="1800" dirty="0" err="1"/>
              <a:t>sc.cassandraTable</a:t>
            </a:r>
            <a:r>
              <a:rPr lang="en-US" sz="1800" dirty="0"/>
              <a:t>("ks_7545", "</a:t>
            </a:r>
            <a:r>
              <a:rPr lang="en-US" sz="1800" dirty="0" err="1"/>
              <a:t>hello_world</a:t>
            </a:r>
            <a:r>
              <a:rPr lang="en-US" sz="1800" dirty="0"/>
              <a:t>")</a:t>
            </a:r>
          </a:p>
          <a:p>
            <a:r>
              <a:rPr lang="en-US" sz="1800" dirty="0" err="1"/>
              <a:t>rows.collect</a:t>
            </a:r>
            <a:r>
              <a:rPr lang="en-US" sz="1800" dirty="0"/>
              <a:t>().</a:t>
            </a:r>
            <a:r>
              <a:rPr lang="en-US" sz="1800" dirty="0" err="1"/>
              <a:t>foreach</a:t>
            </a:r>
            <a:r>
              <a:rPr lang="en-US" sz="1800" dirty="0"/>
              <a:t>(</a:t>
            </a:r>
            <a:r>
              <a:rPr lang="en-US" sz="1800" dirty="0" err="1"/>
              <a:t>println</a:t>
            </a:r>
            <a:r>
              <a:rPr lang="en-US" sz="1800" dirty="0"/>
              <a:t>)</a:t>
            </a:r>
          </a:p>
          <a:p>
            <a:endParaRPr lang="en-US" sz="1800" dirty="0"/>
          </a:p>
          <a:p>
            <a:r>
              <a:rPr lang="en-US" sz="1800" dirty="0" err="1"/>
              <a:t>CassandraRow</a:t>
            </a:r>
            <a:r>
              <a:rPr lang="en-US" sz="1800" dirty="0"/>
              <a:t>{</a:t>
            </a:r>
            <a:r>
              <a:rPr lang="en-US" sz="1800" dirty="0" err="1"/>
              <a:t>pk</a:t>
            </a:r>
            <a:r>
              <a:rPr lang="en-US" sz="1800" dirty="0"/>
              <a:t>: 111, value: </a:t>
            </a:r>
            <a:r>
              <a:rPr lang="en-US" sz="1800" dirty="0">
                <a:solidFill>
                  <a:srgbClr val="C00000"/>
                </a:solidFill>
              </a:rPr>
              <a:t>Bob, Tony</a:t>
            </a:r>
            <a:r>
              <a:rPr lang="en-US" sz="1800" dirty="0"/>
              <a:t>}</a:t>
            </a:r>
          </a:p>
          <a:p>
            <a:r>
              <a:rPr lang="en-US" sz="1800" dirty="0" err="1"/>
              <a:t>CassandraRow</a:t>
            </a:r>
            <a:r>
              <a:rPr lang="en-US" sz="1800" dirty="0"/>
              <a:t>{</a:t>
            </a:r>
            <a:r>
              <a:rPr lang="en-US" sz="1800" dirty="0" err="1"/>
              <a:t>pk</a:t>
            </a:r>
            <a:r>
              <a:rPr lang="en-US" sz="1800" dirty="0"/>
              <a:t>: 222, value: Ted}</a:t>
            </a:r>
          </a:p>
          <a:p>
            <a:r>
              <a:rPr lang="en-US" sz="1800" dirty="0" err="1"/>
              <a:t>CassandraRow</a:t>
            </a:r>
            <a:r>
              <a:rPr lang="en-US" sz="1800" dirty="0"/>
              <a:t>{</a:t>
            </a:r>
            <a:r>
              <a:rPr lang="en-US" sz="1800" dirty="0" err="1"/>
              <a:t>pk</a:t>
            </a:r>
            <a:r>
              <a:rPr lang="en-US" sz="1800" dirty="0"/>
              <a:t>: 444, value: Dave, Bob}</a:t>
            </a:r>
          </a:p>
          <a:p>
            <a:r>
              <a:rPr lang="en-US" sz="1800" dirty="0" err="1"/>
              <a:t>CassandraRow</a:t>
            </a:r>
            <a:r>
              <a:rPr lang="en-US" sz="1800" dirty="0"/>
              <a:t>{</a:t>
            </a:r>
            <a:r>
              <a:rPr lang="en-US" sz="1800" dirty="0" err="1"/>
              <a:t>pk</a:t>
            </a:r>
            <a:r>
              <a:rPr lang="en-US" sz="1800" dirty="0"/>
              <a:t>: 555, value: Luis, Earl}</a:t>
            </a:r>
          </a:p>
          <a:p>
            <a:r>
              <a:rPr lang="en-US" sz="1800" dirty="0" err="1"/>
              <a:t>CassandraRow</a:t>
            </a:r>
            <a:r>
              <a:rPr lang="en-US" sz="1800" dirty="0"/>
              <a:t>{</a:t>
            </a:r>
            <a:r>
              <a:rPr lang="en-US" sz="1800" dirty="0" err="1"/>
              <a:t>pk</a:t>
            </a:r>
            <a:r>
              <a:rPr lang="en-US" sz="1800" dirty="0"/>
              <a:t>: 666, value: Ann, Sally, Bob}</a:t>
            </a:r>
          </a:p>
          <a:p>
            <a:r>
              <a:rPr lang="en-US" sz="1800" dirty="0" err="1"/>
              <a:t>CassandraRow</a:t>
            </a:r>
            <a:r>
              <a:rPr lang="en-US" sz="1800" dirty="0"/>
              <a:t>{</a:t>
            </a:r>
            <a:r>
              <a:rPr lang="en-US" sz="1800" dirty="0" err="1"/>
              <a:t>pk</a:t>
            </a:r>
            <a:r>
              <a:rPr lang="en-US" sz="1800" dirty="0"/>
              <a:t>: 333, value: Alice, Bob, Harold}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112" y="1794143"/>
            <a:ext cx="803451" cy="10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873" y="1788842"/>
            <a:ext cx="1854572" cy="1133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490900" y="2984122"/>
            <a:ext cx="1805607" cy="153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469295" y="4531045"/>
            <a:ext cx="3637534" cy="215444"/>
          </a:xfrm>
          <a:prstGeom prst="rect">
            <a:avLst/>
          </a:prstGeom>
          <a:noFill/>
        </p:spPr>
        <p:txBody>
          <a:bodyPr wrap="none" rtlCol="0">
            <a:spAutoFit/>
          </a:bodyPr>
          <a:lstStyle/>
          <a:p>
            <a:r>
              <a:rPr lang="en-US" sz="800" dirty="0"/>
              <a:t>Source: https://www.rottentomatoes.com/m/theres_something_about_mary/</a:t>
            </a:r>
            <a:endParaRPr lang="en-US" sz="800" dirty="0" smtClean="0"/>
          </a:p>
        </p:txBody>
      </p:sp>
    </p:spTree>
    <p:extLst>
      <p:ext uri="{BB962C8B-B14F-4D97-AF65-F5344CB8AC3E}">
        <p14:creationId xmlns:p14="http://schemas.microsoft.com/office/powerpoint/2010/main" val="2650818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448" y="544496"/>
            <a:ext cx="3846352" cy="548048"/>
          </a:xfrm>
        </p:spPr>
        <p:txBody>
          <a:bodyPr/>
          <a:lstStyle/>
          <a:p>
            <a:r>
              <a:rPr lang="en-US" dirty="0" smtClean="0"/>
              <a:t>Is a PK retrieval still a (Table Scan) ?</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31</a:t>
            </a:fld>
            <a:endParaRPr lang="uk-UA" dirty="0"/>
          </a:p>
        </p:txBody>
      </p:sp>
      <p:sp>
        <p:nvSpPr>
          <p:cNvPr id="4" name="TextBox 3"/>
          <p:cNvSpPr txBox="1"/>
          <p:nvPr/>
        </p:nvSpPr>
        <p:spPr>
          <a:xfrm>
            <a:off x="175074" y="1336680"/>
            <a:ext cx="8428091" cy="2462213"/>
          </a:xfrm>
          <a:prstGeom prst="rect">
            <a:avLst/>
          </a:prstGeom>
          <a:noFill/>
        </p:spPr>
        <p:txBody>
          <a:bodyPr wrap="square" rtlCol="0">
            <a:spAutoFit/>
          </a:bodyPr>
          <a:lstStyle/>
          <a:p>
            <a:r>
              <a:rPr lang="en-US" sz="1800" dirty="0" err="1"/>
              <a:t>val</a:t>
            </a:r>
            <a:r>
              <a:rPr lang="en-US" sz="1800" dirty="0"/>
              <a:t> rows = </a:t>
            </a:r>
            <a:r>
              <a:rPr lang="en-US" sz="1800" dirty="0" err="1"/>
              <a:t>sc.cassandraTable</a:t>
            </a:r>
            <a:r>
              <a:rPr lang="en-US" sz="1800" dirty="0">
                <a:solidFill>
                  <a:srgbClr val="92D050"/>
                </a:solidFill>
              </a:rPr>
              <a:t>[</a:t>
            </a:r>
            <a:r>
              <a:rPr lang="en-US" sz="1800" dirty="0" err="1">
                <a:solidFill>
                  <a:srgbClr val="92D050"/>
                </a:solidFill>
              </a:rPr>
              <a:t>My_Record</a:t>
            </a:r>
            <a:r>
              <a:rPr lang="en-US" sz="1800" dirty="0">
                <a:solidFill>
                  <a:srgbClr val="92D050"/>
                </a:solidFill>
              </a:rPr>
              <a:t>]</a:t>
            </a:r>
            <a:r>
              <a:rPr lang="en-US" sz="1800" dirty="0"/>
              <a:t>("ks_7545", "</a:t>
            </a:r>
            <a:r>
              <a:rPr lang="en-US" sz="1800" dirty="0" err="1"/>
              <a:t>hello_world</a:t>
            </a:r>
            <a:r>
              <a:rPr lang="en-US" sz="1800" dirty="0"/>
              <a:t>").</a:t>
            </a:r>
          </a:p>
          <a:p>
            <a:r>
              <a:rPr lang="en-US" sz="1800" dirty="0"/>
              <a:t>   </a:t>
            </a:r>
            <a:r>
              <a:rPr lang="en-US" sz="1800" dirty="0">
                <a:solidFill>
                  <a:srgbClr val="00B0F0"/>
                </a:solidFill>
              </a:rPr>
              <a:t>where("</a:t>
            </a:r>
            <a:r>
              <a:rPr lang="en-US" sz="1800" dirty="0" err="1">
                <a:solidFill>
                  <a:srgbClr val="00B0F0"/>
                </a:solidFill>
              </a:rPr>
              <a:t>pk</a:t>
            </a:r>
            <a:r>
              <a:rPr lang="en-US" sz="1800" dirty="0">
                <a:solidFill>
                  <a:srgbClr val="00B0F0"/>
                </a:solidFill>
              </a:rPr>
              <a:t>=111").</a:t>
            </a:r>
          </a:p>
          <a:p>
            <a:r>
              <a:rPr lang="en-US" sz="1800" dirty="0">
                <a:solidFill>
                  <a:srgbClr val="00B0F0"/>
                </a:solidFill>
              </a:rPr>
              <a:t>   select("</a:t>
            </a:r>
            <a:r>
              <a:rPr lang="en-US" sz="1800" dirty="0" err="1">
                <a:solidFill>
                  <a:srgbClr val="00B0F0"/>
                </a:solidFill>
              </a:rPr>
              <a:t>pk</a:t>
            </a:r>
            <a:r>
              <a:rPr lang="en-US" sz="1800" dirty="0">
                <a:solidFill>
                  <a:srgbClr val="00B0F0"/>
                </a:solidFill>
              </a:rPr>
              <a:t>", "value").</a:t>
            </a:r>
          </a:p>
          <a:p>
            <a:r>
              <a:rPr lang="en-US" sz="1800" dirty="0">
                <a:solidFill>
                  <a:srgbClr val="92D050"/>
                </a:solidFill>
              </a:rPr>
              <a:t>   as( (</a:t>
            </a:r>
            <a:r>
              <a:rPr lang="en-US" sz="1800" dirty="0" err="1">
                <a:solidFill>
                  <a:srgbClr val="92D050"/>
                </a:solidFill>
              </a:rPr>
              <a:t>i:Int</a:t>
            </a:r>
            <a:r>
              <a:rPr lang="en-US" sz="1800" dirty="0">
                <a:solidFill>
                  <a:srgbClr val="92D050"/>
                </a:solidFill>
              </a:rPr>
              <a:t>, s:String ) =&gt; new </a:t>
            </a:r>
            <a:r>
              <a:rPr lang="en-US" sz="1800" dirty="0" err="1">
                <a:solidFill>
                  <a:srgbClr val="92D050"/>
                </a:solidFill>
              </a:rPr>
              <a:t>My_Record</a:t>
            </a:r>
            <a:r>
              <a:rPr lang="en-US" sz="1800" dirty="0">
                <a:solidFill>
                  <a:srgbClr val="92D050"/>
                </a:solidFill>
              </a:rPr>
              <a:t>(i, s) )</a:t>
            </a:r>
          </a:p>
          <a:p>
            <a:r>
              <a:rPr lang="en-US" sz="1800" dirty="0" err="1"/>
              <a:t>rows.collect</a:t>
            </a:r>
            <a:r>
              <a:rPr lang="en-US" sz="1800" dirty="0"/>
              <a:t>().</a:t>
            </a:r>
            <a:r>
              <a:rPr lang="en-US" sz="1800" dirty="0" err="1"/>
              <a:t>foreach</a:t>
            </a:r>
            <a:r>
              <a:rPr lang="en-US" sz="1800" dirty="0"/>
              <a:t>(</a:t>
            </a:r>
            <a:r>
              <a:rPr lang="en-US" sz="1800" dirty="0" err="1"/>
              <a:t>println</a:t>
            </a:r>
            <a:r>
              <a:rPr lang="en-US" sz="1800" dirty="0"/>
              <a:t>)</a:t>
            </a:r>
          </a:p>
          <a:p>
            <a:r>
              <a:rPr lang="en-US" sz="1800" dirty="0"/>
              <a:t>   //</a:t>
            </a:r>
          </a:p>
          <a:p>
            <a:r>
              <a:rPr lang="en-US" sz="1800" dirty="0" err="1"/>
              <a:t>rows.getClass</a:t>
            </a:r>
            <a:r>
              <a:rPr lang="en-US" sz="1800" dirty="0"/>
              <a:t>()</a:t>
            </a:r>
          </a:p>
          <a:p>
            <a:r>
              <a:rPr lang="en-US" dirty="0"/>
              <a:t>// res: Class[_ &lt;: </a:t>
            </a:r>
            <a:r>
              <a:rPr lang="en-US" dirty="0" err="1"/>
              <a:t>com.datastax.spark.connector.rdd.</a:t>
            </a:r>
            <a:r>
              <a:rPr lang="en-US" dirty="0" err="1">
                <a:solidFill>
                  <a:srgbClr val="00B0F0"/>
                </a:solidFill>
              </a:rPr>
              <a:t>CassandraTableScanRDD</a:t>
            </a:r>
            <a:r>
              <a:rPr lang="en-US" dirty="0"/>
              <a:t>[</a:t>
            </a:r>
            <a:r>
              <a:rPr lang="en-US" dirty="0" err="1"/>
              <a:t>My_Record</a:t>
            </a:r>
            <a:r>
              <a:rPr lang="en-US" dirty="0"/>
              <a:t>]] = </a:t>
            </a:r>
            <a:endParaRPr lang="en-US" dirty="0" smtClean="0"/>
          </a:p>
          <a:p>
            <a:r>
              <a:rPr lang="en-US" dirty="0"/>
              <a:t> </a:t>
            </a:r>
            <a:r>
              <a:rPr lang="en-US" dirty="0" smtClean="0"/>
              <a:t>     class </a:t>
            </a:r>
            <a:r>
              <a:rPr lang="en-US" dirty="0" err="1" smtClean="0"/>
              <a:t>com.datastax.spark.connector.rdd.CassandraTableScanRDD</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805235" y="2603024"/>
            <a:ext cx="881565" cy="12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40497" y="4200019"/>
            <a:ext cx="243281" cy="24328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7334" y="4167772"/>
            <a:ext cx="2214068" cy="307777"/>
          </a:xfrm>
          <a:prstGeom prst="rect">
            <a:avLst/>
          </a:prstGeom>
          <a:noFill/>
        </p:spPr>
        <p:txBody>
          <a:bodyPr wrap="none" rtlCol="0">
            <a:spAutoFit/>
          </a:bodyPr>
          <a:lstStyle/>
          <a:p>
            <a:r>
              <a:rPr lang="en-US" dirty="0" smtClean="0"/>
              <a:t>Pick one, don't need both</a:t>
            </a:r>
          </a:p>
        </p:txBody>
      </p:sp>
    </p:spTree>
    <p:extLst>
      <p:ext uri="{BB962C8B-B14F-4D97-AF65-F5344CB8AC3E}">
        <p14:creationId xmlns:p14="http://schemas.microsoft.com/office/powerpoint/2010/main" val="2650818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5781" y="737837"/>
            <a:ext cx="2474259" cy="548048"/>
          </a:xfrm>
        </p:spPr>
        <p:txBody>
          <a:bodyPr/>
          <a:lstStyle/>
          <a:p>
            <a:r>
              <a:rPr lang="en-US" dirty="0" smtClean="0"/>
              <a:t>Various casts, on read</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32</a:t>
            </a:fld>
            <a:endParaRPr lang="uk-UA" dirty="0"/>
          </a:p>
        </p:txBody>
      </p:sp>
      <p:sp>
        <p:nvSpPr>
          <p:cNvPr id="4" name="TextBox 3"/>
          <p:cNvSpPr txBox="1"/>
          <p:nvPr/>
        </p:nvSpPr>
        <p:spPr>
          <a:xfrm>
            <a:off x="161365" y="528160"/>
            <a:ext cx="8296712" cy="4031873"/>
          </a:xfrm>
          <a:prstGeom prst="rect">
            <a:avLst/>
          </a:prstGeom>
          <a:noFill/>
        </p:spPr>
        <p:txBody>
          <a:bodyPr wrap="square" rtlCol="0">
            <a:spAutoFit/>
          </a:bodyPr>
          <a:lstStyle/>
          <a:p>
            <a:r>
              <a:rPr lang="en-US" sz="1600" dirty="0" err="1">
                <a:solidFill>
                  <a:srgbClr val="C00000"/>
                </a:solidFill>
              </a:rPr>
              <a:t>val</a:t>
            </a:r>
            <a:r>
              <a:rPr lang="en-US" sz="1600" dirty="0">
                <a:solidFill>
                  <a:srgbClr val="C00000"/>
                </a:solidFill>
              </a:rPr>
              <a:t> rows </a:t>
            </a:r>
            <a:r>
              <a:rPr lang="en-US" sz="1600" dirty="0"/>
              <a:t>= </a:t>
            </a:r>
            <a:r>
              <a:rPr lang="en-US" sz="1600" dirty="0" err="1"/>
              <a:t>sc.cassandraTable</a:t>
            </a:r>
            <a:r>
              <a:rPr lang="en-US" sz="1600" dirty="0"/>
              <a:t>("ks_7545", "</a:t>
            </a:r>
            <a:r>
              <a:rPr lang="en-US" sz="1600" dirty="0" err="1"/>
              <a:t>hello_world</a:t>
            </a:r>
            <a:r>
              <a:rPr lang="en-US" sz="1600" dirty="0"/>
              <a:t>")</a:t>
            </a:r>
          </a:p>
          <a:p>
            <a:r>
              <a:rPr lang="en-US" sz="1600" dirty="0" smtClean="0"/>
              <a:t>// </a:t>
            </a:r>
            <a:r>
              <a:rPr lang="en-US" sz="1600" dirty="0" err="1" smtClean="0"/>
              <a:t>com.datastax.spark.connector.</a:t>
            </a:r>
            <a:r>
              <a:rPr lang="en-US" sz="1600" dirty="0" err="1" smtClean="0">
                <a:solidFill>
                  <a:srgbClr val="00B0F0"/>
                </a:solidFill>
              </a:rPr>
              <a:t>rdd.CassandraTableScanRDD</a:t>
            </a:r>
            <a:r>
              <a:rPr lang="en-US" sz="1600" dirty="0" smtClean="0"/>
              <a:t>[</a:t>
            </a:r>
          </a:p>
          <a:p>
            <a:r>
              <a:rPr lang="en-US" sz="1600" dirty="0"/>
              <a:t> </a:t>
            </a:r>
            <a:r>
              <a:rPr lang="en-US" sz="1600" dirty="0" smtClean="0"/>
              <a:t>  </a:t>
            </a:r>
            <a:r>
              <a:rPr lang="en-US" sz="1600" dirty="0" err="1" smtClean="0"/>
              <a:t>com.datastax.spark.connector.</a:t>
            </a:r>
            <a:r>
              <a:rPr lang="en-US" sz="1600" dirty="0" err="1" smtClean="0">
                <a:solidFill>
                  <a:srgbClr val="00B0F0"/>
                </a:solidFill>
              </a:rPr>
              <a:t>CassandraRow</a:t>
            </a:r>
            <a:r>
              <a:rPr lang="en-US" sz="1600" dirty="0" smtClean="0"/>
              <a:t>]]</a:t>
            </a:r>
            <a:endParaRPr lang="en-US" sz="1600" dirty="0"/>
          </a:p>
          <a:p>
            <a:endParaRPr lang="en-US" sz="1600" dirty="0"/>
          </a:p>
          <a:p>
            <a:r>
              <a:rPr lang="en-US" sz="1600" dirty="0" err="1">
                <a:solidFill>
                  <a:srgbClr val="C00000"/>
                </a:solidFill>
              </a:rPr>
              <a:t>val</a:t>
            </a:r>
            <a:r>
              <a:rPr lang="en-US" sz="1600" dirty="0">
                <a:solidFill>
                  <a:srgbClr val="C00000"/>
                </a:solidFill>
              </a:rPr>
              <a:t> rows </a:t>
            </a:r>
            <a:r>
              <a:rPr lang="en-US" sz="1600" dirty="0"/>
              <a:t>= </a:t>
            </a:r>
            <a:r>
              <a:rPr lang="en-US" sz="1600" dirty="0" err="1"/>
              <a:t>sc.cassandraTable</a:t>
            </a:r>
            <a:r>
              <a:rPr lang="en-US" sz="1600" dirty="0"/>
              <a:t>[ (</a:t>
            </a:r>
            <a:r>
              <a:rPr lang="en-US" sz="1600" dirty="0" err="1"/>
              <a:t>Int</a:t>
            </a:r>
            <a:r>
              <a:rPr lang="en-US" sz="1600" dirty="0"/>
              <a:t>, String) ]("ks_7545", "</a:t>
            </a:r>
            <a:r>
              <a:rPr lang="en-US" sz="1600" dirty="0" err="1"/>
              <a:t>hello_world</a:t>
            </a:r>
            <a:r>
              <a:rPr lang="en-US" sz="1600" dirty="0"/>
              <a:t>")</a:t>
            </a:r>
          </a:p>
          <a:p>
            <a:r>
              <a:rPr lang="en-US" sz="1600" dirty="0"/>
              <a:t>// </a:t>
            </a:r>
            <a:r>
              <a:rPr lang="en-US" sz="1600" dirty="0" err="1"/>
              <a:t>rdd.CassandraTableScanRDD</a:t>
            </a:r>
            <a:r>
              <a:rPr lang="en-US" sz="1600" dirty="0"/>
              <a:t>[</a:t>
            </a:r>
            <a:r>
              <a:rPr lang="en-US" sz="1600" dirty="0">
                <a:solidFill>
                  <a:srgbClr val="00B0F0"/>
                </a:solidFill>
              </a:rPr>
              <a:t>(</a:t>
            </a:r>
            <a:r>
              <a:rPr lang="en-US" sz="1600" dirty="0" err="1">
                <a:solidFill>
                  <a:srgbClr val="00B0F0"/>
                </a:solidFill>
              </a:rPr>
              <a:t>Int</a:t>
            </a:r>
            <a:r>
              <a:rPr lang="en-US" sz="1600" dirty="0">
                <a:solidFill>
                  <a:srgbClr val="00B0F0"/>
                </a:solidFill>
              </a:rPr>
              <a:t>, String</a:t>
            </a:r>
            <a:r>
              <a:rPr lang="en-US" sz="1600" dirty="0" smtClean="0">
                <a:solidFill>
                  <a:srgbClr val="00B0F0"/>
                </a:solidFill>
              </a:rPr>
              <a:t>)</a:t>
            </a:r>
            <a:r>
              <a:rPr lang="en-US" sz="1600" dirty="0" smtClean="0"/>
              <a:t>]]</a:t>
            </a:r>
          </a:p>
          <a:p>
            <a:endParaRPr lang="en-US" sz="1600" dirty="0"/>
          </a:p>
          <a:p>
            <a:r>
              <a:rPr lang="en-US" sz="1600" dirty="0"/>
              <a:t>case class </a:t>
            </a:r>
            <a:r>
              <a:rPr lang="en-US" sz="1600" dirty="0" err="1"/>
              <a:t>My_Record</a:t>
            </a:r>
            <a:r>
              <a:rPr lang="en-US" sz="1600" dirty="0"/>
              <a:t> (</a:t>
            </a:r>
            <a:r>
              <a:rPr lang="en-US" sz="1600" dirty="0" err="1"/>
              <a:t>pk</a:t>
            </a:r>
            <a:r>
              <a:rPr lang="en-US" sz="1600" dirty="0"/>
              <a:t>: </a:t>
            </a:r>
            <a:r>
              <a:rPr lang="en-US" sz="1600" dirty="0" err="1"/>
              <a:t>Int</a:t>
            </a:r>
            <a:r>
              <a:rPr lang="en-US" sz="1600" dirty="0"/>
              <a:t>, value: String)</a:t>
            </a:r>
          </a:p>
          <a:p>
            <a:r>
              <a:rPr lang="en-US" sz="1600" dirty="0"/>
              <a:t>    //</a:t>
            </a:r>
          </a:p>
          <a:p>
            <a:r>
              <a:rPr lang="en-US" sz="1600" dirty="0" err="1">
                <a:solidFill>
                  <a:srgbClr val="C00000"/>
                </a:solidFill>
              </a:rPr>
              <a:t>val</a:t>
            </a:r>
            <a:r>
              <a:rPr lang="en-US" sz="1600" dirty="0">
                <a:solidFill>
                  <a:srgbClr val="C00000"/>
                </a:solidFill>
              </a:rPr>
              <a:t> rows </a:t>
            </a:r>
            <a:r>
              <a:rPr lang="en-US" sz="1600" dirty="0"/>
              <a:t>= </a:t>
            </a:r>
            <a:r>
              <a:rPr lang="en-US" sz="1600" dirty="0" err="1"/>
              <a:t>sc.cassandraTable</a:t>
            </a:r>
            <a:r>
              <a:rPr lang="en-US" sz="1600" dirty="0"/>
              <a:t>[</a:t>
            </a:r>
            <a:r>
              <a:rPr lang="en-US" sz="1600" dirty="0" err="1"/>
              <a:t>My_Record</a:t>
            </a:r>
            <a:r>
              <a:rPr lang="en-US" sz="1600" dirty="0"/>
              <a:t>]("ks_7545", "</a:t>
            </a:r>
            <a:r>
              <a:rPr lang="en-US" sz="1600" dirty="0" err="1"/>
              <a:t>hello_world</a:t>
            </a:r>
            <a:r>
              <a:rPr lang="en-US" sz="1600" dirty="0"/>
              <a:t>")</a:t>
            </a:r>
          </a:p>
          <a:p>
            <a:r>
              <a:rPr lang="en-US" sz="1600" dirty="0" smtClean="0"/>
              <a:t>//</a:t>
            </a:r>
            <a:r>
              <a:rPr lang="en-US" sz="1600" dirty="0" err="1" smtClean="0"/>
              <a:t>rdd.CassandraTableScanRDD</a:t>
            </a:r>
            <a:r>
              <a:rPr lang="en-US" sz="1600" dirty="0" smtClean="0"/>
              <a:t>[</a:t>
            </a:r>
            <a:r>
              <a:rPr lang="en-US" sz="1600" dirty="0" err="1" smtClean="0">
                <a:solidFill>
                  <a:srgbClr val="00B0F0"/>
                </a:solidFill>
              </a:rPr>
              <a:t>My_Record</a:t>
            </a:r>
            <a:r>
              <a:rPr lang="en-US" sz="1600" dirty="0" smtClean="0"/>
              <a:t>]]</a:t>
            </a:r>
            <a:endParaRPr lang="en-US" sz="1600" dirty="0"/>
          </a:p>
          <a:p>
            <a:endParaRPr lang="en-US" sz="1600" dirty="0"/>
          </a:p>
          <a:p>
            <a:r>
              <a:rPr lang="en-US" sz="1600" dirty="0" err="1">
                <a:solidFill>
                  <a:srgbClr val="C00000"/>
                </a:solidFill>
              </a:rPr>
              <a:t>val</a:t>
            </a:r>
            <a:r>
              <a:rPr lang="en-US" sz="1600" dirty="0">
                <a:solidFill>
                  <a:srgbClr val="C00000"/>
                </a:solidFill>
              </a:rPr>
              <a:t> rows </a:t>
            </a:r>
            <a:r>
              <a:rPr lang="en-US" sz="1600" dirty="0"/>
              <a:t>= </a:t>
            </a:r>
            <a:r>
              <a:rPr lang="en-US" sz="1600" dirty="0" err="1"/>
              <a:t>sc.cassandraTable</a:t>
            </a:r>
            <a:r>
              <a:rPr lang="en-US" sz="1600" dirty="0"/>
              <a:t>[</a:t>
            </a:r>
            <a:r>
              <a:rPr lang="en-US" sz="1600" dirty="0" err="1"/>
              <a:t>My_Record</a:t>
            </a:r>
            <a:r>
              <a:rPr lang="en-US" sz="1600" dirty="0"/>
              <a:t>]("ks_7545", "</a:t>
            </a:r>
            <a:r>
              <a:rPr lang="en-US" sz="1600" dirty="0" err="1"/>
              <a:t>hello_world</a:t>
            </a:r>
            <a:r>
              <a:rPr lang="en-US" sz="1600" dirty="0"/>
              <a:t>").</a:t>
            </a:r>
          </a:p>
          <a:p>
            <a:r>
              <a:rPr lang="en-US" sz="1600" dirty="0"/>
              <a:t>   select("</a:t>
            </a:r>
            <a:r>
              <a:rPr lang="en-US" sz="1600" dirty="0" err="1"/>
              <a:t>pk</a:t>
            </a:r>
            <a:r>
              <a:rPr lang="en-US" sz="1600" dirty="0"/>
              <a:t>", "value").</a:t>
            </a:r>
          </a:p>
          <a:p>
            <a:r>
              <a:rPr lang="en-US" sz="1600" dirty="0"/>
              <a:t>   as( (</a:t>
            </a:r>
            <a:r>
              <a:rPr lang="en-US" sz="1600" dirty="0" err="1"/>
              <a:t>i:Int</a:t>
            </a:r>
            <a:r>
              <a:rPr lang="en-US" sz="1600" dirty="0"/>
              <a:t>, s:String ) =&gt; new </a:t>
            </a:r>
            <a:r>
              <a:rPr lang="en-US" sz="1600" dirty="0" err="1"/>
              <a:t>My_Record</a:t>
            </a:r>
            <a:r>
              <a:rPr lang="en-US" sz="1600" dirty="0"/>
              <a:t>(i, s) )</a:t>
            </a:r>
          </a:p>
          <a:p>
            <a:r>
              <a:rPr lang="en-US" sz="1600" dirty="0"/>
              <a:t>// </a:t>
            </a:r>
            <a:r>
              <a:rPr lang="en-US" sz="1600" dirty="0" err="1" smtClean="0"/>
              <a:t>rdd.CassandraTableScanRDD</a:t>
            </a:r>
            <a:r>
              <a:rPr lang="en-US" sz="1600" dirty="0" smtClean="0"/>
              <a:t>[</a:t>
            </a:r>
            <a:r>
              <a:rPr lang="en-US" sz="1600" dirty="0" err="1" smtClean="0">
                <a:solidFill>
                  <a:srgbClr val="00B0F0"/>
                </a:solidFill>
              </a:rPr>
              <a:t>My_Record</a:t>
            </a:r>
            <a:r>
              <a:rPr lang="en-US" sz="1600" dirty="0" smtClean="0"/>
              <a:t>]]</a:t>
            </a:r>
            <a:endParaRPr lang="en-US" sz="16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302" y="1579799"/>
            <a:ext cx="1381956" cy="129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380514" y="2895415"/>
            <a:ext cx="1612083" cy="830997"/>
          </a:xfrm>
          <a:prstGeom prst="rect">
            <a:avLst/>
          </a:prstGeom>
          <a:noFill/>
        </p:spPr>
        <p:txBody>
          <a:bodyPr wrap="square" rtlCol="0">
            <a:spAutoFit/>
          </a:bodyPr>
          <a:lstStyle/>
          <a:p>
            <a:r>
              <a:rPr lang="en-US" sz="1600" dirty="0" err="1" smtClean="0">
                <a:solidFill>
                  <a:srgbClr val="C00000"/>
                </a:solidFill>
              </a:rPr>
              <a:t>Scala</a:t>
            </a:r>
            <a:r>
              <a:rPr lang="en-US" sz="1600" dirty="0" smtClean="0">
                <a:solidFill>
                  <a:srgbClr val="C00000"/>
                </a:solidFill>
              </a:rPr>
              <a:t> REPL versus </a:t>
            </a:r>
            <a:r>
              <a:rPr lang="en-US" sz="1600" dirty="0" err="1" smtClean="0">
                <a:solidFill>
                  <a:srgbClr val="C00000"/>
                </a:solidFill>
              </a:rPr>
              <a:t>Scala</a:t>
            </a:r>
            <a:r>
              <a:rPr lang="en-US" sz="1600" dirty="0" smtClean="0">
                <a:solidFill>
                  <a:srgbClr val="C00000"/>
                </a:solidFill>
              </a:rPr>
              <a:t> compiler</a:t>
            </a:r>
          </a:p>
        </p:txBody>
      </p:sp>
    </p:spTree>
    <p:extLst>
      <p:ext uri="{BB962C8B-B14F-4D97-AF65-F5344CB8AC3E}">
        <p14:creationId xmlns:p14="http://schemas.microsoft.com/office/powerpoint/2010/main" val="2650818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9256" y="1644565"/>
            <a:ext cx="1872344" cy="548048"/>
          </a:xfrm>
        </p:spPr>
        <p:txBody>
          <a:bodyPr/>
          <a:lstStyle/>
          <a:p>
            <a:r>
              <a:rPr lang="en-US" dirty="0" smtClean="0"/>
              <a:t>Working with CSVs, RDDs, writing</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33</a:t>
            </a:fld>
            <a:endParaRPr lang="uk-UA" dirty="0"/>
          </a:p>
        </p:txBody>
      </p:sp>
      <p:sp>
        <p:nvSpPr>
          <p:cNvPr id="4" name="TextBox 3"/>
          <p:cNvSpPr txBox="1"/>
          <p:nvPr/>
        </p:nvSpPr>
        <p:spPr>
          <a:xfrm>
            <a:off x="161365" y="742320"/>
            <a:ext cx="8296712" cy="3693319"/>
          </a:xfrm>
          <a:prstGeom prst="rect">
            <a:avLst/>
          </a:prstGeom>
          <a:noFill/>
        </p:spPr>
        <p:txBody>
          <a:bodyPr wrap="square" rtlCol="0">
            <a:spAutoFit/>
          </a:bodyPr>
          <a:lstStyle/>
          <a:p>
            <a:r>
              <a:rPr lang="en-US" sz="1800" dirty="0">
                <a:solidFill>
                  <a:schemeClr val="tx1"/>
                </a:solidFill>
                <a:latin typeface="Courier New" pitchFamily="49" charset="0"/>
                <a:cs typeface="Courier New" pitchFamily="49" charset="0"/>
              </a:rPr>
              <a:t>CREATE TABLE </a:t>
            </a:r>
            <a:r>
              <a:rPr lang="en-US" sz="1800" dirty="0" smtClean="0">
                <a:solidFill>
                  <a:schemeClr val="tx1"/>
                </a:solidFill>
                <a:latin typeface="Courier New" pitchFamily="49" charset="0"/>
                <a:cs typeface="Courier New" pitchFamily="49" charset="0"/>
              </a:rPr>
              <a:t>customer</a:t>
            </a:r>
            <a:endParaRPr lang="en-US" sz="1800" dirty="0">
              <a:solidFill>
                <a:schemeClr val="tx1"/>
              </a:solidFill>
              <a:latin typeface="Courier New" pitchFamily="49" charset="0"/>
              <a:cs typeface="Courier New" pitchFamily="49" charset="0"/>
            </a:endParaRPr>
          </a:p>
          <a:p>
            <a:r>
              <a:rPr lang="en-US" sz="1800" dirty="0">
                <a:solidFill>
                  <a:schemeClr val="tx1"/>
                </a:solidFill>
                <a:latin typeface="Courier New" pitchFamily="49" charset="0"/>
                <a:cs typeface="Courier New" pitchFamily="49" charset="0"/>
              </a:rPr>
              <a:t>   (  </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customer_num</a:t>
            </a:r>
            <a:r>
              <a:rPr lang="en-US" sz="1800" dirty="0">
                <a:solidFill>
                  <a:schemeClr val="tx1"/>
                </a:solidFill>
                <a:latin typeface="Courier New" pitchFamily="49" charset="0"/>
                <a:cs typeface="Courier New" pitchFamily="49" charset="0"/>
              </a:rPr>
              <a:t>            INT PRIMARY KEY,</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fname</a:t>
            </a:r>
            <a:r>
              <a:rPr lang="en-US" sz="1800" dirty="0">
                <a:solidFill>
                  <a:schemeClr val="tx1"/>
                </a:solidFill>
                <a:latin typeface="Courier New" pitchFamily="49" charset="0"/>
                <a:cs typeface="Courier New" pitchFamily="49" charset="0"/>
              </a:rPr>
              <a:t>                   TEXT,</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lname</a:t>
            </a:r>
            <a:r>
              <a:rPr lang="en-US" sz="1800" dirty="0">
                <a:solidFill>
                  <a:schemeClr val="tx1"/>
                </a:solidFill>
                <a:latin typeface="Courier New" pitchFamily="49" charset="0"/>
                <a:cs typeface="Courier New" pitchFamily="49" charset="0"/>
              </a:rPr>
              <a:t>                   TEXT,</a:t>
            </a:r>
          </a:p>
          <a:p>
            <a:r>
              <a:rPr lang="en-US" sz="1800" dirty="0">
                <a:solidFill>
                  <a:schemeClr val="tx1"/>
                </a:solidFill>
                <a:latin typeface="Courier New" pitchFamily="49" charset="0"/>
                <a:cs typeface="Courier New" pitchFamily="49" charset="0"/>
              </a:rPr>
              <a:t>   company                 TEXT,</a:t>
            </a:r>
          </a:p>
          <a:p>
            <a:r>
              <a:rPr lang="en-US" sz="1800" dirty="0">
                <a:solidFill>
                  <a:schemeClr val="tx1"/>
                </a:solidFill>
                <a:latin typeface="Courier New" pitchFamily="49" charset="0"/>
                <a:cs typeface="Courier New" pitchFamily="49" charset="0"/>
              </a:rPr>
              <a:t>   address1                TEXT,</a:t>
            </a:r>
          </a:p>
          <a:p>
            <a:r>
              <a:rPr lang="en-US" sz="1800" dirty="0">
                <a:solidFill>
                  <a:schemeClr val="tx1"/>
                </a:solidFill>
                <a:latin typeface="Courier New" pitchFamily="49" charset="0"/>
                <a:cs typeface="Courier New" pitchFamily="49" charset="0"/>
              </a:rPr>
              <a:t>   address2                TEXT,</a:t>
            </a:r>
          </a:p>
          <a:p>
            <a:r>
              <a:rPr lang="en-US" sz="1800" dirty="0">
                <a:solidFill>
                  <a:schemeClr val="tx1"/>
                </a:solidFill>
                <a:latin typeface="Courier New" pitchFamily="49" charset="0"/>
                <a:cs typeface="Courier New" pitchFamily="49" charset="0"/>
              </a:rPr>
              <a:t>   city                    TEXT,</a:t>
            </a:r>
          </a:p>
          <a:p>
            <a:r>
              <a:rPr lang="en-US" sz="1800" dirty="0">
                <a:solidFill>
                  <a:schemeClr val="tx1"/>
                </a:solidFill>
                <a:latin typeface="Courier New" pitchFamily="49" charset="0"/>
                <a:cs typeface="Courier New" pitchFamily="49" charset="0"/>
              </a:rPr>
              <a:t>   state                   TEXT,</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zipcode</a:t>
            </a:r>
            <a:r>
              <a:rPr lang="en-US" sz="1800" dirty="0">
                <a:solidFill>
                  <a:schemeClr val="tx1"/>
                </a:solidFill>
                <a:latin typeface="Courier New" pitchFamily="49" charset="0"/>
                <a:cs typeface="Courier New" pitchFamily="49" charset="0"/>
              </a:rPr>
              <a:t>                 TEXT,</a:t>
            </a:r>
          </a:p>
          <a:p>
            <a:r>
              <a:rPr lang="en-US" sz="1800" dirty="0">
                <a:solidFill>
                  <a:schemeClr val="tx1"/>
                </a:solidFill>
                <a:latin typeface="Courier New" pitchFamily="49" charset="0"/>
                <a:cs typeface="Courier New" pitchFamily="49" charset="0"/>
              </a:rPr>
              <a:t>   phone                   TEXT</a:t>
            </a:r>
          </a:p>
          <a:p>
            <a:r>
              <a:rPr lang="en-US" sz="1800" dirty="0">
                <a:solidFill>
                  <a:schemeClr val="tx1"/>
                </a:solidFill>
                <a:latin typeface="Courier New" pitchFamily="49" charset="0"/>
                <a:cs typeface="Courier New" pitchFamily="49" charset="0"/>
              </a:rPr>
              <a:t>   );</a:t>
            </a:r>
          </a:p>
        </p:txBody>
      </p:sp>
    </p:spTree>
    <p:extLst>
      <p:ext uri="{BB962C8B-B14F-4D97-AF65-F5344CB8AC3E}">
        <p14:creationId xmlns:p14="http://schemas.microsoft.com/office/powerpoint/2010/main" val="3415735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9256" y="1253946"/>
            <a:ext cx="1872344" cy="548048"/>
          </a:xfrm>
        </p:spPr>
        <p:txBody>
          <a:bodyPr/>
          <a:lstStyle/>
          <a:p>
            <a:r>
              <a:rPr lang="en-US" dirty="0" smtClean="0"/>
              <a:t>Working with CSVs, RDDs, writing</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34</a:t>
            </a:fld>
            <a:endParaRPr lang="uk-UA" dirty="0"/>
          </a:p>
        </p:txBody>
      </p:sp>
      <p:sp>
        <p:nvSpPr>
          <p:cNvPr id="4" name="TextBox 3"/>
          <p:cNvSpPr txBox="1"/>
          <p:nvPr/>
        </p:nvSpPr>
        <p:spPr>
          <a:xfrm>
            <a:off x="161365" y="423541"/>
            <a:ext cx="8296712" cy="4031873"/>
          </a:xfrm>
          <a:prstGeom prst="rect">
            <a:avLst/>
          </a:prstGeom>
          <a:noFill/>
        </p:spPr>
        <p:txBody>
          <a:bodyPr wrap="square" rtlCol="0">
            <a:spAutoFit/>
          </a:bodyPr>
          <a:lstStyle/>
          <a:p>
            <a:r>
              <a:rPr lang="en-US" sz="1600" dirty="0" err="1">
                <a:solidFill>
                  <a:schemeClr val="tx1"/>
                </a:solidFill>
                <a:latin typeface="Courier New" pitchFamily="49" charset="0"/>
                <a:cs typeface="Courier New" pitchFamily="49" charset="0"/>
              </a:rPr>
              <a:t>val</a:t>
            </a:r>
            <a:r>
              <a:rPr lang="en-US" sz="1600" dirty="0">
                <a:solidFill>
                  <a:schemeClr val="tx1"/>
                </a:solidFill>
                <a:latin typeface="Courier New" pitchFamily="49" charset="0"/>
                <a:cs typeface="Courier New" pitchFamily="49" charset="0"/>
              </a:rPr>
              <a:t> rows20 = </a:t>
            </a:r>
            <a:r>
              <a:rPr lang="en-US" sz="1600" dirty="0" err="1">
                <a:solidFill>
                  <a:schemeClr val="tx1"/>
                </a:solidFill>
                <a:latin typeface="Courier New" pitchFamily="49" charset="0"/>
                <a:cs typeface="Courier New" pitchFamily="49" charset="0"/>
              </a:rPr>
              <a:t>sc.textFile</a:t>
            </a:r>
            <a:r>
              <a:rPr lang="en-US" sz="1600" dirty="0" smtClean="0">
                <a:solidFill>
                  <a:schemeClr val="tx1"/>
                </a:solidFill>
                <a:latin typeface="Courier New" pitchFamily="49" charset="0"/>
                <a:cs typeface="Courier New" pitchFamily="49" charset="0"/>
              </a:rPr>
              <a:t>(</a:t>
            </a:r>
          </a:p>
          <a:p>
            <a:r>
              <a:rPr lang="en-US" sz="1600" dirty="0">
                <a:solidFill>
                  <a:schemeClr val="tx1"/>
                </a:solidFill>
                <a:latin typeface="Courier New" pitchFamily="49" charset="0"/>
                <a:cs typeface="Courier New" pitchFamily="49" charset="0"/>
              </a:rPr>
              <a:t> </a:t>
            </a:r>
            <a:r>
              <a:rPr lang="en-US" sz="1600" dirty="0" smtClean="0">
                <a:solidFill>
                  <a:schemeClr val="tx1"/>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file:///opt/stores_db/customer.csv</a:t>
            </a:r>
            <a:r>
              <a:rPr lang="en-US" sz="1600" dirty="0" smtClean="0">
                <a:solidFill>
                  <a:schemeClr val="tx1"/>
                </a:solidFill>
                <a:latin typeface="Courier New" pitchFamily="49" charset="0"/>
                <a:cs typeface="Courier New" pitchFamily="49" charset="0"/>
              </a:rPr>
              <a:t>")</a:t>
            </a:r>
          </a:p>
          <a:p>
            <a:endParaRPr lang="en-US" sz="1600" dirty="0">
              <a:solidFill>
                <a:schemeClr val="tx1"/>
              </a:solidFill>
              <a:latin typeface="Courier New" pitchFamily="49" charset="0"/>
              <a:cs typeface="Courier New" pitchFamily="49" charset="0"/>
            </a:endParaRPr>
          </a:p>
          <a:p>
            <a:r>
              <a:rPr lang="en-US" sz="1600" dirty="0" err="1">
                <a:solidFill>
                  <a:schemeClr val="tx1"/>
                </a:solidFill>
                <a:latin typeface="Courier New" pitchFamily="49" charset="0"/>
                <a:cs typeface="Courier New" pitchFamily="49" charset="0"/>
              </a:rPr>
              <a:t>val</a:t>
            </a:r>
            <a:r>
              <a:rPr lang="en-US" sz="1600" dirty="0">
                <a:solidFill>
                  <a:schemeClr val="tx1"/>
                </a:solidFill>
                <a:latin typeface="Courier New" pitchFamily="49" charset="0"/>
                <a:cs typeface="Courier New" pitchFamily="49" charset="0"/>
              </a:rPr>
              <a:t> rows21 = rows20.map ( line =&gt; </a:t>
            </a:r>
            <a:r>
              <a:rPr lang="en-US" sz="1600" dirty="0" err="1">
                <a:solidFill>
                  <a:schemeClr val="tx1"/>
                </a:solidFill>
                <a:latin typeface="Courier New" pitchFamily="49" charset="0"/>
                <a:cs typeface="Courier New" pitchFamily="49" charset="0"/>
              </a:rPr>
              <a:t>line.split</a:t>
            </a:r>
            <a:r>
              <a:rPr lang="en-US" sz="1600" dirty="0">
                <a:solidFill>
                  <a:schemeClr val="tx1"/>
                </a:solidFill>
                <a:latin typeface="Courier New" pitchFamily="49" charset="0"/>
                <a:cs typeface="Courier New" pitchFamily="49" charset="0"/>
              </a:rPr>
              <a:t> (","))</a:t>
            </a:r>
          </a:p>
          <a:p>
            <a:endParaRPr lang="en-US" sz="1600" dirty="0" smtClean="0">
              <a:solidFill>
                <a:schemeClr val="tx1"/>
              </a:solidFill>
              <a:latin typeface="Courier New" pitchFamily="49" charset="0"/>
              <a:cs typeface="Courier New" pitchFamily="49" charset="0"/>
            </a:endParaRPr>
          </a:p>
          <a:p>
            <a:r>
              <a:rPr lang="en-US" sz="1600" dirty="0" err="1" smtClean="0">
                <a:solidFill>
                  <a:schemeClr val="tx1"/>
                </a:solidFill>
                <a:latin typeface="Courier New" pitchFamily="49" charset="0"/>
                <a:cs typeface="Courier New" pitchFamily="49" charset="0"/>
              </a:rPr>
              <a:t>val</a:t>
            </a:r>
            <a:r>
              <a:rPr lang="en-US" sz="1600" dirty="0" smtClean="0">
                <a:solidFill>
                  <a:schemeClr val="tx1"/>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rows22 = rows21.map ( p =&gt; </a:t>
            </a:r>
            <a:r>
              <a:rPr lang="en-US" sz="1600" dirty="0" err="1">
                <a:solidFill>
                  <a:schemeClr val="tx1"/>
                </a:solidFill>
                <a:latin typeface="Courier New" pitchFamily="49" charset="0"/>
                <a:cs typeface="Courier New" pitchFamily="49" charset="0"/>
              </a:rPr>
              <a:t>My_Record</a:t>
            </a:r>
            <a:r>
              <a:rPr lang="en-US" sz="1600" dirty="0">
                <a:solidFill>
                  <a:schemeClr val="tx1"/>
                </a:solidFill>
                <a:latin typeface="Courier New" pitchFamily="49" charset="0"/>
                <a:cs typeface="Courier New" pitchFamily="49" charset="0"/>
              </a:rPr>
              <a:t> ( p(0).</a:t>
            </a:r>
            <a:r>
              <a:rPr lang="en-US" sz="1600" dirty="0" err="1">
                <a:solidFill>
                  <a:schemeClr val="tx1"/>
                </a:solidFill>
                <a:latin typeface="Courier New" pitchFamily="49" charset="0"/>
                <a:cs typeface="Courier New" pitchFamily="49" charset="0"/>
              </a:rPr>
              <a:t>toInt</a:t>
            </a:r>
            <a:r>
              <a:rPr lang="en-US" sz="1600" dirty="0">
                <a:solidFill>
                  <a:schemeClr val="tx1"/>
                </a:solidFill>
                <a:latin typeface="Courier New" pitchFamily="49" charset="0"/>
                <a:cs typeface="Courier New" pitchFamily="49" charset="0"/>
              </a:rPr>
              <a:t>,</a:t>
            </a:r>
          </a:p>
          <a:p>
            <a:r>
              <a:rPr lang="en-US" sz="1600" dirty="0">
                <a:solidFill>
                  <a:schemeClr val="tx1"/>
                </a:solidFill>
                <a:latin typeface="Courier New" pitchFamily="49" charset="0"/>
                <a:cs typeface="Courier New" pitchFamily="49" charset="0"/>
              </a:rPr>
              <a:t>   p(1).</a:t>
            </a:r>
            <a:r>
              <a:rPr lang="en-US" sz="1600" dirty="0" err="1">
                <a:solidFill>
                  <a:schemeClr val="tx1"/>
                </a:solidFill>
                <a:latin typeface="Courier New" pitchFamily="49" charset="0"/>
                <a:cs typeface="Courier New" pitchFamily="49" charset="0"/>
              </a:rPr>
              <a:t>toString</a:t>
            </a:r>
            <a:r>
              <a:rPr lang="en-US" sz="1600" dirty="0">
                <a:solidFill>
                  <a:schemeClr val="tx1"/>
                </a:solidFill>
                <a:latin typeface="Courier New" pitchFamily="49" charset="0"/>
                <a:cs typeface="Courier New" pitchFamily="49" charset="0"/>
              </a:rPr>
              <a:t>, p(2).</a:t>
            </a:r>
            <a:r>
              <a:rPr lang="en-US" sz="1600" dirty="0" err="1">
                <a:solidFill>
                  <a:schemeClr val="tx1"/>
                </a:solidFill>
                <a:latin typeface="Courier New" pitchFamily="49" charset="0"/>
                <a:cs typeface="Courier New" pitchFamily="49" charset="0"/>
              </a:rPr>
              <a:t>toString</a:t>
            </a:r>
            <a:r>
              <a:rPr lang="en-US" sz="1600" dirty="0">
                <a:solidFill>
                  <a:schemeClr val="tx1"/>
                </a:solidFill>
                <a:latin typeface="Courier New" pitchFamily="49" charset="0"/>
                <a:cs typeface="Courier New" pitchFamily="49" charset="0"/>
              </a:rPr>
              <a:t>, p(3).</a:t>
            </a:r>
            <a:r>
              <a:rPr lang="en-US" sz="1600" dirty="0" err="1">
                <a:solidFill>
                  <a:schemeClr val="tx1"/>
                </a:solidFill>
                <a:latin typeface="Courier New" pitchFamily="49" charset="0"/>
                <a:cs typeface="Courier New" pitchFamily="49" charset="0"/>
              </a:rPr>
              <a:t>toString</a:t>
            </a:r>
            <a:r>
              <a:rPr lang="en-US" sz="1600" dirty="0">
                <a:solidFill>
                  <a:schemeClr val="tx1"/>
                </a:solidFill>
                <a:latin typeface="Courier New" pitchFamily="49" charset="0"/>
                <a:cs typeface="Courier New" pitchFamily="49" charset="0"/>
              </a:rPr>
              <a:t>, p(4).</a:t>
            </a:r>
            <a:r>
              <a:rPr lang="en-US" sz="1600" dirty="0" err="1">
                <a:solidFill>
                  <a:schemeClr val="tx1"/>
                </a:solidFill>
                <a:latin typeface="Courier New" pitchFamily="49" charset="0"/>
                <a:cs typeface="Courier New" pitchFamily="49" charset="0"/>
              </a:rPr>
              <a:t>toString</a:t>
            </a:r>
            <a:r>
              <a:rPr lang="en-US" sz="1600" dirty="0">
                <a:solidFill>
                  <a:schemeClr val="tx1"/>
                </a:solidFill>
                <a:latin typeface="Courier New" pitchFamily="49" charset="0"/>
                <a:cs typeface="Courier New" pitchFamily="49" charset="0"/>
              </a:rPr>
              <a:t>,</a:t>
            </a:r>
          </a:p>
          <a:p>
            <a:r>
              <a:rPr lang="en-US" sz="1600" dirty="0">
                <a:solidFill>
                  <a:schemeClr val="tx1"/>
                </a:solidFill>
                <a:latin typeface="Courier New" pitchFamily="49" charset="0"/>
                <a:cs typeface="Courier New" pitchFamily="49" charset="0"/>
              </a:rPr>
              <a:t>   p(5).</a:t>
            </a:r>
            <a:r>
              <a:rPr lang="en-US" sz="1600" dirty="0" err="1">
                <a:solidFill>
                  <a:schemeClr val="tx1"/>
                </a:solidFill>
                <a:latin typeface="Courier New" pitchFamily="49" charset="0"/>
                <a:cs typeface="Courier New" pitchFamily="49" charset="0"/>
              </a:rPr>
              <a:t>toString</a:t>
            </a:r>
            <a:r>
              <a:rPr lang="en-US" sz="1600" dirty="0">
                <a:solidFill>
                  <a:schemeClr val="tx1"/>
                </a:solidFill>
                <a:latin typeface="Courier New" pitchFamily="49" charset="0"/>
                <a:cs typeface="Courier New" pitchFamily="49" charset="0"/>
              </a:rPr>
              <a:t>, p(6).</a:t>
            </a:r>
            <a:r>
              <a:rPr lang="en-US" sz="1600" dirty="0" err="1">
                <a:solidFill>
                  <a:schemeClr val="tx1"/>
                </a:solidFill>
                <a:latin typeface="Courier New" pitchFamily="49" charset="0"/>
                <a:cs typeface="Courier New" pitchFamily="49" charset="0"/>
              </a:rPr>
              <a:t>toString</a:t>
            </a:r>
            <a:r>
              <a:rPr lang="en-US" sz="1600" dirty="0">
                <a:solidFill>
                  <a:schemeClr val="tx1"/>
                </a:solidFill>
                <a:latin typeface="Courier New" pitchFamily="49" charset="0"/>
                <a:cs typeface="Courier New" pitchFamily="49" charset="0"/>
              </a:rPr>
              <a:t>, p(7).</a:t>
            </a:r>
            <a:r>
              <a:rPr lang="en-US" sz="1600" dirty="0" err="1">
                <a:solidFill>
                  <a:schemeClr val="tx1"/>
                </a:solidFill>
                <a:latin typeface="Courier New" pitchFamily="49" charset="0"/>
                <a:cs typeface="Courier New" pitchFamily="49" charset="0"/>
              </a:rPr>
              <a:t>toString</a:t>
            </a:r>
            <a:r>
              <a:rPr lang="en-US" sz="1600" dirty="0">
                <a:solidFill>
                  <a:schemeClr val="tx1"/>
                </a:solidFill>
                <a:latin typeface="Courier New" pitchFamily="49" charset="0"/>
                <a:cs typeface="Courier New" pitchFamily="49" charset="0"/>
              </a:rPr>
              <a:t>, p(8).</a:t>
            </a:r>
            <a:r>
              <a:rPr lang="en-US" sz="1600" dirty="0" err="1">
                <a:solidFill>
                  <a:schemeClr val="tx1"/>
                </a:solidFill>
                <a:latin typeface="Courier New" pitchFamily="49" charset="0"/>
                <a:cs typeface="Courier New" pitchFamily="49" charset="0"/>
              </a:rPr>
              <a:t>toString</a:t>
            </a:r>
            <a:r>
              <a:rPr lang="en-US" sz="1600" dirty="0">
                <a:solidFill>
                  <a:schemeClr val="tx1"/>
                </a:solidFill>
                <a:latin typeface="Courier New" pitchFamily="49" charset="0"/>
                <a:cs typeface="Courier New" pitchFamily="49" charset="0"/>
              </a:rPr>
              <a:t>,</a:t>
            </a:r>
          </a:p>
          <a:p>
            <a:r>
              <a:rPr lang="en-US" sz="1600" dirty="0">
                <a:solidFill>
                  <a:schemeClr val="tx1"/>
                </a:solidFill>
                <a:latin typeface="Courier New" pitchFamily="49" charset="0"/>
                <a:cs typeface="Courier New" pitchFamily="49" charset="0"/>
              </a:rPr>
              <a:t>   p(9).</a:t>
            </a:r>
            <a:r>
              <a:rPr lang="en-US" sz="1600" dirty="0" err="1">
                <a:solidFill>
                  <a:schemeClr val="tx1"/>
                </a:solidFill>
                <a:latin typeface="Courier New" pitchFamily="49" charset="0"/>
                <a:cs typeface="Courier New" pitchFamily="49" charset="0"/>
              </a:rPr>
              <a:t>toString</a:t>
            </a:r>
            <a:r>
              <a:rPr lang="en-US" sz="1600" dirty="0">
                <a:solidFill>
                  <a:schemeClr val="tx1"/>
                </a:solidFill>
                <a:latin typeface="Courier New" pitchFamily="49" charset="0"/>
                <a:cs typeface="Courier New" pitchFamily="49" charset="0"/>
              </a:rPr>
              <a:t> ))</a:t>
            </a:r>
          </a:p>
          <a:p>
            <a:endParaRPr lang="en-US" sz="1600" dirty="0">
              <a:solidFill>
                <a:schemeClr val="tx1"/>
              </a:solidFill>
              <a:latin typeface="Courier New" pitchFamily="49" charset="0"/>
              <a:cs typeface="Courier New" pitchFamily="49" charset="0"/>
            </a:endParaRPr>
          </a:p>
          <a:p>
            <a:r>
              <a:rPr lang="en-US" sz="1600" dirty="0">
                <a:solidFill>
                  <a:schemeClr val="tx1"/>
                </a:solidFill>
                <a:latin typeface="Courier New" pitchFamily="49" charset="0"/>
                <a:cs typeface="Courier New" pitchFamily="49" charset="0"/>
              </a:rPr>
              <a:t>rows22.saveToCassandra("ks_7545", "customer",</a:t>
            </a:r>
          </a:p>
          <a:p>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SomeColumns</a:t>
            </a: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customer_num</a:t>
            </a:r>
            <a:r>
              <a:rPr lang="en-US" sz="1600" dirty="0">
                <a:solidFill>
                  <a:schemeClr val="tx1"/>
                </a:solidFill>
                <a:latin typeface="Courier New" pitchFamily="49" charset="0"/>
                <a:cs typeface="Courier New" pitchFamily="49" charset="0"/>
              </a:rPr>
              <a:t>"   , "</a:t>
            </a:r>
            <a:r>
              <a:rPr lang="en-US" sz="1600" dirty="0" err="1">
                <a:solidFill>
                  <a:schemeClr val="tx1"/>
                </a:solidFill>
                <a:latin typeface="Courier New" pitchFamily="49" charset="0"/>
                <a:cs typeface="Courier New" pitchFamily="49" charset="0"/>
              </a:rPr>
              <a:t>fname</a:t>
            </a:r>
            <a:r>
              <a:rPr lang="en-US" sz="1600" dirty="0">
                <a:solidFill>
                  <a:schemeClr val="tx1"/>
                </a:solidFill>
                <a:latin typeface="Courier New" pitchFamily="49" charset="0"/>
                <a:cs typeface="Courier New" pitchFamily="49" charset="0"/>
              </a:rPr>
              <a:t>",</a:t>
            </a:r>
          </a:p>
          <a:p>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lname</a:t>
            </a:r>
            <a:r>
              <a:rPr lang="en-US" sz="1600" dirty="0">
                <a:solidFill>
                  <a:schemeClr val="tx1"/>
                </a:solidFill>
                <a:latin typeface="Courier New" pitchFamily="49" charset="0"/>
                <a:cs typeface="Courier New" pitchFamily="49" charset="0"/>
              </a:rPr>
              <a:t>"          , "company"        ,</a:t>
            </a:r>
          </a:p>
          <a:p>
            <a:r>
              <a:rPr lang="en-US" sz="1600" dirty="0">
                <a:solidFill>
                  <a:schemeClr val="tx1"/>
                </a:solidFill>
                <a:latin typeface="Courier New" pitchFamily="49" charset="0"/>
                <a:cs typeface="Courier New" pitchFamily="49" charset="0"/>
              </a:rPr>
              <a:t>      "address1"       , "address2"       ,</a:t>
            </a:r>
          </a:p>
          <a:p>
            <a:r>
              <a:rPr lang="en-US" sz="1600" dirty="0">
                <a:solidFill>
                  <a:schemeClr val="tx1"/>
                </a:solidFill>
                <a:latin typeface="Courier New" pitchFamily="49" charset="0"/>
                <a:cs typeface="Courier New" pitchFamily="49" charset="0"/>
              </a:rPr>
              <a:t>      "city"           , "state"          ,</a:t>
            </a:r>
          </a:p>
          <a:p>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zipcode</a:t>
            </a:r>
            <a:r>
              <a:rPr lang="en-US" sz="1600" dirty="0">
                <a:solidFill>
                  <a:schemeClr val="tx1"/>
                </a:solidFill>
                <a:latin typeface="Courier New" pitchFamily="49" charset="0"/>
                <a:cs typeface="Courier New" pitchFamily="49" charset="0"/>
              </a:rPr>
              <a:t>"        , "phone"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966" y="2793405"/>
            <a:ext cx="1296111"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119256" y="4012605"/>
            <a:ext cx="1811233" cy="523220"/>
          </a:xfrm>
          <a:prstGeom prst="rect">
            <a:avLst/>
          </a:prstGeom>
          <a:noFill/>
        </p:spPr>
        <p:txBody>
          <a:bodyPr wrap="square" rtlCol="0">
            <a:spAutoFit/>
          </a:bodyPr>
          <a:lstStyle/>
          <a:p>
            <a:r>
              <a:rPr lang="en-US" dirty="0" smtClean="0"/>
              <a:t>Not our first choice: positional, fragile</a:t>
            </a: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V="1">
            <a:off x="6928615" y="2461219"/>
            <a:ext cx="685800" cy="62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000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9256" y="1449905"/>
            <a:ext cx="1872344" cy="548048"/>
          </a:xfrm>
        </p:spPr>
        <p:txBody>
          <a:bodyPr/>
          <a:lstStyle/>
          <a:p>
            <a:r>
              <a:rPr lang="en-US" dirty="0" smtClean="0"/>
              <a:t>Working with CSVs, RDDs, writing</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35</a:t>
            </a:fld>
            <a:endParaRPr lang="uk-UA" dirty="0"/>
          </a:p>
        </p:txBody>
      </p:sp>
      <p:sp>
        <p:nvSpPr>
          <p:cNvPr id="4" name="TextBox 3"/>
          <p:cNvSpPr txBox="1"/>
          <p:nvPr/>
        </p:nvSpPr>
        <p:spPr>
          <a:xfrm>
            <a:off x="96049" y="1084917"/>
            <a:ext cx="8296712" cy="3416320"/>
          </a:xfrm>
          <a:prstGeom prst="rect">
            <a:avLst/>
          </a:prstGeom>
          <a:noFill/>
        </p:spPr>
        <p:txBody>
          <a:bodyPr wrap="square" rtlCol="0">
            <a:spAutoFit/>
          </a:bodyPr>
          <a:lstStyle/>
          <a:p>
            <a:r>
              <a:rPr lang="en-US" sz="1800" dirty="0" err="1">
                <a:solidFill>
                  <a:schemeClr val="tx1"/>
                </a:solidFill>
                <a:latin typeface="Courier New" pitchFamily="49" charset="0"/>
                <a:cs typeface="Courier New" pitchFamily="49" charset="0"/>
              </a:rPr>
              <a:t>val</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My_Schema</a:t>
            </a:r>
            <a:r>
              <a:rPr lang="en-US" sz="1800" dirty="0">
                <a:solidFill>
                  <a:schemeClr val="tx1"/>
                </a:solidFill>
                <a:latin typeface="Courier New" pitchFamily="49" charset="0"/>
                <a:cs typeface="Courier New" pitchFamily="49" charset="0"/>
              </a:rPr>
              <a:t> = </a:t>
            </a:r>
            <a:r>
              <a:rPr lang="en-US" sz="1800" dirty="0" err="1">
                <a:solidFill>
                  <a:schemeClr val="tx1"/>
                </a:solidFill>
                <a:latin typeface="Courier New" pitchFamily="49" charset="0"/>
                <a:cs typeface="Courier New" pitchFamily="49" charset="0"/>
              </a:rPr>
              <a:t>StructType</a:t>
            </a:r>
            <a:r>
              <a:rPr lang="en-US" sz="1800" dirty="0">
                <a:solidFill>
                  <a:schemeClr val="tx1"/>
                </a:solidFill>
                <a:latin typeface="Courier New" pitchFamily="49" charset="0"/>
                <a:cs typeface="Courier New" pitchFamily="49" charset="0"/>
              </a:rPr>
              <a:t>(Array(</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customer_num</a:t>
            </a: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IntType</a:t>
            </a:r>
            <a:r>
              <a:rPr lang="en-US" sz="1800" dirty="0">
                <a:solidFill>
                  <a:schemeClr val="tx1"/>
                </a:solidFill>
                <a:latin typeface="Courier New" pitchFamily="49" charset="0"/>
                <a:cs typeface="Courier New" pitchFamily="49" charset="0"/>
              </a:rPr>
              <a:t>, true),</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fname</a:t>
            </a: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StringType</a:t>
            </a:r>
            <a:r>
              <a:rPr lang="en-US" sz="1800" dirty="0">
                <a:solidFill>
                  <a:schemeClr val="tx1"/>
                </a:solidFill>
                <a:latin typeface="Courier New" pitchFamily="49" charset="0"/>
                <a:cs typeface="Courier New" pitchFamily="49" charset="0"/>
              </a:rPr>
              <a:t>, true),</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lname</a:t>
            </a: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StringType</a:t>
            </a:r>
            <a:r>
              <a:rPr lang="en-US" sz="1800" dirty="0">
                <a:solidFill>
                  <a:schemeClr val="tx1"/>
                </a:solidFill>
                <a:latin typeface="Courier New" pitchFamily="49" charset="0"/>
                <a:cs typeface="Courier New" pitchFamily="49" charset="0"/>
              </a:rPr>
              <a:t>, true),</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("company</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StringType</a:t>
            </a:r>
            <a:r>
              <a:rPr lang="en-US" sz="1800" dirty="0">
                <a:solidFill>
                  <a:schemeClr val="tx1"/>
                </a:solidFill>
                <a:latin typeface="Courier New" pitchFamily="49" charset="0"/>
                <a:cs typeface="Courier New" pitchFamily="49" charset="0"/>
              </a:rPr>
              <a:t>, true),</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("address1"    </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StringType</a:t>
            </a:r>
            <a:r>
              <a:rPr lang="en-US" sz="1800" dirty="0">
                <a:solidFill>
                  <a:schemeClr val="tx1"/>
                </a:solidFill>
                <a:latin typeface="Courier New" pitchFamily="49" charset="0"/>
                <a:cs typeface="Courier New" pitchFamily="49" charset="0"/>
              </a:rPr>
              <a:t>, true),</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("address2"  </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StringType</a:t>
            </a:r>
            <a:r>
              <a:rPr lang="en-US" sz="1800" dirty="0">
                <a:solidFill>
                  <a:schemeClr val="tx1"/>
                </a:solidFill>
                <a:latin typeface="Courier New" pitchFamily="49" charset="0"/>
                <a:cs typeface="Courier New" pitchFamily="49" charset="0"/>
              </a:rPr>
              <a:t>, true),</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("city"    </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StringType</a:t>
            </a:r>
            <a:r>
              <a:rPr lang="en-US" sz="1800" dirty="0">
                <a:solidFill>
                  <a:schemeClr val="tx1"/>
                </a:solidFill>
                <a:latin typeface="Courier New" pitchFamily="49" charset="0"/>
                <a:cs typeface="Courier New" pitchFamily="49" charset="0"/>
              </a:rPr>
              <a:t>, true),</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("state" </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StringType</a:t>
            </a:r>
            <a:r>
              <a:rPr lang="en-US" sz="1800" dirty="0">
                <a:solidFill>
                  <a:schemeClr val="tx1"/>
                </a:solidFill>
                <a:latin typeface="Courier New" pitchFamily="49" charset="0"/>
                <a:cs typeface="Courier New" pitchFamily="49" charset="0"/>
              </a:rPr>
              <a:t>, true),</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zipcode</a:t>
            </a:r>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StringType</a:t>
            </a:r>
            <a:r>
              <a:rPr lang="en-US" sz="1800" dirty="0">
                <a:solidFill>
                  <a:schemeClr val="tx1"/>
                </a:solidFill>
                <a:latin typeface="Courier New" pitchFamily="49" charset="0"/>
                <a:cs typeface="Courier New" pitchFamily="49" charset="0"/>
              </a:rPr>
              <a:t>, true),</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StructField</a:t>
            </a:r>
            <a:r>
              <a:rPr lang="en-US" sz="1800" dirty="0">
                <a:solidFill>
                  <a:schemeClr val="tx1"/>
                </a:solidFill>
                <a:latin typeface="Courier New" pitchFamily="49" charset="0"/>
                <a:cs typeface="Courier New" pitchFamily="49" charset="0"/>
              </a:rPr>
              <a:t>("phone"    </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StringType</a:t>
            </a:r>
            <a:r>
              <a:rPr lang="en-US" sz="1800" dirty="0">
                <a:solidFill>
                  <a:schemeClr val="tx1"/>
                </a:solidFill>
                <a:latin typeface="Courier New" pitchFamily="49" charset="0"/>
                <a:cs typeface="Courier New" pitchFamily="49" charset="0"/>
              </a:rPr>
              <a:t>, true) </a:t>
            </a:r>
          </a:p>
          <a:p>
            <a:r>
              <a:rPr lang="en-US" sz="1800" dirty="0">
                <a:solidFill>
                  <a:schemeClr val="tx1"/>
                </a:solidFill>
                <a:latin typeface="Courier New" pitchFamily="49" charset="0"/>
                <a:cs typeface="Courier New" pitchFamily="49" charset="0"/>
              </a:rPr>
              <a:t>   ))</a:t>
            </a:r>
          </a:p>
        </p:txBody>
      </p:sp>
    </p:spTree>
    <p:extLst>
      <p:ext uri="{BB962C8B-B14F-4D97-AF65-F5344CB8AC3E}">
        <p14:creationId xmlns:p14="http://schemas.microsoft.com/office/powerpoint/2010/main" val="2931000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364" y="938263"/>
            <a:ext cx="8830235" cy="3416320"/>
          </a:xfrm>
          <a:prstGeom prst="rect">
            <a:avLst/>
          </a:prstGeom>
          <a:noFill/>
        </p:spPr>
        <p:txBody>
          <a:bodyPr wrap="square" rtlCol="0">
            <a:spAutoFit/>
          </a:bodyPr>
          <a:lstStyle/>
          <a:p>
            <a:r>
              <a:rPr lang="en-US" sz="1800" dirty="0" err="1">
                <a:solidFill>
                  <a:schemeClr val="tx1"/>
                </a:solidFill>
                <a:latin typeface="Courier New" pitchFamily="49" charset="0"/>
                <a:cs typeface="Courier New" pitchFamily="49" charset="0"/>
              </a:rPr>
              <a:t>val</a:t>
            </a:r>
            <a:r>
              <a:rPr lang="en-US" sz="1800" dirty="0">
                <a:solidFill>
                  <a:schemeClr val="tx1"/>
                </a:solidFill>
                <a:latin typeface="Courier New" pitchFamily="49" charset="0"/>
                <a:cs typeface="Courier New" pitchFamily="49" charset="0"/>
              </a:rPr>
              <a:t> rows30 = </a:t>
            </a:r>
            <a:r>
              <a:rPr lang="en-US" sz="1800" dirty="0" smtClean="0">
                <a:solidFill>
                  <a:schemeClr val="tx1"/>
                </a:solidFill>
                <a:latin typeface="Courier New" pitchFamily="49" charset="0"/>
                <a:cs typeface="Courier New" pitchFamily="49" charset="0"/>
              </a:rPr>
              <a:t>  </a:t>
            </a:r>
          </a:p>
          <a:p>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spark.read.schema</a:t>
            </a:r>
            <a:r>
              <a:rPr lang="en-US" sz="1800" dirty="0" smtClean="0">
                <a:solidFill>
                  <a:schemeClr val="tx1"/>
                </a:solidFill>
                <a:latin typeface="Courier New" pitchFamily="49" charset="0"/>
                <a:cs typeface="Courier New" pitchFamily="49" charset="0"/>
              </a:rPr>
              <a:t>(</a:t>
            </a:r>
            <a:r>
              <a:rPr lang="en-US" sz="1800" dirty="0" err="1" smtClean="0">
                <a:solidFill>
                  <a:schemeClr val="tx1"/>
                </a:solidFill>
                <a:latin typeface="Courier New" pitchFamily="49" charset="0"/>
                <a:cs typeface="Courier New" pitchFamily="49" charset="0"/>
              </a:rPr>
              <a:t>My_Schema</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csv</a:t>
            </a:r>
            <a:r>
              <a:rPr lang="en-US" sz="1800" dirty="0" smtClean="0">
                <a:solidFill>
                  <a:schemeClr val="tx1"/>
                </a:solidFill>
                <a:latin typeface="Courier New" pitchFamily="49" charset="0"/>
                <a:cs typeface="Courier New" pitchFamily="49" charset="0"/>
              </a:rPr>
              <a:t>(</a:t>
            </a:r>
          </a:p>
          <a:p>
            <a:r>
              <a:rPr lang="en-US" sz="1800" dirty="0">
                <a:solidFill>
                  <a:schemeClr val="tx1"/>
                </a:solidFill>
                <a:latin typeface="Courier New" pitchFamily="49" charset="0"/>
                <a:cs typeface="Courier New" pitchFamily="49" charset="0"/>
              </a:rPr>
              <a:t> </a:t>
            </a:r>
            <a:r>
              <a:rPr lang="en-US" sz="1800"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file:///opt/stores_db/customer.csv")</a:t>
            </a:r>
          </a:p>
          <a:p>
            <a:endParaRPr lang="en-US" sz="1800" dirty="0">
              <a:solidFill>
                <a:schemeClr val="tx1"/>
              </a:solidFill>
              <a:latin typeface="Courier New" pitchFamily="49" charset="0"/>
              <a:cs typeface="Courier New" pitchFamily="49" charset="0"/>
            </a:endParaRPr>
          </a:p>
          <a:p>
            <a:r>
              <a:rPr lang="en-US" sz="1800" dirty="0" err="1">
                <a:solidFill>
                  <a:schemeClr val="tx1"/>
                </a:solidFill>
                <a:latin typeface="Courier New" pitchFamily="49" charset="0"/>
                <a:cs typeface="Courier New" pitchFamily="49" charset="0"/>
              </a:rPr>
              <a:t>val</a:t>
            </a:r>
            <a:r>
              <a:rPr lang="en-US" sz="1800" dirty="0">
                <a:solidFill>
                  <a:schemeClr val="tx1"/>
                </a:solidFill>
                <a:latin typeface="Courier New" pitchFamily="49" charset="0"/>
                <a:cs typeface="Courier New" pitchFamily="49" charset="0"/>
              </a:rPr>
              <a:t> rows31 = rows30.</a:t>
            </a:r>
            <a:r>
              <a:rPr lang="en-US" sz="1800" dirty="0">
                <a:solidFill>
                  <a:srgbClr val="C00000"/>
                </a:solidFill>
                <a:latin typeface="Courier New" pitchFamily="49" charset="0"/>
                <a:cs typeface="Courier New" pitchFamily="49" charset="0"/>
              </a:rPr>
              <a:t>rdd</a:t>
            </a:r>
          </a:p>
          <a:p>
            <a:endParaRPr lang="en-US" sz="1800" dirty="0">
              <a:solidFill>
                <a:schemeClr val="tx1"/>
              </a:solidFill>
              <a:latin typeface="Courier New" pitchFamily="49" charset="0"/>
              <a:cs typeface="Courier New" pitchFamily="49" charset="0"/>
            </a:endParaRPr>
          </a:p>
          <a:p>
            <a:r>
              <a:rPr lang="en-US" sz="1800" dirty="0">
                <a:solidFill>
                  <a:schemeClr val="tx1"/>
                </a:solidFill>
                <a:latin typeface="Courier New" pitchFamily="49" charset="0"/>
                <a:cs typeface="Courier New" pitchFamily="49" charset="0"/>
              </a:rPr>
              <a:t>rows31.saveToCassandra("ks_7545", "customer",</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SomeColumns</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customer_num</a:t>
            </a:r>
            <a:r>
              <a:rPr lang="en-US" sz="1800" dirty="0">
                <a:solidFill>
                  <a:schemeClr val="tx1"/>
                </a:solidFill>
                <a:latin typeface="Courier New" pitchFamily="49" charset="0"/>
                <a:cs typeface="Courier New" pitchFamily="49" charset="0"/>
              </a:rPr>
              <a:t>"   , "</a:t>
            </a:r>
            <a:r>
              <a:rPr lang="en-US" sz="1800" dirty="0" err="1">
                <a:solidFill>
                  <a:schemeClr val="tx1"/>
                </a:solidFill>
                <a:latin typeface="Courier New" pitchFamily="49" charset="0"/>
                <a:cs typeface="Courier New" pitchFamily="49" charset="0"/>
              </a:rPr>
              <a:t>fname</a:t>
            </a:r>
            <a:r>
              <a:rPr lang="en-US" sz="1800" dirty="0">
                <a:solidFill>
                  <a:schemeClr val="tx1"/>
                </a:solidFill>
                <a:latin typeface="Courier New" pitchFamily="49" charset="0"/>
                <a:cs typeface="Courier New" pitchFamily="49" charset="0"/>
              </a:rPr>
              <a:t>",</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lname</a:t>
            </a:r>
            <a:r>
              <a:rPr lang="en-US" sz="1800" dirty="0">
                <a:solidFill>
                  <a:schemeClr val="tx1"/>
                </a:solidFill>
                <a:latin typeface="Courier New" pitchFamily="49" charset="0"/>
                <a:cs typeface="Courier New" pitchFamily="49" charset="0"/>
              </a:rPr>
              <a:t>"          , "company"        ,</a:t>
            </a:r>
          </a:p>
          <a:p>
            <a:r>
              <a:rPr lang="en-US" sz="1800" dirty="0">
                <a:solidFill>
                  <a:schemeClr val="tx1"/>
                </a:solidFill>
                <a:latin typeface="Courier New" pitchFamily="49" charset="0"/>
                <a:cs typeface="Courier New" pitchFamily="49" charset="0"/>
              </a:rPr>
              <a:t>      "address1"       , "address2"       ,</a:t>
            </a:r>
          </a:p>
          <a:p>
            <a:r>
              <a:rPr lang="en-US" sz="1800" dirty="0">
                <a:solidFill>
                  <a:schemeClr val="tx1"/>
                </a:solidFill>
                <a:latin typeface="Courier New" pitchFamily="49" charset="0"/>
                <a:cs typeface="Courier New" pitchFamily="49" charset="0"/>
              </a:rPr>
              <a:t>      "city"           , "state"          ,</a:t>
            </a:r>
          </a:p>
          <a:p>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zipcode</a:t>
            </a:r>
            <a:r>
              <a:rPr lang="en-US" sz="1800" dirty="0">
                <a:solidFill>
                  <a:schemeClr val="tx1"/>
                </a:solidFill>
                <a:latin typeface="Courier New" pitchFamily="49" charset="0"/>
                <a:cs typeface="Courier New" pitchFamily="49" charset="0"/>
              </a:rPr>
              <a:t>"        , "phone"            ))</a:t>
            </a:r>
            <a:endParaRPr lang="en-US" sz="1800" dirty="0" smtClean="0">
              <a:solidFill>
                <a:schemeClr val="tx1"/>
              </a:solidFill>
              <a:latin typeface="Courier New" pitchFamily="49" charset="0"/>
              <a:cs typeface="Courier New" pitchFamily="49" charset="0"/>
            </a:endParaRPr>
          </a:p>
        </p:txBody>
      </p:sp>
      <p:sp>
        <p:nvSpPr>
          <p:cNvPr id="2" name="Title 1"/>
          <p:cNvSpPr>
            <a:spLocks noGrp="1"/>
          </p:cNvSpPr>
          <p:nvPr>
            <p:ph type="title"/>
          </p:nvPr>
        </p:nvSpPr>
        <p:spPr>
          <a:xfrm>
            <a:off x="7119255" y="2646423"/>
            <a:ext cx="1872344" cy="548048"/>
          </a:xfrm>
        </p:spPr>
        <p:txBody>
          <a:bodyPr/>
          <a:lstStyle/>
          <a:p>
            <a:r>
              <a:rPr lang="en-US" dirty="0" smtClean="0"/>
              <a:t>Working with CSVs, RDDs, writing</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36</a:t>
            </a:fld>
            <a:endParaRPr lang="uk-UA"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74552" flipV="1">
            <a:off x="4046221" y="627015"/>
            <a:ext cx="685800" cy="62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3441" y="51662"/>
            <a:ext cx="1296111"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766709" y="275304"/>
            <a:ext cx="1811233" cy="954107"/>
          </a:xfrm>
          <a:prstGeom prst="rect">
            <a:avLst/>
          </a:prstGeom>
          <a:noFill/>
        </p:spPr>
        <p:txBody>
          <a:bodyPr wrap="square" rtlCol="0">
            <a:spAutoFit/>
          </a:bodyPr>
          <a:lstStyle/>
          <a:p>
            <a:r>
              <a:rPr lang="en-US" dirty="0" smtClean="0"/>
              <a:t>Technically, this CSV read is into a </a:t>
            </a:r>
            <a:r>
              <a:rPr lang="en-US" dirty="0" err="1" smtClean="0"/>
              <a:t>DataFrame</a:t>
            </a:r>
            <a:r>
              <a:rPr lang="en-US" dirty="0" smtClean="0"/>
              <a:t>; hence, the </a:t>
            </a:r>
            <a:r>
              <a:rPr lang="en-US" dirty="0" smtClean="0">
                <a:solidFill>
                  <a:srgbClr val="C00000"/>
                </a:solidFill>
              </a:rPr>
              <a:t>cast to RDD</a:t>
            </a:r>
          </a:p>
        </p:txBody>
      </p:sp>
    </p:spTree>
    <p:extLst>
      <p:ext uri="{BB962C8B-B14F-4D97-AF65-F5344CB8AC3E}">
        <p14:creationId xmlns:p14="http://schemas.microsoft.com/office/powerpoint/2010/main" val="269791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 to Atwater's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37</a:t>
            </a:fld>
            <a:endParaRPr lang="uk-UA"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381" y="868816"/>
            <a:ext cx="2878590" cy="287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767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Goal:</a:t>
            </a:r>
            <a:endParaRPr lang="en-US" dirty="0"/>
          </a:p>
        </p:txBody>
      </p:sp>
      <p:sp>
        <p:nvSpPr>
          <p:cNvPr id="4" name="Slide Number Placeholder 3"/>
          <p:cNvSpPr>
            <a:spLocks noGrp="1"/>
          </p:cNvSpPr>
          <p:nvPr>
            <p:ph type="sldNum" sz="quarter" idx="11"/>
          </p:nvPr>
        </p:nvSpPr>
        <p:spPr/>
        <p:txBody>
          <a:bodyPr/>
          <a:lstStyle/>
          <a:p>
            <a:r>
              <a:rPr lang="en-US" dirty="0" smtClean="0"/>
              <a:t>000-DTSE-Analytics-7544-60-DU-</a:t>
            </a:r>
            <a:fld id="{5A6FB346-E907-314D-8DE1-ECD2B2B6AA1B}" type="slidenum">
              <a:rPr lang="uk-UA" smtClean="0"/>
              <a:pPr/>
              <a:t>38</a:t>
            </a:fld>
            <a:endParaRPr lang="uk-UA"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680232" y="1293916"/>
            <a:ext cx="1724422" cy="195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0232" y="3253486"/>
            <a:ext cx="2209945" cy="523220"/>
          </a:xfrm>
          <a:prstGeom prst="rect">
            <a:avLst/>
          </a:prstGeom>
          <a:noFill/>
        </p:spPr>
        <p:txBody>
          <a:bodyPr wrap="square" rtlCol="0">
            <a:spAutoFit/>
          </a:bodyPr>
          <a:lstStyle/>
          <a:p>
            <a:r>
              <a:rPr lang="en-US" dirty="0" smtClean="0"/>
              <a:t>Maury Atwater, President of Atwater's</a:t>
            </a:r>
          </a:p>
        </p:txBody>
      </p:sp>
      <p:sp>
        <p:nvSpPr>
          <p:cNvPr id="8" name="TextBox 7"/>
          <p:cNvSpPr txBox="1"/>
          <p:nvPr/>
        </p:nvSpPr>
        <p:spPr>
          <a:xfrm>
            <a:off x="532702" y="939567"/>
            <a:ext cx="4693640" cy="3754874"/>
          </a:xfrm>
          <a:prstGeom prst="rect">
            <a:avLst/>
          </a:prstGeom>
          <a:noFill/>
        </p:spPr>
        <p:txBody>
          <a:bodyPr wrap="square" rtlCol="0">
            <a:spAutoFit/>
          </a:bodyPr>
          <a:lstStyle/>
          <a:p>
            <a:r>
              <a:rPr lang="en-US" dirty="0" smtClean="0">
                <a:latin typeface="Courier New" pitchFamily="49" charset="0"/>
                <a:cs typeface="Courier New" pitchFamily="49" charset="0"/>
              </a:rPr>
              <a:t>From: </a:t>
            </a:r>
            <a:r>
              <a:rPr lang="en-US" dirty="0" err="1" smtClean="0">
                <a:latin typeface="Courier New" pitchFamily="49" charset="0"/>
                <a:cs typeface="Courier New" pitchFamily="49" charset="0"/>
              </a:rPr>
              <a:t>Maury_Atwater</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To: DSE_HOTSHOT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Subject: Need this now !!!</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Attached are 3 (count) SQL DDL files, customer, orders, and items, and </a:t>
            </a:r>
            <a:r>
              <a:rPr lang="en-US" dirty="0" smtClean="0">
                <a:solidFill>
                  <a:srgbClr val="00B0F0"/>
                </a:solidFill>
                <a:latin typeface="Courier New" pitchFamily="49" charset="0"/>
                <a:cs typeface="Courier New" pitchFamily="49" charset="0"/>
              </a:rPr>
              <a:t>3 (count) ASCII Text CSV files.</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I need these </a:t>
            </a:r>
            <a:r>
              <a:rPr lang="en-US" dirty="0" smtClean="0">
                <a:solidFill>
                  <a:srgbClr val="00B0F0"/>
                </a:solidFill>
                <a:latin typeface="Courier New" pitchFamily="49" charset="0"/>
                <a:cs typeface="Courier New" pitchFamily="49" charset="0"/>
              </a:rPr>
              <a:t>loaded into DSE now </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On </a:t>
            </a:r>
            <a:r>
              <a:rPr lang="en-US" dirty="0" err="1" smtClean="0">
                <a:latin typeface="Courier New" pitchFamily="49" charset="0"/>
                <a:cs typeface="Courier New" pitchFamily="49" charset="0"/>
              </a:rPr>
              <a:t>customer.zipcode</a:t>
            </a:r>
            <a:r>
              <a:rPr lang="en-US" dirty="0" smtClean="0">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derive an </a:t>
            </a:r>
            <a:r>
              <a:rPr lang="en-US" dirty="0">
                <a:solidFill>
                  <a:srgbClr val="00B0F0"/>
                </a:solidFill>
                <a:latin typeface="Courier New" pitchFamily="49" charset="0"/>
                <a:cs typeface="Courier New" pitchFamily="49" charset="0"/>
              </a:rPr>
              <a:t>e</a:t>
            </a:r>
            <a:r>
              <a:rPr lang="en-US" dirty="0" smtClean="0">
                <a:solidFill>
                  <a:srgbClr val="00B0F0"/>
                </a:solidFill>
                <a:latin typeface="Courier New" pitchFamily="49" charset="0"/>
                <a:cs typeface="Courier New" pitchFamily="49" charset="0"/>
              </a:rPr>
              <a:t>ast coast, west coast flag </a:t>
            </a:r>
            <a:r>
              <a:rPr lang="en-US" dirty="0" smtClean="0">
                <a:latin typeface="Courier New" pitchFamily="49" charset="0"/>
                <a:cs typeface="Courier New" pitchFamily="49" charset="0"/>
              </a:rPr>
              <a:t>("E-USA", "W-USA").</a:t>
            </a:r>
          </a:p>
          <a:p>
            <a:r>
              <a:rPr lang="en-US" dirty="0" smtClean="0">
                <a:latin typeface="Courier New" pitchFamily="49" charset="0"/>
                <a:cs typeface="Courier New" pitchFamily="49" charset="0"/>
              </a:rPr>
              <a:t>Also </a:t>
            </a:r>
            <a:r>
              <a:rPr lang="en-US" dirty="0" smtClean="0">
                <a:solidFill>
                  <a:srgbClr val="00B0F0"/>
                </a:solidFill>
                <a:latin typeface="Courier New" pitchFamily="49" charset="0"/>
                <a:cs typeface="Courier New" pitchFamily="49" charset="0"/>
              </a:rPr>
              <a:t>derive </a:t>
            </a:r>
            <a:r>
              <a:rPr lang="en-US" dirty="0" err="1" smtClean="0">
                <a:solidFill>
                  <a:srgbClr val="00B0F0"/>
                </a:solidFill>
                <a:latin typeface="Courier New" pitchFamily="49" charset="0"/>
                <a:cs typeface="Courier New" pitchFamily="49" charset="0"/>
              </a:rPr>
              <a:t>customer.company</a:t>
            </a:r>
            <a:r>
              <a:rPr lang="en-US" dirty="0" smtClean="0">
                <a:solidFill>
                  <a:srgbClr val="00B0F0"/>
                </a:solidFill>
                <a:latin typeface="Courier New" pitchFamily="49" charset="0"/>
                <a:cs typeface="Courier New" pitchFamily="49" charset="0"/>
              </a:rPr>
              <a:t> (company name) to uppercase</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-MA</a:t>
            </a:r>
          </a:p>
        </p:txBody>
      </p:sp>
    </p:spTree>
    <p:extLst>
      <p:ext uri="{BB962C8B-B14F-4D97-AF65-F5344CB8AC3E}">
        <p14:creationId xmlns:p14="http://schemas.microsoft.com/office/powerpoint/2010/main" val="2850599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39</a:t>
            </a:fld>
            <a:endParaRPr lang="uk-UA" dirty="0"/>
          </a:p>
        </p:txBody>
      </p:sp>
      <p:sp>
        <p:nvSpPr>
          <p:cNvPr id="4" name="TextBox 3"/>
          <p:cNvSpPr txBox="1"/>
          <p:nvPr/>
        </p:nvSpPr>
        <p:spPr>
          <a:xfrm>
            <a:off x="268168" y="231715"/>
            <a:ext cx="6521337" cy="4616648"/>
          </a:xfrm>
          <a:prstGeom prst="rect">
            <a:avLst/>
          </a:prstGeom>
          <a:noFill/>
        </p:spPr>
        <p:txBody>
          <a:bodyPr wrap="none" rtlCol="0">
            <a:spAutoFit/>
          </a:bodyPr>
          <a:lstStyle/>
          <a:p>
            <a:r>
              <a:rPr lang="en-US" dirty="0">
                <a:latin typeface="Courier New" pitchFamily="49" charset="0"/>
                <a:cs typeface="Courier New" pitchFamily="49" charset="0"/>
              </a:rPr>
              <a:t>CREATE TABLE </a:t>
            </a:r>
            <a:r>
              <a:rPr lang="en-US" dirty="0" err="1">
                <a:latin typeface="Courier New" pitchFamily="49" charset="0"/>
                <a:cs typeface="Courier New" pitchFamily="49" charset="0"/>
              </a:rPr>
              <a:t>customer</a:t>
            </a:r>
            <a:r>
              <a:rPr lang="en-US" dirty="0" err="1">
                <a:solidFill>
                  <a:srgbClr val="00B0F0"/>
                </a:solidFill>
                <a:latin typeface="Courier New" pitchFamily="49" charset="0"/>
                <a:cs typeface="Courier New" pitchFamily="49" charset="0"/>
              </a:rPr>
              <a:t>_plus_derived</a:t>
            </a:r>
            <a:endParaRPr lang="en-US" dirty="0">
              <a:solidFill>
                <a:srgbClr val="00B0F0"/>
              </a:solidFill>
              <a:latin typeface="Courier New" pitchFamily="49" charset="0"/>
              <a:cs typeface="Courier New" pitchFamily="49" charset="0"/>
            </a:endParaRP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customer_num</a:t>
            </a:r>
            <a:r>
              <a:rPr lang="en-US" dirty="0">
                <a:latin typeface="Courier New" pitchFamily="49" charset="0"/>
                <a:cs typeface="Courier New" pitchFamily="49" charset="0"/>
              </a:rPr>
              <a:t>            INT PRIMARY KEY,</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fname</a:t>
            </a:r>
            <a:r>
              <a:rPr lang="en-US" dirty="0">
                <a:latin typeface="Courier New" pitchFamily="49" charset="0"/>
                <a:cs typeface="Courier New" pitchFamily="49" charset="0"/>
              </a:rPr>
              <a:t>                   TEXT,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lname</a:t>
            </a:r>
            <a:r>
              <a:rPr lang="en-US" dirty="0">
                <a:latin typeface="Courier New" pitchFamily="49" charset="0"/>
                <a:cs typeface="Courier New" pitchFamily="49" charset="0"/>
              </a:rPr>
              <a:t>                   TEXT,</a:t>
            </a:r>
          </a:p>
          <a:p>
            <a:r>
              <a:rPr lang="en-US" dirty="0">
                <a:latin typeface="Courier New" pitchFamily="49" charset="0"/>
                <a:cs typeface="Courier New" pitchFamily="49" charset="0"/>
              </a:rPr>
              <a:t>   company                 TEXT,</a:t>
            </a:r>
          </a:p>
          <a:p>
            <a:r>
              <a:rPr lang="en-US" dirty="0">
                <a:latin typeface="Courier New" pitchFamily="49" charset="0"/>
                <a:cs typeface="Courier New" pitchFamily="49" charset="0"/>
              </a:rPr>
              <a:t>   address1                TEXT,</a:t>
            </a:r>
          </a:p>
          <a:p>
            <a:r>
              <a:rPr lang="en-US" dirty="0">
                <a:latin typeface="Courier New" pitchFamily="49" charset="0"/>
                <a:cs typeface="Courier New" pitchFamily="49" charset="0"/>
              </a:rPr>
              <a:t>   address2                TEXT,</a:t>
            </a:r>
          </a:p>
          <a:p>
            <a:r>
              <a:rPr lang="en-US" dirty="0">
                <a:latin typeface="Courier New" pitchFamily="49" charset="0"/>
                <a:cs typeface="Courier New" pitchFamily="49" charset="0"/>
              </a:rPr>
              <a:t>   city                    TEXT,</a:t>
            </a:r>
          </a:p>
          <a:p>
            <a:r>
              <a:rPr lang="en-US" dirty="0">
                <a:latin typeface="Courier New" pitchFamily="49" charset="0"/>
                <a:cs typeface="Courier New" pitchFamily="49" charset="0"/>
              </a:rPr>
              <a:t>   state                   TEXT,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zipcode</a:t>
            </a:r>
            <a:r>
              <a:rPr lang="en-US" dirty="0">
                <a:latin typeface="Courier New" pitchFamily="49" charset="0"/>
                <a:cs typeface="Courier New" pitchFamily="49" charset="0"/>
              </a:rPr>
              <a:t>                 TEXT,</a:t>
            </a:r>
          </a:p>
          <a:p>
            <a:r>
              <a:rPr lang="en-US" dirty="0">
                <a:latin typeface="Courier New" pitchFamily="49" charset="0"/>
                <a:cs typeface="Courier New" pitchFamily="49" charset="0"/>
              </a:rPr>
              <a:t>   phone                   TEXT,</a:t>
            </a:r>
          </a:p>
          <a:p>
            <a:r>
              <a:rPr lang="en-US" dirty="0">
                <a:latin typeface="Courier New" pitchFamily="49" charset="0"/>
                <a:cs typeface="Courier New" pitchFamily="49" charset="0"/>
              </a:rPr>
              <a:t>   </a:t>
            </a:r>
            <a:r>
              <a:rPr lang="en-US" dirty="0" err="1">
                <a:solidFill>
                  <a:srgbClr val="00B0F0"/>
                </a:solidFill>
                <a:latin typeface="Courier New" pitchFamily="49" charset="0"/>
                <a:cs typeface="Courier New" pitchFamily="49" charset="0"/>
              </a:rPr>
              <a:t>company_upshift</a:t>
            </a:r>
            <a:r>
              <a:rPr lang="en-US" dirty="0">
                <a:solidFill>
                  <a:srgbClr val="00B0F0"/>
                </a:solidFill>
                <a:latin typeface="Courier New" pitchFamily="49" charset="0"/>
                <a:cs typeface="Courier New" pitchFamily="49" charset="0"/>
              </a:rPr>
              <a:t>         TEXT,</a:t>
            </a:r>
          </a:p>
          <a:p>
            <a:r>
              <a:rPr lang="en-US" dirty="0">
                <a:solidFill>
                  <a:srgbClr val="00B0F0"/>
                </a:solidFill>
                <a:latin typeface="Courier New" pitchFamily="49" charset="0"/>
                <a:cs typeface="Courier New" pitchFamily="49" charset="0"/>
              </a:rPr>
              <a:t>   </a:t>
            </a:r>
            <a:r>
              <a:rPr lang="en-US" dirty="0" err="1">
                <a:solidFill>
                  <a:srgbClr val="00B0F0"/>
                </a:solidFill>
                <a:latin typeface="Courier New" pitchFamily="49" charset="0"/>
                <a:cs typeface="Courier New" pitchFamily="49" charset="0"/>
              </a:rPr>
              <a:t>ew_flag</a:t>
            </a:r>
            <a:r>
              <a:rPr lang="en-US" dirty="0">
                <a:solidFill>
                  <a:srgbClr val="00B0F0"/>
                </a:solidFill>
                <a:latin typeface="Courier New" pitchFamily="49" charset="0"/>
                <a:cs typeface="Courier New" pitchFamily="49" charset="0"/>
              </a:rPr>
              <a:t>                 TEXT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latin typeface="Courier New" pitchFamily="49" charset="0"/>
                <a:cs typeface="Courier New" pitchFamily="49" charset="0"/>
              </a:rPr>
              <a:t>INSERT INTO customer</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customer_num</a:t>
            </a:r>
            <a:r>
              <a:rPr lang="en-US" dirty="0">
                <a:latin typeface="Courier New" pitchFamily="49" charset="0"/>
                <a:cs typeface="Courier New" pitchFamily="49" charset="0"/>
              </a:rPr>
              <a:t>, </a:t>
            </a:r>
            <a:r>
              <a:rPr lang="en-US" dirty="0" err="1">
                <a:latin typeface="Courier New" pitchFamily="49" charset="0"/>
                <a:cs typeface="Courier New" pitchFamily="49" charset="0"/>
              </a:rPr>
              <a:t>fname</a:t>
            </a:r>
            <a:r>
              <a:rPr lang="en-US" dirty="0">
                <a:latin typeface="Courier New" pitchFamily="49" charset="0"/>
                <a:cs typeface="Courier New" pitchFamily="49" charset="0"/>
              </a:rPr>
              <a:t>, </a:t>
            </a:r>
            <a:r>
              <a:rPr lang="en-US" dirty="0" err="1">
                <a:latin typeface="Courier New" pitchFamily="49" charset="0"/>
                <a:cs typeface="Courier New" pitchFamily="49" charset="0"/>
              </a:rPr>
              <a:t>lname</a:t>
            </a:r>
            <a:r>
              <a:rPr lang="en-US" dirty="0">
                <a:latin typeface="Courier New" pitchFamily="49" charset="0"/>
                <a:cs typeface="Courier New" pitchFamily="49" charset="0"/>
              </a:rPr>
              <a:t>, company, address1,</a:t>
            </a:r>
          </a:p>
          <a:p>
            <a:r>
              <a:rPr lang="en-US" dirty="0">
                <a:latin typeface="Courier New" pitchFamily="49" charset="0"/>
                <a:cs typeface="Courier New" pitchFamily="49" charset="0"/>
              </a:rPr>
              <a:t>      address2, city, state, </a:t>
            </a:r>
            <a:r>
              <a:rPr lang="en-US" dirty="0" err="1">
                <a:latin typeface="Courier New" pitchFamily="49" charset="0"/>
                <a:cs typeface="Courier New" pitchFamily="49" charset="0"/>
              </a:rPr>
              <a:t>zipcode</a:t>
            </a:r>
            <a:r>
              <a:rPr lang="en-US" dirty="0">
                <a:latin typeface="Courier New" pitchFamily="49" charset="0"/>
                <a:cs typeface="Courier New" pitchFamily="49" charset="0"/>
              </a:rPr>
              <a:t>, phone)</a:t>
            </a:r>
          </a:p>
          <a:p>
            <a:r>
              <a:rPr lang="en-US" dirty="0">
                <a:latin typeface="Courier New" pitchFamily="49" charset="0"/>
                <a:cs typeface="Courier New" pitchFamily="49" charset="0"/>
              </a:rPr>
              <a:t>   VALUES ( 101, 'Ludwig', 'Pauli', </a:t>
            </a:r>
            <a:r>
              <a:rPr lang="en-US" dirty="0">
                <a:solidFill>
                  <a:srgbClr val="00B0F0"/>
                </a:solidFill>
                <a:latin typeface="Courier New" pitchFamily="49" charset="0"/>
                <a:cs typeface="Courier New" pitchFamily="49" charset="0"/>
              </a:rPr>
              <a:t>'All Sports Supplies</a:t>
            </a:r>
            <a:r>
              <a:rPr lang="en-US" dirty="0">
                <a:latin typeface="Courier New" pitchFamily="49" charset="0"/>
                <a:cs typeface="Courier New" pitchFamily="49" charset="0"/>
              </a:rPr>
              <a:t>',</a:t>
            </a:r>
          </a:p>
          <a:p>
            <a:r>
              <a:rPr lang="en-US" dirty="0">
                <a:latin typeface="Courier New" pitchFamily="49" charset="0"/>
                <a:cs typeface="Courier New" pitchFamily="49" charset="0"/>
              </a:rPr>
              <a:t>      '213 </a:t>
            </a:r>
            <a:r>
              <a:rPr lang="en-US" dirty="0" err="1">
                <a:latin typeface="Courier New" pitchFamily="49" charset="0"/>
                <a:cs typeface="Courier New" pitchFamily="49" charset="0"/>
              </a:rPr>
              <a:t>Erstwild</a:t>
            </a:r>
            <a:r>
              <a:rPr lang="en-US" dirty="0">
                <a:latin typeface="Courier New" pitchFamily="49" charset="0"/>
                <a:cs typeface="Courier New" pitchFamily="49" charset="0"/>
              </a:rPr>
              <a:t> Court', '', 'Sunnyvale', 'CA', '</a:t>
            </a:r>
            <a:r>
              <a:rPr lang="en-US" dirty="0">
                <a:solidFill>
                  <a:srgbClr val="00B0F0"/>
                </a:solidFill>
                <a:latin typeface="Courier New" pitchFamily="49" charset="0"/>
                <a:cs typeface="Courier New" pitchFamily="49" charset="0"/>
              </a:rPr>
              <a:t>94086</a:t>
            </a:r>
            <a:r>
              <a:rPr lang="en-US" dirty="0">
                <a:latin typeface="Courier New" pitchFamily="49" charset="0"/>
                <a:cs typeface="Courier New" pitchFamily="49" charset="0"/>
              </a:rPr>
              <a:t>',</a:t>
            </a:r>
          </a:p>
          <a:p>
            <a:r>
              <a:rPr lang="en-US" dirty="0">
                <a:latin typeface="Courier New" pitchFamily="49" charset="0"/>
                <a:cs typeface="Courier New" pitchFamily="49" charset="0"/>
              </a:rPr>
              <a:t>      '408-789-8075');</a:t>
            </a:r>
          </a:p>
        </p:txBody>
      </p:sp>
      <p:sp>
        <p:nvSpPr>
          <p:cNvPr id="2" name="Title 1"/>
          <p:cNvSpPr>
            <a:spLocks noGrp="1"/>
          </p:cNvSpPr>
          <p:nvPr>
            <p:ph type="title"/>
          </p:nvPr>
        </p:nvSpPr>
        <p:spPr>
          <a:xfrm>
            <a:off x="5862320" y="1274281"/>
            <a:ext cx="3058160" cy="548048"/>
          </a:xfrm>
        </p:spPr>
        <p:txBody>
          <a:bodyPr/>
          <a:lstStyle/>
          <a:p>
            <a:r>
              <a:rPr lang="en-US" u="sng" dirty="0" smtClean="0"/>
              <a:t>SQL</a:t>
            </a:r>
            <a:r>
              <a:rPr lang="en-US" dirty="0" smtClean="0"/>
              <a:t> Assets </a:t>
            </a:r>
            <a:r>
              <a:rPr lang="en-US" dirty="0"/>
              <a:t>y</a:t>
            </a:r>
            <a:r>
              <a:rPr lang="en-US" dirty="0" smtClean="0"/>
              <a:t>ou work with in the lab to follow</a:t>
            </a:r>
            <a:endParaRPr lang="en-US" dirty="0"/>
          </a:p>
        </p:txBody>
      </p:sp>
    </p:spTree>
    <p:extLst>
      <p:ext uri="{BB962C8B-B14F-4D97-AF65-F5344CB8AC3E}">
        <p14:creationId xmlns:p14="http://schemas.microsoft.com/office/powerpoint/2010/main" val="265081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Discussion Lab:</a:t>
            </a:r>
          </a:p>
        </p:txBody>
      </p:sp>
      <p:sp>
        <p:nvSpPr>
          <p:cNvPr id="3" name="Slide Number Placeholder 2"/>
          <p:cNvSpPr>
            <a:spLocks noGrp="1"/>
          </p:cNvSpPr>
          <p:nvPr>
            <p:ph type="sldNum" sz="quarter" idx="11"/>
          </p:nvPr>
        </p:nvSpPr>
        <p:spPr/>
        <p:txBody>
          <a:bodyPr/>
          <a:lstStyle/>
          <a:p>
            <a:r>
              <a:rPr lang="en-US" dirty="0" smtClean="0"/>
              <a:t>000-DTSE-Analytics-7544-60-DU-</a:t>
            </a:r>
            <a:fld id="{5A6FB346-E907-314D-8DE1-ECD2B2B6AA1B}" type="slidenum">
              <a:rPr lang="uk-UA" smtClean="0"/>
              <a:pPr/>
              <a:t>4</a:t>
            </a:fld>
            <a:endParaRPr lang="uk-UA" dirty="0"/>
          </a:p>
        </p:txBody>
      </p:sp>
    </p:spTree>
    <p:extLst>
      <p:ext uri="{BB962C8B-B14F-4D97-AF65-F5344CB8AC3E}">
        <p14:creationId xmlns:p14="http://schemas.microsoft.com/office/powerpoint/2010/main" val="2120209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088" y="194720"/>
            <a:ext cx="7125669" cy="4647426"/>
          </a:xfrm>
          <a:prstGeom prst="rect">
            <a:avLst/>
          </a:prstGeom>
          <a:noFill/>
        </p:spPr>
        <p:txBody>
          <a:bodyPr wrap="none" rtlCol="0">
            <a:spAutoFit/>
          </a:bodyPr>
          <a:lstStyle/>
          <a:p>
            <a:r>
              <a:rPr lang="en-US" sz="1600" dirty="0"/>
              <a:t>111, Bob, Mary</a:t>
            </a:r>
          </a:p>
          <a:p>
            <a:r>
              <a:rPr lang="en-US" sz="1600" dirty="0"/>
              <a:t>222, Ted</a:t>
            </a:r>
          </a:p>
          <a:p>
            <a:r>
              <a:rPr lang="en-US" sz="1600" dirty="0"/>
              <a:t>333, Alice, Bob, Harold</a:t>
            </a:r>
          </a:p>
          <a:p>
            <a:r>
              <a:rPr lang="en-US" sz="1600" dirty="0"/>
              <a:t>444, Dave, Bob</a:t>
            </a:r>
          </a:p>
          <a:p>
            <a:endParaRPr lang="en-US" sz="1600" dirty="0"/>
          </a:p>
          <a:p>
            <a:r>
              <a:rPr lang="en-US" sz="1800" dirty="0" err="1"/>
              <a:t>val</a:t>
            </a:r>
            <a:r>
              <a:rPr lang="en-US" sz="1800" dirty="0"/>
              <a:t> records = </a:t>
            </a:r>
            <a:r>
              <a:rPr lang="en-US" sz="1800" dirty="0" err="1"/>
              <a:t>sc.textFile</a:t>
            </a:r>
            <a:r>
              <a:rPr lang="en-US" sz="1800" dirty="0"/>
              <a:t>("file:///opt/stores_db/7545_HelloWorld.csv")</a:t>
            </a:r>
          </a:p>
          <a:p>
            <a:r>
              <a:rPr lang="en-US" sz="1800" dirty="0" err="1"/>
              <a:t>val</a:t>
            </a:r>
            <a:r>
              <a:rPr lang="en-US" sz="1800" dirty="0"/>
              <a:t> words   = </a:t>
            </a:r>
            <a:r>
              <a:rPr lang="en-US" sz="1800" dirty="0" err="1"/>
              <a:t>records.</a:t>
            </a:r>
            <a:r>
              <a:rPr lang="en-US" sz="1800" dirty="0" err="1">
                <a:solidFill>
                  <a:srgbClr val="00B0F0"/>
                </a:solidFill>
              </a:rPr>
              <a:t>flatMap</a:t>
            </a:r>
            <a:r>
              <a:rPr lang="en-US" sz="1800" dirty="0"/>
              <a:t>( </a:t>
            </a:r>
            <a:r>
              <a:rPr lang="en-US" sz="1800" dirty="0">
                <a:solidFill>
                  <a:srgbClr val="92D050"/>
                </a:solidFill>
              </a:rPr>
              <a:t>record</a:t>
            </a:r>
            <a:r>
              <a:rPr lang="en-US" sz="1800" dirty="0"/>
              <a:t> </a:t>
            </a:r>
            <a:r>
              <a:rPr lang="en-US" sz="1800" dirty="0">
                <a:solidFill>
                  <a:srgbClr val="FFC000"/>
                </a:solidFill>
              </a:rPr>
              <a:t>=&gt;</a:t>
            </a:r>
            <a:r>
              <a:rPr lang="en-US" sz="1800" dirty="0"/>
              <a:t> </a:t>
            </a:r>
            <a:r>
              <a:rPr lang="en-US" sz="1800" dirty="0" err="1">
                <a:solidFill>
                  <a:srgbClr val="C00000"/>
                </a:solidFill>
              </a:rPr>
              <a:t>record.split</a:t>
            </a:r>
            <a:r>
              <a:rPr lang="en-US" sz="1800" dirty="0">
                <a:solidFill>
                  <a:srgbClr val="C00000"/>
                </a:solidFill>
              </a:rPr>
              <a:t>(",").drop(1) </a:t>
            </a:r>
            <a:r>
              <a:rPr lang="en-US" sz="1800" dirty="0" smtClean="0">
                <a:solidFill>
                  <a:srgbClr val="C00000"/>
                </a:solidFill>
              </a:rPr>
              <a:t> </a:t>
            </a:r>
            <a:r>
              <a:rPr lang="en-US" sz="1800" dirty="0" smtClean="0"/>
              <a:t>)</a:t>
            </a:r>
            <a:endParaRPr lang="en-US" sz="1800" dirty="0"/>
          </a:p>
          <a:p>
            <a:r>
              <a:rPr lang="en-US" sz="1800" dirty="0" err="1"/>
              <a:t>val</a:t>
            </a:r>
            <a:r>
              <a:rPr lang="en-US" sz="1800" dirty="0"/>
              <a:t> counts1 = </a:t>
            </a:r>
            <a:r>
              <a:rPr lang="en-US" sz="1800" dirty="0" err="1"/>
              <a:t>words.</a:t>
            </a:r>
            <a:r>
              <a:rPr lang="en-US" sz="1800" dirty="0" err="1">
                <a:solidFill>
                  <a:srgbClr val="00B0F0"/>
                </a:solidFill>
              </a:rPr>
              <a:t>map</a:t>
            </a:r>
            <a:r>
              <a:rPr lang="en-US" sz="1800" dirty="0"/>
              <a:t>( </a:t>
            </a:r>
            <a:r>
              <a:rPr lang="en-US" sz="1800" dirty="0">
                <a:solidFill>
                  <a:srgbClr val="92D050"/>
                </a:solidFill>
              </a:rPr>
              <a:t>word</a:t>
            </a:r>
            <a:r>
              <a:rPr lang="en-US" sz="1800" dirty="0"/>
              <a:t> </a:t>
            </a:r>
            <a:r>
              <a:rPr lang="en-US" sz="1800" dirty="0">
                <a:solidFill>
                  <a:srgbClr val="FFC000"/>
                </a:solidFill>
              </a:rPr>
              <a:t>=&gt;</a:t>
            </a:r>
            <a:r>
              <a:rPr lang="en-US" sz="1800" dirty="0"/>
              <a:t> </a:t>
            </a:r>
            <a:r>
              <a:rPr lang="en-US" sz="1800" dirty="0">
                <a:solidFill>
                  <a:srgbClr val="C00000"/>
                </a:solidFill>
              </a:rPr>
              <a:t>(word, 1)</a:t>
            </a:r>
            <a:r>
              <a:rPr lang="en-US" sz="1800" dirty="0"/>
              <a:t> )</a:t>
            </a:r>
          </a:p>
          <a:p>
            <a:r>
              <a:rPr lang="en-US" sz="1800" dirty="0" err="1"/>
              <a:t>val</a:t>
            </a:r>
            <a:r>
              <a:rPr lang="en-US" sz="1800" dirty="0"/>
              <a:t> counts2 = counts1.</a:t>
            </a:r>
            <a:r>
              <a:rPr lang="en-US" sz="1800" dirty="0">
                <a:solidFill>
                  <a:srgbClr val="00B0F0"/>
                </a:solidFill>
              </a:rPr>
              <a:t>reduceByKey</a:t>
            </a:r>
            <a:r>
              <a:rPr lang="en-US" sz="1800" dirty="0">
                <a:solidFill>
                  <a:schemeClr val="tx1"/>
                </a:solidFill>
              </a:rPr>
              <a:t>{</a:t>
            </a:r>
            <a:r>
              <a:rPr lang="en-US" sz="1800" dirty="0">
                <a:solidFill>
                  <a:srgbClr val="92D050"/>
                </a:solidFill>
              </a:rPr>
              <a:t> case(x, y) </a:t>
            </a:r>
            <a:r>
              <a:rPr lang="en-US" sz="1800" dirty="0">
                <a:solidFill>
                  <a:srgbClr val="FFC000"/>
                </a:solidFill>
              </a:rPr>
              <a:t>=&gt;</a:t>
            </a:r>
            <a:r>
              <a:rPr lang="en-US" sz="1800" dirty="0"/>
              <a:t> </a:t>
            </a:r>
            <a:r>
              <a:rPr lang="en-US" sz="1800" dirty="0">
                <a:solidFill>
                  <a:srgbClr val="C00000"/>
                </a:solidFill>
              </a:rPr>
              <a:t>x + y</a:t>
            </a:r>
            <a:r>
              <a:rPr lang="en-US" sz="1800" dirty="0"/>
              <a:t> }</a:t>
            </a:r>
          </a:p>
          <a:p>
            <a:endParaRPr lang="en-US" sz="1600" dirty="0"/>
          </a:p>
          <a:p>
            <a:r>
              <a:rPr lang="en-US" sz="1600" dirty="0"/>
              <a:t>counts2.</a:t>
            </a:r>
            <a:r>
              <a:rPr lang="en-US" sz="1600" dirty="0">
                <a:solidFill>
                  <a:srgbClr val="7030A0"/>
                </a:solidFill>
              </a:rPr>
              <a:t>collect()</a:t>
            </a:r>
            <a:r>
              <a:rPr lang="en-US" sz="1600" dirty="0"/>
              <a:t>.</a:t>
            </a:r>
            <a:r>
              <a:rPr lang="en-US" sz="1600" dirty="0" err="1"/>
              <a:t>foreach</a:t>
            </a:r>
            <a:r>
              <a:rPr lang="en-US" sz="1600" dirty="0"/>
              <a:t>(</a:t>
            </a:r>
            <a:r>
              <a:rPr lang="en-US" sz="1600" dirty="0" err="1"/>
              <a:t>println</a:t>
            </a:r>
            <a:r>
              <a:rPr lang="en-US" sz="1600" dirty="0" smtClean="0"/>
              <a:t>)</a:t>
            </a:r>
          </a:p>
          <a:p>
            <a:endParaRPr lang="en-US" sz="1600" dirty="0"/>
          </a:p>
          <a:p>
            <a:r>
              <a:rPr lang="en-US" sz="1600" dirty="0"/>
              <a:t>( Dave,1)</a:t>
            </a:r>
          </a:p>
          <a:p>
            <a:r>
              <a:rPr lang="en-US" sz="1600" dirty="0"/>
              <a:t>( Harold,1)</a:t>
            </a:r>
          </a:p>
          <a:p>
            <a:r>
              <a:rPr lang="en-US" sz="1600" dirty="0"/>
              <a:t>( Alice,1)</a:t>
            </a:r>
          </a:p>
          <a:p>
            <a:r>
              <a:rPr lang="en-US" sz="1600" dirty="0"/>
              <a:t>( Bob,3)</a:t>
            </a:r>
          </a:p>
          <a:p>
            <a:r>
              <a:rPr lang="en-US" sz="1600" dirty="0"/>
              <a:t>( Mary,1)</a:t>
            </a:r>
          </a:p>
          <a:p>
            <a:r>
              <a:rPr lang="en-US" sz="1600" dirty="0"/>
              <a:t>( Ted,1)</a:t>
            </a:r>
          </a:p>
        </p:txBody>
      </p:sp>
      <p:sp>
        <p:nvSpPr>
          <p:cNvPr id="2" name="Title 1"/>
          <p:cNvSpPr>
            <a:spLocks noGrp="1"/>
          </p:cNvSpPr>
          <p:nvPr>
            <p:ph type="title"/>
          </p:nvPr>
        </p:nvSpPr>
        <p:spPr>
          <a:xfrm>
            <a:off x="5558114" y="593330"/>
            <a:ext cx="3396343" cy="548048"/>
          </a:xfrm>
        </p:spPr>
        <p:txBody>
          <a:bodyPr/>
          <a:lstStyle/>
          <a:p>
            <a:r>
              <a:rPr lang="en-US" dirty="0" smtClean="0"/>
              <a:t>From Before .. </a:t>
            </a:r>
            <a:br>
              <a:rPr lang="en-US" dirty="0" smtClean="0"/>
            </a:br>
            <a:r>
              <a:rPr lang="en-US" sz="1800" dirty="0" smtClean="0"/>
              <a:t>(or, specifically the CSV handing code shown)</a:t>
            </a:r>
            <a:endParaRPr lang="en-US" sz="1800"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40</a:t>
            </a:fld>
            <a:endParaRPr lang="uk-UA" dirty="0"/>
          </a:p>
        </p:txBody>
      </p:sp>
      <p:sp>
        <p:nvSpPr>
          <p:cNvPr id="6" name="Rectangle 5"/>
          <p:cNvSpPr/>
          <p:nvPr/>
        </p:nvSpPr>
        <p:spPr>
          <a:xfrm>
            <a:off x="6669248" y="3154261"/>
            <a:ext cx="243280" cy="2432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669248" y="3453468"/>
            <a:ext cx="243280" cy="2432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69248" y="3752675"/>
            <a:ext cx="243280" cy="2432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69248" y="4051882"/>
            <a:ext cx="243280" cy="2432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69248" y="4351090"/>
            <a:ext cx="243280" cy="2432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188259" y="1344701"/>
            <a:ext cx="3764663" cy="0"/>
          </a:xfrm>
          <a:prstGeom prst="line">
            <a:avLst/>
          </a:prstGeom>
          <a:ln w="22225">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8259" y="3154261"/>
            <a:ext cx="3764663" cy="0"/>
          </a:xfrm>
          <a:prstGeom prst="line">
            <a:avLst/>
          </a:prstGeom>
          <a:ln w="22225">
            <a:prstDash val="sysDot"/>
          </a:ln>
        </p:spPr>
        <p:style>
          <a:lnRef idx="1">
            <a:schemeClr val="accent1"/>
          </a:lnRef>
          <a:fillRef idx="0">
            <a:schemeClr val="accent1"/>
          </a:fillRef>
          <a:effectRef idx="0">
            <a:schemeClr val="accent1"/>
          </a:effectRef>
          <a:fontRef idx="minor">
            <a:schemeClr val="tx1"/>
          </a:fontRef>
        </p:style>
      </p:cxn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286" y="3268579"/>
            <a:ext cx="964281" cy="120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6268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448" y="685745"/>
            <a:ext cx="3846352" cy="548048"/>
          </a:xfrm>
        </p:spPr>
        <p:txBody>
          <a:bodyPr/>
          <a:lstStyle/>
          <a:p>
            <a:r>
              <a:rPr lang="en-US" dirty="0" smtClean="0"/>
              <a:t>Add the first column derivation</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41</a:t>
            </a:fld>
            <a:endParaRPr lang="uk-UA" dirty="0"/>
          </a:p>
        </p:txBody>
      </p:sp>
      <p:sp>
        <p:nvSpPr>
          <p:cNvPr id="4" name="TextBox 3"/>
          <p:cNvSpPr txBox="1"/>
          <p:nvPr/>
        </p:nvSpPr>
        <p:spPr>
          <a:xfrm>
            <a:off x="390088" y="1233793"/>
            <a:ext cx="6154249" cy="2954655"/>
          </a:xfrm>
          <a:prstGeom prst="rect">
            <a:avLst/>
          </a:prstGeom>
          <a:noFill/>
        </p:spPr>
        <p:txBody>
          <a:bodyPr wrap="none" rtlCol="0">
            <a:spAutoFit/>
          </a:bodyPr>
          <a:lstStyle/>
          <a:p>
            <a:r>
              <a:rPr lang="en-US" sz="1800" dirty="0" err="1"/>
              <a:t>val</a:t>
            </a:r>
            <a:r>
              <a:rPr lang="en-US" sz="1800" dirty="0"/>
              <a:t> </a:t>
            </a:r>
            <a:r>
              <a:rPr lang="en-US" sz="1800" dirty="0" err="1"/>
              <a:t>recs_withDerived</a:t>
            </a:r>
            <a:r>
              <a:rPr lang="en-US" sz="1800" dirty="0"/>
              <a:t> = counts2.map { </a:t>
            </a:r>
            <a:r>
              <a:rPr lang="en-US" sz="1800" dirty="0">
                <a:solidFill>
                  <a:srgbClr val="00B0F0"/>
                </a:solidFill>
              </a:rPr>
              <a:t>case(name, </a:t>
            </a:r>
            <a:r>
              <a:rPr lang="en-US" sz="1800" dirty="0" err="1">
                <a:solidFill>
                  <a:srgbClr val="00B0F0"/>
                </a:solidFill>
              </a:rPr>
              <a:t>cnt</a:t>
            </a:r>
            <a:r>
              <a:rPr lang="en-US" sz="1800" dirty="0">
                <a:solidFill>
                  <a:srgbClr val="00B0F0"/>
                </a:solidFill>
              </a:rPr>
              <a:t>) =&gt; </a:t>
            </a:r>
            <a:endParaRPr lang="en-US" sz="1800" dirty="0" smtClean="0">
              <a:solidFill>
                <a:srgbClr val="00B0F0"/>
              </a:solidFill>
            </a:endParaRPr>
          </a:p>
          <a:p>
            <a:r>
              <a:rPr lang="en-US" sz="1800" dirty="0">
                <a:solidFill>
                  <a:srgbClr val="00B0F0"/>
                </a:solidFill>
              </a:rPr>
              <a:t> </a:t>
            </a:r>
            <a:r>
              <a:rPr lang="en-US" sz="1800" dirty="0" smtClean="0">
                <a:solidFill>
                  <a:srgbClr val="00B0F0"/>
                </a:solidFill>
              </a:rPr>
              <a:t>  (</a:t>
            </a:r>
            <a:r>
              <a:rPr lang="en-US" sz="1800" dirty="0">
                <a:solidFill>
                  <a:srgbClr val="00B0F0"/>
                </a:solidFill>
              </a:rPr>
              <a:t>name, </a:t>
            </a:r>
            <a:r>
              <a:rPr lang="en-US" sz="1800" dirty="0" err="1">
                <a:solidFill>
                  <a:srgbClr val="00B0F0"/>
                </a:solidFill>
              </a:rPr>
              <a:t>cnt</a:t>
            </a:r>
            <a:r>
              <a:rPr lang="en-US" sz="1800" dirty="0">
                <a:solidFill>
                  <a:srgbClr val="00B0F0"/>
                </a:solidFill>
              </a:rPr>
              <a:t>, </a:t>
            </a:r>
            <a:r>
              <a:rPr lang="en-US" sz="1800" dirty="0" err="1">
                <a:solidFill>
                  <a:srgbClr val="00B0F0"/>
                </a:solidFill>
              </a:rPr>
              <a:t>name.toUpperCase</a:t>
            </a:r>
            <a:r>
              <a:rPr lang="en-US" sz="1800" dirty="0">
                <a:solidFill>
                  <a:srgbClr val="00B0F0"/>
                </a:solidFill>
              </a:rPr>
              <a:t> )</a:t>
            </a:r>
            <a:r>
              <a:rPr lang="en-US" sz="1800" dirty="0"/>
              <a:t> }</a:t>
            </a:r>
          </a:p>
          <a:p>
            <a:endParaRPr lang="en-US" sz="1800" dirty="0"/>
          </a:p>
          <a:p>
            <a:r>
              <a:rPr lang="en-US" sz="1800" dirty="0" err="1"/>
              <a:t>recs_withDerived.collect</a:t>
            </a:r>
            <a:r>
              <a:rPr lang="en-US" sz="1800" dirty="0"/>
              <a:t>().</a:t>
            </a:r>
            <a:r>
              <a:rPr lang="en-US" sz="1800" dirty="0" err="1"/>
              <a:t>foreach</a:t>
            </a:r>
            <a:r>
              <a:rPr lang="en-US" sz="1800" dirty="0"/>
              <a:t>(</a:t>
            </a:r>
            <a:r>
              <a:rPr lang="en-US" sz="1800" dirty="0" err="1"/>
              <a:t>println</a:t>
            </a:r>
            <a:r>
              <a:rPr lang="en-US" sz="1800" dirty="0" smtClean="0"/>
              <a:t>)</a:t>
            </a:r>
          </a:p>
          <a:p>
            <a:endParaRPr lang="en-US" sz="1800" dirty="0"/>
          </a:p>
          <a:p>
            <a:r>
              <a:rPr lang="en-US" sz="1600" dirty="0"/>
              <a:t>( Dave,1, DAVE)</a:t>
            </a:r>
          </a:p>
          <a:p>
            <a:r>
              <a:rPr lang="en-US" sz="1600" dirty="0"/>
              <a:t>( Harold,1, HAROLD)</a:t>
            </a:r>
          </a:p>
          <a:p>
            <a:r>
              <a:rPr lang="en-US" sz="1600" dirty="0"/>
              <a:t>( Alice,1, ALICE)</a:t>
            </a:r>
          </a:p>
          <a:p>
            <a:r>
              <a:rPr lang="en-US" sz="1600" dirty="0"/>
              <a:t>( Bob,3, BOB)</a:t>
            </a:r>
          </a:p>
          <a:p>
            <a:r>
              <a:rPr lang="en-US" sz="1600" dirty="0"/>
              <a:t>( Mary,1, MARY)</a:t>
            </a:r>
          </a:p>
          <a:p>
            <a:r>
              <a:rPr lang="en-US" sz="1600" dirty="0"/>
              <a:t>( Ted,1, TED)</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432"/>
          <a:stretch/>
        </p:blipFill>
        <p:spPr bwMode="auto">
          <a:xfrm>
            <a:off x="6757639" y="1808588"/>
            <a:ext cx="1929161" cy="18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818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3336" y="578539"/>
            <a:ext cx="3106654" cy="548048"/>
          </a:xfrm>
        </p:spPr>
        <p:txBody>
          <a:bodyPr/>
          <a:lstStyle/>
          <a:p>
            <a:r>
              <a:rPr lang="en-US" dirty="0" smtClean="0"/>
              <a:t>Add the second column derivation</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42</a:t>
            </a:fld>
            <a:endParaRPr lang="uk-UA" dirty="0"/>
          </a:p>
        </p:txBody>
      </p:sp>
      <p:sp>
        <p:nvSpPr>
          <p:cNvPr id="4" name="TextBox 3"/>
          <p:cNvSpPr txBox="1"/>
          <p:nvPr/>
        </p:nvSpPr>
        <p:spPr>
          <a:xfrm>
            <a:off x="390088" y="148869"/>
            <a:ext cx="5498621" cy="4585871"/>
          </a:xfrm>
          <a:prstGeom prst="rect">
            <a:avLst/>
          </a:prstGeom>
          <a:noFill/>
        </p:spPr>
        <p:txBody>
          <a:bodyPr wrap="none" rtlCol="0">
            <a:spAutoFit/>
          </a:bodyPr>
          <a:lstStyle/>
          <a:p>
            <a:r>
              <a:rPr lang="en-US" sz="1600" dirty="0"/>
              <a:t>object </a:t>
            </a:r>
            <a:r>
              <a:rPr lang="en-US" sz="1600" dirty="0" err="1"/>
              <a:t>MyFunctions</a:t>
            </a:r>
            <a:r>
              <a:rPr lang="en-US" sz="1600" dirty="0"/>
              <a:t> {</a:t>
            </a:r>
          </a:p>
          <a:p>
            <a:r>
              <a:rPr lang="en-US" sz="1600" dirty="0"/>
              <a:t>   </a:t>
            </a:r>
            <a:r>
              <a:rPr lang="en-US" sz="1600" dirty="0" err="1"/>
              <a:t>def</a:t>
            </a:r>
            <a:r>
              <a:rPr lang="en-US" sz="1600" dirty="0"/>
              <a:t> </a:t>
            </a:r>
            <a:r>
              <a:rPr lang="en-US" sz="1600" dirty="0" err="1"/>
              <a:t>generateFlag</a:t>
            </a:r>
            <a:r>
              <a:rPr lang="en-US" sz="1600" dirty="0"/>
              <a:t>(</a:t>
            </a:r>
            <a:r>
              <a:rPr lang="en-US" sz="1600" dirty="0" err="1"/>
              <a:t>arg</a:t>
            </a:r>
            <a:r>
              <a:rPr lang="en-US" sz="1600" dirty="0"/>
              <a:t>: String) : String = {</a:t>
            </a:r>
          </a:p>
          <a:p>
            <a:r>
              <a:rPr lang="en-US" sz="1600" dirty="0"/>
              <a:t>      if (</a:t>
            </a:r>
            <a:r>
              <a:rPr lang="en-US" sz="1600" dirty="0" err="1"/>
              <a:t>arg</a:t>
            </a:r>
            <a:r>
              <a:rPr lang="en-US" sz="1600" dirty="0"/>
              <a:t> &gt; "M")</a:t>
            </a:r>
          </a:p>
          <a:p>
            <a:r>
              <a:rPr lang="en-US" sz="1600" dirty="0"/>
              <a:t>         "E-USA"</a:t>
            </a:r>
          </a:p>
          <a:p>
            <a:r>
              <a:rPr lang="en-US" sz="1600" dirty="0"/>
              <a:t>      else</a:t>
            </a:r>
          </a:p>
          <a:p>
            <a:r>
              <a:rPr lang="en-US" sz="1600" dirty="0"/>
              <a:t>         "W-USA"</a:t>
            </a:r>
          </a:p>
          <a:p>
            <a:r>
              <a:rPr lang="en-US" sz="1600" dirty="0"/>
              <a:t>   }</a:t>
            </a:r>
          </a:p>
          <a:p>
            <a:r>
              <a:rPr lang="en-US" sz="1600" dirty="0" smtClean="0"/>
              <a:t>}</a:t>
            </a:r>
            <a:endParaRPr lang="en-US" sz="1600" dirty="0"/>
          </a:p>
          <a:p>
            <a:r>
              <a:rPr lang="en-US" sz="1600" dirty="0" err="1"/>
              <a:t>val</a:t>
            </a:r>
            <a:r>
              <a:rPr lang="en-US" sz="1600" dirty="0"/>
              <a:t> </a:t>
            </a:r>
            <a:r>
              <a:rPr lang="en-US" sz="1600" dirty="0" err="1"/>
              <a:t>recs_withDerived</a:t>
            </a:r>
            <a:r>
              <a:rPr lang="en-US" sz="1600" dirty="0"/>
              <a:t> = counts2.map { case(name, </a:t>
            </a:r>
            <a:r>
              <a:rPr lang="en-US" sz="1600" dirty="0" err="1"/>
              <a:t>cnt</a:t>
            </a:r>
            <a:r>
              <a:rPr lang="en-US" sz="1600" dirty="0"/>
              <a:t>) =&gt; </a:t>
            </a:r>
            <a:endParaRPr lang="en-US" sz="1600" dirty="0" smtClean="0"/>
          </a:p>
          <a:p>
            <a:r>
              <a:rPr lang="en-US" sz="1600" dirty="0"/>
              <a:t> </a:t>
            </a:r>
            <a:r>
              <a:rPr lang="en-US" sz="1600" dirty="0" smtClean="0"/>
              <a:t>  (</a:t>
            </a:r>
            <a:r>
              <a:rPr lang="en-US" sz="1600" dirty="0"/>
              <a:t>name, </a:t>
            </a:r>
            <a:r>
              <a:rPr lang="en-US" sz="1600" dirty="0" err="1"/>
              <a:t>cnt</a:t>
            </a:r>
            <a:r>
              <a:rPr lang="en-US" sz="1600" dirty="0"/>
              <a:t>, </a:t>
            </a:r>
            <a:r>
              <a:rPr lang="en-US" sz="1600" dirty="0" err="1"/>
              <a:t>name.toUpperCase</a:t>
            </a:r>
            <a:r>
              <a:rPr lang="en-US" sz="1600" dirty="0"/>
              <a:t>, </a:t>
            </a:r>
            <a:endParaRPr lang="en-US" sz="1600" dirty="0" smtClean="0"/>
          </a:p>
          <a:p>
            <a:r>
              <a:rPr lang="en-US" sz="1600" dirty="0"/>
              <a:t> </a:t>
            </a:r>
            <a:r>
              <a:rPr lang="en-US" sz="1600" dirty="0" smtClean="0"/>
              <a:t>  </a:t>
            </a:r>
            <a:r>
              <a:rPr lang="en-US" sz="1600" dirty="0" err="1" smtClean="0">
                <a:solidFill>
                  <a:srgbClr val="00B0F0"/>
                </a:solidFill>
              </a:rPr>
              <a:t>MyFunctions.generateFlag</a:t>
            </a:r>
            <a:r>
              <a:rPr lang="en-US" sz="1600" dirty="0" smtClean="0">
                <a:solidFill>
                  <a:srgbClr val="00B0F0"/>
                </a:solidFill>
              </a:rPr>
              <a:t>(name</a:t>
            </a:r>
            <a:r>
              <a:rPr lang="en-US" sz="1600" dirty="0">
                <a:solidFill>
                  <a:srgbClr val="00B0F0"/>
                </a:solidFill>
              </a:rPr>
              <a:t>)</a:t>
            </a:r>
            <a:r>
              <a:rPr lang="en-US" sz="1600" dirty="0"/>
              <a:t> ) }</a:t>
            </a:r>
          </a:p>
          <a:p>
            <a:r>
              <a:rPr lang="en-US" sz="1600" dirty="0" err="1"/>
              <a:t>recs_withDerived.collect</a:t>
            </a:r>
            <a:r>
              <a:rPr lang="en-US" sz="1600" dirty="0"/>
              <a:t>().</a:t>
            </a:r>
            <a:r>
              <a:rPr lang="en-US" sz="1600" dirty="0" err="1"/>
              <a:t>foreach</a:t>
            </a:r>
            <a:r>
              <a:rPr lang="en-US" sz="1600" dirty="0"/>
              <a:t>(</a:t>
            </a:r>
            <a:r>
              <a:rPr lang="en-US" sz="1600" dirty="0" err="1"/>
              <a:t>println</a:t>
            </a:r>
            <a:r>
              <a:rPr lang="en-US" sz="1600" dirty="0" smtClean="0"/>
              <a:t>)</a:t>
            </a:r>
          </a:p>
          <a:p>
            <a:endParaRPr lang="en-US" sz="1600" dirty="0"/>
          </a:p>
          <a:p>
            <a:r>
              <a:rPr lang="en-US" dirty="0"/>
              <a:t>( Dave,1, DAVE,W-USA)</a:t>
            </a:r>
          </a:p>
          <a:p>
            <a:r>
              <a:rPr lang="en-US" dirty="0"/>
              <a:t>( Harold,1, HAROLD,W-USA)</a:t>
            </a:r>
          </a:p>
          <a:p>
            <a:r>
              <a:rPr lang="en-US" dirty="0"/>
              <a:t>( Alice,1, ALICE,W-USA)</a:t>
            </a:r>
          </a:p>
          <a:p>
            <a:r>
              <a:rPr lang="en-US" dirty="0"/>
              <a:t>( Bob,3, BOB,W-USA)</a:t>
            </a:r>
          </a:p>
          <a:p>
            <a:r>
              <a:rPr lang="en-US" dirty="0"/>
              <a:t>( Mary,1, MARY,W-USA)</a:t>
            </a:r>
          </a:p>
          <a:p>
            <a:r>
              <a:rPr lang="en-US" dirty="0"/>
              <a:t>( Ted,1, TED,W-USA)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273" y="1894115"/>
            <a:ext cx="1383026" cy="1383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53092" y="2036956"/>
            <a:ext cx="1121461" cy="1815882"/>
          </a:xfrm>
          <a:prstGeom prst="rect">
            <a:avLst/>
          </a:prstGeom>
          <a:noFill/>
        </p:spPr>
        <p:txBody>
          <a:bodyPr wrap="square" rtlCol="0">
            <a:spAutoFit/>
          </a:bodyPr>
          <a:lstStyle/>
          <a:p>
            <a:r>
              <a:rPr lang="en-US" sz="1600" dirty="0" smtClean="0"/>
              <a:t>You will use </a:t>
            </a:r>
            <a:r>
              <a:rPr lang="en-US" sz="1600" dirty="0" err="1" smtClean="0"/>
              <a:t>zipcode</a:t>
            </a:r>
            <a:endParaRPr lang="en-US" sz="1600" dirty="0" smtClean="0"/>
          </a:p>
          <a:p>
            <a:endParaRPr lang="en-US" sz="1600" dirty="0" smtClean="0"/>
          </a:p>
          <a:p>
            <a:r>
              <a:rPr lang="en-US" sz="1600" dirty="0" smtClean="0"/>
              <a:t>Extra credit for an integer </a:t>
            </a:r>
          </a:p>
        </p:txBody>
      </p:sp>
    </p:spTree>
    <p:extLst>
      <p:ext uri="{BB962C8B-B14F-4D97-AF65-F5344CB8AC3E}">
        <p14:creationId xmlns:p14="http://schemas.microsoft.com/office/powerpoint/2010/main" val="2650818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3960" y="450221"/>
            <a:ext cx="2642839" cy="548048"/>
          </a:xfrm>
        </p:spPr>
        <p:txBody>
          <a:bodyPr/>
          <a:lstStyle/>
          <a:p>
            <a:r>
              <a:rPr lang="en-US" dirty="0" smtClean="0"/>
              <a:t>Using Records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43</a:t>
            </a:fld>
            <a:endParaRPr lang="uk-UA" dirty="0"/>
          </a:p>
        </p:txBody>
      </p:sp>
      <p:sp>
        <p:nvSpPr>
          <p:cNvPr id="4" name="TextBox 3"/>
          <p:cNvSpPr txBox="1"/>
          <p:nvPr/>
        </p:nvSpPr>
        <p:spPr>
          <a:xfrm>
            <a:off x="390086" y="998269"/>
            <a:ext cx="7186583" cy="2923877"/>
          </a:xfrm>
          <a:prstGeom prst="rect">
            <a:avLst/>
          </a:prstGeom>
          <a:noFill/>
        </p:spPr>
        <p:txBody>
          <a:bodyPr wrap="none" rtlCol="0">
            <a:spAutoFit/>
          </a:bodyPr>
          <a:lstStyle/>
          <a:p>
            <a:r>
              <a:rPr lang="en-US" sz="1800" dirty="0"/>
              <a:t>case class </a:t>
            </a:r>
            <a:r>
              <a:rPr lang="en-US" sz="1800" dirty="0" err="1"/>
              <a:t>My_Record</a:t>
            </a:r>
            <a:r>
              <a:rPr lang="en-US" sz="1800" dirty="0"/>
              <a:t> (</a:t>
            </a:r>
            <a:r>
              <a:rPr lang="en-US" sz="1800" dirty="0" err="1"/>
              <a:t>pk</a:t>
            </a:r>
            <a:r>
              <a:rPr lang="en-US" sz="1800" dirty="0"/>
              <a:t>: </a:t>
            </a:r>
            <a:r>
              <a:rPr lang="en-US" sz="1800" dirty="0" err="1"/>
              <a:t>Int</a:t>
            </a:r>
            <a:r>
              <a:rPr lang="en-US" sz="1800" dirty="0"/>
              <a:t>, value: String)</a:t>
            </a:r>
          </a:p>
          <a:p>
            <a:r>
              <a:rPr lang="en-US" sz="1800" dirty="0"/>
              <a:t>    //</a:t>
            </a:r>
          </a:p>
          <a:p>
            <a:r>
              <a:rPr lang="en-US" sz="1800" dirty="0" err="1"/>
              <a:t>val</a:t>
            </a:r>
            <a:r>
              <a:rPr lang="en-US" sz="1800" dirty="0"/>
              <a:t> rows = </a:t>
            </a:r>
            <a:r>
              <a:rPr lang="en-US" sz="1800" dirty="0" err="1"/>
              <a:t>sc.cassandraTable</a:t>
            </a:r>
            <a:r>
              <a:rPr lang="en-US" sz="1800" dirty="0"/>
              <a:t>[</a:t>
            </a:r>
            <a:r>
              <a:rPr lang="en-US" sz="1800" dirty="0" err="1"/>
              <a:t>My_Record</a:t>
            </a:r>
            <a:r>
              <a:rPr lang="en-US" sz="1800" dirty="0"/>
              <a:t>]("ks_7545", "</a:t>
            </a:r>
            <a:r>
              <a:rPr lang="en-US" sz="1800" dirty="0" err="1"/>
              <a:t>hello_world</a:t>
            </a:r>
            <a:r>
              <a:rPr lang="en-US" sz="1800" dirty="0"/>
              <a:t>")</a:t>
            </a:r>
          </a:p>
          <a:p>
            <a:r>
              <a:rPr lang="en-US" sz="1800" dirty="0" err="1"/>
              <a:t>rows.collect</a:t>
            </a:r>
            <a:r>
              <a:rPr lang="en-US" sz="1800" dirty="0"/>
              <a:t>().</a:t>
            </a:r>
            <a:r>
              <a:rPr lang="en-US" sz="1800" dirty="0" err="1"/>
              <a:t>foreach</a:t>
            </a:r>
            <a:r>
              <a:rPr lang="en-US" sz="1800" dirty="0"/>
              <a:t>(</a:t>
            </a:r>
            <a:r>
              <a:rPr lang="en-US" sz="1800" dirty="0" err="1"/>
              <a:t>println</a:t>
            </a:r>
            <a:r>
              <a:rPr lang="en-US" sz="1800" dirty="0" smtClean="0"/>
              <a:t>)</a:t>
            </a:r>
          </a:p>
          <a:p>
            <a:endParaRPr lang="en-US" sz="1600" dirty="0"/>
          </a:p>
          <a:p>
            <a:r>
              <a:rPr lang="en-US" sz="1600" dirty="0" err="1"/>
              <a:t>My_Record</a:t>
            </a:r>
            <a:r>
              <a:rPr lang="en-US" sz="1600" dirty="0"/>
              <a:t>(111,Bob, Tony)</a:t>
            </a:r>
          </a:p>
          <a:p>
            <a:r>
              <a:rPr lang="en-US" sz="1600" dirty="0" err="1"/>
              <a:t>My_Record</a:t>
            </a:r>
            <a:r>
              <a:rPr lang="en-US" sz="1600" dirty="0"/>
              <a:t>(222,Ted)</a:t>
            </a:r>
          </a:p>
          <a:p>
            <a:r>
              <a:rPr lang="en-US" sz="1600" dirty="0" err="1"/>
              <a:t>My_Record</a:t>
            </a:r>
            <a:r>
              <a:rPr lang="en-US" sz="1600" dirty="0"/>
              <a:t>(444,Dave, Bob)</a:t>
            </a:r>
          </a:p>
          <a:p>
            <a:r>
              <a:rPr lang="en-US" sz="1600" dirty="0" err="1"/>
              <a:t>My_Record</a:t>
            </a:r>
            <a:r>
              <a:rPr lang="en-US" sz="1600" dirty="0"/>
              <a:t>(555,Luis, Earl)</a:t>
            </a:r>
          </a:p>
          <a:p>
            <a:r>
              <a:rPr lang="en-US" sz="1600" dirty="0" err="1"/>
              <a:t>My_Record</a:t>
            </a:r>
            <a:r>
              <a:rPr lang="en-US" sz="1600" dirty="0"/>
              <a:t>(666,Ann, Sally, Bob)</a:t>
            </a:r>
          </a:p>
          <a:p>
            <a:r>
              <a:rPr lang="en-US" sz="1600" dirty="0" err="1"/>
              <a:t>My_Record</a:t>
            </a:r>
            <a:r>
              <a:rPr lang="en-US" sz="1600" dirty="0"/>
              <a:t>(333,Alice, Bob, Harold)</a:t>
            </a:r>
          </a:p>
        </p:txBody>
      </p:sp>
    </p:spTree>
    <p:extLst>
      <p:ext uri="{BB962C8B-B14F-4D97-AF65-F5344CB8AC3E}">
        <p14:creationId xmlns:p14="http://schemas.microsoft.com/office/powerpoint/2010/main" val="2650818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0" y="491802"/>
            <a:ext cx="2880732" cy="548048"/>
          </a:xfrm>
        </p:spPr>
        <p:txBody>
          <a:bodyPr/>
          <a:lstStyle/>
          <a:p>
            <a:r>
              <a:rPr lang="en-US" dirty="0" smtClean="0"/>
              <a:t>Using Records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44</a:t>
            </a:fld>
            <a:endParaRPr lang="uk-UA" dirty="0"/>
          </a:p>
        </p:txBody>
      </p:sp>
      <p:sp>
        <p:nvSpPr>
          <p:cNvPr id="4" name="TextBox 3"/>
          <p:cNvSpPr txBox="1"/>
          <p:nvPr/>
        </p:nvSpPr>
        <p:spPr>
          <a:xfrm>
            <a:off x="275788" y="1186166"/>
            <a:ext cx="7071167" cy="2923877"/>
          </a:xfrm>
          <a:prstGeom prst="rect">
            <a:avLst/>
          </a:prstGeom>
          <a:noFill/>
        </p:spPr>
        <p:txBody>
          <a:bodyPr wrap="none" rtlCol="0">
            <a:spAutoFit/>
          </a:bodyPr>
          <a:lstStyle/>
          <a:p>
            <a:r>
              <a:rPr lang="en-US" sz="1800" dirty="0" err="1"/>
              <a:t>val</a:t>
            </a:r>
            <a:r>
              <a:rPr lang="en-US" sz="1800" dirty="0"/>
              <a:t> rows2 = </a:t>
            </a:r>
            <a:r>
              <a:rPr lang="en-US" sz="1800" dirty="0" err="1"/>
              <a:t>rows.map</a:t>
            </a:r>
            <a:r>
              <a:rPr lang="en-US" sz="1800" dirty="0"/>
              <a:t> { case(row) =&gt; (</a:t>
            </a:r>
            <a:r>
              <a:rPr lang="en-US" sz="1800" dirty="0" err="1"/>
              <a:t>row.value</a:t>
            </a:r>
            <a:r>
              <a:rPr lang="en-US" sz="1800" dirty="0"/>
              <a:t>, row.pk, </a:t>
            </a:r>
            <a:endParaRPr lang="en-US" sz="1800" dirty="0" smtClean="0"/>
          </a:p>
          <a:p>
            <a:r>
              <a:rPr lang="en-US" sz="1800" dirty="0"/>
              <a:t> </a:t>
            </a:r>
            <a:r>
              <a:rPr lang="en-US" sz="1800" dirty="0" smtClean="0"/>
              <a:t>  </a:t>
            </a:r>
            <a:r>
              <a:rPr lang="en-US" sz="1800" dirty="0" err="1" smtClean="0"/>
              <a:t>row.value.toUpperCase</a:t>
            </a:r>
            <a:r>
              <a:rPr lang="en-US" sz="1800" dirty="0"/>
              <a:t>, </a:t>
            </a:r>
            <a:r>
              <a:rPr lang="en-US" sz="1800" dirty="0" err="1"/>
              <a:t>MyFunctions.generateFlag</a:t>
            </a:r>
            <a:r>
              <a:rPr lang="en-US" sz="1800" dirty="0"/>
              <a:t>(</a:t>
            </a:r>
            <a:r>
              <a:rPr lang="en-US" sz="1800" dirty="0" err="1"/>
              <a:t>row.value</a:t>
            </a:r>
            <a:r>
              <a:rPr lang="en-US" sz="1800" dirty="0"/>
              <a:t>) ) }</a:t>
            </a:r>
          </a:p>
          <a:p>
            <a:endParaRPr lang="en-US" sz="1800" dirty="0"/>
          </a:p>
          <a:p>
            <a:r>
              <a:rPr lang="en-US" sz="1800" dirty="0"/>
              <a:t>rows2.collect().</a:t>
            </a:r>
            <a:r>
              <a:rPr lang="en-US" sz="1800" dirty="0" err="1"/>
              <a:t>foreach</a:t>
            </a:r>
            <a:r>
              <a:rPr lang="en-US" sz="1800" dirty="0"/>
              <a:t>(</a:t>
            </a:r>
            <a:r>
              <a:rPr lang="en-US" sz="1800" dirty="0" err="1"/>
              <a:t>println</a:t>
            </a:r>
            <a:r>
              <a:rPr lang="en-US" sz="1800" dirty="0" smtClean="0"/>
              <a:t>)</a:t>
            </a:r>
          </a:p>
          <a:p>
            <a:endParaRPr lang="en-US" sz="1600" dirty="0"/>
          </a:p>
          <a:p>
            <a:r>
              <a:rPr lang="en-US" sz="1600" dirty="0"/>
              <a:t>(Bob, Tony,111,BOB, TONY,W-USA)</a:t>
            </a:r>
          </a:p>
          <a:p>
            <a:r>
              <a:rPr lang="en-US" sz="1600" dirty="0"/>
              <a:t>(Ted,222,TED,E-USA)</a:t>
            </a:r>
          </a:p>
          <a:p>
            <a:r>
              <a:rPr lang="en-US" sz="1600" dirty="0"/>
              <a:t>(Dave, Bob,444,DAVE, BOB,W-USA)</a:t>
            </a:r>
          </a:p>
          <a:p>
            <a:r>
              <a:rPr lang="en-US" sz="1600" dirty="0"/>
              <a:t>(Luis, Earl,555,LUIS, EARL,W-USA)</a:t>
            </a:r>
          </a:p>
          <a:p>
            <a:r>
              <a:rPr lang="en-US" sz="1600" dirty="0"/>
              <a:t>(Ann, Sally, Bob,666,ANN, SALLY, BOB,W-USA)</a:t>
            </a:r>
          </a:p>
          <a:p>
            <a:r>
              <a:rPr lang="en-US" sz="1600" dirty="0"/>
              <a:t>(Alice, Bob, Harold,333,ALICE, BOB, HAROLD,W-USA)</a:t>
            </a:r>
          </a:p>
        </p:txBody>
      </p:sp>
    </p:spTree>
    <p:extLst>
      <p:ext uri="{BB962C8B-B14F-4D97-AF65-F5344CB8AC3E}">
        <p14:creationId xmlns:p14="http://schemas.microsoft.com/office/powerpoint/2010/main" val="2650818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000-DTSE-Analytics-7544-60-DU-</a:t>
            </a:r>
            <a:fld id="{5A6FB346-E907-314D-8DE1-ECD2B2B6AA1B}" type="slidenum">
              <a:rPr lang="uk-UA" smtClean="0"/>
              <a:pPr/>
              <a:t>45</a:t>
            </a:fld>
            <a:endParaRPr lang="uk-UA" dirty="0"/>
          </a:p>
        </p:txBody>
      </p:sp>
      <p:sp>
        <p:nvSpPr>
          <p:cNvPr id="4" name="Title 3"/>
          <p:cNvSpPr>
            <a:spLocks noGrp="1"/>
          </p:cNvSpPr>
          <p:nvPr>
            <p:ph type="title"/>
          </p:nvPr>
        </p:nvSpPr>
        <p:spPr/>
        <p:txBody>
          <a:bodyPr/>
          <a:lstStyle/>
          <a:p>
            <a:r>
              <a:rPr lang="en-US" dirty="0" smtClean="0"/>
              <a:t>End of Unit:</a:t>
            </a:r>
            <a:endParaRPr lang="en-US" dirty="0"/>
          </a:p>
        </p:txBody>
      </p:sp>
    </p:spTree>
    <p:extLst>
      <p:ext uri="{BB962C8B-B14F-4D97-AF65-F5344CB8AC3E}">
        <p14:creationId xmlns:p14="http://schemas.microsoft.com/office/powerpoint/2010/main" val="52269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Additional Detail:</a:t>
            </a:r>
            <a:endParaRPr lang="en-US" dirty="0"/>
          </a:p>
        </p:txBody>
      </p:sp>
      <p:sp>
        <p:nvSpPr>
          <p:cNvPr id="4" name="Date Placeholder 3"/>
          <p:cNvSpPr>
            <a:spLocks noGrp="1"/>
          </p:cNvSpPr>
          <p:nvPr>
            <p:ph type="dt" sz="half" idx="4294967295"/>
          </p:nvPr>
        </p:nvSpPr>
        <p:spPr>
          <a:xfrm>
            <a:off x="6859175" y="4790123"/>
            <a:ext cx="2057400" cy="189202"/>
          </a:xfrm>
          <a:prstGeom prst="rect">
            <a:avLst/>
          </a:prstGeom>
        </p:spPr>
        <p:txBody>
          <a:bodyPr/>
          <a:lstStyle/>
          <a:p>
            <a:r>
              <a:rPr lang="en-US" smtClean="0"/>
              <a:t>© DataStax, All Rights Reserved. Confidential.</a:t>
            </a:r>
            <a:endParaRPr lang="en-US" dirty="0"/>
          </a:p>
        </p:txBody>
      </p:sp>
      <p:sp>
        <p:nvSpPr>
          <p:cNvPr id="3" name="Slide Number Placeholder 2"/>
          <p:cNvSpPr>
            <a:spLocks noGrp="1"/>
          </p:cNvSpPr>
          <p:nvPr>
            <p:ph type="sldNum" sz="quarter" idx="11"/>
          </p:nvPr>
        </p:nvSpPr>
        <p:spPr/>
        <p:txBody>
          <a:bodyPr/>
          <a:lstStyle/>
          <a:p>
            <a:r>
              <a:rPr lang="en-US" dirty="0" smtClean="0"/>
              <a:t>000-DTSE-Analytics-7544-60-DU-</a:t>
            </a:r>
            <a:fld id="{5A6FB346-E907-314D-8DE1-ECD2B2B6AA1B}" type="slidenum">
              <a:rPr lang="uk-UA" smtClean="0"/>
              <a:pPr/>
              <a:t>46</a:t>
            </a:fld>
            <a:endParaRPr lang="uk-UA" dirty="0"/>
          </a:p>
        </p:txBody>
      </p:sp>
    </p:spTree>
    <p:extLst>
      <p:ext uri="{BB962C8B-B14F-4D97-AF65-F5344CB8AC3E}">
        <p14:creationId xmlns:p14="http://schemas.microsoft.com/office/powerpoint/2010/main" val="3984551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UIs: Using DSE Analytics w/ Notebooks</a:t>
            </a:r>
            <a:endParaRPr lang="en-US" dirty="0"/>
          </a:p>
        </p:txBody>
      </p:sp>
      <p:sp>
        <p:nvSpPr>
          <p:cNvPr id="4" name="Slide Number Placeholder 3"/>
          <p:cNvSpPr>
            <a:spLocks noGrp="1"/>
          </p:cNvSpPr>
          <p:nvPr>
            <p:ph type="sldNum" sz="quarter" idx="11"/>
          </p:nvPr>
        </p:nvSpPr>
        <p:spPr/>
        <p:txBody>
          <a:bodyPr/>
          <a:lstStyle/>
          <a:p>
            <a:r>
              <a:rPr lang="en-US" dirty="0" smtClean="0"/>
              <a:t>000-DTSE-Analytics-7544-60-DU-</a:t>
            </a:r>
            <a:fld id="{5A6FB346-E907-314D-8DE1-ECD2B2B6AA1B}" type="slidenum">
              <a:rPr lang="uk-UA" smtClean="0"/>
              <a:pPr/>
              <a:t>47</a:t>
            </a:fld>
            <a:endParaRPr lang="uk-UA" dirty="0"/>
          </a:p>
        </p:txBody>
      </p:sp>
      <p:sp>
        <p:nvSpPr>
          <p:cNvPr id="3" name="Date Placeholder 2"/>
          <p:cNvSpPr>
            <a:spLocks noGrp="1"/>
          </p:cNvSpPr>
          <p:nvPr>
            <p:ph type="dt" sz="half" idx="4294967295"/>
          </p:nvPr>
        </p:nvSpPr>
        <p:spPr>
          <a:xfrm>
            <a:off x="7086600" y="4789488"/>
            <a:ext cx="2057400" cy="190500"/>
          </a:xfrm>
          <a:prstGeom prst="rect">
            <a:avLst/>
          </a:prstGeom>
        </p:spPr>
        <p:txBody>
          <a:bodyPr/>
          <a:lstStyle/>
          <a:p>
            <a:r>
              <a:rPr lang="en-US" smtClean="0"/>
              <a:t>© DataStax, All Rights Reserved. Confidential.</a:t>
            </a:r>
            <a:endParaRPr lang="en-US" dirty="0"/>
          </a:p>
        </p:txBody>
      </p:sp>
      <p:sp>
        <p:nvSpPr>
          <p:cNvPr id="7" name="TextBox 6"/>
          <p:cNvSpPr txBox="1"/>
          <p:nvPr/>
        </p:nvSpPr>
        <p:spPr>
          <a:xfrm>
            <a:off x="2504898" y="1012724"/>
            <a:ext cx="6358883" cy="3416320"/>
          </a:xfrm>
          <a:prstGeom prst="rect">
            <a:avLst/>
          </a:prstGeom>
          <a:noFill/>
        </p:spPr>
        <p:txBody>
          <a:bodyPr wrap="square" rtlCol="0">
            <a:spAutoFit/>
          </a:bodyPr>
          <a:lstStyle/>
          <a:p>
            <a:r>
              <a:rPr lang="en-US" sz="1800" dirty="0" smtClean="0"/>
              <a:t>DSE Studio is a notebook (based on Zeppelin); </a:t>
            </a:r>
            <a:r>
              <a:rPr lang="en-US" sz="1800" dirty="0"/>
              <a:t>t</a:t>
            </a:r>
            <a:r>
              <a:rPr lang="en-US" sz="1800" dirty="0" smtClean="0"/>
              <a:t>here </a:t>
            </a:r>
            <a:r>
              <a:rPr lang="en-US" sz="1800" dirty="0"/>
              <a:t>are three main </a:t>
            </a:r>
            <a:r>
              <a:rPr lang="en-US" sz="1800" dirty="0" smtClean="0"/>
              <a:t>notebooks in addition to Studio</a:t>
            </a:r>
            <a:endParaRPr lang="en-US" sz="1800" dirty="0"/>
          </a:p>
          <a:p>
            <a:pPr marL="225425" lvl="1" indent="-225425">
              <a:buFont typeface="Arial" pitchFamily="34" charset="0"/>
              <a:buChar char="•"/>
            </a:pPr>
            <a:r>
              <a:rPr lang="en-US" sz="1800" dirty="0" err="1"/>
              <a:t>Jupyter</a:t>
            </a:r>
            <a:r>
              <a:rPr lang="en-US" sz="1800" dirty="0"/>
              <a:t> (</a:t>
            </a:r>
            <a:r>
              <a:rPr lang="en-US" sz="1800" u="sng" dirty="0"/>
              <a:t>http://jupyter.org/</a:t>
            </a:r>
            <a:r>
              <a:rPr lang="en-US" sz="1800" dirty="0"/>
              <a:t> )</a:t>
            </a:r>
          </a:p>
          <a:p>
            <a:pPr marL="225425" lvl="1" indent="-225425">
              <a:buFont typeface="Arial" pitchFamily="34" charset="0"/>
              <a:buChar char="•"/>
            </a:pPr>
            <a:r>
              <a:rPr lang="en-US" sz="1800" dirty="0"/>
              <a:t>Zeppelin (</a:t>
            </a:r>
            <a:r>
              <a:rPr lang="en-US" sz="1800" u="sng" dirty="0"/>
              <a:t>https://zeppelin.apache.org/</a:t>
            </a:r>
            <a:r>
              <a:rPr lang="en-US" sz="1800" dirty="0"/>
              <a:t> )</a:t>
            </a:r>
          </a:p>
          <a:p>
            <a:pPr marL="225425" lvl="1" indent="-225425">
              <a:buFont typeface="Arial" pitchFamily="34" charset="0"/>
              <a:buChar char="•"/>
            </a:pPr>
            <a:r>
              <a:rPr lang="en-US" sz="1800" dirty="0"/>
              <a:t>Spark Notebook (</a:t>
            </a:r>
            <a:r>
              <a:rPr lang="en-US" sz="1800" u="sng" dirty="0"/>
              <a:t>http://spark-notebook.io/</a:t>
            </a:r>
            <a:r>
              <a:rPr lang="en-US" sz="1800" dirty="0"/>
              <a:t> )</a:t>
            </a:r>
          </a:p>
          <a:p>
            <a:endParaRPr lang="en-US" sz="1800" dirty="0"/>
          </a:p>
          <a:p>
            <a:r>
              <a:rPr lang="en-US" sz="1800" dirty="0" smtClean="0"/>
              <a:t>DSE 6.0+ </a:t>
            </a:r>
            <a:r>
              <a:rPr lang="en-US" sz="1800" dirty="0"/>
              <a:t>there are options to run notebooks against DSE more natively</a:t>
            </a:r>
          </a:p>
          <a:p>
            <a:pPr marL="225425" lvl="1" indent="-225425">
              <a:buFont typeface="Arial" pitchFamily="34" charset="0"/>
              <a:buChar char="•"/>
            </a:pPr>
            <a:r>
              <a:rPr lang="en-US" sz="1800" dirty="0" err="1"/>
              <a:t>dse</a:t>
            </a:r>
            <a:r>
              <a:rPr lang="en-US" sz="1800" dirty="0"/>
              <a:t> exec</a:t>
            </a:r>
          </a:p>
          <a:p>
            <a:pPr marL="225425" lvl="1" indent="-225425">
              <a:buFont typeface="Arial" pitchFamily="34" charset="0"/>
              <a:buChar char="•"/>
            </a:pPr>
            <a:r>
              <a:rPr lang="en-US" sz="1800" dirty="0"/>
              <a:t>L</a:t>
            </a:r>
            <a:r>
              <a:rPr lang="en-US" sz="1800" dirty="0" smtClean="0"/>
              <a:t>aunches </a:t>
            </a:r>
            <a:r>
              <a:rPr lang="en-US" sz="1800" dirty="0"/>
              <a:t>a shell command with environment variables set by </a:t>
            </a:r>
            <a:r>
              <a:rPr lang="en-US" sz="1800" dirty="0" smtClean="0"/>
              <a:t>DSE. Example,  </a:t>
            </a:r>
            <a:r>
              <a:rPr lang="en-US" sz="1800" dirty="0" err="1"/>
              <a:t>dse</a:t>
            </a:r>
            <a:r>
              <a:rPr lang="en-US" sz="1800" dirty="0"/>
              <a:t> exec bin/spark-notebook</a:t>
            </a:r>
          </a:p>
          <a:p>
            <a:pPr marL="225425" indent="-225425">
              <a:buFont typeface="Arial" pitchFamily="34" charset="0"/>
              <a:buChar char="•"/>
            </a:pPr>
            <a:endParaRPr lang="en-US" sz="18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00" y="1932957"/>
            <a:ext cx="1458842" cy="1092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77" y="818520"/>
            <a:ext cx="1223502" cy="122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1" y="3193488"/>
            <a:ext cx="1039108" cy="1235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359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1567" y="1508329"/>
            <a:ext cx="1791730" cy="548048"/>
          </a:xfrm>
        </p:spPr>
        <p:txBody>
          <a:bodyPr/>
          <a:lstStyle/>
          <a:p>
            <a:r>
              <a:rPr lang="en-US" dirty="0" smtClean="0"/>
              <a:t>More </a:t>
            </a:r>
            <a:r>
              <a:rPr lang="en-US" dirty="0" err="1" smtClean="0"/>
              <a:t>Scala</a:t>
            </a:r>
            <a:r>
              <a:rPr lang="en-US" dirty="0" smtClean="0"/>
              <a:t>: </a:t>
            </a:r>
            <a:r>
              <a:rPr lang="en-US" dirty="0" err="1" smtClean="0"/>
              <a:t>Munging</a:t>
            </a:r>
            <a:r>
              <a:rPr lang="en-US" dirty="0" smtClean="0"/>
              <a:t> records ..</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48</a:t>
            </a:fld>
            <a:endParaRPr lang="uk-UA" dirty="0"/>
          </a:p>
        </p:txBody>
      </p:sp>
      <p:sp>
        <p:nvSpPr>
          <p:cNvPr id="4" name="TextBox 3"/>
          <p:cNvSpPr txBox="1"/>
          <p:nvPr/>
        </p:nvSpPr>
        <p:spPr>
          <a:xfrm>
            <a:off x="210064" y="578026"/>
            <a:ext cx="7154523" cy="3970318"/>
          </a:xfrm>
          <a:prstGeom prst="rect">
            <a:avLst/>
          </a:prstGeom>
          <a:noFill/>
        </p:spPr>
        <p:txBody>
          <a:bodyPr wrap="none" rtlCol="0">
            <a:spAutoFit/>
          </a:bodyPr>
          <a:lstStyle/>
          <a:p>
            <a:r>
              <a:rPr lang="en-US" sz="2000" dirty="0" smtClean="0"/>
              <a:t>You've loaded data before; it's all about the </a:t>
            </a:r>
            <a:r>
              <a:rPr lang="en-US" sz="2000" dirty="0" err="1" smtClean="0"/>
              <a:t>munge</a:t>
            </a:r>
            <a:r>
              <a:rPr lang="en-US" sz="2000" dirty="0" smtClean="0"/>
              <a:t>-</a:t>
            </a:r>
          </a:p>
          <a:p>
            <a:endParaRPr lang="en-US" sz="1800" dirty="0"/>
          </a:p>
          <a:p>
            <a:r>
              <a:rPr lang="en-US" sz="1800" dirty="0"/>
              <a:t>case class Person (</a:t>
            </a:r>
            <a:r>
              <a:rPr lang="en-US" sz="1800" dirty="0" err="1"/>
              <a:t>fname</a:t>
            </a:r>
            <a:r>
              <a:rPr lang="en-US" sz="1800" dirty="0"/>
              <a:t>: String, </a:t>
            </a:r>
            <a:r>
              <a:rPr lang="en-US" sz="1800" dirty="0" err="1"/>
              <a:t>lname</a:t>
            </a:r>
            <a:r>
              <a:rPr lang="en-US" sz="1800" dirty="0"/>
              <a:t>: String, age: </a:t>
            </a:r>
            <a:r>
              <a:rPr lang="en-US" sz="1800" dirty="0" err="1"/>
              <a:t>Int</a:t>
            </a:r>
            <a:r>
              <a:rPr lang="en-US" sz="1800" dirty="0"/>
              <a:t>)</a:t>
            </a:r>
          </a:p>
          <a:p>
            <a:endParaRPr lang="en-US" sz="1800" dirty="0"/>
          </a:p>
          <a:p>
            <a:r>
              <a:rPr lang="en-US" sz="1800" dirty="0"/>
              <a:t>//  Emily gets married</a:t>
            </a:r>
          </a:p>
          <a:p>
            <a:r>
              <a:rPr lang="en-US" sz="1800" dirty="0" err="1"/>
              <a:t>val</a:t>
            </a:r>
            <a:r>
              <a:rPr lang="en-US" sz="1800" dirty="0"/>
              <a:t> emily1 = Person("Emily", "Means", 40) </a:t>
            </a:r>
          </a:p>
          <a:p>
            <a:r>
              <a:rPr lang="en-US" sz="1800" dirty="0" err="1"/>
              <a:t>val</a:t>
            </a:r>
            <a:r>
              <a:rPr lang="en-US" sz="1800" dirty="0"/>
              <a:t> emily2 = emily1.copy(</a:t>
            </a:r>
            <a:r>
              <a:rPr lang="en-US" sz="1800" dirty="0" err="1"/>
              <a:t>lname</a:t>
            </a:r>
            <a:r>
              <a:rPr lang="en-US" sz="1800" dirty="0"/>
              <a:t> = "Walls", age = 42) </a:t>
            </a:r>
          </a:p>
          <a:p>
            <a:endParaRPr lang="en-US" sz="1800" dirty="0"/>
          </a:p>
          <a:p>
            <a:r>
              <a:rPr lang="en-US" sz="1800" dirty="0"/>
              <a:t>//  also</a:t>
            </a:r>
          </a:p>
          <a:p>
            <a:r>
              <a:rPr lang="en-US" sz="1800" dirty="0"/>
              <a:t>// </a:t>
            </a:r>
            <a:r>
              <a:rPr lang="en-US" sz="1800" dirty="0" err="1"/>
              <a:t>val</a:t>
            </a:r>
            <a:r>
              <a:rPr lang="en-US" sz="1800" dirty="0"/>
              <a:t> emily1 = Person(</a:t>
            </a:r>
            <a:r>
              <a:rPr lang="en-US" sz="1800" dirty="0" err="1"/>
              <a:t>lname</a:t>
            </a:r>
            <a:r>
              <a:rPr lang="en-US" sz="1800" dirty="0"/>
              <a:t> = "Means", </a:t>
            </a:r>
            <a:r>
              <a:rPr lang="en-US" sz="1800" dirty="0" err="1"/>
              <a:t>fname</a:t>
            </a:r>
            <a:r>
              <a:rPr lang="en-US" sz="1800" dirty="0"/>
              <a:t> = "Emily", age = 40) </a:t>
            </a:r>
          </a:p>
          <a:p>
            <a:endParaRPr lang="en-US" sz="1800" dirty="0"/>
          </a:p>
          <a:p>
            <a:r>
              <a:rPr lang="en-US" sz="1800" dirty="0" err="1"/>
              <a:t>val</a:t>
            </a:r>
            <a:r>
              <a:rPr lang="en-US" sz="1800" dirty="0"/>
              <a:t> </a:t>
            </a:r>
            <a:r>
              <a:rPr lang="en-US" sz="1800" dirty="0" err="1"/>
              <a:t>fullName</a:t>
            </a:r>
            <a:r>
              <a:rPr lang="en-US" sz="1800" dirty="0"/>
              <a:t> = (p: Person) =&gt; s"${</a:t>
            </a:r>
            <a:r>
              <a:rPr lang="en-US" sz="1800" dirty="0" err="1"/>
              <a:t>p.fname</a:t>
            </a:r>
            <a:r>
              <a:rPr lang="en-US" sz="1800" dirty="0"/>
              <a:t>} ${</a:t>
            </a:r>
            <a:r>
              <a:rPr lang="en-US" sz="1800" dirty="0" err="1"/>
              <a:t>p.lname</a:t>
            </a:r>
            <a:r>
              <a:rPr lang="en-US" sz="1800" dirty="0"/>
              <a:t>}"</a:t>
            </a:r>
          </a:p>
          <a:p>
            <a:r>
              <a:rPr lang="en-US" sz="1800" dirty="0" err="1"/>
              <a:t>val</a:t>
            </a:r>
            <a:r>
              <a:rPr lang="en-US" sz="1800" dirty="0"/>
              <a:t> xx = </a:t>
            </a:r>
            <a:r>
              <a:rPr lang="en-US" sz="1800" dirty="0" err="1"/>
              <a:t>fullName</a:t>
            </a:r>
            <a:r>
              <a:rPr lang="en-US" sz="1800" dirty="0"/>
              <a:t>(emily1)</a:t>
            </a:r>
          </a:p>
          <a:p>
            <a:r>
              <a:rPr lang="en-US" sz="1800" dirty="0"/>
              <a:t>// xx: String = Emily </a:t>
            </a:r>
            <a:r>
              <a:rPr lang="en-US" sz="1800" dirty="0" smtClean="0"/>
              <a:t>Means</a:t>
            </a:r>
            <a:endParaRPr lang="en-US" sz="1800" dirty="0"/>
          </a:p>
        </p:txBody>
      </p:sp>
    </p:spTree>
    <p:extLst>
      <p:ext uri="{BB962C8B-B14F-4D97-AF65-F5344CB8AC3E}">
        <p14:creationId xmlns:p14="http://schemas.microsoft.com/office/powerpoint/2010/main" val="2870360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681" y="791637"/>
            <a:ext cx="3039762" cy="548048"/>
          </a:xfrm>
        </p:spPr>
        <p:txBody>
          <a:bodyPr/>
          <a:lstStyle/>
          <a:p>
            <a:r>
              <a:rPr lang="en-US" dirty="0" smtClean="0"/>
              <a:t>More </a:t>
            </a:r>
            <a:r>
              <a:rPr lang="en-US" dirty="0" err="1" smtClean="0"/>
              <a:t>Scala</a:t>
            </a:r>
            <a:r>
              <a:rPr lang="en-US" dirty="0" smtClean="0"/>
              <a:t>: Functions as data</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49</a:t>
            </a:fld>
            <a:endParaRPr lang="uk-UA" dirty="0"/>
          </a:p>
        </p:txBody>
      </p:sp>
      <p:sp>
        <p:nvSpPr>
          <p:cNvPr id="4" name="TextBox 3"/>
          <p:cNvSpPr txBox="1"/>
          <p:nvPr/>
        </p:nvSpPr>
        <p:spPr>
          <a:xfrm>
            <a:off x="481912" y="578026"/>
            <a:ext cx="3525324" cy="3970318"/>
          </a:xfrm>
          <a:prstGeom prst="rect">
            <a:avLst/>
          </a:prstGeom>
          <a:noFill/>
        </p:spPr>
        <p:txBody>
          <a:bodyPr wrap="none" rtlCol="0">
            <a:spAutoFit/>
          </a:bodyPr>
          <a:lstStyle/>
          <a:p>
            <a:r>
              <a:rPr lang="en-US" sz="1800" dirty="0" err="1"/>
              <a:t>val</a:t>
            </a:r>
            <a:r>
              <a:rPr lang="en-US" sz="1800" dirty="0"/>
              <a:t> double = (i: </a:t>
            </a:r>
            <a:r>
              <a:rPr lang="en-US" sz="1800" dirty="0" err="1"/>
              <a:t>Int</a:t>
            </a:r>
            <a:r>
              <a:rPr lang="en-US" sz="1800" dirty="0"/>
              <a:t>) =&gt; i * 2 </a:t>
            </a:r>
          </a:p>
          <a:p>
            <a:r>
              <a:rPr lang="en-US" sz="1800" dirty="0" err="1"/>
              <a:t>val</a:t>
            </a:r>
            <a:r>
              <a:rPr lang="en-US" sz="1800" dirty="0"/>
              <a:t> </a:t>
            </a:r>
            <a:r>
              <a:rPr lang="en-US" sz="1800" dirty="0" err="1"/>
              <a:t>isEven</a:t>
            </a:r>
            <a:r>
              <a:rPr lang="en-US" sz="1800" dirty="0"/>
              <a:t> = (i: </a:t>
            </a:r>
            <a:r>
              <a:rPr lang="en-US" sz="1800" dirty="0" err="1"/>
              <a:t>Int</a:t>
            </a:r>
            <a:r>
              <a:rPr lang="en-US" sz="1800" dirty="0"/>
              <a:t>) =&gt; i % 2 == 0</a:t>
            </a:r>
          </a:p>
          <a:p>
            <a:endParaRPr lang="en-US" sz="1800" dirty="0"/>
          </a:p>
          <a:p>
            <a:r>
              <a:rPr lang="en-US" sz="1800" dirty="0" err="1"/>
              <a:t>val</a:t>
            </a:r>
            <a:r>
              <a:rPr lang="en-US" sz="1800" dirty="0"/>
              <a:t> x = 42</a:t>
            </a:r>
          </a:p>
          <a:p>
            <a:r>
              <a:rPr lang="en-US" sz="1800" dirty="0" err="1"/>
              <a:t>val</a:t>
            </a:r>
            <a:r>
              <a:rPr lang="en-US" sz="1800" dirty="0"/>
              <a:t> y = double(x)</a:t>
            </a:r>
          </a:p>
          <a:p>
            <a:r>
              <a:rPr lang="en-US" sz="1800" dirty="0" err="1"/>
              <a:t>val</a:t>
            </a:r>
            <a:r>
              <a:rPr lang="en-US" sz="1800" dirty="0"/>
              <a:t> y = </a:t>
            </a:r>
            <a:r>
              <a:rPr lang="en-US" sz="1800" dirty="0" err="1"/>
              <a:t>isEven</a:t>
            </a:r>
            <a:r>
              <a:rPr lang="en-US" sz="1800" dirty="0"/>
              <a:t>(x)</a:t>
            </a:r>
          </a:p>
          <a:p>
            <a:endParaRPr lang="en-US" sz="1800" dirty="0"/>
          </a:p>
          <a:p>
            <a:r>
              <a:rPr lang="en-US" sz="1800" dirty="0" err="1"/>
              <a:t>val</a:t>
            </a:r>
            <a:r>
              <a:rPr lang="en-US" sz="1800" dirty="0"/>
              <a:t> </a:t>
            </a:r>
            <a:r>
              <a:rPr lang="en-US" sz="1800" dirty="0" err="1"/>
              <a:t>ints</a:t>
            </a:r>
            <a:r>
              <a:rPr lang="en-US" sz="1800" dirty="0"/>
              <a:t> = List(1, 2, 4) </a:t>
            </a:r>
          </a:p>
          <a:p>
            <a:endParaRPr lang="en-US" sz="1800" dirty="0"/>
          </a:p>
          <a:p>
            <a:r>
              <a:rPr lang="en-US" sz="1800" dirty="0"/>
              <a:t>//  filter </a:t>
            </a:r>
            <a:r>
              <a:rPr lang="en-US" sz="1800" dirty="0" smtClean="0"/>
              <a:t>expects </a:t>
            </a:r>
            <a:r>
              <a:rPr lang="en-US" sz="1800" dirty="0"/>
              <a:t>a </a:t>
            </a:r>
            <a:r>
              <a:rPr lang="en-US" sz="1800" dirty="0" err="1"/>
              <a:t>boolean</a:t>
            </a:r>
            <a:endParaRPr lang="en-US" sz="1800" dirty="0"/>
          </a:p>
          <a:p>
            <a:r>
              <a:rPr lang="en-US" sz="1800" dirty="0"/>
              <a:t>//  map expects a list</a:t>
            </a:r>
          </a:p>
          <a:p>
            <a:r>
              <a:rPr lang="en-US" sz="1800" dirty="0"/>
              <a:t>//    </a:t>
            </a:r>
          </a:p>
          <a:p>
            <a:r>
              <a:rPr lang="en-US" sz="1800" dirty="0" err="1"/>
              <a:t>val</a:t>
            </a:r>
            <a:r>
              <a:rPr lang="en-US" sz="1800" dirty="0"/>
              <a:t> y = </a:t>
            </a:r>
            <a:r>
              <a:rPr lang="en-US" sz="1800" dirty="0" err="1"/>
              <a:t>ints.map</a:t>
            </a:r>
            <a:r>
              <a:rPr lang="en-US" sz="1800" dirty="0"/>
              <a:t>(double)</a:t>
            </a:r>
          </a:p>
          <a:p>
            <a:r>
              <a:rPr lang="en-US" sz="1800" dirty="0" err="1"/>
              <a:t>val</a:t>
            </a:r>
            <a:r>
              <a:rPr lang="en-US" sz="1800" dirty="0"/>
              <a:t> y = </a:t>
            </a:r>
            <a:r>
              <a:rPr lang="en-US" sz="1800" dirty="0" err="1"/>
              <a:t>ints.filter</a:t>
            </a:r>
            <a:r>
              <a:rPr lang="en-US" sz="1800" dirty="0"/>
              <a:t>(</a:t>
            </a:r>
            <a:r>
              <a:rPr lang="en-US" sz="1800" dirty="0" err="1"/>
              <a:t>isEven</a:t>
            </a:r>
            <a:r>
              <a:rPr lang="en-US" sz="1800" dirty="0"/>
              <a: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942" y="1737588"/>
            <a:ext cx="1688381" cy="165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62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Goal:</a:t>
            </a:r>
            <a:endParaRPr lang="en-US" dirty="0"/>
          </a:p>
        </p:txBody>
      </p:sp>
      <p:sp>
        <p:nvSpPr>
          <p:cNvPr id="4" name="Slide Number Placeholder 3"/>
          <p:cNvSpPr>
            <a:spLocks noGrp="1"/>
          </p:cNvSpPr>
          <p:nvPr>
            <p:ph type="sldNum" sz="quarter" idx="11"/>
          </p:nvPr>
        </p:nvSpPr>
        <p:spPr/>
        <p:txBody>
          <a:bodyPr/>
          <a:lstStyle/>
          <a:p>
            <a:r>
              <a:rPr lang="en-US" dirty="0" smtClean="0"/>
              <a:t>000-DTSE-Analytics-7544-60-DU-</a:t>
            </a:r>
            <a:fld id="{5A6FB346-E907-314D-8DE1-ECD2B2B6AA1B}" type="slidenum">
              <a:rPr lang="uk-UA" smtClean="0"/>
              <a:pPr/>
              <a:t>5</a:t>
            </a:fld>
            <a:endParaRPr lang="uk-UA"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680232" y="1293916"/>
            <a:ext cx="1724422" cy="195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0232" y="3253486"/>
            <a:ext cx="2209945" cy="523220"/>
          </a:xfrm>
          <a:prstGeom prst="rect">
            <a:avLst/>
          </a:prstGeom>
          <a:noFill/>
        </p:spPr>
        <p:txBody>
          <a:bodyPr wrap="square" rtlCol="0">
            <a:spAutoFit/>
          </a:bodyPr>
          <a:lstStyle/>
          <a:p>
            <a:r>
              <a:rPr lang="en-US" dirty="0" smtClean="0"/>
              <a:t>Maury Atwater, President of Atwater's</a:t>
            </a:r>
          </a:p>
        </p:txBody>
      </p:sp>
      <p:sp>
        <p:nvSpPr>
          <p:cNvPr id="8" name="TextBox 7"/>
          <p:cNvSpPr txBox="1"/>
          <p:nvPr/>
        </p:nvSpPr>
        <p:spPr>
          <a:xfrm>
            <a:off x="532702" y="939567"/>
            <a:ext cx="4693640" cy="3754874"/>
          </a:xfrm>
          <a:prstGeom prst="rect">
            <a:avLst/>
          </a:prstGeom>
          <a:noFill/>
        </p:spPr>
        <p:txBody>
          <a:bodyPr wrap="square" rtlCol="0">
            <a:spAutoFit/>
          </a:bodyPr>
          <a:lstStyle/>
          <a:p>
            <a:r>
              <a:rPr lang="en-US" dirty="0" smtClean="0">
                <a:latin typeface="Courier New" pitchFamily="49" charset="0"/>
                <a:cs typeface="Courier New" pitchFamily="49" charset="0"/>
              </a:rPr>
              <a:t>From: </a:t>
            </a:r>
            <a:r>
              <a:rPr lang="en-US" dirty="0" err="1" smtClean="0">
                <a:latin typeface="Courier New" pitchFamily="49" charset="0"/>
                <a:cs typeface="Courier New" pitchFamily="49" charset="0"/>
              </a:rPr>
              <a:t>Maury_Atwater</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To: DSE_HOTSHOT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Subject: Need this now !!!</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Attached are 3 (count) SQL DDL files, customer, orders, and items, and </a:t>
            </a:r>
            <a:r>
              <a:rPr lang="en-US" dirty="0" smtClean="0">
                <a:solidFill>
                  <a:srgbClr val="00B0F0"/>
                </a:solidFill>
                <a:latin typeface="Courier New" pitchFamily="49" charset="0"/>
                <a:cs typeface="Courier New" pitchFamily="49" charset="0"/>
              </a:rPr>
              <a:t>3 (count) ASCII Text CSV files.</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I need these </a:t>
            </a:r>
            <a:r>
              <a:rPr lang="en-US" dirty="0" smtClean="0">
                <a:solidFill>
                  <a:srgbClr val="00B0F0"/>
                </a:solidFill>
                <a:latin typeface="Courier New" pitchFamily="49" charset="0"/>
                <a:cs typeface="Courier New" pitchFamily="49" charset="0"/>
              </a:rPr>
              <a:t>loaded into DSE now </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On </a:t>
            </a:r>
            <a:r>
              <a:rPr lang="en-US" dirty="0" err="1" smtClean="0">
                <a:latin typeface="Courier New" pitchFamily="49" charset="0"/>
                <a:cs typeface="Courier New" pitchFamily="49" charset="0"/>
              </a:rPr>
              <a:t>customer.zipcode</a:t>
            </a:r>
            <a:r>
              <a:rPr lang="en-US" dirty="0" smtClean="0">
                <a:latin typeface="Courier New" pitchFamily="49" charset="0"/>
                <a:cs typeface="Courier New" pitchFamily="49" charset="0"/>
              </a:rPr>
              <a:t>, </a:t>
            </a:r>
            <a:r>
              <a:rPr lang="en-US" dirty="0" smtClean="0">
                <a:solidFill>
                  <a:srgbClr val="00B0F0"/>
                </a:solidFill>
                <a:latin typeface="Courier New" pitchFamily="49" charset="0"/>
                <a:cs typeface="Courier New" pitchFamily="49" charset="0"/>
              </a:rPr>
              <a:t>derive an </a:t>
            </a:r>
            <a:r>
              <a:rPr lang="en-US" dirty="0">
                <a:solidFill>
                  <a:srgbClr val="00B0F0"/>
                </a:solidFill>
                <a:latin typeface="Courier New" pitchFamily="49" charset="0"/>
                <a:cs typeface="Courier New" pitchFamily="49" charset="0"/>
              </a:rPr>
              <a:t>e</a:t>
            </a:r>
            <a:r>
              <a:rPr lang="en-US" dirty="0" smtClean="0">
                <a:solidFill>
                  <a:srgbClr val="00B0F0"/>
                </a:solidFill>
                <a:latin typeface="Courier New" pitchFamily="49" charset="0"/>
                <a:cs typeface="Courier New" pitchFamily="49" charset="0"/>
              </a:rPr>
              <a:t>ast coast, west coast flag </a:t>
            </a:r>
            <a:r>
              <a:rPr lang="en-US" dirty="0" smtClean="0">
                <a:latin typeface="Courier New" pitchFamily="49" charset="0"/>
                <a:cs typeface="Courier New" pitchFamily="49" charset="0"/>
              </a:rPr>
              <a:t>("E-USA", "W-USA").</a:t>
            </a:r>
          </a:p>
          <a:p>
            <a:r>
              <a:rPr lang="en-US" dirty="0" smtClean="0">
                <a:latin typeface="Courier New" pitchFamily="49" charset="0"/>
                <a:cs typeface="Courier New" pitchFamily="49" charset="0"/>
              </a:rPr>
              <a:t>Also </a:t>
            </a:r>
            <a:r>
              <a:rPr lang="en-US" dirty="0" smtClean="0">
                <a:solidFill>
                  <a:srgbClr val="00B0F0"/>
                </a:solidFill>
                <a:latin typeface="Courier New" pitchFamily="49" charset="0"/>
                <a:cs typeface="Courier New" pitchFamily="49" charset="0"/>
              </a:rPr>
              <a:t>derive </a:t>
            </a:r>
            <a:r>
              <a:rPr lang="en-US" dirty="0" err="1" smtClean="0">
                <a:solidFill>
                  <a:srgbClr val="00B0F0"/>
                </a:solidFill>
                <a:latin typeface="Courier New" pitchFamily="49" charset="0"/>
                <a:cs typeface="Courier New" pitchFamily="49" charset="0"/>
              </a:rPr>
              <a:t>customer.company</a:t>
            </a:r>
            <a:r>
              <a:rPr lang="en-US" dirty="0" smtClean="0">
                <a:solidFill>
                  <a:srgbClr val="00B0F0"/>
                </a:solidFill>
                <a:latin typeface="Courier New" pitchFamily="49" charset="0"/>
                <a:cs typeface="Courier New" pitchFamily="49" charset="0"/>
              </a:rPr>
              <a:t> (company name) to uppercase</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-MA</a:t>
            </a:r>
          </a:p>
        </p:txBody>
      </p:sp>
    </p:spTree>
    <p:extLst>
      <p:ext uri="{BB962C8B-B14F-4D97-AF65-F5344CB8AC3E}">
        <p14:creationId xmlns:p14="http://schemas.microsoft.com/office/powerpoint/2010/main" val="3289981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681" y="791637"/>
            <a:ext cx="3039762" cy="548048"/>
          </a:xfrm>
        </p:spPr>
        <p:txBody>
          <a:bodyPr/>
          <a:lstStyle/>
          <a:p>
            <a:r>
              <a:rPr lang="en-US" dirty="0" smtClean="0"/>
              <a:t>More </a:t>
            </a:r>
            <a:r>
              <a:rPr lang="en-US" dirty="0" err="1" smtClean="0"/>
              <a:t>Scala</a:t>
            </a:r>
            <a:r>
              <a:rPr lang="en-US" dirty="0" smtClean="0"/>
              <a:t>: Functions as data</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50</a:t>
            </a:fld>
            <a:endParaRPr lang="uk-UA" dirty="0"/>
          </a:p>
        </p:txBody>
      </p:sp>
      <p:sp>
        <p:nvSpPr>
          <p:cNvPr id="4" name="TextBox 3"/>
          <p:cNvSpPr txBox="1"/>
          <p:nvPr/>
        </p:nvSpPr>
        <p:spPr>
          <a:xfrm>
            <a:off x="321274" y="578026"/>
            <a:ext cx="5769528" cy="3970318"/>
          </a:xfrm>
          <a:prstGeom prst="rect">
            <a:avLst/>
          </a:prstGeom>
          <a:noFill/>
        </p:spPr>
        <p:txBody>
          <a:bodyPr wrap="none" rtlCol="0">
            <a:spAutoFit/>
          </a:bodyPr>
          <a:lstStyle/>
          <a:p>
            <a:r>
              <a:rPr lang="en-US" sz="1800" dirty="0" err="1"/>
              <a:t>val</a:t>
            </a:r>
            <a:r>
              <a:rPr lang="en-US" sz="1800" dirty="0"/>
              <a:t> </a:t>
            </a:r>
            <a:r>
              <a:rPr lang="en-US" sz="1800" dirty="0" err="1"/>
              <a:t>isEven</a:t>
            </a:r>
            <a:r>
              <a:rPr lang="en-US" sz="1800" dirty="0"/>
              <a:t> = (i: </a:t>
            </a:r>
            <a:r>
              <a:rPr lang="en-US" sz="1800" dirty="0" err="1"/>
              <a:t>Int</a:t>
            </a:r>
            <a:r>
              <a:rPr lang="en-US" sz="1800" dirty="0"/>
              <a:t>) =&gt; i % 2 == 0</a:t>
            </a:r>
          </a:p>
          <a:p>
            <a:endParaRPr lang="en-US" sz="1800" dirty="0"/>
          </a:p>
          <a:p>
            <a:r>
              <a:rPr lang="en-US" sz="1800" dirty="0"/>
              <a:t>// Also, </a:t>
            </a:r>
          </a:p>
          <a:p>
            <a:r>
              <a:rPr lang="en-US" sz="1800" dirty="0" err="1"/>
              <a:t>val</a:t>
            </a:r>
            <a:r>
              <a:rPr lang="en-US" sz="1800" dirty="0"/>
              <a:t> </a:t>
            </a:r>
            <a:r>
              <a:rPr lang="en-US" sz="1800" dirty="0" err="1"/>
              <a:t>isEven</a:t>
            </a:r>
            <a:r>
              <a:rPr lang="en-US" sz="1800" dirty="0"/>
              <a:t> = (i: </a:t>
            </a:r>
            <a:r>
              <a:rPr lang="en-US" sz="1800" dirty="0" err="1"/>
              <a:t>Int</a:t>
            </a:r>
            <a:r>
              <a:rPr lang="en-US" sz="1800" dirty="0"/>
              <a:t>) =&gt; { i % 2 == 0 } </a:t>
            </a:r>
          </a:p>
          <a:p>
            <a:r>
              <a:rPr lang="en-US" sz="1800" dirty="0" err="1"/>
              <a:t>val</a:t>
            </a:r>
            <a:r>
              <a:rPr lang="en-US" sz="1800" dirty="0"/>
              <a:t> </a:t>
            </a:r>
            <a:r>
              <a:rPr lang="en-US" sz="1800" dirty="0" err="1"/>
              <a:t>isEven</a:t>
            </a:r>
            <a:r>
              <a:rPr lang="en-US" sz="1800" dirty="0"/>
              <a:t> = (i: </a:t>
            </a:r>
            <a:r>
              <a:rPr lang="en-US" sz="1800" dirty="0" err="1"/>
              <a:t>Int</a:t>
            </a:r>
            <a:r>
              <a:rPr lang="en-US" sz="1800" dirty="0"/>
              <a:t>) =&gt; if ( i % 2 == 0 ) true else false</a:t>
            </a:r>
          </a:p>
          <a:p>
            <a:r>
              <a:rPr lang="en-US" sz="1800" dirty="0" err="1"/>
              <a:t>val</a:t>
            </a:r>
            <a:r>
              <a:rPr lang="en-US" sz="1800" dirty="0"/>
              <a:t> </a:t>
            </a:r>
            <a:r>
              <a:rPr lang="en-US" sz="1800" dirty="0" err="1"/>
              <a:t>isEven</a:t>
            </a:r>
            <a:r>
              <a:rPr lang="en-US" sz="1800" dirty="0"/>
              <a:t> = (i: </a:t>
            </a:r>
            <a:r>
              <a:rPr lang="en-US" sz="1800" dirty="0" err="1"/>
              <a:t>Int</a:t>
            </a:r>
            <a:r>
              <a:rPr lang="en-US" sz="1800" dirty="0"/>
              <a:t>) =&gt; { if ( i % 2 == 0 ) true else false }</a:t>
            </a:r>
          </a:p>
          <a:p>
            <a:endParaRPr lang="en-US" sz="1800" dirty="0"/>
          </a:p>
          <a:p>
            <a:r>
              <a:rPr lang="en-US" sz="1800" dirty="0" err="1"/>
              <a:t>val</a:t>
            </a:r>
            <a:r>
              <a:rPr lang="en-US" sz="1800" dirty="0"/>
              <a:t> </a:t>
            </a:r>
            <a:r>
              <a:rPr lang="en-US" sz="1800" dirty="0" err="1"/>
              <a:t>isEven</a:t>
            </a:r>
            <a:r>
              <a:rPr lang="en-US" sz="1800" dirty="0"/>
              <a:t> = (i: </a:t>
            </a:r>
            <a:r>
              <a:rPr lang="en-US" sz="1800" dirty="0" err="1"/>
              <a:t>Int</a:t>
            </a:r>
            <a:r>
              <a:rPr lang="en-US" sz="1800" dirty="0"/>
              <a:t>) =&gt; {</a:t>
            </a:r>
          </a:p>
          <a:p>
            <a:r>
              <a:rPr lang="en-US" sz="1800" dirty="0"/>
              <a:t>   if ( i % 2 == 0 ) { </a:t>
            </a:r>
          </a:p>
          <a:p>
            <a:r>
              <a:rPr lang="en-US" sz="1800" dirty="0"/>
              <a:t>      true</a:t>
            </a:r>
          </a:p>
          <a:p>
            <a:r>
              <a:rPr lang="en-US" sz="1800" dirty="0"/>
              <a:t>   } else {</a:t>
            </a:r>
          </a:p>
          <a:p>
            <a:r>
              <a:rPr lang="en-US" sz="1800" dirty="0"/>
              <a:t>      false</a:t>
            </a:r>
          </a:p>
          <a:p>
            <a:r>
              <a:rPr lang="en-US" sz="1800" dirty="0"/>
              <a:t>   }</a:t>
            </a:r>
          </a:p>
          <a:p>
            <a:r>
              <a:rPr lang="en-US" sz="1800" dirty="0"/>
              <a:t>} </a:t>
            </a:r>
          </a:p>
        </p:txBody>
      </p:sp>
      <p:sp>
        <p:nvSpPr>
          <p:cNvPr id="6" name="TextBox 5"/>
          <p:cNvSpPr txBox="1"/>
          <p:nvPr/>
        </p:nvSpPr>
        <p:spPr>
          <a:xfrm>
            <a:off x="5449330" y="2842054"/>
            <a:ext cx="3583032" cy="1200329"/>
          </a:xfrm>
          <a:prstGeom prst="rect">
            <a:avLst/>
          </a:prstGeom>
          <a:noFill/>
        </p:spPr>
        <p:txBody>
          <a:bodyPr wrap="none" rtlCol="0">
            <a:spAutoFit/>
          </a:bodyPr>
          <a:lstStyle/>
          <a:p>
            <a:pPr defTabSz="234950"/>
            <a:r>
              <a:rPr lang="en-US" sz="1800" dirty="0" err="1" smtClean="0">
                <a:solidFill>
                  <a:srgbClr val="C00000"/>
                </a:solidFill>
              </a:rPr>
              <a:t>isEven</a:t>
            </a:r>
            <a:r>
              <a:rPr lang="en-US" sz="1800" dirty="0">
                <a:solidFill>
                  <a:srgbClr val="C00000"/>
                </a:solidFill>
              </a:rPr>
              <a:t>	</a:t>
            </a:r>
            <a:r>
              <a:rPr lang="en-US" sz="1800" dirty="0" smtClean="0">
                <a:solidFill>
                  <a:srgbClr val="C00000"/>
                </a:solidFill>
              </a:rPr>
              <a:t>			field </a:t>
            </a:r>
            <a:r>
              <a:rPr lang="en-US" sz="1800" dirty="0">
                <a:solidFill>
                  <a:srgbClr val="C00000"/>
                </a:solidFill>
              </a:rPr>
              <a:t>name</a:t>
            </a:r>
          </a:p>
          <a:p>
            <a:pPr defTabSz="234950"/>
            <a:r>
              <a:rPr lang="en-US" sz="1800" dirty="0" smtClean="0">
                <a:solidFill>
                  <a:srgbClr val="C00000"/>
                </a:solidFill>
              </a:rPr>
              <a:t>(</a:t>
            </a:r>
            <a:r>
              <a:rPr lang="en-US" sz="1800" dirty="0">
                <a:solidFill>
                  <a:srgbClr val="C00000"/>
                </a:solidFill>
              </a:rPr>
              <a:t>i: </a:t>
            </a:r>
            <a:r>
              <a:rPr lang="en-US" sz="1800" dirty="0" err="1" smtClean="0">
                <a:solidFill>
                  <a:srgbClr val="C00000"/>
                </a:solidFill>
              </a:rPr>
              <a:t>Int</a:t>
            </a:r>
            <a:r>
              <a:rPr lang="en-US" sz="1800" dirty="0" smtClean="0">
                <a:solidFill>
                  <a:srgbClr val="C00000"/>
                </a:solidFill>
              </a:rPr>
              <a:t>)				input </a:t>
            </a:r>
            <a:r>
              <a:rPr lang="en-US" sz="1800" dirty="0" err="1">
                <a:solidFill>
                  <a:srgbClr val="C00000"/>
                </a:solidFill>
              </a:rPr>
              <a:t>params</a:t>
            </a:r>
            <a:endParaRPr lang="en-US" sz="1800" dirty="0">
              <a:solidFill>
                <a:srgbClr val="C00000"/>
              </a:solidFill>
            </a:endParaRPr>
          </a:p>
          <a:p>
            <a:pPr defTabSz="234950"/>
            <a:r>
              <a:rPr lang="en-US" sz="1800" dirty="0" smtClean="0">
                <a:solidFill>
                  <a:srgbClr val="C00000"/>
                </a:solidFill>
              </a:rPr>
              <a:t>=&gt;					transformer </a:t>
            </a:r>
            <a:r>
              <a:rPr lang="en-US" sz="1800" dirty="0">
                <a:solidFill>
                  <a:srgbClr val="C00000"/>
                </a:solidFill>
              </a:rPr>
              <a:t>symbol</a:t>
            </a:r>
          </a:p>
          <a:p>
            <a:pPr defTabSz="234950"/>
            <a:r>
              <a:rPr lang="en-US" sz="1800" dirty="0" smtClean="0">
                <a:solidFill>
                  <a:srgbClr val="C00000"/>
                </a:solidFill>
              </a:rPr>
              <a:t>i </a:t>
            </a:r>
            <a:r>
              <a:rPr lang="en-US" sz="1800" dirty="0">
                <a:solidFill>
                  <a:srgbClr val="C00000"/>
                </a:solidFill>
              </a:rPr>
              <a:t>% 2 == </a:t>
            </a:r>
            <a:r>
              <a:rPr lang="en-US" sz="1800" dirty="0" smtClean="0">
                <a:solidFill>
                  <a:srgbClr val="C00000"/>
                </a:solidFill>
              </a:rPr>
              <a:t>0		function </a:t>
            </a:r>
            <a:r>
              <a:rPr lang="en-US" sz="1800" dirty="0">
                <a:solidFill>
                  <a:srgbClr val="C00000"/>
                </a:solidFill>
              </a:rPr>
              <a:t>body</a:t>
            </a:r>
          </a:p>
        </p:txBody>
      </p:sp>
    </p:spTree>
    <p:extLst>
      <p:ext uri="{BB962C8B-B14F-4D97-AF65-F5344CB8AC3E}">
        <p14:creationId xmlns:p14="http://schemas.microsoft.com/office/powerpoint/2010/main" val="4068616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021" y="1353516"/>
            <a:ext cx="2669059" cy="548048"/>
          </a:xfrm>
        </p:spPr>
        <p:txBody>
          <a:bodyPr/>
          <a:lstStyle/>
          <a:p>
            <a:r>
              <a:rPr lang="en-US" dirty="0" smtClean="0"/>
              <a:t>More </a:t>
            </a:r>
            <a:r>
              <a:rPr lang="en-US" dirty="0" err="1" smtClean="0"/>
              <a:t>Scala</a:t>
            </a:r>
            <a:r>
              <a:rPr lang="en-US" dirty="0" smtClean="0"/>
              <a:t>: Helper function, </a:t>
            </a:r>
            <a:r>
              <a:rPr lang="en-US" dirty="0" err="1" smtClean="0"/>
              <a:t>toDF</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51</a:t>
            </a:fld>
            <a:endParaRPr lang="uk-UA" dirty="0"/>
          </a:p>
        </p:txBody>
      </p:sp>
      <p:sp>
        <p:nvSpPr>
          <p:cNvPr id="5" name="TextBox 4"/>
          <p:cNvSpPr txBox="1"/>
          <p:nvPr/>
        </p:nvSpPr>
        <p:spPr>
          <a:xfrm>
            <a:off x="321275" y="264855"/>
            <a:ext cx="4762842" cy="4339650"/>
          </a:xfrm>
          <a:prstGeom prst="rect">
            <a:avLst/>
          </a:prstGeom>
          <a:noFill/>
        </p:spPr>
        <p:txBody>
          <a:bodyPr wrap="none" rtlCol="0">
            <a:spAutoFit/>
          </a:bodyPr>
          <a:lstStyle/>
          <a:p>
            <a:r>
              <a:rPr lang="en-US" sz="1800" dirty="0"/>
              <a:t>case class </a:t>
            </a:r>
            <a:r>
              <a:rPr lang="en-US" sz="1800" dirty="0" err="1"/>
              <a:t>My_Record</a:t>
            </a:r>
            <a:r>
              <a:rPr lang="en-US" sz="1800" dirty="0"/>
              <a:t> (</a:t>
            </a:r>
            <a:r>
              <a:rPr lang="en-US" sz="1800" dirty="0" err="1"/>
              <a:t>pk</a:t>
            </a:r>
            <a:r>
              <a:rPr lang="en-US" sz="1800" dirty="0"/>
              <a:t>: </a:t>
            </a:r>
            <a:r>
              <a:rPr lang="en-US" sz="1800" dirty="0" err="1"/>
              <a:t>Int</a:t>
            </a:r>
            <a:r>
              <a:rPr lang="en-US" sz="1800" dirty="0"/>
              <a:t>, value: String)</a:t>
            </a:r>
          </a:p>
          <a:p>
            <a:endParaRPr lang="en-US" sz="1800" dirty="0"/>
          </a:p>
          <a:p>
            <a:r>
              <a:rPr lang="en-US" sz="1800" dirty="0" err="1"/>
              <a:t>val</a:t>
            </a:r>
            <a:r>
              <a:rPr lang="en-US" sz="1800" dirty="0"/>
              <a:t> </a:t>
            </a:r>
            <a:r>
              <a:rPr lang="en-US" sz="1800" dirty="0" err="1"/>
              <a:t>my_records</a:t>
            </a:r>
            <a:r>
              <a:rPr lang="en-US" sz="1800" dirty="0"/>
              <a:t> = </a:t>
            </a:r>
            <a:r>
              <a:rPr lang="en-US" sz="1800" dirty="0" err="1"/>
              <a:t>sc.parallelize</a:t>
            </a:r>
            <a:r>
              <a:rPr lang="en-US" sz="1800" dirty="0"/>
              <a:t>(</a:t>
            </a:r>
            <a:r>
              <a:rPr lang="en-US" sz="1800" dirty="0" err="1"/>
              <a:t>Seq</a:t>
            </a:r>
            <a:r>
              <a:rPr lang="en-US" sz="1800" dirty="0"/>
              <a:t>(</a:t>
            </a:r>
          </a:p>
          <a:p>
            <a:r>
              <a:rPr lang="en-US" sz="1800" dirty="0"/>
              <a:t>   new </a:t>
            </a:r>
            <a:r>
              <a:rPr lang="en-US" sz="1800" dirty="0" err="1"/>
              <a:t>My_Record</a:t>
            </a:r>
            <a:r>
              <a:rPr lang="en-US" sz="1800" dirty="0"/>
              <a:t>(555, "Luis, Earl"),</a:t>
            </a:r>
          </a:p>
          <a:p>
            <a:r>
              <a:rPr lang="en-US" sz="1800" dirty="0"/>
              <a:t>   new </a:t>
            </a:r>
            <a:r>
              <a:rPr lang="en-US" sz="1800" dirty="0" err="1"/>
              <a:t>My_Record</a:t>
            </a:r>
            <a:r>
              <a:rPr lang="en-US" sz="1800" dirty="0"/>
              <a:t>(666, "Ann, Sally, Bob"),</a:t>
            </a:r>
          </a:p>
          <a:p>
            <a:r>
              <a:rPr lang="en-US" sz="1800" dirty="0"/>
              <a:t>   new </a:t>
            </a:r>
            <a:r>
              <a:rPr lang="en-US" sz="1800" dirty="0" err="1"/>
              <a:t>My_Record</a:t>
            </a:r>
            <a:r>
              <a:rPr lang="en-US" sz="1800" dirty="0"/>
              <a:t>(111, "Bob, Tony"),</a:t>
            </a:r>
          </a:p>
          <a:p>
            <a:r>
              <a:rPr lang="en-US" sz="1800" dirty="0"/>
              <a:t>   new </a:t>
            </a:r>
            <a:r>
              <a:rPr lang="en-US" sz="1800" dirty="0" err="1"/>
              <a:t>My_Record</a:t>
            </a:r>
            <a:r>
              <a:rPr lang="en-US" sz="1800" dirty="0"/>
              <a:t>(111, "Jennifer")</a:t>
            </a:r>
          </a:p>
          <a:p>
            <a:r>
              <a:rPr lang="en-US" sz="1800" dirty="0"/>
              <a:t>   ))</a:t>
            </a:r>
          </a:p>
          <a:p>
            <a:endParaRPr lang="en-US" sz="1800" dirty="0"/>
          </a:p>
          <a:p>
            <a:r>
              <a:rPr lang="en-US" sz="1800" dirty="0" err="1"/>
              <a:t>my_records.count</a:t>
            </a:r>
            <a:endParaRPr lang="en-US" sz="1800" dirty="0"/>
          </a:p>
          <a:p>
            <a:endParaRPr lang="en-US" sz="1800" dirty="0"/>
          </a:p>
          <a:p>
            <a:r>
              <a:rPr lang="en-US" sz="1800" dirty="0" err="1"/>
              <a:t>val</a:t>
            </a:r>
            <a:r>
              <a:rPr lang="en-US" sz="1800" dirty="0"/>
              <a:t> </a:t>
            </a:r>
            <a:r>
              <a:rPr lang="en-US" sz="1800" dirty="0" err="1"/>
              <a:t>my_records_asDF</a:t>
            </a:r>
            <a:r>
              <a:rPr lang="en-US" sz="1800" dirty="0"/>
              <a:t> = </a:t>
            </a:r>
            <a:r>
              <a:rPr lang="en-US" sz="1800" dirty="0" err="1"/>
              <a:t>my_records.toDF</a:t>
            </a:r>
            <a:endParaRPr lang="en-US" sz="1800" dirty="0"/>
          </a:p>
          <a:p>
            <a:endParaRPr lang="en-US" sz="1800" dirty="0"/>
          </a:p>
          <a:p>
            <a:r>
              <a:rPr lang="en-US" sz="1800" dirty="0" err="1"/>
              <a:t>my_records_asDF.count</a:t>
            </a:r>
            <a:endParaRPr lang="en-US" sz="1800" dirty="0"/>
          </a:p>
          <a:p>
            <a:r>
              <a:rPr lang="en-US" sz="2400" b="1" dirty="0" smtClean="0"/>
              <a:t>   ...</a:t>
            </a:r>
            <a:endParaRPr lang="en-US" sz="2400" b="1" dirty="0"/>
          </a:p>
        </p:txBody>
      </p:sp>
    </p:spTree>
    <p:extLst>
      <p:ext uri="{BB962C8B-B14F-4D97-AF65-F5344CB8AC3E}">
        <p14:creationId xmlns:p14="http://schemas.microsoft.com/office/powerpoint/2010/main" val="2332473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3665" y="1493791"/>
            <a:ext cx="2804984" cy="548048"/>
          </a:xfrm>
        </p:spPr>
        <p:txBody>
          <a:bodyPr/>
          <a:lstStyle/>
          <a:p>
            <a:r>
              <a:rPr lang="en-US" dirty="0"/>
              <a:t>More </a:t>
            </a:r>
            <a:r>
              <a:rPr lang="en-US" dirty="0" err="1"/>
              <a:t>Scala</a:t>
            </a:r>
            <a:r>
              <a:rPr lang="en-US" dirty="0"/>
              <a:t>: Helper function, </a:t>
            </a:r>
            <a:r>
              <a:rPr lang="en-US" dirty="0" err="1"/>
              <a:t>toDF</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52</a:t>
            </a:fld>
            <a:endParaRPr lang="uk-UA" dirty="0"/>
          </a:p>
        </p:txBody>
      </p:sp>
      <p:sp>
        <p:nvSpPr>
          <p:cNvPr id="4" name="TextBox 3"/>
          <p:cNvSpPr txBox="1"/>
          <p:nvPr/>
        </p:nvSpPr>
        <p:spPr>
          <a:xfrm>
            <a:off x="321275" y="64496"/>
            <a:ext cx="5147563" cy="4893647"/>
          </a:xfrm>
          <a:prstGeom prst="rect">
            <a:avLst/>
          </a:prstGeom>
          <a:noFill/>
        </p:spPr>
        <p:txBody>
          <a:bodyPr wrap="none" rtlCol="0">
            <a:spAutoFit/>
          </a:bodyPr>
          <a:lstStyle/>
          <a:p>
            <a:r>
              <a:rPr lang="en-US" sz="2400" b="1" dirty="0" smtClean="0"/>
              <a:t>      ...</a:t>
            </a:r>
          </a:p>
          <a:p>
            <a:r>
              <a:rPr lang="en-US" sz="1800" dirty="0" err="1"/>
              <a:t>my_records_asDF.show</a:t>
            </a:r>
            <a:endParaRPr lang="en-US" sz="1800" dirty="0"/>
          </a:p>
          <a:p>
            <a:r>
              <a:rPr lang="en-US" sz="1800" dirty="0" err="1"/>
              <a:t>my_records_asDF.orderBy</a:t>
            </a:r>
            <a:r>
              <a:rPr lang="en-US" sz="1800" dirty="0"/>
              <a:t>("value").show</a:t>
            </a:r>
          </a:p>
          <a:p>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pk</a:t>
            </a:r>
            <a:r>
              <a:rPr lang="en-US" sz="1800" dirty="0">
                <a:latin typeface="Courier New" pitchFamily="49" charset="0"/>
                <a:cs typeface="Courier New" pitchFamily="49" charset="0"/>
              </a:rPr>
              <a:t>|          value|</a:t>
            </a:r>
          </a:p>
          <a:p>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|666|Ann, Sally, Bob|</a:t>
            </a:r>
          </a:p>
          <a:p>
            <a:r>
              <a:rPr lang="en-US" sz="1800" dirty="0">
                <a:latin typeface="Courier New" pitchFamily="49" charset="0"/>
                <a:cs typeface="Courier New" pitchFamily="49" charset="0"/>
              </a:rPr>
              <a:t>|111|      Bob, Tony|</a:t>
            </a:r>
          </a:p>
          <a:p>
            <a:r>
              <a:rPr lang="en-US" sz="1800" dirty="0">
                <a:latin typeface="Courier New" pitchFamily="49" charset="0"/>
                <a:cs typeface="Courier New" pitchFamily="49" charset="0"/>
              </a:rPr>
              <a:t>|555|     Luis, Earl|</a:t>
            </a:r>
          </a:p>
          <a:p>
            <a:r>
              <a:rPr lang="en-US" sz="1800" dirty="0">
                <a:latin typeface="Courier New" pitchFamily="49" charset="0"/>
                <a:cs typeface="Courier New" pitchFamily="49" charset="0"/>
              </a:rPr>
              <a:t>+---+---------------+</a:t>
            </a:r>
          </a:p>
          <a:p>
            <a:endParaRPr lang="en-US" sz="1800" dirty="0"/>
          </a:p>
          <a:p>
            <a:r>
              <a:rPr lang="en-US" sz="1800" dirty="0" err="1"/>
              <a:t>my_records_asDF.orderBy</a:t>
            </a:r>
            <a:r>
              <a:rPr lang="en-US" sz="1800" dirty="0"/>
              <a:t>("value").take(1</a:t>
            </a:r>
            <a:r>
              <a:rPr lang="en-US" sz="1800" dirty="0" smtClean="0"/>
              <a:t>)</a:t>
            </a:r>
            <a:endParaRPr lang="en-US" sz="1800" dirty="0"/>
          </a:p>
          <a:p>
            <a:r>
              <a:rPr lang="en-US" sz="1800" dirty="0" err="1"/>
              <a:t>my_records_asDF.printSchema</a:t>
            </a:r>
            <a:r>
              <a:rPr lang="en-US" sz="1800" dirty="0"/>
              <a:t>()</a:t>
            </a:r>
          </a:p>
          <a:p>
            <a:r>
              <a:rPr lang="en-US" sz="1800" dirty="0">
                <a:latin typeface="Courier New" pitchFamily="49" charset="0"/>
                <a:cs typeface="Courier New" pitchFamily="49" charset="0"/>
              </a:rPr>
              <a:t>root</a:t>
            </a:r>
          </a:p>
          <a:p>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pk</a:t>
            </a:r>
            <a:r>
              <a:rPr lang="en-US" sz="1800" dirty="0">
                <a:latin typeface="Courier New" pitchFamily="49" charset="0"/>
                <a:cs typeface="Courier New" pitchFamily="49" charset="0"/>
              </a:rPr>
              <a:t>: integer (</a:t>
            </a:r>
            <a:r>
              <a:rPr lang="en-US" sz="1800" dirty="0" err="1">
                <a:latin typeface="Courier New" pitchFamily="49" charset="0"/>
                <a:cs typeface="Courier New" pitchFamily="49" charset="0"/>
              </a:rPr>
              <a:t>nullable</a:t>
            </a:r>
            <a:r>
              <a:rPr lang="en-US" sz="1800" dirty="0">
                <a:latin typeface="Courier New" pitchFamily="49" charset="0"/>
                <a:cs typeface="Courier New" pitchFamily="49" charset="0"/>
              </a:rPr>
              <a:t> = false)</a:t>
            </a:r>
          </a:p>
          <a:p>
            <a:r>
              <a:rPr lang="en-US" sz="1800" dirty="0">
                <a:latin typeface="Courier New" pitchFamily="49" charset="0"/>
                <a:cs typeface="Courier New" pitchFamily="49" charset="0"/>
              </a:rPr>
              <a:t> |-- value: string (</a:t>
            </a:r>
            <a:r>
              <a:rPr lang="en-US" sz="1800" dirty="0" err="1">
                <a:latin typeface="Courier New" pitchFamily="49" charset="0"/>
                <a:cs typeface="Courier New" pitchFamily="49" charset="0"/>
              </a:rPr>
              <a:t>nullable</a:t>
            </a:r>
            <a:r>
              <a:rPr lang="en-US" sz="1800" dirty="0">
                <a:latin typeface="Courier New" pitchFamily="49" charset="0"/>
                <a:cs typeface="Courier New" pitchFamily="49" charset="0"/>
              </a:rPr>
              <a:t> = true)</a:t>
            </a:r>
          </a:p>
          <a:p>
            <a:endParaRPr lang="en-US" sz="1800" dirty="0"/>
          </a:p>
        </p:txBody>
      </p:sp>
    </p:spTree>
    <p:extLst>
      <p:ext uri="{BB962C8B-B14F-4D97-AF65-F5344CB8AC3E}">
        <p14:creationId xmlns:p14="http://schemas.microsoft.com/office/powerpoint/2010/main" val="1552062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75" y="307542"/>
            <a:ext cx="8637374" cy="548048"/>
          </a:xfrm>
        </p:spPr>
        <p:txBody>
          <a:bodyPr/>
          <a:lstStyle/>
          <a:p>
            <a:r>
              <a:rPr lang="en-US" dirty="0"/>
              <a:t>More </a:t>
            </a:r>
            <a:r>
              <a:rPr lang="en-US" dirty="0" err="1"/>
              <a:t>Scala</a:t>
            </a:r>
            <a:r>
              <a:rPr lang="en-US" dirty="0"/>
              <a:t>: Helper function, </a:t>
            </a:r>
            <a:r>
              <a:rPr lang="en-US" dirty="0" err="1"/>
              <a:t>toDF</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53</a:t>
            </a:fld>
            <a:endParaRPr lang="uk-UA" dirty="0"/>
          </a:p>
        </p:txBody>
      </p:sp>
      <p:sp>
        <p:nvSpPr>
          <p:cNvPr id="4" name="TextBox 3"/>
          <p:cNvSpPr txBox="1"/>
          <p:nvPr/>
        </p:nvSpPr>
        <p:spPr>
          <a:xfrm>
            <a:off x="321275" y="1599542"/>
            <a:ext cx="7372531" cy="1754326"/>
          </a:xfrm>
          <a:prstGeom prst="rect">
            <a:avLst/>
          </a:prstGeom>
          <a:noFill/>
        </p:spPr>
        <p:txBody>
          <a:bodyPr wrap="none" rtlCol="0">
            <a:spAutoFit/>
          </a:bodyPr>
          <a:lstStyle/>
          <a:p>
            <a:r>
              <a:rPr lang="en-US" sz="1800" dirty="0" err="1"/>
              <a:t>my_records_asDF.groupBy</a:t>
            </a:r>
            <a:r>
              <a:rPr lang="en-US" sz="1800" dirty="0"/>
              <a:t>("</a:t>
            </a:r>
            <a:r>
              <a:rPr lang="en-US" sz="1800" dirty="0" err="1"/>
              <a:t>pk</a:t>
            </a:r>
            <a:r>
              <a:rPr lang="en-US" sz="1800" dirty="0"/>
              <a:t>").</a:t>
            </a:r>
            <a:r>
              <a:rPr lang="en-US" sz="1800" dirty="0" err="1"/>
              <a:t>count.show</a:t>
            </a:r>
            <a:r>
              <a:rPr lang="en-US" sz="1800" dirty="0"/>
              <a:t>()</a:t>
            </a:r>
          </a:p>
          <a:p>
            <a:r>
              <a:rPr lang="en-US" sz="1800" dirty="0" err="1"/>
              <a:t>my_records_asDF.groupBy</a:t>
            </a:r>
            <a:r>
              <a:rPr lang="en-US" sz="1800" dirty="0"/>
              <a:t>("</a:t>
            </a:r>
            <a:r>
              <a:rPr lang="en-US" sz="1800" dirty="0" err="1"/>
              <a:t>pk</a:t>
            </a:r>
            <a:r>
              <a:rPr lang="en-US" sz="1800" dirty="0"/>
              <a:t>").</a:t>
            </a:r>
            <a:r>
              <a:rPr lang="en-US" sz="1800" dirty="0" err="1"/>
              <a:t>count.orderBy</a:t>
            </a:r>
            <a:r>
              <a:rPr lang="en-US" sz="1800" dirty="0"/>
              <a:t>("</a:t>
            </a:r>
            <a:r>
              <a:rPr lang="en-US" sz="1800" dirty="0" err="1"/>
              <a:t>pk</a:t>
            </a:r>
            <a:r>
              <a:rPr lang="en-US" sz="1800" dirty="0"/>
              <a:t>").show</a:t>
            </a:r>
          </a:p>
          <a:p>
            <a:r>
              <a:rPr lang="en-US" sz="1800" dirty="0" err="1"/>
              <a:t>my_records_asDF.groupBy</a:t>
            </a:r>
            <a:r>
              <a:rPr lang="en-US" sz="1800" dirty="0"/>
              <a:t>("</a:t>
            </a:r>
            <a:r>
              <a:rPr lang="en-US" sz="1800" dirty="0" err="1"/>
              <a:t>pk</a:t>
            </a:r>
            <a:r>
              <a:rPr lang="en-US" sz="1800" dirty="0"/>
              <a:t>").</a:t>
            </a:r>
            <a:r>
              <a:rPr lang="en-US" sz="1800" dirty="0" err="1"/>
              <a:t>count.orderBy</a:t>
            </a:r>
            <a:r>
              <a:rPr lang="en-US" sz="1800" dirty="0"/>
              <a:t>("count").show</a:t>
            </a:r>
          </a:p>
          <a:p>
            <a:r>
              <a:rPr lang="en-US" sz="1800" dirty="0" err="1"/>
              <a:t>my_records_asDF.groupBy</a:t>
            </a:r>
            <a:r>
              <a:rPr lang="en-US" sz="1800" dirty="0"/>
              <a:t>("</a:t>
            </a:r>
            <a:r>
              <a:rPr lang="en-US" sz="1800" dirty="0" err="1"/>
              <a:t>pk</a:t>
            </a:r>
            <a:r>
              <a:rPr lang="en-US" sz="1800" dirty="0"/>
              <a:t>").</a:t>
            </a:r>
            <a:r>
              <a:rPr lang="en-US" sz="1800" dirty="0" err="1"/>
              <a:t>count.orderBy</a:t>
            </a:r>
            <a:r>
              <a:rPr lang="en-US" sz="1800" dirty="0"/>
              <a:t>($"count".</a:t>
            </a:r>
            <a:r>
              <a:rPr lang="en-US" sz="1800" dirty="0" err="1"/>
              <a:t>desc</a:t>
            </a:r>
            <a:r>
              <a:rPr lang="en-US" sz="1800" dirty="0"/>
              <a:t>).show()</a:t>
            </a:r>
          </a:p>
          <a:p>
            <a:r>
              <a:rPr lang="en-US" sz="1800" dirty="0" err="1"/>
              <a:t>my_records_asDF.groupBy</a:t>
            </a:r>
            <a:r>
              <a:rPr lang="en-US" sz="1800" dirty="0"/>
              <a:t>("</a:t>
            </a:r>
            <a:r>
              <a:rPr lang="en-US" sz="1800" dirty="0" err="1"/>
              <a:t>pk</a:t>
            </a:r>
            <a:r>
              <a:rPr lang="en-US" sz="1800" dirty="0"/>
              <a:t>").</a:t>
            </a:r>
            <a:r>
              <a:rPr lang="en-US" sz="1800" dirty="0" err="1"/>
              <a:t>count.orderBy</a:t>
            </a:r>
            <a:r>
              <a:rPr lang="en-US" sz="1800" dirty="0"/>
              <a:t>("</a:t>
            </a:r>
            <a:r>
              <a:rPr lang="en-US" sz="1800" dirty="0" err="1"/>
              <a:t>pk</a:t>
            </a:r>
            <a:r>
              <a:rPr lang="en-US" sz="1800" dirty="0"/>
              <a:t>").show</a:t>
            </a:r>
          </a:p>
          <a:p>
            <a:endParaRPr lang="en-US" sz="1800" dirty="0"/>
          </a:p>
        </p:txBody>
      </p:sp>
    </p:spTree>
    <p:extLst>
      <p:ext uri="{BB962C8B-B14F-4D97-AF65-F5344CB8AC3E}">
        <p14:creationId xmlns:p14="http://schemas.microsoft.com/office/powerpoint/2010/main" val="33064523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2836" y="616144"/>
            <a:ext cx="3544583" cy="548048"/>
          </a:xfrm>
        </p:spPr>
        <p:txBody>
          <a:bodyPr/>
          <a:lstStyle/>
          <a:p>
            <a:r>
              <a:rPr lang="en-US" dirty="0" smtClean="0"/>
              <a:t>[ What ] is interacting with DSE ? </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54</a:t>
            </a:fld>
            <a:endParaRPr lang="uk-UA" dirty="0"/>
          </a:p>
        </p:txBody>
      </p:sp>
      <p:sp>
        <p:nvSpPr>
          <p:cNvPr id="4" name="TextBox 3"/>
          <p:cNvSpPr txBox="1"/>
          <p:nvPr/>
        </p:nvSpPr>
        <p:spPr>
          <a:xfrm>
            <a:off x="243427" y="244238"/>
            <a:ext cx="5212152" cy="4247317"/>
          </a:xfrm>
          <a:prstGeom prst="rect">
            <a:avLst/>
          </a:prstGeom>
          <a:noFill/>
        </p:spPr>
        <p:txBody>
          <a:bodyPr wrap="square" rtlCol="0">
            <a:spAutoFit/>
          </a:bodyPr>
          <a:lstStyle/>
          <a:p>
            <a:r>
              <a:rPr lang="en-US" sz="1800" dirty="0"/>
              <a:t>T</a:t>
            </a:r>
            <a:r>
              <a:rPr lang="en-US" sz="1800" dirty="0" smtClean="0"/>
              <a:t>here </a:t>
            </a:r>
            <a:r>
              <a:rPr lang="en-US" sz="1800" dirty="0"/>
              <a:t>a</a:t>
            </a:r>
            <a:r>
              <a:rPr lang="en-US" sz="1800" dirty="0" smtClean="0"/>
              <a:t>re </a:t>
            </a:r>
            <a:r>
              <a:rPr lang="en-US" sz="1800" dirty="0"/>
              <a:t>JDBC, ODBC, Parquet, </a:t>
            </a:r>
            <a:r>
              <a:rPr lang="en-US" sz="1800" dirty="0" smtClean="0"/>
              <a:t>(other) </a:t>
            </a:r>
            <a:r>
              <a:rPr lang="en-US" sz="1800" dirty="0"/>
              <a:t>connectors built into S</a:t>
            </a:r>
            <a:r>
              <a:rPr lang="en-US" sz="1800" dirty="0" smtClean="0"/>
              <a:t>park, </a:t>
            </a:r>
            <a:r>
              <a:rPr lang="en-US" sz="1800" dirty="0"/>
              <a:t>but there is not a </a:t>
            </a:r>
            <a:r>
              <a:rPr lang="en-US" sz="1800" dirty="0" smtClean="0"/>
              <a:t>(Cassandra) one</a:t>
            </a:r>
          </a:p>
          <a:p>
            <a:endParaRPr lang="en-US" sz="1800" dirty="0"/>
          </a:p>
          <a:p>
            <a:r>
              <a:rPr lang="en-US" sz="1800" dirty="0" err="1"/>
              <a:t>DataStax</a:t>
            </a:r>
            <a:r>
              <a:rPr lang="en-US" sz="1800" dirty="0"/>
              <a:t> </a:t>
            </a:r>
            <a:r>
              <a:rPr lang="en-US" sz="1800" dirty="0" smtClean="0"/>
              <a:t>provides </a:t>
            </a:r>
            <a:r>
              <a:rPr lang="en-US" sz="1800" dirty="0"/>
              <a:t>2 drivers that work interactively</a:t>
            </a:r>
          </a:p>
          <a:p>
            <a:pPr marL="234950" indent="-234950">
              <a:buFont typeface="Arial" pitchFamily="34" charset="0"/>
              <a:buChar char="•"/>
            </a:pPr>
            <a:r>
              <a:rPr lang="en-US" sz="1800" dirty="0" smtClean="0"/>
              <a:t>DSE Java Driver (See Discussion Unit, 6244/6245) (not Spark)</a:t>
            </a:r>
          </a:p>
          <a:p>
            <a:pPr marL="234950" indent="-234950">
              <a:buFont typeface="Arial" pitchFamily="34" charset="0"/>
              <a:buChar char="•"/>
            </a:pPr>
            <a:r>
              <a:rPr lang="en-US" sz="1800" dirty="0" smtClean="0"/>
              <a:t>Spark </a:t>
            </a:r>
            <a:r>
              <a:rPr lang="en-US" sz="1800" dirty="0"/>
              <a:t>Cassandra </a:t>
            </a:r>
            <a:r>
              <a:rPr lang="en-US" sz="1800" dirty="0" smtClean="0"/>
              <a:t>Connector (Spark)</a:t>
            </a:r>
          </a:p>
          <a:p>
            <a:pPr defTabSz="228600"/>
            <a:r>
              <a:rPr lang="en-US" sz="1800" dirty="0"/>
              <a:t>	</a:t>
            </a:r>
            <a:r>
              <a:rPr lang="en-US" sz="1800" dirty="0" smtClean="0"/>
              <a:t>	-- Open source, AND enterprise license 						features</a:t>
            </a:r>
          </a:p>
          <a:p>
            <a:pPr defTabSz="228600"/>
            <a:r>
              <a:rPr lang="en-US" sz="1800" dirty="0"/>
              <a:t>	</a:t>
            </a:r>
            <a:r>
              <a:rPr lang="en-US" sz="1800" dirty="0" smtClean="0"/>
              <a:t>	-- Spark objects, activities</a:t>
            </a:r>
          </a:p>
          <a:p>
            <a:pPr marL="234950" indent="-234950">
              <a:buFont typeface="Arial" pitchFamily="34" charset="0"/>
              <a:buChar char="•"/>
            </a:pPr>
            <a:endParaRPr lang="en-US" sz="1800" dirty="0"/>
          </a:p>
          <a:p>
            <a:r>
              <a:rPr lang="en-US" sz="1800" dirty="0" smtClean="0"/>
              <a:t>These </a:t>
            </a:r>
            <a:r>
              <a:rPr lang="en-US" sz="1800" dirty="0"/>
              <a:t>allow you to connect to </a:t>
            </a:r>
            <a:r>
              <a:rPr lang="en-US" sz="1800" dirty="0" smtClean="0"/>
              <a:t>DSE </a:t>
            </a:r>
            <a:r>
              <a:rPr lang="en-US" sz="1800" dirty="0"/>
              <a:t>directly from </a:t>
            </a:r>
            <a:r>
              <a:rPr lang="en-US" sz="1800" dirty="0" smtClean="0"/>
              <a:t>Spark, </a:t>
            </a:r>
            <a:r>
              <a:rPr lang="en-US" sz="1800" dirty="0"/>
              <a:t>like using a JDBC driver, </a:t>
            </a:r>
            <a:r>
              <a:rPr lang="en-US" sz="1800" dirty="0" smtClean="0"/>
              <a:t>more</a:t>
            </a:r>
            <a:endParaRPr lang="en-US" sz="18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004" y="2097686"/>
            <a:ext cx="760286" cy="50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flipH="1">
            <a:off x="7620545" y="1376737"/>
            <a:ext cx="10274" cy="276374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404" y="3462437"/>
            <a:ext cx="760286" cy="50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5899" y="2033540"/>
            <a:ext cx="542248" cy="57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8092" y="3462437"/>
            <a:ext cx="542248" cy="57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4428" y="1806112"/>
            <a:ext cx="403723" cy="41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2336" y="3325840"/>
            <a:ext cx="407126" cy="42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290" y="3252559"/>
            <a:ext cx="403723" cy="41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401362" y="1655001"/>
            <a:ext cx="744537"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360678" y="2709890"/>
            <a:ext cx="744537"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77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Java Driver-</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55</a:t>
            </a:fld>
            <a:endParaRPr lang="uk-UA" dirty="0"/>
          </a:p>
        </p:txBody>
      </p:sp>
      <p:sp>
        <p:nvSpPr>
          <p:cNvPr id="5" name="TextBox 4"/>
          <p:cNvSpPr txBox="1"/>
          <p:nvPr/>
        </p:nvSpPr>
        <p:spPr>
          <a:xfrm>
            <a:off x="457200" y="976184"/>
            <a:ext cx="7451124" cy="3139321"/>
          </a:xfrm>
          <a:prstGeom prst="rect">
            <a:avLst/>
          </a:prstGeom>
          <a:noFill/>
        </p:spPr>
        <p:txBody>
          <a:bodyPr wrap="square" rtlCol="0">
            <a:spAutoFit/>
          </a:bodyPr>
          <a:lstStyle/>
          <a:p>
            <a:r>
              <a:rPr lang="en-US" sz="1800" dirty="0"/>
              <a:t>On top of the open source driver sits the DSE </a:t>
            </a:r>
            <a:r>
              <a:rPr lang="en-US" sz="1800" dirty="0" smtClean="0"/>
              <a:t>Driver-</a:t>
            </a:r>
            <a:endParaRPr lang="en-US" sz="1800" dirty="0"/>
          </a:p>
          <a:p>
            <a:pPr marL="234950" indent="-234950">
              <a:buFont typeface="Arial" pitchFamily="34" charset="0"/>
              <a:buChar char="•"/>
            </a:pPr>
            <a:r>
              <a:rPr lang="en-US" sz="1800" dirty="0"/>
              <a:t>Specific extensions for DSE</a:t>
            </a:r>
          </a:p>
          <a:p>
            <a:pPr lvl="1" defTabSz="234950"/>
            <a:r>
              <a:rPr lang="en-US" sz="1800" dirty="0" smtClean="0"/>
              <a:t>		-- Authenticator </a:t>
            </a:r>
            <a:r>
              <a:rPr lang="en-US" sz="1800" dirty="0"/>
              <a:t>implementations that use the authentication </a:t>
            </a:r>
            <a:endParaRPr lang="en-US" sz="1800" dirty="0" smtClean="0"/>
          </a:p>
          <a:p>
            <a:pPr lvl="1" defTabSz="234950"/>
            <a:r>
              <a:rPr lang="en-US" sz="1800" dirty="0"/>
              <a:t>	</a:t>
            </a:r>
            <a:r>
              <a:rPr lang="en-US" sz="1800" dirty="0" smtClean="0"/>
              <a:t>		scheme </a:t>
            </a:r>
            <a:r>
              <a:rPr lang="en-US" sz="1800" dirty="0"/>
              <a:t>negotiation in the server-side </a:t>
            </a:r>
            <a:r>
              <a:rPr lang="en-US" sz="1800" dirty="0" err="1"/>
              <a:t>DseAuthenticator</a:t>
            </a:r>
            <a:endParaRPr lang="en-US" sz="1800" dirty="0"/>
          </a:p>
          <a:p>
            <a:pPr lvl="1" defTabSz="234950"/>
            <a:r>
              <a:rPr lang="en-US" sz="1800" dirty="0" smtClean="0"/>
              <a:t>		-- Value </a:t>
            </a:r>
            <a:r>
              <a:rPr lang="en-US" sz="1800" dirty="0"/>
              <a:t>classes for geospatial types, and type codecs that </a:t>
            </a:r>
            <a:endParaRPr lang="en-US" sz="1800" dirty="0" smtClean="0"/>
          </a:p>
          <a:p>
            <a:pPr lvl="1" defTabSz="234950"/>
            <a:r>
              <a:rPr lang="en-US" sz="1800" dirty="0"/>
              <a:t>	</a:t>
            </a:r>
            <a:r>
              <a:rPr lang="en-US" sz="1800" dirty="0" smtClean="0"/>
              <a:t>		integrate </a:t>
            </a:r>
            <a:r>
              <a:rPr lang="en-US" sz="1800" dirty="0"/>
              <a:t>them seamlessly </a:t>
            </a:r>
          </a:p>
          <a:p>
            <a:pPr lvl="1" defTabSz="234950"/>
            <a:r>
              <a:rPr lang="en-US" sz="1800" dirty="0" smtClean="0"/>
              <a:t>		-- Continuous </a:t>
            </a:r>
            <a:r>
              <a:rPr lang="en-US" sz="1800" dirty="0"/>
              <a:t>Paging</a:t>
            </a:r>
          </a:p>
          <a:p>
            <a:pPr lvl="1" defTabSz="234950"/>
            <a:r>
              <a:rPr lang="en-US" sz="1800" dirty="0" smtClean="0"/>
              <a:t>		-- DSE </a:t>
            </a:r>
            <a:r>
              <a:rPr lang="en-US" sz="1800" dirty="0"/>
              <a:t>graph integration</a:t>
            </a:r>
          </a:p>
          <a:p>
            <a:pPr lvl="1" defTabSz="234950"/>
            <a:r>
              <a:rPr lang="en-US" sz="1800" dirty="0" smtClean="0"/>
              <a:t>		-- </a:t>
            </a:r>
            <a:r>
              <a:rPr lang="en-US" sz="1800" dirty="0"/>
              <a:t>https://github.com/datastax/java-dse-driver</a:t>
            </a:r>
            <a:endParaRPr lang="en-US" sz="1800" dirty="0" smtClean="0"/>
          </a:p>
          <a:p>
            <a:pPr lvl="1" defTabSz="234950"/>
            <a:endParaRPr lang="en-US" sz="1800" dirty="0"/>
          </a:p>
          <a:p>
            <a:pPr marL="234950" indent="-234950">
              <a:buFont typeface="Arial" pitchFamily="34" charset="0"/>
              <a:buChar char="•"/>
            </a:pPr>
            <a:r>
              <a:rPr lang="en-US" sz="1800" dirty="0"/>
              <a:t>Only allowed to use if you have a valid DSE License</a:t>
            </a:r>
          </a:p>
        </p:txBody>
      </p:sp>
    </p:spTree>
    <p:extLst>
      <p:ext uri="{BB962C8B-B14F-4D97-AF65-F5344CB8AC3E}">
        <p14:creationId xmlns:p14="http://schemas.microsoft.com/office/powerpoint/2010/main" val="2355323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Spark (Cassandra) Connector-</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56</a:t>
            </a:fld>
            <a:endParaRPr lang="uk-UA" dirty="0"/>
          </a:p>
        </p:txBody>
      </p:sp>
      <p:sp>
        <p:nvSpPr>
          <p:cNvPr id="4" name="TextBox 3"/>
          <p:cNvSpPr txBox="1"/>
          <p:nvPr/>
        </p:nvSpPr>
        <p:spPr>
          <a:xfrm>
            <a:off x="630195" y="963827"/>
            <a:ext cx="7858897" cy="3693319"/>
          </a:xfrm>
          <a:prstGeom prst="rect">
            <a:avLst/>
          </a:prstGeom>
          <a:noFill/>
        </p:spPr>
        <p:txBody>
          <a:bodyPr wrap="square" rtlCol="0">
            <a:spAutoFit/>
          </a:bodyPr>
          <a:lstStyle/>
          <a:p>
            <a:pPr marL="234950" indent="-234950">
              <a:buFont typeface="Arial" pitchFamily="34" charset="0"/>
              <a:buChar char="•"/>
            </a:pPr>
            <a:r>
              <a:rPr lang="fr-FR" sz="1800" dirty="0"/>
              <a:t>Exposes </a:t>
            </a:r>
            <a:r>
              <a:rPr lang="fr-FR" sz="1800" dirty="0" smtClean="0"/>
              <a:t>(Cassandra) tables </a:t>
            </a:r>
            <a:r>
              <a:rPr lang="fr-FR" sz="1800" dirty="0"/>
              <a:t>as </a:t>
            </a:r>
            <a:r>
              <a:rPr lang="fr-FR" sz="1800" dirty="0" err="1"/>
              <a:t>Spark</a:t>
            </a:r>
            <a:r>
              <a:rPr lang="fr-FR" sz="1800" dirty="0"/>
              <a:t> </a:t>
            </a:r>
            <a:r>
              <a:rPr lang="fr-FR" sz="1800" dirty="0" err="1" smtClean="0"/>
              <a:t>RDDs</a:t>
            </a:r>
            <a:r>
              <a:rPr lang="fr-FR" sz="1800" dirty="0" smtClean="0"/>
              <a:t>, </a:t>
            </a:r>
            <a:r>
              <a:rPr lang="fr-FR" sz="1800" dirty="0" err="1" smtClean="0"/>
              <a:t>DataFrames</a:t>
            </a:r>
            <a:r>
              <a:rPr lang="fr-FR" sz="1800" dirty="0" smtClean="0"/>
              <a:t>, </a:t>
            </a:r>
            <a:r>
              <a:rPr lang="fr-FR" sz="1800" dirty="0" err="1" smtClean="0"/>
              <a:t>Datasets</a:t>
            </a:r>
            <a:endParaRPr lang="fr-FR" sz="1800" dirty="0"/>
          </a:p>
          <a:p>
            <a:pPr marL="234950" indent="-234950">
              <a:buFont typeface="Arial" pitchFamily="34" charset="0"/>
              <a:buChar char="•"/>
            </a:pPr>
            <a:r>
              <a:rPr lang="en-US" sz="1800" dirty="0" smtClean="0"/>
              <a:t>Read, write, and more</a:t>
            </a:r>
            <a:endParaRPr lang="en-US" sz="1800" dirty="0"/>
          </a:p>
          <a:p>
            <a:pPr marL="234950" indent="-234950">
              <a:buFont typeface="Arial" pitchFamily="34" charset="0"/>
              <a:buChar char="•"/>
            </a:pPr>
            <a:endParaRPr lang="en-US" sz="1800" dirty="0" smtClean="0"/>
          </a:p>
          <a:p>
            <a:pPr marL="234950" indent="-234950">
              <a:buFont typeface="Arial" pitchFamily="34" charset="0"/>
              <a:buChar char="•"/>
            </a:pPr>
            <a:r>
              <a:rPr lang="en-US" sz="1800" dirty="0" smtClean="0"/>
              <a:t>Execute </a:t>
            </a:r>
            <a:r>
              <a:rPr lang="en-US" sz="1800" dirty="0"/>
              <a:t>arbitrary CQL queries in your Spark applications</a:t>
            </a:r>
          </a:p>
          <a:p>
            <a:pPr marL="234950" indent="-234950">
              <a:buFont typeface="Arial" pitchFamily="34" charset="0"/>
              <a:buChar char="•"/>
            </a:pPr>
            <a:r>
              <a:rPr lang="en-US" sz="1800" dirty="0"/>
              <a:t>Used with the Cassandra Java Driver</a:t>
            </a:r>
          </a:p>
          <a:p>
            <a:pPr marL="234950" indent="-234950">
              <a:buFont typeface="Arial" pitchFamily="34" charset="0"/>
              <a:buChar char="•"/>
            </a:pPr>
            <a:r>
              <a:rPr lang="en-US" sz="1800" dirty="0"/>
              <a:t>Open Source Apache 2.0 license</a:t>
            </a:r>
          </a:p>
          <a:p>
            <a:pPr marL="234950" indent="-234950">
              <a:buFont typeface="Arial" pitchFamily="34" charset="0"/>
              <a:buChar char="•"/>
            </a:pPr>
            <a:r>
              <a:rPr lang="en-US" sz="1800" dirty="0" err="1"/>
              <a:t>DataStax</a:t>
            </a:r>
            <a:r>
              <a:rPr lang="en-US" sz="1800" dirty="0"/>
              <a:t> </a:t>
            </a:r>
            <a:r>
              <a:rPr lang="en-US" sz="1800" dirty="0" err="1"/>
              <a:t>Github</a:t>
            </a:r>
            <a:r>
              <a:rPr lang="en-US" sz="1800" dirty="0"/>
              <a:t> </a:t>
            </a:r>
            <a:r>
              <a:rPr lang="en-US" sz="1800" dirty="0" smtClean="0"/>
              <a:t>Repository, </a:t>
            </a:r>
            <a:r>
              <a:rPr lang="en-US" sz="1800" dirty="0">
                <a:hlinkClick r:id="rId3"/>
              </a:rPr>
              <a:t>https://</a:t>
            </a:r>
            <a:r>
              <a:rPr lang="en-US" sz="1800" dirty="0" smtClean="0">
                <a:hlinkClick r:id="rId3"/>
              </a:rPr>
              <a:t>github.com/datastax/spark-cassandra-connector</a:t>
            </a:r>
            <a:endParaRPr lang="en-US" sz="1800" dirty="0" smtClean="0"/>
          </a:p>
          <a:p>
            <a:pPr marL="234950" indent="-234950">
              <a:buFont typeface="Arial" pitchFamily="34" charset="0"/>
              <a:buChar char="•"/>
            </a:pPr>
            <a:endParaRPr lang="en-US" sz="1800" dirty="0" smtClean="0"/>
          </a:p>
          <a:p>
            <a:r>
              <a:rPr lang="en-US" sz="1800" dirty="0" smtClean="0"/>
              <a:t>Use cases:</a:t>
            </a:r>
            <a:endParaRPr lang="en-US" sz="1800" dirty="0"/>
          </a:p>
          <a:p>
            <a:pPr marL="234950" indent="-234950">
              <a:buFont typeface="Arial" pitchFamily="34" charset="0"/>
              <a:buChar char="•"/>
            </a:pPr>
            <a:r>
              <a:rPr lang="en-US" sz="1800" dirty="0" smtClean="0"/>
              <a:t>Streaming data into DSE</a:t>
            </a:r>
          </a:p>
          <a:p>
            <a:pPr marL="234950" indent="-234950">
              <a:buFont typeface="Arial" pitchFamily="34" charset="0"/>
              <a:buChar char="•"/>
            </a:pPr>
            <a:r>
              <a:rPr lang="en-US" sz="1800" dirty="0" smtClean="0"/>
              <a:t>Analyzing the data in place</a:t>
            </a:r>
          </a:p>
          <a:p>
            <a:pPr marL="234950" indent="-234950">
              <a:buFont typeface="Arial" pitchFamily="34" charset="0"/>
              <a:buChar char="•"/>
            </a:pPr>
            <a:r>
              <a:rPr lang="en-US" sz="1800" dirty="0" smtClean="0"/>
              <a:t>Migrating from bad data model</a:t>
            </a:r>
            <a:endParaRPr lang="en-US" sz="1800" dirty="0"/>
          </a:p>
        </p:txBody>
      </p:sp>
    </p:spTree>
    <p:extLst>
      <p:ext uri="{BB962C8B-B14F-4D97-AF65-F5344CB8AC3E}">
        <p14:creationId xmlns:p14="http://schemas.microsoft.com/office/powerpoint/2010/main" val="40567138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30" y="1815067"/>
            <a:ext cx="2916195" cy="548048"/>
          </a:xfrm>
        </p:spPr>
        <p:txBody>
          <a:bodyPr/>
          <a:lstStyle/>
          <a:p>
            <a:r>
              <a:rPr lang="en-US" dirty="0" smtClean="0"/>
              <a:t>Spark Client Web UI: Extra TAB when streaming</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57</a:t>
            </a:fld>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313" y="427565"/>
            <a:ext cx="5183875" cy="436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586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088" y="194720"/>
            <a:ext cx="7125669" cy="4647426"/>
          </a:xfrm>
          <a:prstGeom prst="rect">
            <a:avLst/>
          </a:prstGeom>
          <a:noFill/>
        </p:spPr>
        <p:txBody>
          <a:bodyPr wrap="none" rtlCol="0">
            <a:spAutoFit/>
          </a:bodyPr>
          <a:lstStyle/>
          <a:p>
            <a:r>
              <a:rPr lang="en-US" sz="1600" dirty="0"/>
              <a:t>111, Bob, Mary</a:t>
            </a:r>
          </a:p>
          <a:p>
            <a:r>
              <a:rPr lang="en-US" sz="1600" dirty="0"/>
              <a:t>222, Ted</a:t>
            </a:r>
          </a:p>
          <a:p>
            <a:r>
              <a:rPr lang="en-US" sz="1600" dirty="0"/>
              <a:t>333, Alice, Bob, Harold</a:t>
            </a:r>
          </a:p>
          <a:p>
            <a:r>
              <a:rPr lang="en-US" sz="1600" dirty="0"/>
              <a:t>444, Dave, Bob</a:t>
            </a:r>
          </a:p>
          <a:p>
            <a:endParaRPr lang="en-US" sz="1600" dirty="0"/>
          </a:p>
          <a:p>
            <a:r>
              <a:rPr lang="en-US" sz="1800" dirty="0" err="1"/>
              <a:t>val</a:t>
            </a:r>
            <a:r>
              <a:rPr lang="en-US" sz="1800" dirty="0"/>
              <a:t> records = </a:t>
            </a:r>
            <a:r>
              <a:rPr lang="en-US" sz="1800" dirty="0" err="1"/>
              <a:t>sc.textFile</a:t>
            </a:r>
            <a:r>
              <a:rPr lang="en-US" sz="1800" dirty="0"/>
              <a:t>("file:///opt/stores_db/7545_HelloWorld.csv")</a:t>
            </a:r>
          </a:p>
          <a:p>
            <a:r>
              <a:rPr lang="en-US" sz="1800" dirty="0" err="1"/>
              <a:t>val</a:t>
            </a:r>
            <a:r>
              <a:rPr lang="en-US" sz="1800" dirty="0"/>
              <a:t> words   = </a:t>
            </a:r>
            <a:r>
              <a:rPr lang="en-US" sz="1800" dirty="0" err="1"/>
              <a:t>records.</a:t>
            </a:r>
            <a:r>
              <a:rPr lang="en-US" sz="1800" dirty="0" err="1">
                <a:solidFill>
                  <a:srgbClr val="00B0F0"/>
                </a:solidFill>
              </a:rPr>
              <a:t>flatMap</a:t>
            </a:r>
            <a:r>
              <a:rPr lang="en-US" sz="1800" dirty="0"/>
              <a:t>( </a:t>
            </a:r>
            <a:r>
              <a:rPr lang="en-US" sz="1800" dirty="0">
                <a:solidFill>
                  <a:srgbClr val="92D050"/>
                </a:solidFill>
              </a:rPr>
              <a:t>record</a:t>
            </a:r>
            <a:r>
              <a:rPr lang="en-US" sz="1800" dirty="0"/>
              <a:t> </a:t>
            </a:r>
            <a:r>
              <a:rPr lang="en-US" sz="1800" dirty="0">
                <a:solidFill>
                  <a:srgbClr val="FFC000"/>
                </a:solidFill>
              </a:rPr>
              <a:t>=&gt;</a:t>
            </a:r>
            <a:r>
              <a:rPr lang="en-US" sz="1800" dirty="0"/>
              <a:t> </a:t>
            </a:r>
            <a:r>
              <a:rPr lang="en-US" sz="1800" dirty="0" err="1">
                <a:solidFill>
                  <a:srgbClr val="C00000"/>
                </a:solidFill>
              </a:rPr>
              <a:t>record.split</a:t>
            </a:r>
            <a:r>
              <a:rPr lang="en-US" sz="1800" dirty="0">
                <a:solidFill>
                  <a:srgbClr val="C00000"/>
                </a:solidFill>
              </a:rPr>
              <a:t>(",").drop(1) </a:t>
            </a:r>
            <a:r>
              <a:rPr lang="en-US" sz="1800" dirty="0" smtClean="0">
                <a:solidFill>
                  <a:srgbClr val="C00000"/>
                </a:solidFill>
              </a:rPr>
              <a:t> </a:t>
            </a:r>
            <a:r>
              <a:rPr lang="en-US" sz="1800" dirty="0" smtClean="0"/>
              <a:t>)</a:t>
            </a:r>
            <a:endParaRPr lang="en-US" sz="1800" dirty="0"/>
          </a:p>
          <a:p>
            <a:r>
              <a:rPr lang="en-US" sz="1800" dirty="0" err="1"/>
              <a:t>val</a:t>
            </a:r>
            <a:r>
              <a:rPr lang="en-US" sz="1800" dirty="0"/>
              <a:t> counts1 = </a:t>
            </a:r>
            <a:r>
              <a:rPr lang="en-US" sz="1800" dirty="0" err="1"/>
              <a:t>words.</a:t>
            </a:r>
            <a:r>
              <a:rPr lang="en-US" sz="1800" dirty="0" err="1">
                <a:solidFill>
                  <a:srgbClr val="00B0F0"/>
                </a:solidFill>
              </a:rPr>
              <a:t>map</a:t>
            </a:r>
            <a:r>
              <a:rPr lang="en-US" sz="1800" dirty="0"/>
              <a:t>( </a:t>
            </a:r>
            <a:r>
              <a:rPr lang="en-US" sz="1800" dirty="0">
                <a:solidFill>
                  <a:srgbClr val="92D050"/>
                </a:solidFill>
              </a:rPr>
              <a:t>word</a:t>
            </a:r>
            <a:r>
              <a:rPr lang="en-US" sz="1800" dirty="0"/>
              <a:t> </a:t>
            </a:r>
            <a:r>
              <a:rPr lang="en-US" sz="1800" dirty="0">
                <a:solidFill>
                  <a:srgbClr val="FFC000"/>
                </a:solidFill>
              </a:rPr>
              <a:t>=&gt;</a:t>
            </a:r>
            <a:r>
              <a:rPr lang="en-US" sz="1800" dirty="0"/>
              <a:t> </a:t>
            </a:r>
            <a:r>
              <a:rPr lang="en-US" sz="1800" dirty="0">
                <a:solidFill>
                  <a:srgbClr val="C00000"/>
                </a:solidFill>
              </a:rPr>
              <a:t>(word, 1)</a:t>
            </a:r>
            <a:r>
              <a:rPr lang="en-US" sz="1800" dirty="0"/>
              <a:t> )</a:t>
            </a:r>
          </a:p>
          <a:p>
            <a:r>
              <a:rPr lang="en-US" sz="1800" dirty="0" err="1"/>
              <a:t>val</a:t>
            </a:r>
            <a:r>
              <a:rPr lang="en-US" sz="1800" dirty="0"/>
              <a:t> counts2 = counts1.</a:t>
            </a:r>
            <a:r>
              <a:rPr lang="en-US" sz="1800" dirty="0">
                <a:solidFill>
                  <a:srgbClr val="00B0F0"/>
                </a:solidFill>
              </a:rPr>
              <a:t>reduceByKey</a:t>
            </a:r>
            <a:r>
              <a:rPr lang="en-US" sz="1800" dirty="0">
                <a:solidFill>
                  <a:schemeClr val="tx1"/>
                </a:solidFill>
              </a:rPr>
              <a:t>{</a:t>
            </a:r>
            <a:r>
              <a:rPr lang="en-US" sz="1800" dirty="0">
                <a:solidFill>
                  <a:srgbClr val="92D050"/>
                </a:solidFill>
              </a:rPr>
              <a:t> case(x, y) </a:t>
            </a:r>
            <a:r>
              <a:rPr lang="en-US" sz="1800" dirty="0">
                <a:solidFill>
                  <a:srgbClr val="FFC000"/>
                </a:solidFill>
              </a:rPr>
              <a:t>=&gt;</a:t>
            </a:r>
            <a:r>
              <a:rPr lang="en-US" sz="1800" dirty="0"/>
              <a:t> </a:t>
            </a:r>
            <a:r>
              <a:rPr lang="en-US" sz="1800" dirty="0">
                <a:solidFill>
                  <a:srgbClr val="C00000"/>
                </a:solidFill>
              </a:rPr>
              <a:t>x + y</a:t>
            </a:r>
            <a:r>
              <a:rPr lang="en-US" sz="1800" dirty="0"/>
              <a:t> }</a:t>
            </a:r>
          </a:p>
          <a:p>
            <a:endParaRPr lang="en-US" sz="1600" dirty="0"/>
          </a:p>
          <a:p>
            <a:r>
              <a:rPr lang="en-US" sz="1600" dirty="0"/>
              <a:t>counts2.</a:t>
            </a:r>
            <a:r>
              <a:rPr lang="en-US" sz="1600" dirty="0">
                <a:solidFill>
                  <a:srgbClr val="7030A0"/>
                </a:solidFill>
              </a:rPr>
              <a:t>collect()</a:t>
            </a:r>
            <a:r>
              <a:rPr lang="en-US" sz="1600" dirty="0"/>
              <a:t>.</a:t>
            </a:r>
            <a:r>
              <a:rPr lang="en-US" sz="1600" dirty="0" err="1"/>
              <a:t>foreach</a:t>
            </a:r>
            <a:r>
              <a:rPr lang="en-US" sz="1600" dirty="0"/>
              <a:t>(</a:t>
            </a:r>
            <a:r>
              <a:rPr lang="en-US" sz="1600" dirty="0" err="1"/>
              <a:t>println</a:t>
            </a:r>
            <a:r>
              <a:rPr lang="en-US" sz="1600" dirty="0" smtClean="0"/>
              <a:t>)</a:t>
            </a:r>
          </a:p>
          <a:p>
            <a:endParaRPr lang="en-US" sz="1600" dirty="0"/>
          </a:p>
          <a:p>
            <a:r>
              <a:rPr lang="en-US" sz="1600" dirty="0"/>
              <a:t>( Dave,1)</a:t>
            </a:r>
          </a:p>
          <a:p>
            <a:r>
              <a:rPr lang="en-US" sz="1600" dirty="0"/>
              <a:t>( Harold,1)</a:t>
            </a:r>
          </a:p>
          <a:p>
            <a:r>
              <a:rPr lang="en-US" sz="1600" dirty="0"/>
              <a:t>( Alice,1)</a:t>
            </a:r>
          </a:p>
          <a:p>
            <a:r>
              <a:rPr lang="en-US" sz="1600" dirty="0"/>
              <a:t>( Bob,3)</a:t>
            </a:r>
          </a:p>
          <a:p>
            <a:r>
              <a:rPr lang="en-US" sz="1600" dirty="0"/>
              <a:t>( Mary,1)</a:t>
            </a:r>
          </a:p>
          <a:p>
            <a:r>
              <a:rPr lang="en-US" sz="1600" dirty="0"/>
              <a:t>( Ted,1)</a:t>
            </a:r>
          </a:p>
        </p:txBody>
      </p:sp>
      <p:sp>
        <p:nvSpPr>
          <p:cNvPr id="2" name="Title 1"/>
          <p:cNvSpPr>
            <a:spLocks noGrp="1"/>
          </p:cNvSpPr>
          <p:nvPr>
            <p:ph type="title"/>
          </p:nvPr>
        </p:nvSpPr>
        <p:spPr>
          <a:xfrm>
            <a:off x="4389120" y="270472"/>
            <a:ext cx="4511598" cy="548048"/>
          </a:xfrm>
        </p:spPr>
        <p:txBody>
          <a:bodyPr/>
          <a:lstStyle/>
          <a:p>
            <a:r>
              <a:rPr lang="en-US" dirty="0" smtClean="0"/>
              <a:t>Hello World ! (Word Count): </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6</a:t>
            </a:fld>
            <a:endParaRPr lang="uk-UA" dirty="0"/>
          </a:p>
        </p:txBody>
      </p:sp>
      <p:sp>
        <p:nvSpPr>
          <p:cNvPr id="6" name="Rectangle 5"/>
          <p:cNvSpPr/>
          <p:nvPr/>
        </p:nvSpPr>
        <p:spPr>
          <a:xfrm>
            <a:off x="6669248" y="3154261"/>
            <a:ext cx="243280" cy="2432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669248" y="3453468"/>
            <a:ext cx="243280" cy="2432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69248" y="3752675"/>
            <a:ext cx="243280" cy="2432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69248" y="4051882"/>
            <a:ext cx="243280" cy="2432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69248" y="4351090"/>
            <a:ext cx="243280" cy="2432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37694" y="3120542"/>
            <a:ext cx="1362874" cy="276999"/>
          </a:xfrm>
          <a:prstGeom prst="rect">
            <a:avLst/>
          </a:prstGeom>
          <a:noFill/>
        </p:spPr>
        <p:txBody>
          <a:bodyPr wrap="none" rtlCol="0">
            <a:spAutoFit/>
          </a:bodyPr>
          <a:lstStyle/>
          <a:p>
            <a:r>
              <a:rPr lang="en-US" sz="1200" dirty="0" smtClean="0"/>
              <a:t>Unary transforms</a:t>
            </a:r>
          </a:p>
        </p:txBody>
      </p:sp>
      <p:sp>
        <p:nvSpPr>
          <p:cNvPr id="12" name="TextBox 11"/>
          <p:cNvSpPr txBox="1"/>
          <p:nvPr/>
        </p:nvSpPr>
        <p:spPr>
          <a:xfrm>
            <a:off x="6937694" y="3441957"/>
            <a:ext cx="2087431" cy="276999"/>
          </a:xfrm>
          <a:prstGeom prst="rect">
            <a:avLst/>
          </a:prstGeom>
          <a:noFill/>
        </p:spPr>
        <p:txBody>
          <a:bodyPr wrap="none" rtlCol="0">
            <a:spAutoFit/>
          </a:bodyPr>
          <a:lstStyle/>
          <a:p>
            <a:r>
              <a:rPr lang="en-US" sz="1200" dirty="0" smtClean="0"/>
              <a:t>Input parameters (made up)</a:t>
            </a:r>
          </a:p>
        </p:txBody>
      </p:sp>
      <p:sp>
        <p:nvSpPr>
          <p:cNvPr id="13" name="TextBox 12"/>
          <p:cNvSpPr txBox="1"/>
          <p:nvPr/>
        </p:nvSpPr>
        <p:spPr>
          <a:xfrm>
            <a:off x="6937694" y="3718956"/>
            <a:ext cx="1550424" cy="276999"/>
          </a:xfrm>
          <a:prstGeom prst="rect">
            <a:avLst/>
          </a:prstGeom>
          <a:noFill/>
        </p:spPr>
        <p:txBody>
          <a:bodyPr wrap="none" rtlCol="0">
            <a:spAutoFit/>
          </a:bodyPr>
          <a:lstStyle/>
          <a:p>
            <a:r>
              <a:rPr lang="en-US" sz="1200" dirty="0" smtClean="0"/>
              <a:t>Transformer symbol</a:t>
            </a:r>
          </a:p>
        </p:txBody>
      </p:sp>
      <p:sp>
        <p:nvSpPr>
          <p:cNvPr id="14" name="TextBox 13"/>
          <p:cNvSpPr txBox="1"/>
          <p:nvPr/>
        </p:nvSpPr>
        <p:spPr>
          <a:xfrm>
            <a:off x="6937694" y="4018163"/>
            <a:ext cx="1148071" cy="276999"/>
          </a:xfrm>
          <a:prstGeom prst="rect">
            <a:avLst/>
          </a:prstGeom>
          <a:noFill/>
        </p:spPr>
        <p:txBody>
          <a:bodyPr wrap="none" rtlCol="0">
            <a:spAutoFit/>
          </a:bodyPr>
          <a:lstStyle/>
          <a:p>
            <a:r>
              <a:rPr lang="en-US" sz="1200" dirty="0" smtClean="0"/>
              <a:t>Function body</a:t>
            </a:r>
          </a:p>
        </p:txBody>
      </p:sp>
      <p:sp>
        <p:nvSpPr>
          <p:cNvPr id="15" name="TextBox 14"/>
          <p:cNvSpPr txBox="1"/>
          <p:nvPr/>
        </p:nvSpPr>
        <p:spPr>
          <a:xfrm>
            <a:off x="6937694" y="4334230"/>
            <a:ext cx="611065" cy="276999"/>
          </a:xfrm>
          <a:prstGeom prst="rect">
            <a:avLst/>
          </a:prstGeom>
          <a:noFill/>
        </p:spPr>
        <p:txBody>
          <a:bodyPr wrap="none" rtlCol="0">
            <a:spAutoFit/>
          </a:bodyPr>
          <a:lstStyle/>
          <a:p>
            <a:r>
              <a:rPr lang="en-US" sz="1200" dirty="0" smtClean="0"/>
              <a:t>Action</a:t>
            </a:r>
          </a:p>
        </p:txBody>
      </p:sp>
      <p:pic>
        <p:nvPicPr>
          <p:cNvPr id="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83413" flipH="1">
            <a:off x="3247244" y="553965"/>
            <a:ext cx="507842" cy="46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3707683" y="788502"/>
            <a:ext cx="1362874" cy="276999"/>
          </a:xfrm>
          <a:prstGeom prst="rect">
            <a:avLst/>
          </a:prstGeom>
          <a:noFill/>
        </p:spPr>
        <p:txBody>
          <a:bodyPr wrap="none" rtlCol="0">
            <a:spAutoFit/>
          </a:bodyPr>
          <a:lstStyle/>
          <a:p>
            <a:r>
              <a:rPr lang="en-US" sz="1200" dirty="0" smtClean="0"/>
              <a:t>CSV file contents</a:t>
            </a:r>
          </a:p>
        </p:txBody>
      </p:sp>
      <p:cxnSp>
        <p:nvCxnSpPr>
          <p:cNvPr id="19" name="Straight Connector 18"/>
          <p:cNvCxnSpPr/>
          <p:nvPr/>
        </p:nvCxnSpPr>
        <p:spPr>
          <a:xfrm>
            <a:off x="188259" y="1344701"/>
            <a:ext cx="3764663" cy="0"/>
          </a:xfrm>
          <a:prstGeom prst="line">
            <a:avLst/>
          </a:prstGeom>
          <a:ln w="22225">
            <a:prstDash val="sysDot"/>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83413" flipH="1">
            <a:off x="1803926" y="3468076"/>
            <a:ext cx="507842" cy="46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2264365" y="3702613"/>
            <a:ext cx="987771" cy="276999"/>
          </a:xfrm>
          <a:prstGeom prst="rect">
            <a:avLst/>
          </a:prstGeom>
          <a:noFill/>
        </p:spPr>
        <p:txBody>
          <a:bodyPr wrap="none" rtlCol="0">
            <a:spAutoFit/>
          </a:bodyPr>
          <a:lstStyle/>
          <a:p>
            <a:r>
              <a:rPr lang="en-US" sz="1200" dirty="0" smtClean="0"/>
              <a:t>Output data</a:t>
            </a:r>
          </a:p>
        </p:txBody>
      </p:sp>
      <p:cxnSp>
        <p:nvCxnSpPr>
          <p:cNvPr id="22" name="Straight Connector 21"/>
          <p:cNvCxnSpPr/>
          <p:nvPr/>
        </p:nvCxnSpPr>
        <p:spPr>
          <a:xfrm>
            <a:off x="188259" y="3154261"/>
            <a:ext cx="3764663" cy="0"/>
          </a:xfrm>
          <a:prstGeom prst="line">
            <a:avLst/>
          </a:prstGeom>
          <a:ln w="2222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99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448" y="270472"/>
            <a:ext cx="3846352" cy="548048"/>
          </a:xfrm>
        </p:spPr>
        <p:txBody>
          <a:bodyPr/>
          <a:lstStyle/>
          <a:p>
            <a:r>
              <a:rPr lang="en-US" dirty="0" smtClean="0"/>
              <a:t>RDD: Class Types</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7</a:t>
            </a:fld>
            <a:endParaRPr lang="uk-UA" dirty="0"/>
          </a:p>
        </p:txBody>
      </p:sp>
      <p:sp>
        <p:nvSpPr>
          <p:cNvPr id="4" name="TextBox 3"/>
          <p:cNvSpPr txBox="1"/>
          <p:nvPr/>
        </p:nvSpPr>
        <p:spPr>
          <a:xfrm>
            <a:off x="390088" y="952342"/>
            <a:ext cx="5601213" cy="3046988"/>
          </a:xfrm>
          <a:prstGeom prst="rect">
            <a:avLst/>
          </a:prstGeom>
          <a:noFill/>
        </p:spPr>
        <p:txBody>
          <a:bodyPr wrap="none" rtlCol="0">
            <a:spAutoFit/>
          </a:bodyPr>
          <a:lstStyle/>
          <a:p>
            <a:pPr defTabSz="230188"/>
            <a:r>
              <a:rPr lang="en-US" sz="1600" dirty="0" err="1">
                <a:solidFill>
                  <a:srgbClr val="00B0F0"/>
                </a:solidFill>
              </a:rPr>
              <a:t>records.getClass</a:t>
            </a:r>
            <a:r>
              <a:rPr lang="en-US" sz="1600" dirty="0">
                <a:solidFill>
                  <a:srgbClr val="00B0F0"/>
                </a:solidFill>
              </a:rPr>
              <a:t>()</a:t>
            </a:r>
          </a:p>
          <a:p>
            <a:pPr defTabSz="230188"/>
            <a:r>
              <a:rPr lang="en-US" sz="1600" dirty="0"/>
              <a:t>// res: Class[_ &lt;: </a:t>
            </a:r>
            <a:r>
              <a:rPr lang="en-US" sz="1600" dirty="0" err="1"/>
              <a:t>org.apache.spark.rdd.RDD</a:t>
            </a:r>
            <a:r>
              <a:rPr lang="en-US" sz="1600" dirty="0">
                <a:solidFill>
                  <a:srgbClr val="00B0F0"/>
                </a:solidFill>
              </a:rPr>
              <a:t>[String]</a:t>
            </a:r>
            <a:r>
              <a:rPr lang="en-US" sz="1600" dirty="0"/>
              <a:t>] = </a:t>
            </a:r>
            <a:endParaRPr lang="en-US" sz="1600" dirty="0" smtClean="0"/>
          </a:p>
          <a:p>
            <a:pPr defTabSz="230188"/>
            <a:r>
              <a:rPr lang="en-US" sz="1600" dirty="0" smtClean="0"/>
              <a:t>	class </a:t>
            </a:r>
            <a:r>
              <a:rPr lang="en-US" sz="1600" dirty="0" err="1"/>
              <a:t>org.apache.spark.rdd.</a:t>
            </a:r>
            <a:r>
              <a:rPr lang="en-US" sz="1600" dirty="0" err="1">
                <a:solidFill>
                  <a:srgbClr val="00B0F0"/>
                </a:solidFill>
              </a:rPr>
              <a:t>MapPartitionsRDD</a:t>
            </a:r>
            <a:endParaRPr lang="en-US" sz="1600" dirty="0">
              <a:solidFill>
                <a:srgbClr val="00B0F0"/>
              </a:solidFill>
            </a:endParaRPr>
          </a:p>
          <a:p>
            <a:pPr defTabSz="230188"/>
            <a:r>
              <a:rPr lang="en-US" sz="1600" dirty="0" err="1">
                <a:solidFill>
                  <a:srgbClr val="00B0F0"/>
                </a:solidFill>
              </a:rPr>
              <a:t>words.getClass</a:t>
            </a:r>
            <a:r>
              <a:rPr lang="en-US" sz="1600" dirty="0">
                <a:solidFill>
                  <a:srgbClr val="00B0F0"/>
                </a:solidFill>
              </a:rPr>
              <a:t>()</a:t>
            </a:r>
          </a:p>
          <a:p>
            <a:pPr defTabSz="230188"/>
            <a:r>
              <a:rPr lang="en-US" sz="1600" dirty="0"/>
              <a:t>// res: Class[_ &lt;: </a:t>
            </a:r>
            <a:r>
              <a:rPr lang="en-US" sz="1600" dirty="0" err="1"/>
              <a:t>org.apache.spark.rdd.RDD</a:t>
            </a:r>
            <a:r>
              <a:rPr lang="en-US" sz="1600" dirty="0">
                <a:solidFill>
                  <a:srgbClr val="00B0F0"/>
                </a:solidFill>
              </a:rPr>
              <a:t>[String]</a:t>
            </a:r>
            <a:r>
              <a:rPr lang="en-US" sz="1600" dirty="0"/>
              <a:t>] = </a:t>
            </a:r>
            <a:endParaRPr lang="en-US" sz="1600" dirty="0" smtClean="0"/>
          </a:p>
          <a:p>
            <a:pPr defTabSz="230188"/>
            <a:r>
              <a:rPr lang="en-US" sz="1600" dirty="0"/>
              <a:t>	</a:t>
            </a:r>
            <a:r>
              <a:rPr lang="en-US" sz="1600" dirty="0" smtClean="0"/>
              <a:t>class </a:t>
            </a:r>
            <a:r>
              <a:rPr lang="en-US" sz="1600" dirty="0" err="1"/>
              <a:t>org.apache.spark.rdd.</a:t>
            </a:r>
            <a:r>
              <a:rPr lang="en-US" sz="1600" dirty="0" err="1">
                <a:solidFill>
                  <a:srgbClr val="00B0F0"/>
                </a:solidFill>
              </a:rPr>
              <a:t>MapPartitionsRDD</a:t>
            </a:r>
            <a:endParaRPr lang="en-US" sz="1600" dirty="0">
              <a:solidFill>
                <a:srgbClr val="00B0F0"/>
              </a:solidFill>
            </a:endParaRPr>
          </a:p>
          <a:p>
            <a:pPr defTabSz="230188"/>
            <a:r>
              <a:rPr lang="en-US" sz="1600" dirty="0">
                <a:solidFill>
                  <a:srgbClr val="00B0F0"/>
                </a:solidFill>
              </a:rPr>
              <a:t>counts1.getClass()</a:t>
            </a:r>
          </a:p>
          <a:p>
            <a:pPr lvl="1" defTabSz="230188"/>
            <a:r>
              <a:rPr lang="en-US" sz="1600" dirty="0"/>
              <a:t>// res: Class[_ &lt;: </a:t>
            </a:r>
            <a:r>
              <a:rPr lang="en-US" sz="1600" dirty="0" err="1"/>
              <a:t>org.apache.spark.rdd.RDD</a:t>
            </a:r>
            <a:r>
              <a:rPr lang="en-US" sz="1600" dirty="0">
                <a:solidFill>
                  <a:srgbClr val="00B0F0"/>
                </a:solidFill>
              </a:rPr>
              <a:t>[(String, </a:t>
            </a:r>
            <a:r>
              <a:rPr lang="en-US" sz="1600" dirty="0" err="1">
                <a:solidFill>
                  <a:srgbClr val="00B0F0"/>
                </a:solidFill>
              </a:rPr>
              <a:t>Int</a:t>
            </a:r>
            <a:r>
              <a:rPr lang="en-US" sz="1600" dirty="0">
                <a:solidFill>
                  <a:srgbClr val="00B0F0"/>
                </a:solidFill>
              </a:rPr>
              <a:t>)]</a:t>
            </a:r>
            <a:r>
              <a:rPr lang="en-US" sz="1600" dirty="0"/>
              <a:t>] = </a:t>
            </a:r>
            <a:endParaRPr lang="en-US" sz="1600" dirty="0" smtClean="0"/>
          </a:p>
          <a:p>
            <a:pPr defTabSz="230188"/>
            <a:r>
              <a:rPr lang="en-US" sz="1600" dirty="0"/>
              <a:t>	</a:t>
            </a:r>
            <a:r>
              <a:rPr lang="en-US" sz="1600" dirty="0" smtClean="0"/>
              <a:t>class </a:t>
            </a:r>
            <a:r>
              <a:rPr lang="en-US" sz="1600" dirty="0" err="1"/>
              <a:t>org.apache.spark.rdd.MapPartitionsRDD</a:t>
            </a:r>
            <a:endParaRPr lang="en-US" sz="1600" dirty="0"/>
          </a:p>
          <a:p>
            <a:pPr defTabSz="230188"/>
            <a:r>
              <a:rPr lang="en-US" sz="1600" dirty="0">
                <a:solidFill>
                  <a:srgbClr val="00B0F0"/>
                </a:solidFill>
              </a:rPr>
              <a:t>counts2.getClass()</a:t>
            </a:r>
          </a:p>
          <a:p>
            <a:pPr defTabSz="230188"/>
            <a:r>
              <a:rPr lang="en-US" sz="1600" dirty="0"/>
              <a:t>// res: Class[_ &lt;: </a:t>
            </a:r>
            <a:r>
              <a:rPr lang="en-US" sz="1600" dirty="0" err="1"/>
              <a:t>org.apache.spark.rdd.RDD</a:t>
            </a:r>
            <a:r>
              <a:rPr lang="en-US" sz="1600" dirty="0">
                <a:solidFill>
                  <a:srgbClr val="00B0F0"/>
                </a:solidFill>
              </a:rPr>
              <a:t>[(String, </a:t>
            </a:r>
            <a:r>
              <a:rPr lang="en-US" sz="1600" dirty="0" err="1">
                <a:solidFill>
                  <a:srgbClr val="00B0F0"/>
                </a:solidFill>
              </a:rPr>
              <a:t>Int</a:t>
            </a:r>
            <a:r>
              <a:rPr lang="en-US" sz="1600" dirty="0">
                <a:solidFill>
                  <a:srgbClr val="00B0F0"/>
                </a:solidFill>
              </a:rPr>
              <a:t>)]</a:t>
            </a:r>
            <a:r>
              <a:rPr lang="en-US" sz="1600" dirty="0"/>
              <a:t>] = </a:t>
            </a:r>
            <a:endParaRPr lang="en-US" sz="1600" dirty="0" smtClean="0"/>
          </a:p>
          <a:p>
            <a:pPr defTabSz="230188"/>
            <a:r>
              <a:rPr lang="en-US" sz="1600" dirty="0"/>
              <a:t>	</a:t>
            </a:r>
            <a:r>
              <a:rPr lang="en-US" sz="1600" dirty="0" smtClean="0"/>
              <a:t>class </a:t>
            </a:r>
            <a:r>
              <a:rPr lang="en-US" sz="1600" dirty="0" err="1"/>
              <a:t>org.apache.spark.rdd.</a:t>
            </a:r>
            <a:r>
              <a:rPr lang="en-US" sz="1600" dirty="0" err="1">
                <a:solidFill>
                  <a:srgbClr val="00B0F0"/>
                </a:solidFill>
              </a:rPr>
              <a:t>ShuffledRDD</a:t>
            </a:r>
            <a:endParaRPr lang="en-US" sz="1600" dirty="0" smtClean="0">
              <a:solidFill>
                <a:srgbClr val="00B0F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140496">
            <a:off x="4046734" y="4001951"/>
            <a:ext cx="439878" cy="40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37628" y="4231935"/>
            <a:ext cx="492443" cy="276999"/>
          </a:xfrm>
          <a:prstGeom prst="rect">
            <a:avLst/>
          </a:prstGeom>
          <a:noFill/>
        </p:spPr>
        <p:txBody>
          <a:bodyPr wrap="none" rtlCol="0">
            <a:spAutoFit/>
          </a:bodyPr>
          <a:lstStyle/>
          <a:p>
            <a:r>
              <a:rPr lang="en-US" sz="1200" dirty="0" smtClean="0"/>
              <a:t>Why</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268" y="3999330"/>
            <a:ext cx="594360" cy="74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64514" flipH="1">
            <a:off x="5551422" y="1174334"/>
            <a:ext cx="439878" cy="40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698881" y="1190707"/>
            <a:ext cx="1523945" cy="615553"/>
          </a:xfrm>
          <a:prstGeom prst="rect">
            <a:avLst/>
          </a:prstGeom>
          <a:noFill/>
        </p:spPr>
        <p:txBody>
          <a:bodyPr wrap="square" rtlCol="0">
            <a:spAutoFit/>
          </a:bodyPr>
          <a:lstStyle/>
          <a:p>
            <a:pPr algn="ctr"/>
            <a:r>
              <a:rPr lang="en-US" sz="1200" dirty="0" smtClean="0"/>
              <a:t>Square brackets mean What ?</a:t>
            </a:r>
            <a:endParaRPr lang="en-US" sz="1200" dirty="0"/>
          </a:p>
          <a:p>
            <a:pPr algn="ctr"/>
            <a:r>
              <a:rPr lang="en-US" sz="1000" dirty="0" smtClean="0"/>
              <a:t>(Best </a:t>
            </a:r>
            <a:r>
              <a:rPr lang="en-US" sz="1000" dirty="0" err="1" smtClean="0"/>
              <a:t>Scala</a:t>
            </a:r>
            <a:r>
              <a:rPr lang="en-US" sz="1000" dirty="0" smtClean="0"/>
              <a:t> answer: L)</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4521" y="1087297"/>
            <a:ext cx="594360" cy="74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807" y="2282378"/>
            <a:ext cx="594360" cy="74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164567" flipH="1">
            <a:off x="5593332" y="2376599"/>
            <a:ext cx="439878" cy="40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698880" y="2290318"/>
            <a:ext cx="1523945" cy="615553"/>
          </a:xfrm>
          <a:prstGeom prst="rect">
            <a:avLst/>
          </a:prstGeom>
          <a:noFill/>
        </p:spPr>
        <p:txBody>
          <a:bodyPr wrap="square" rtlCol="0">
            <a:spAutoFit/>
          </a:bodyPr>
          <a:lstStyle/>
          <a:p>
            <a:pPr algn="ctr"/>
            <a:r>
              <a:rPr lang="en-US" sz="1200" dirty="0" smtClean="0"/>
              <a:t>Parenthesis mean What ?</a:t>
            </a:r>
            <a:endParaRPr lang="en-US" sz="1200" dirty="0"/>
          </a:p>
          <a:p>
            <a:pPr algn="ctr"/>
            <a:r>
              <a:rPr lang="en-US" sz="1000" dirty="0" smtClean="0"/>
              <a:t>(Best answer: T)</a:t>
            </a:r>
          </a:p>
        </p:txBody>
      </p:sp>
      <p:sp>
        <p:nvSpPr>
          <p:cNvPr id="11" name="TextBox 10"/>
          <p:cNvSpPr txBox="1"/>
          <p:nvPr/>
        </p:nvSpPr>
        <p:spPr>
          <a:xfrm>
            <a:off x="5514075" y="664631"/>
            <a:ext cx="1943161" cy="307777"/>
          </a:xfrm>
          <a:prstGeom prst="rect">
            <a:avLst/>
          </a:prstGeom>
          <a:noFill/>
        </p:spPr>
        <p:txBody>
          <a:bodyPr wrap="none" rtlCol="0">
            <a:spAutoFit/>
          </a:bodyPr>
          <a:lstStyle/>
          <a:p>
            <a:r>
              <a:rPr lang="en-US" dirty="0" smtClean="0">
                <a:solidFill>
                  <a:srgbClr val="00B0F0"/>
                </a:solidFill>
              </a:rPr>
              <a:t>(From previous page.)</a:t>
            </a:r>
          </a:p>
        </p:txBody>
      </p:sp>
    </p:spTree>
    <p:extLst>
      <p:ext uri="{BB962C8B-B14F-4D97-AF65-F5344CB8AC3E}">
        <p14:creationId xmlns:p14="http://schemas.microsoft.com/office/powerpoint/2010/main" val="302521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448" y="270472"/>
            <a:ext cx="3846352" cy="548048"/>
          </a:xfrm>
        </p:spPr>
        <p:txBody>
          <a:bodyPr/>
          <a:lstStyle/>
          <a:p>
            <a:r>
              <a:rPr lang="en-US" dirty="0" smtClean="0"/>
              <a:t>Lazy Evaluation</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8</a:t>
            </a:fld>
            <a:endParaRPr lang="uk-UA" dirty="0"/>
          </a:p>
        </p:txBody>
      </p:sp>
      <p:sp>
        <p:nvSpPr>
          <p:cNvPr id="4" name="TextBox 3"/>
          <p:cNvSpPr txBox="1"/>
          <p:nvPr/>
        </p:nvSpPr>
        <p:spPr>
          <a:xfrm>
            <a:off x="390088" y="1201108"/>
            <a:ext cx="7909538" cy="3170099"/>
          </a:xfrm>
          <a:prstGeom prst="rect">
            <a:avLst/>
          </a:prstGeom>
          <a:noFill/>
        </p:spPr>
        <p:txBody>
          <a:bodyPr wrap="none" rtlCol="0">
            <a:spAutoFit/>
          </a:bodyPr>
          <a:lstStyle/>
          <a:p>
            <a:r>
              <a:rPr lang="en-US" sz="2000" dirty="0" err="1"/>
              <a:t>records.foreach</a:t>
            </a:r>
            <a:r>
              <a:rPr lang="en-US" sz="2000" dirty="0"/>
              <a:t>(</a:t>
            </a:r>
            <a:r>
              <a:rPr lang="en-US" sz="2000" dirty="0" err="1"/>
              <a:t>println</a:t>
            </a:r>
            <a:r>
              <a:rPr lang="en-US" sz="2000" dirty="0"/>
              <a:t>)</a:t>
            </a:r>
          </a:p>
          <a:p>
            <a:r>
              <a:rPr lang="en-US" sz="2000" dirty="0"/>
              <a:t>//  Above returns </a:t>
            </a:r>
            <a:r>
              <a:rPr lang="en-US" sz="2000" dirty="0" smtClean="0"/>
              <a:t>nothing, even after action upon it</a:t>
            </a:r>
            <a:endParaRPr lang="en-US" sz="2000" dirty="0"/>
          </a:p>
          <a:p>
            <a:r>
              <a:rPr lang="en-US" sz="2000" dirty="0"/>
              <a:t>//</a:t>
            </a:r>
          </a:p>
          <a:p>
            <a:r>
              <a:rPr lang="en-US" sz="2000" dirty="0"/>
              <a:t>//  While records is of type RDD, right now it's basically a file pointer.</a:t>
            </a:r>
          </a:p>
          <a:p>
            <a:endParaRPr lang="en-US" sz="2000" dirty="0"/>
          </a:p>
          <a:p>
            <a:r>
              <a:rPr lang="en-US" sz="2000" dirty="0" err="1"/>
              <a:t>records.collect</a:t>
            </a:r>
            <a:r>
              <a:rPr lang="en-US" sz="2000" dirty="0"/>
              <a:t>().</a:t>
            </a:r>
            <a:r>
              <a:rPr lang="en-US" sz="2000" dirty="0" err="1"/>
              <a:t>foreach</a:t>
            </a:r>
            <a:r>
              <a:rPr lang="en-US" sz="2000" dirty="0"/>
              <a:t>(</a:t>
            </a:r>
            <a:r>
              <a:rPr lang="en-US" sz="2000" dirty="0" err="1"/>
              <a:t>println</a:t>
            </a:r>
            <a:r>
              <a:rPr lang="en-US" sz="2000" dirty="0"/>
              <a:t>)</a:t>
            </a:r>
          </a:p>
          <a:p>
            <a:r>
              <a:rPr lang="en-US" sz="2000" dirty="0"/>
              <a:t>111, Bob, Mary</a:t>
            </a:r>
          </a:p>
          <a:p>
            <a:r>
              <a:rPr lang="en-US" sz="2000" dirty="0"/>
              <a:t>222, Ted</a:t>
            </a:r>
          </a:p>
          <a:p>
            <a:r>
              <a:rPr lang="en-US" sz="2000" dirty="0"/>
              <a:t>333, Alice, Bob, Harold</a:t>
            </a:r>
          </a:p>
          <a:p>
            <a:r>
              <a:rPr lang="en-US" sz="2000" dirty="0"/>
              <a:t>444, Dave, Bob</a:t>
            </a:r>
            <a:endParaRPr lang="en-US" sz="2000" dirty="0" smtClean="0"/>
          </a:p>
        </p:txBody>
      </p:sp>
    </p:spTree>
    <p:extLst>
      <p:ext uri="{BB962C8B-B14F-4D97-AF65-F5344CB8AC3E}">
        <p14:creationId xmlns:p14="http://schemas.microsoft.com/office/powerpoint/2010/main" val="370393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8073" y="818520"/>
            <a:ext cx="1696720" cy="548048"/>
          </a:xfrm>
        </p:spPr>
        <p:txBody>
          <a:bodyPr/>
          <a:lstStyle/>
          <a:p>
            <a:r>
              <a:rPr lang="en-US" dirty="0" smtClean="0"/>
              <a:t>Fluent API</a:t>
            </a:r>
            <a:endParaRPr lang="en-US" dirty="0"/>
          </a:p>
        </p:txBody>
      </p:sp>
      <p:sp>
        <p:nvSpPr>
          <p:cNvPr id="3" name="Slide Number Placeholder 2"/>
          <p:cNvSpPr>
            <a:spLocks noGrp="1"/>
          </p:cNvSpPr>
          <p:nvPr>
            <p:ph type="sldNum" sz="quarter" idx="11"/>
          </p:nvPr>
        </p:nvSpPr>
        <p:spPr/>
        <p:txBody>
          <a:bodyPr/>
          <a:lstStyle/>
          <a:p>
            <a:r>
              <a:rPr lang="en-US" smtClean="0"/>
              <a:t>000-DTSE-Analytics-7544-60-DU-</a:t>
            </a:r>
            <a:fld id="{5A6FB346-E907-314D-8DE1-ECD2B2B6AA1B}" type="slidenum">
              <a:rPr lang="uk-UA" smtClean="0"/>
              <a:pPr/>
              <a:t>9</a:t>
            </a:fld>
            <a:endParaRPr lang="uk-UA" dirty="0"/>
          </a:p>
        </p:txBody>
      </p:sp>
      <p:sp>
        <p:nvSpPr>
          <p:cNvPr id="4" name="TextBox 3"/>
          <p:cNvSpPr txBox="1"/>
          <p:nvPr/>
        </p:nvSpPr>
        <p:spPr>
          <a:xfrm>
            <a:off x="390088" y="511076"/>
            <a:ext cx="7486345" cy="4278094"/>
          </a:xfrm>
          <a:prstGeom prst="rect">
            <a:avLst/>
          </a:prstGeom>
          <a:noFill/>
        </p:spPr>
        <p:txBody>
          <a:bodyPr wrap="none" rtlCol="0">
            <a:spAutoFit/>
          </a:bodyPr>
          <a:lstStyle/>
          <a:p>
            <a:r>
              <a:rPr lang="en-US" sz="1600" dirty="0" err="1"/>
              <a:t>val</a:t>
            </a:r>
            <a:r>
              <a:rPr lang="en-US" sz="1600" dirty="0"/>
              <a:t> records = </a:t>
            </a:r>
            <a:r>
              <a:rPr lang="en-US" sz="1600" dirty="0" err="1"/>
              <a:t>sc.textFile</a:t>
            </a:r>
            <a:r>
              <a:rPr lang="en-US" sz="1600" dirty="0"/>
              <a:t>("file:///opt/stores_db/7545_HelloWorld.csv")</a:t>
            </a:r>
          </a:p>
          <a:p>
            <a:r>
              <a:rPr lang="en-US" sz="1600" dirty="0" err="1"/>
              <a:t>val</a:t>
            </a:r>
            <a:r>
              <a:rPr lang="en-US" sz="1600" dirty="0"/>
              <a:t> words   = </a:t>
            </a:r>
            <a:r>
              <a:rPr lang="en-US" sz="1600" dirty="0" err="1"/>
              <a:t>records.flatMap</a:t>
            </a:r>
            <a:r>
              <a:rPr lang="en-US" sz="1600" dirty="0"/>
              <a:t>( record =&gt; </a:t>
            </a:r>
            <a:r>
              <a:rPr lang="en-US" sz="1600" dirty="0" err="1"/>
              <a:t>record.split</a:t>
            </a:r>
            <a:r>
              <a:rPr lang="en-US" sz="1600" dirty="0"/>
              <a:t>(",").drop(1) )</a:t>
            </a:r>
          </a:p>
          <a:p>
            <a:r>
              <a:rPr lang="en-US" sz="1600" dirty="0" err="1"/>
              <a:t>val</a:t>
            </a:r>
            <a:r>
              <a:rPr lang="en-US" sz="1600" dirty="0"/>
              <a:t> counts1 = </a:t>
            </a:r>
            <a:r>
              <a:rPr lang="en-US" sz="1600" dirty="0" err="1"/>
              <a:t>words.map</a:t>
            </a:r>
            <a:r>
              <a:rPr lang="en-US" sz="1600" dirty="0"/>
              <a:t>( word =&gt; (word, 1) )</a:t>
            </a:r>
          </a:p>
          <a:p>
            <a:r>
              <a:rPr lang="en-US" sz="1600" dirty="0" err="1"/>
              <a:t>val</a:t>
            </a:r>
            <a:r>
              <a:rPr lang="en-US" sz="1600" dirty="0"/>
              <a:t> counts2 = counts1.reduceByKey{ case(x, y) =&gt; x + y }</a:t>
            </a:r>
          </a:p>
          <a:p>
            <a:endParaRPr lang="en-US" sz="1600" dirty="0"/>
          </a:p>
          <a:p>
            <a:r>
              <a:rPr lang="en-US" sz="1600" dirty="0"/>
              <a:t>   // replaced by</a:t>
            </a:r>
          </a:p>
          <a:p>
            <a:endParaRPr lang="en-US" sz="1600" dirty="0"/>
          </a:p>
          <a:p>
            <a:r>
              <a:rPr lang="en-US" sz="1600" dirty="0" err="1"/>
              <a:t>val</a:t>
            </a:r>
            <a:r>
              <a:rPr lang="en-US" sz="1600" dirty="0"/>
              <a:t> records = </a:t>
            </a:r>
            <a:r>
              <a:rPr lang="en-US" sz="1600" dirty="0" err="1"/>
              <a:t>sc.textFile</a:t>
            </a:r>
            <a:r>
              <a:rPr lang="en-US" sz="1600" dirty="0"/>
              <a:t>("</a:t>
            </a:r>
            <a:r>
              <a:rPr lang="en-US" sz="1600" dirty="0">
                <a:solidFill>
                  <a:srgbClr val="92D050"/>
                </a:solidFill>
              </a:rPr>
              <a:t>file:///opt/stores_db/7545_HelloWorld.csv</a:t>
            </a:r>
            <a:r>
              <a:rPr lang="en-US" sz="1600" dirty="0"/>
              <a:t>")</a:t>
            </a:r>
          </a:p>
          <a:p>
            <a:r>
              <a:rPr lang="en-US" sz="1600" dirty="0" err="1"/>
              <a:t>val</a:t>
            </a:r>
            <a:r>
              <a:rPr lang="en-US" sz="1600" dirty="0"/>
              <a:t> words   = </a:t>
            </a:r>
            <a:r>
              <a:rPr lang="en-US" sz="1600" dirty="0" err="1"/>
              <a:t>records.flatMap</a:t>
            </a:r>
            <a:r>
              <a:rPr lang="en-US" sz="1600" dirty="0"/>
              <a:t>( record =&gt; </a:t>
            </a:r>
            <a:r>
              <a:rPr lang="en-US" sz="1600" dirty="0" err="1"/>
              <a:t>record.split</a:t>
            </a:r>
            <a:r>
              <a:rPr lang="en-US" sz="1600" dirty="0"/>
              <a:t>(",").drop(1) )</a:t>
            </a:r>
          </a:p>
          <a:p>
            <a:r>
              <a:rPr lang="en-US" sz="1600" dirty="0" err="1"/>
              <a:t>val</a:t>
            </a:r>
            <a:r>
              <a:rPr lang="en-US" sz="1600" dirty="0"/>
              <a:t> counts  = </a:t>
            </a:r>
            <a:r>
              <a:rPr lang="en-US" sz="1600" dirty="0" err="1"/>
              <a:t>words.map</a:t>
            </a:r>
            <a:r>
              <a:rPr lang="en-US" sz="1600" dirty="0"/>
              <a:t>( word =&gt; (word, 1) ).</a:t>
            </a:r>
            <a:r>
              <a:rPr lang="en-US" sz="1600" dirty="0" err="1"/>
              <a:t>reduceByKey</a:t>
            </a:r>
            <a:r>
              <a:rPr lang="en-US" sz="1600" dirty="0"/>
              <a:t>{ case(x, y) =&gt; x + y </a:t>
            </a:r>
            <a:r>
              <a:rPr lang="en-US" sz="1600" dirty="0" smtClean="0"/>
              <a:t>}</a:t>
            </a:r>
          </a:p>
          <a:p>
            <a:endParaRPr lang="en-US" sz="1600" dirty="0" smtClean="0"/>
          </a:p>
          <a:p>
            <a:r>
              <a:rPr lang="en-US" sz="1600" dirty="0"/>
              <a:t> </a:t>
            </a:r>
            <a:r>
              <a:rPr lang="en-US" sz="1600" dirty="0" smtClean="0"/>
              <a:t>  // replaced by</a:t>
            </a:r>
          </a:p>
          <a:p>
            <a:endParaRPr lang="en-US" sz="1600" dirty="0"/>
          </a:p>
          <a:p>
            <a:r>
              <a:rPr lang="en-US" sz="1600" dirty="0" err="1"/>
              <a:t>val</a:t>
            </a:r>
            <a:r>
              <a:rPr lang="en-US" sz="1600" dirty="0"/>
              <a:t> records = </a:t>
            </a:r>
            <a:r>
              <a:rPr lang="en-US" sz="1600" dirty="0" err="1"/>
              <a:t>sc.textFile</a:t>
            </a:r>
            <a:r>
              <a:rPr lang="en-US" sz="1600" dirty="0"/>
              <a:t>("file:///opt/stores_db/7545_HelloWorld.csv</a:t>
            </a:r>
            <a:r>
              <a:rPr lang="en-US" sz="1600" dirty="0" smtClean="0"/>
              <a:t>")</a:t>
            </a:r>
            <a:endParaRPr lang="en-US" sz="1600" dirty="0"/>
          </a:p>
          <a:p>
            <a:r>
              <a:rPr lang="en-US" sz="1600" dirty="0" err="1"/>
              <a:t>val</a:t>
            </a:r>
            <a:r>
              <a:rPr lang="en-US" sz="1600" dirty="0"/>
              <a:t> counts = </a:t>
            </a:r>
            <a:r>
              <a:rPr lang="en-US" sz="1600" dirty="0" err="1"/>
              <a:t>records.flatMap</a:t>
            </a:r>
            <a:r>
              <a:rPr lang="en-US" sz="1600" dirty="0"/>
              <a:t>( record =&gt; </a:t>
            </a:r>
            <a:r>
              <a:rPr lang="en-US" sz="1600" dirty="0" err="1"/>
              <a:t>record.split</a:t>
            </a:r>
            <a:r>
              <a:rPr lang="en-US" sz="1600" dirty="0"/>
              <a:t>(",").drop(1) </a:t>
            </a:r>
            <a:r>
              <a:rPr lang="en-US" sz="1600" dirty="0" smtClean="0"/>
              <a:t>).</a:t>
            </a:r>
          </a:p>
          <a:p>
            <a:pPr defTabSz="230188"/>
            <a:r>
              <a:rPr lang="en-US" sz="1600" dirty="0"/>
              <a:t>	</a:t>
            </a:r>
            <a:r>
              <a:rPr lang="en-US" sz="1600" dirty="0" smtClean="0"/>
              <a:t>map</a:t>
            </a:r>
            <a:r>
              <a:rPr lang="en-US" sz="1600" dirty="0"/>
              <a:t>( word =&gt; (word, 1) ).</a:t>
            </a:r>
            <a:r>
              <a:rPr lang="en-US" sz="1600" dirty="0" err="1"/>
              <a:t>reduceByKey</a:t>
            </a:r>
            <a:r>
              <a:rPr lang="en-US" sz="1600" dirty="0"/>
              <a:t>{ case(x, y) =&gt; x + y }</a:t>
            </a:r>
          </a:p>
          <a:p>
            <a:endParaRPr lang="en-US" sz="16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0199" y="1549104"/>
            <a:ext cx="594360" cy="74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423248" flipH="1">
            <a:off x="6191725" y="1807252"/>
            <a:ext cx="439878" cy="40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297272" y="1557044"/>
            <a:ext cx="1523945" cy="461665"/>
          </a:xfrm>
          <a:prstGeom prst="rect">
            <a:avLst/>
          </a:prstGeom>
          <a:noFill/>
        </p:spPr>
        <p:txBody>
          <a:bodyPr wrap="square" rtlCol="0">
            <a:spAutoFit/>
          </a:bodyPr>
          <a:lstStyle/>
          <a:p>
            <a:pPr algn="ctr"/>
            <a:r>
              <a:rPr lang="en-US" sz="1200" dirty="0" smtClean="0"/>
              <a:t>Why an absolute pathname ?</a:t>
            </a:r>
            <a:endParaRPr lang="en-US" sz="1000" dirty="0" smtClean="0"/>
          </a:p>
        </p:txBody>
      </p:sp>
    </p:spTree>
    <p:extLst>
      <p:ext uri="{BB962C8B-B14F-4D97-AF65-F5344CB8AC3E}">
        <p14:creationId xmlns:p14="http://schemas.microsoft.com/office/powerpoint/2010/main" val="3703936256"/>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 xmlns:thm15="http://schemas.microsoft.com/office/thememl/2012/main"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2591</TotalTime>
  <Words>7860</Words>
  <Application>Microsoft Office PowerPoint</Application>
  <PresentationFormat>On-screen Show (16:9)</PresentationFormat>
  <Paragraphs>1087</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DataStax_Template_Widescreen</vt:lpstr>
      <vt:lpstr>Discussion Unit: DSE Analytics</vt:lpstr>
      <vt:lpstr>Discussion Lab:</vt:lpstr>
      <vt:lpstr>DSE Analytics: RDD, DataFrame, Dataset</vt:lpstr>
      <vt:lpstr>End of Discussion Lab:</vt:lpstr>
      <vt:lpstr>Working Goal:</vt:lpstr>
      <vt:lpstr>Hello World ! (Word Count): </vt:lpstr>
      <vt:lpstr>RDD: Class Types</vt:lpstr>
      <vt:lpstr>Lazy Evaluation</vt:lpstr>
      <vt:lpstr>Fluent API</vt:lpstr>
      <vt:lpstr>What does this do ?</vt:lpstr>
      <vt:lpstr>DSE Analytics:</vt:lpstr>
      <vt:lpstr>How are RDDs Created :</vt:lpstr>
      <vt:lpstr>Common RDD Unary Transforms (RDDs)</vt:lpstr>
      <vt:lpstr>Common RDD Unary Transforms (RDDs)</vt:lpstr>
      <vt:lpstr>Common RDD Unary Transforms (RDDs)</vt:lpstr>
      <vt:lpstr>Common RDD Unary Transforms (Pair RDDs)</vt:lpstr>
      <vt:lpstr>Common RDD Binary Transforms (RDDs)</vt:lpstr>
      <vt:lpstr>Common RDD Binary Transforms (RDDs)</vt:lpstr>
      <vt:lpstr>Common RDD Actions (RDDs)</vt:lpstr>
      <vt:lpstr>Common RDD Actions (RDDs)</vt:lpstr>
      <vt:lpstr>Common RDD Actions (RDDs)</vt:lpstr>
      <vt:lpstr>Common RDD Actions (Pair RDDs)</vt:lpstr>
      <vt:lpstr>About Actions: Optimization</vt:lpstr>
      <vt:lpstr>Function examples from DSA-</vt:lpstr>
      <vt:lpstr>Function examples from DSA-</vt:lpstr>
      <vt:lpstr>DSE Analytics:</vt:lpstr>
      <vt:lpstr>CQL Assets to work with</vt:lpstr>
      <vt:lpstr>Reading from DSE using RDDs</vt:lpstr>
      <vt:lpstr>Writing to DSE using RDDs</vt:lpstr>
      <vt:lpstr>Insert verify</vt:lpstr>
      <vt:lpstr>Is a PK retrieval still a (Table Scan) ?</vt:lpstr>
      <vt:lpstr>Various casts, on read</vt:lpstr>
      <vt:lpstr>Working with CSVs, RDDs, writing</vt:lpstr>
      <vt:lpstr>Working with CSVs, RDDs, writing</vt:lpstr>
      <vt:lpstr>Working with CSVs, RDDs, writing</vt:lpstr>
      <vt:lpstr>Working with CSVs, RDDs, writing</vt:lpstr>
      <vt:lpstr>Back to Atwater's</vt:lpstr>
      <vt:lpstr>Working Goal:</vt:lpstr>
      <vt:lpstr>SQL Assets you work with in the lab to follow</vt:lpstr>
      <vt:lpstr>From Before ..  (or, specifically the CSV handing code shown)</vt:lpstr>
      <vt:lpstr>Add the first column derivation</vt:lpstr>
      <vt:lpstr>Add the second column derivation</vt:lpstr>
      <vt:lpstr>Using Records</vt:lpstr>
      <vt:lpstr>Using Records</vt:lpstr>
      <vt:lpstr>End of Unit:</vt:lpstr>
      <vt:lpstr>Additional Detail:</vt:lpstr>
      <vt:lpstr>Other UIs: Using DSE Analytics w/ Notebooks</vt:lpstr>
      <vt:lpstr>More Scala: Munging records ..</vt:lpstr>
      <vt:lpstr>More Scala: Functions as data</vt:lpstr>
      <vt:lpstr>More Scala: Functions as data</vt:lpstr>
      <vt:lpstr>More Scala: Helper function, toDF</vt:lpstr>
      <vt:lpstr>More Scala: Helper function, toDF</vt:lpstr>
      <vt:lpstr>More Scala: Helper function, toDF</vt:lpstr>
      <vt:lpstr>[ What ] is interacting with DSE ? </vt:lpstr>
      <vt:lpstr>DSE Java Driver-</vt:lpstr>
      <vt:lpstr>DSE Spark (Cassandra) Connector-</vt:lpstr>
      <vt:lpstr>Spark Client Web UI: Extra TAB when streaming</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Yen Wolf</dc:creator>
  <cp:keywords/>
  <dc:description/>
  <cp:lastModifiedBy>default</cp:lastModifiedBy>
  <cp:revision>175</cp:revision>
  <dcterms:created xsi:type="dcterms:W3CDTF">2018-03-30T00:33:11Z</dcterms:created>
  <dcterms:modified xsi:type="dcterms:W3CDTF">2019-01-09T17:53:54Z</dcterms:modified>
  <cp:category/>
</cp:coreProperties>
</file>