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0" r:id="rId3"/>
    <p:sldId id="265" r:id="rId4"/>
    <p:sldId id="264" r:id="rId5"/>
    <p:sldId id="266" r:id="rId6"/>
    <p:sldId id="267" r:id="rId7"/>
    <p:sldId id="281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80" r:id="rId18"/>
    <p:sldId id="277" r:id="rId19"/>
    <p:sldId id="278" r:id="rId20"/>
    <p:sldId id="262" r:id="rId21"/>
    <p:sldId id="263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pos="419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orient="horz" pos="2918" userDrawn="1">
          <p15:clr>
            <a:srgbClr val="A4A3A4"/>
          </p15:clr>
        </p15:guide>
        <p15:guide id="5" orient="horz" pos="2397" userDrawn="1">
          <p15:clr>
            <a:srgbClr val="A4A3A4"/>
          </p15:clr>
        </p15:guide>
        <p15:guide id="6" orient="horz" pos="1491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1176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2077" userDrawn="1">
          <p15:clr>
            <a:srgbClr val="A4A3A4"/>
          </p15:clr>
        </p15:guide>
        <p15:guide id="11" orient="horz" pos="890" userDrawn="1">
          <p15:clr>
            <a:srgbClr val="A4A3A4"/>
          </p15:clr>
        </p15:guide>
        <p15:guide id="12" orient="horz" pos="120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2C"/>
    <a:srgbClr val="FFDE81"/>
    <a:srgbClr val="FFD358"/>
    <a:srgbClr val="8031A7"/>
    <a:srgbClr val="BFBFBF"/>
    <a:srgbClr val="007A97"/>
    <a:srgbClr val="FAB200"/>
    <a:srgbClr val="7D5900"/>
    <a:srgbClr val="FFE29E"/>
    <a:srgbClr val="FFF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690"/>
    <p:restoredTop sz="59521" autoAdjust="0"/>
  </p:normalViewPr>
  <p:slideViewPr>
    <p:cSldViewPr snapToGrid="0" snapToObjects="1">
      <p:cViewPr varScale="1">
        <p:scale>
          <a:sx n="95" d="100"/>
          <a:sy n="95" d="100"/>
        </p:scale>
        <p:origin x="-2586" y="-96"/>
      </p:cViewPr>
      <p:guideLst>
        <p:guide orient="horz" pos="2918"/>
        <p:guide orient="horz" pos="2397"/>
        <p:guide orient="horz" pos="1491"/>
        <p:guide orient="horz" pos="890"/>
        <p:guide orient="horz" pos="1201"/>
        <p:guide pos="4196"/>
        <p:guide pos="120"/>
        <p:guide pos="192"/>
        <p:guide pos="288"/>
        <p:guide pos="1176"/>
        <p:guide pos="2880"/>
        <p:guide pos="2077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70" d="100"/>
        <a:sy n="170" d="100"/>
      </p:scale>
      <p:origin x="0" y="6816"/>
    </p:cViewPr>
  </p:sorterViewPr>
  <p:notesViewPr>
    <p:cSldViewPr snapToGrid="0" snapToObjects="1">
      <p:cViewPr varScale="1">
        <p:scale>
          <a:sx n="97" d="100"/>
          <a:sy n="97" d="100"/>
        </p:scale>
        <p:origin x="-367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00C-46DC-0F47-B2AC-989F5DFB1A7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F642-BC8A-F24D-81C7-A1734C77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9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0963" y="351503"/>
            <a:ext cx="4662985" cy="26228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7" name="Straight Connector 6"/>
          <p:cNvCxnSpPr/>
          <p:nvPr/>
        </p:nvCxnSpPr>
        <p:spPr>
          <a:xfrm>
            <a:off x="5132439" y="540774"/>
            <a:ext cx="0" cy="818043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380963" y="3114368"/>
            <a:ext cx="4662985" cy="578382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12107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158750" indent="0" algn="l" defTabSz="914400" rtl="0" eaLnBrk="1" latinLnBrk="0" hangingPunct="1">
      <a:buNone/>
      <a:tabLst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this Practice Lab is to read and write from DSE using</a:t>
            </a:r>
            <a:r>
              <a:rPr lang="en-US" baseline="0" dirty="0" smtClean="0"/>
              <a:t> RDDs.</a:t>
            </a:r>
          </a:p>
          <a:p>
            <a:endParaRPr lang="en-US" baseline="0" dirty="0" smtClean="0"/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aseline="0" dirty="0" smtClean="0"/>
              <a:t>Runtime requirements are detailed in the slide above.</a:t>
            </a:r>
            <a:endParaRPr lang="en-US" dirty="0" smtClean="0"/>
          </a:p>
          <a:p>
            <a:pPr marL="15875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33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the following: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Using</a:t>
            </a:r>
            <a:r>
              <a:rPr lang="en-US" baseline="0" dirty="0" smtClean="0"/>
              <a:t> the Spark REPL, i</a:t>
            </a:r>
            <a:r>
              <a:rPr lang="en-US" dirty="0" smtClean="0"/>
              <a:t>mplement</a:t>
            </a:r>
            <a:r>
              <a:rPr lang="en-US" baseline="0" dirty="0" smtClean="0"/>
              <a:t> Word Count as shown.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Use,  </a:t>
            </a:r>
            <a:r>
              <a:rPr lang="en-US" baseline="0" dirty="0" err="1" smtClean="0"/>
              <a:t>id.getClass</a:t>
            </a:r>
            <a:r>
              <a:rPr lang="en-US" baseline="0" dirty="0" smtClean="0"/>
              <a:t>()   often, where id is the name of your (RDD) or other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object.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Keep a history of the commands that work in a separate text file.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Be prepared to defend/discuss (comprehend) your work.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5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the following: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Implement</a:t>
            </a:r>
            <a:r>
              <a:rPr lang="en-US" baseline="0" dirty="0" smtClean="0"/>
              <a:t> the two data derivations outlined in Discussion Unit 7544; upshift (</a:t>
            </a:r>
            <a:r>
              <a:rPr lang="en-US" baseline="0" dirty="0" err="1" smtClean="0"/>
              <a:t>toUpperCase</a:t>
            </a:r>
            <a:r>
              <a:rPr lang="en-US" baseline="0" dirty="0" smtClean="0"/>
              <a:t>), and (generate a flag based on a value).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Sample code provided above; the identifiers/other will not match.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53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the following: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Implement</a:t>
            </a:r>
            <a:r>
              <a:rPr lang="en-US" baseline="0" dirty="0" smtClean="0"/>
              <a:t> the two data derivations outlined in Discussion Unit 7544; upshift (</a:t>
            </a:r>
            <a:r>
              <a:rPr lang="en-US" baseline="0" dirty="0" err="1" smtClean="0"/>
              <a:t>toUpperCase</a:t>
            </a:r>
            <a:r>
              <a:rPr lang="en-US" baseline="0" dirty="0" smtClean="0"/>
              <a:t>), and (generate a flag based on a value).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Sample code provided above; the identifiers/other will not match.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3953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the following: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Create an (n) column DSE table with appropriate</a:t>
            </a:r>
            <a:r>
              <a:rPr lang="en-US" baseline="0" dirty="0" smtClean="0"/>
              <a:t> columns and keys.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53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the following: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Create</a:t>
            </a:r>
            <a:r>
              <a:rPr lang="en-US" baseline="0" dirty="0" smtClean="0"/>
              <a:t> a class record similar to the DSE table you wish to write to.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Create an RDD from a List of class records similar to that as shown.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And insert into DSE.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Use CQLSH to verify results.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53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the following: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Read from the DSE table you just populated; execute</a:t>
            </a:r>
            <a:r>
              <a:rPr lang="en-US" baseline="0" dirty="0" smtClean="0"/>
              <a:t> a fetch loop</a:t>
            </a:r>
            <a:r>
              <a:rPr lang="en-US" baseline="0" dirty="0"/>
              <a:t> </a:t>
            </a:r>
            <a:r>
              <a:rPr lang="en-US" baseline="0" dirty="0" smtClean="0"/>
              <a:t>similar to that as shown.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3953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 smtClean="0"/>
              <a:t>Complete the following:</a:t>
            </a:r>
          </a:p>
          <a:p>
            <a:endParaRPr lang="en-US" sz="80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sz="800" dirty="0" smtClean="0"/>
              <a:t>Some</a:t>
            </a:r>
            <a:r>
              <a:rPr lang="en-US" sz="800" baseline="0" dirty="0" smtClean="0"/>
              <a:t> of the steps that follow are CQL, and can be run from CQLSH, DSE Studio, other.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sz="800" baseline="0" dirty="0" smtClean="0"/>
              <a:t>Some of the steps should be written in Spark/</a:t>
            </a:r>
            <a:r>
              <a:rPr lang="en-US" sz="800" baseline="0" dirty="0" err="1" smtClean="0"/>
              <a:t>Scala</a:t>
            </a:r>
            <a:r>
              <a:rPr lang="en-US" sz="800" baseline="0" dirty="0" smtClean="0"/>
              <a:t>, other.</a:t>
            </a:r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Sample CQLSH to load/unload-</a:t>
            </a:r>
          </a:p>
          <a:p>
            <a:endParaRPr lang="en-US" sz="800" dirty="0" smtClean="0"/>
          </a:p>
          <a:p>
            <a:pPr lvl="1"/>
            <a:r>
              <a:rPr lang="en-US" sz="800" dirty="0" smtClean="0"/>
              <a:t>COPY ks_7545.customer</a:t>
            </a:r>
          </a:p>
          <a:p>
            <a:pPr lvl="1"/>
            <a:r>
              <a:rPr lang="en-US" sz="800" dirty="0" smtClean="0"/>
              <a:t>   (</a:t>
            </a:r>
          </a:p>
          <a:p>
            <a:pPr lvl="1"/>
            <a:r>
              <a:rPr lang="en-US" sz="800" dirty="0" smtClean="0"/>
              <a:t>   </a:t>
            </a:r>
            <a:r>
              <a:rPr lang="en-US" sz="800" dirty="0" err="1" smtClean="0"/>
              <a:t>customer_num</a:t>
            </a:r>
            <a:r>
              <a:rPr lang="en-US" sz="800" dirty="0" smtClean="0"/>
              <a:t>,</a:t>
            </a:r>
          </a:p>
          <a:p>
            <a:pPr lvl="1"/>
            <a:r>
              <a:rPr lang="en-US" sz="800" dirty="0" smtClean="0"/>
              <a:t>   </a:t>
            </a:r>
            <a:r>
              <a:rPr lang="en-US" sz="800" dirty="0" err="1" smtClean="0"/>
              <a:t>fname</a:t>
            </a:r>
            <a:r>
              <a:rPr lang="en-US" sz="800" dirty="0" smtClean="0"/>
              <a:t>       ,</a:t>
            </a:r>
          </a:p>
          <a:p>
            <a:pPr lvl="1"/>
            <a:r>
              <a:rPr lang="en-US" sz="800" dirty="0" smtClean="0"/>
              <a:t>   </a:t>
            </a:r>
            <a:r>
              <a:rPr lang="en-US" sz="800" dirty="0" err="1" smtClean="0"/>
              <a:t>lname</a:t>
            </a:r>
            <a:r>
              <a:rPr lang="en-US" sz="800" dirty="0" smtClean="0"/>
              <a:t>       ,</a:t>
            </a:r>
          </a:p>
          <a:p>
            <a:pPr lvl="1"/>
            <a:r>
              <a:rPr lang="en-US" sz="800" dirty="0" smtClean="0"/>
              <a:t>   company     ,</a:t>
            </a:r>
          </a:p>
          <a:p>
            <a:pPr lvl="1"/>
            <a:r>
              <a:rPr lang="en-US" sz="800" dirty="0" smtClean="0"/>
              <a:t>   address1    ,</a:t>
            </a:r>
          </a:p>
          <a:p>
            <a:pPr lvl="1"/>
            <a:r>
              <a:rPr lang="en-US" sz="800" dirty="0" smtClean="0"/>
              <a:t>   address2    ,</a:t>
            </a:r>
          </a:p>
          <a:p>
            <a:pPr lvl="1"/>
            <a:r>
              <a:rPr lang="en-US" sz="800" dirty="0" smtClean="0"/>
              <a:t>   city        ,</a:t>
            </a:r>
          </a:p>
          <a:p>
            <a:pPr lvl="1"/>
            <a:r>
              <a:rPr lang="en-US" sz="800" dirty="0" smtClean="0"/>
              <a:t>   state       ,</a:t>
            </a:r>
          </a:p>
          <a:p>
            <a:pPr lvl="1"/>
            <a:r>
              <a:rPr lang="en-US" sz="800" dirty="0" smtClean="0"/>
              <a:t>   </a:t>
            </a:r>
            <a:r>
              <a:rPr lang="en-US" sz="800" dirty="0" err="1" smtClean="0"/>
              <a:t>zipcode</a:t>
            </a:r>
            <a:r>
              <a:rPr lang="en-US" sz="800" dirty="0" smtClean="0"/>
              <a:t>     ,</a:t>
            </a:r>
          </a:p>
          <a:p>
            <a:pPr lvl="1"/>
            <a:r>
              <a:rPr lang="en-US" sz="800" dirty="0" smtClean="0"/>
              <a:t>   phone</a:t>
            </a:r>
          </a:p>
          <a:p>
            <a:pPr lvl="1"/>
            <a:r>
              <a:rPr lang="en-US" sz="800" dirty="0" smtClean="0"/>
              <a:t>   )</a:t>
            </a:r>
          </a:p>
          <a:p>
            <a:pPr lvl="1"/>
            <a:r>
              <a:rPr lang="en-US" sz="800" dirty="0" smtClean="0"/>
              <a:t>TO 'ks_7545.customer.csv'</a:t>
            </a:r>
          </a:p>
          <a:p>
            <a:pPr lvl="1"/>
            <a:r>
              <a:rPr lang="en-US" sz="800" dirty="0" smtClean="0"/>
              <a:t>WITH HEADER = TRUE ;</a:t>
            </a:r>
          </a:p>
          <a:p>
            <a:pPr lvl="1"/>
            <a:endParaRPr lang="en-US" sz="800" dirty="0" smtClean="0"/>
          </a:p>
          <a:p>
            <a:pPr lvl="1"/>
            <a:endParaRPr lang="en-US" sz="800" dirty="0" smtClean="0"/>
          </a:p>
          <a:p>
            <a:pPr lvl="1"/>
            <a:r>
              <a:rPr lang="en-US" sz="800" dirty="0" smtClean="0"/>
              <a:t>TRUNCATE ks_7545.customer;</a:t>
            </a:r>
          </a:p>
          <a:p>
            <a:pPr lvl="1"/>
            <a:endParaRPr lang="en-US" sz="800" dirty="0" smtClean="0"/>
          </a:p>
          <a:p>
            <a:pPr lvl="1"/>
            <a:endParaRPr lang="en-US" sz="800" dirty="0" smtClean="0"/>
          </a:p>
          <a:p>
            <a:pPr lvl="1"/>
            <a:r>
              <a:rPr lang="en-US" sz="800" dirty="0" smtClean="0"/>
              <a:t>COPY ks_7545.customer</a:t>
            </a:r>
          </a:p>
          <a:p>
            <a:pPr lvl="1"/>
            <a:r>
              <a:rPr lang="en-US" sz="800" dirty="0" smtClean="0"/>
              <a:t>   (</a:t>
            </a:r>
          </a:p>
          <a:p>
            <a:pPr lvl="1"/>
            <a:r>
              <a:rPr lang="en-US" sz="800" dirty="0" smtClean="0"/>
              <a:t>   </a:t>
            </a:r>
            <a:r>
              <a:rPr lang="en-US" sz="800" dirty="0" err="1" smtClean="0"/>
              <a:t>customer_num</a:t>
            </a:r>
            <a:r>
              <a:rPr lang="en-US" sz="800" dirty="0" smtClean="0"/>
              <a:t>,</a:t>
            </a:r>
          </a:p>
          <a:p>
            <a:pPr lvl="1"/>
            <a:r>
              <a:rPr lang="en-US" sz="800" dirty="0" smtClean="0"/>
              <a:t>   </a:t>
            </a:r>
            <a:r>
              <a:rPr lang="en-US" sz="800" dirty="0" err="1" smtClean="0"/>
              <a:t>fname</a:t>
            </a:r>
            <a:r>
              <a:rPr lang="en-US" sz="800" dirty="0" smtClean="0"/>
              <a:t>       ,</a:t>
            </a:r>
          </a:p>
          <a:p>
            <a:pPr lvl="1"/>
            <a:r>
              <a:rPr lang="en-US" sz="800" dirty="0" smtClean="0"/>
              <a:t>   </a:t>
            </a:r>
            <a:r>
              <a:rPr lang="en-US" sz="800" dirty="0" err="1" smtClean="0"/>
              <a:t>lname</a:t>
            </a:r>
            <a:r>
              <a:rPr lang="en-US" sz="800" dirty="0" smtClean="0"/>
              <a:t>       ,</a:t>
            </a:r>
          </a:p>
          <a:p>
            <a:pPr lvl="1"/>
            <a:r>
              <a:rPr lang="en-US" sz="800" dirty="0" smtClean="0"/>
              <a:t>   company     ,</a:t>
            </a:r>
          </a:p>
          <a:p>
            <a:pPr lvl="1"/>
            <a:r>
              <a:rPr lang="en-US" sz="800" dirty="0" smtClean="0"/>
              <a:t>   address1    ,</a:t>
            </a:r>
          </a:p>
          <a:p>
            <a:pPr lvl="1"/>
            <a:r>
              <a:rPr lang="en-US" sz="800" dirty="0" smtClean="0"/>
              <a:t>   address2    ,</a:t>
            </a:r>
          </a:p>
          <a:p>
            <a:pPr lvl="1"/>
            <a:r>
              <a:rPr lang="en-US" sz="800" dirty="0" smtClean="0"/>
              <a:t>   city        ,</a:t>
            </a:r>
          </a:p>
          <a:p>
            <a:pPr lvl="1"/>
            <a:r>
              <a:rPr lang="en-US" sz="800" dirty="0" smtClean="0"/>
              <a:t>   state       ,</a:t>
            </a:r>
          </a:p>
          <a:p>
            <a:pPr lvl="1"/>
            <a:r>
              <a:rPr lang="en-US" sz="800" dirty="0" smtClean="0"/>
              <a:t>   </a:t>
            </a:r>
            <a:r>
              <a:rPr lang="en-US" sz="800" dirty="0" err="1" smtClean="0"/>
              <a:t>zipcode</a:t>
            </a:r>
            <a:r>
              <a:rPr lang="en-US" sz="800" dirty="0" smtClean="0"/>
              <a:t>     ,</a:t>
            </a:r>
          </a:p>
          <a:p>
            <a:pPr lvl="1"/>
            <a:r>
              <a:rPr lang="en-US" sz="800" dirty="0" smtClean="0"/>
              <a:t>   phone</a:t>
            </a:r>
          </a:p>
          <a:p>
            <a:pPr lvl="1"/>
            <a:r>
              <a:rPr lang="en-US" sz="800" dirty="0" smtClean="0"/>
              <a:t>   )</a:t>
            </a:r>
          </a:p>
          <a:p>
            <a:pPr lvl="1"/>
            <a:r>
              <a:rPr lang="en-US" sz="800" dirty="0" smtClean="0"/>
              <a:t>FROM 'ks_7545.customer.csv'</a:t>
            </a:r>
          </a:p>
          <a:p>
            <a:pPr lvl="1"/>
            <a:r>
              <a:rPr lang="en-US" sz="800" dirty="0" smtClean="0"/>
              <a:t>WITH HEADER = TRUE ;</a:t>
            </a:r>
          </a:p>
          <a:p>
            <a:pPr lvl="1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73953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email above, lists our working goal.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58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the following: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Overall,</a:t>
            </a:r>
            <a:r>
              <a:rPr lang="en-US" baseline="0" dirty="0" smtClean="0"/>
              <a:t> the goal is to load; customer, order, items. We need these tables to exist and contain data for further Practice Labs that follow.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You will be pointed to SQL DDL, and ASCII text CSV files.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Baby steps ?  Load order as is first. Then create a second copy of the table with the two new, derived columns. 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Don't worry about optimizing the data model; that work is coming.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Every step in this lab against customer, order, items, has been done against an earlier table/dataset.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Keep a clear record of each (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statement, step) you complete; you need these instructions later.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53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the following: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You are done when all three tables exist and have data.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You have at least the steps to</a:t>
            </a:r>
            <a:r>
              <a:rPr lang="en-US" baseline="0" dirty="0" smtClean="0"/>
              <a:t> complete customer in a nice (list).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53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 smtClean="0"/>
              <a:t>Complete the following:</a:t>
            </a:r>
          </a:p>
          <a:p>
            <a:endParaRPr lang="en-US" sz="800" dirty="0" smtClean="0"/>
          </a:p>
          <a:p>
            <a:pPr marL="33020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800" dirty="0" smtClean="0"/>
              <a:t>Unless otherwise stated, every step in this Practice</a:t>
            </a:r>
            <a:r>
              <a:rPr lang="en-US" sz="800" baseline="0" dirty="0" smtClean="0"/>
              <a:t> Lab </a:t>
            </a:r>
            <a:r>
              <a:rPr lang="en-US" sz="800" dirty="0" smtClean="0"/>
              <a:t>is run from a command line prompt on a DSE node configured for DSE Analytics.</a:t>
            </a:r>
          </a:p>
          <a:p>
            <a:pPr marL="33020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800" dirty="0" smtClean="0"/>
          </a:p>
          <a:p>
            <a:pPr marL="33020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800" dirty="0" smtClean="0"/>
              <a:t>Run the </a:t>
            </a:r>
            <a:r>
              <a:rPr lang="en-US" sz="800" dirty="0" err="1" smtClean="0"/>
              <a:t>dse</a:t>
            </a:r>
            <a:r>
              <a:rPr lang="en-US" sz="800" dirty="0" smtClean="0"/>
              <a:t> and </a:t>
            </a:r>
            <a:r>
              <a:rPr lang="en-US" sz="800" dirty="0" err="1" smtClean="0"/>
              <a:t>dsetool</a:t>
            </a:r>
            <a:r>
              <a:rPr lang="en-US" sz="800" dirty="0" smtClean="0"/>
              <a:t> commands as shown.</a:t>
            </a:r>
          </a:p>
          <a:p>
            <a:pPr marL="33020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800" dirty="0" smtClean="0"/>
              <a:t>From</a:t>
            </a:r>
            <a:r>
              <a:rPr lang="en-US" sz="800" baseline="0" dirty="0" smtClean="0"/>
              <a:t> the output above, w</a:t>
            </a:r>
            <a:r>
              <a:rPr lang="en-US" sz="800" dirty="0" smtClean="0"/>
              <a:t>e were running on a single node DSE cluster configured to run DSE Analytics. </a:t>
            </a:r>
          </a:p>
          <a:p>
            <a:pPr marL="33020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800" dirty="0" smtClean="0"/>
              <a:t>The Spark</a:t>
            </a:r>
            <a:r>
              <a:rPr lang="en-US" sz="800" baseline="0" dirty="0" smtClean="0"/>
              <a:t> Master is on 127.0.0.1.</a:t>
            </a:r>
          </a:p>
          <a:p>
            <a:pPr marL="33020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800" baseline="0" dirty="0" smtClean="0"/>
          </a:p>
          <a:p>
            <a:pPr marL="33020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800" baseline="0" dirty="0" smtClean="0"/>
              <a:t>What is port 9042 used for ?</a:t>
            </a:r>
            <a:endParaRPr lang="en-US" sz="800" dirty="0" smtClean="0"/>
          </a:p>
          <a:p>
            <a:pPr marL="330200" indent="-171450">
              <a:buFont typeface="Arial" pitchFamily="34" charset="0"/>
              <a:buChar char="•"/>
            </a:pPr>
            <a:endParaRPr lang="en-US" sz="800" dirty="0" smtClean="0"/>
          </a:p>
          <a:p>
            <a:pPr marL="158750" indent="0">
              <a:buFont typeface="Arial" pitchFamily="34" charset="0"/>
              <a:buNone/>
            </a:pPr>
            <a:r>
              <a:rPr lang="en-US" sz="800" dirty="0" smtClean="0"/>
              <a:t>Reference </a:t>
            </a:r>
            <a:r>
              <a:rPr lang="en-US" sz="800" dirty="0" err="1" smtClean="0"/>
              <a:t>Urls</a:t>
            </a:r>
            <a:r>
              <a:rPr lang="en-US" sz="800" dirty="0" smtClean="0"/>
              <a:t>,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sz="800" dirty="0" smtClean="0"/>
              <a:t>https://docs.datastax.com/en/dse/6.0/dse-admin/datastax_enterprise/security/secFirewallPorts.html</a:t>
            </a:r>
          </a:p>
          <a:p>
            <a:pPr marL="457200" lvl="1" indent="0">
              <a:buFont typeface="Arial" pitchFamily="34" charset="0"/>
              <a:buNone/>
            </a:pPr>
            <a:endParaRPr lang="en-US" sz="800" dirty="0" smtClean="0"/>
          </a:p>
          <a:p>
            <a:pPr marL="457200" lvl="1" indent="0">
              <a:buFont typeface="Arial" pitchFamily="34" charset="0"/>
              <a:buNone/>
            </a:pPr>
            <a:endParaRPr lang="en-US" sz="800" dirty="0" smtClean="0"/>
          </a:p>
          <a:p>
            <a:pPr marL="457200" lvl="1" indent="0">
              <a:buFont typeface="Arial" pitchFamily="34" charset="0"/>
              <a:buNone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73953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what worked well, poorly, from the Practice Lab.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2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of Practice Lab-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03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 smtClean="0"/>
              <a:t>Complete the following:</a:t>
            </a:r>
          </a:p>
          <a:p>
            <a:endParaRPr lang="en-US" sz="80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sz="800" dirty="0" smtClean="0"/>
              <a:t>Largely we detail these commands so that you know they exist. We don't really use these REPLs in this Practice Lab.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sz="800" dirty="0" smtClean="0"/>
              <a:t>Start and exit all of the REPLs detailed above.</a:t>
            </a:r>
          </a:p>
          <a:p>
            <a:endParaRPr lang="en-US" sz="800" dirty="0" smtClean="0"/>
          </a:p>
          <a:p>
            <a:r>
              <a:rPr lang="en-US" sz="800" dirty="0" smtClean="0"/>
              <a:t>Reference </a:t>
            </a:r>
            <a:r>
              <a:rPr lang="en-US" sz="800" dirty="0" err="1" smtClean="0"/>
              <a:t>Urls</a:t>
            </a:r>
            <a:r>
              <a:rPr lang="en-US" sz="800" dirty="0" smtClean="0"/>
              <a:t>,</a:t>
            </a:r>
          </a:p>
          <a:p>
            <a:pPr lvl="1"/>
            <a:r>
              <a:rPr lang="en-US" sz="800" dirty="0" smtClean="0"/>
              <a:t>Hive command reference,</a:t>
            </a:r>
            <a:r>
              <a:rPr lang="en-US" sz="800" baseline="0" dirty="0" smtClean="0"/>
              <a:t> https://cwiki.apache.org/confluence/display/Hive/LanguageManual+DML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73953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 smtClean="0"/>
              <a:t>Complete the following:</a:t>
            </a:r>
          </a:p>
          <a:p>
            <a:endParaRPr lang="en-US" sz="80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sz="800" dirty="0" smtClean="0"/>
              <a:t>At</a:t>
            </a:r>
            <a:r>
              <a:rPr lang="en-US" sz="800" baseline="0" dirty="0" smtClean="0"/>
              <a:t> one Linux terminal window, enter the DSE Spark REPL via a, "</a:t>
            </a:r>
            <a:r>
              <a:rPr lang="en-US" sz="800" baseline="0" dirty="0" err="1" smtClean="0"/>
              <a:t>dse</a:t>
            </a:r>
            <a:r>
              <a:rPr lang="en-US" sz="800" baseline="0" dirty="0" smtClean="0"/>
              <a:t> spark".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sz="800" baseline="0" dirty="0" smtClean="0"/>
              <a:t>Wait until this first window is clearly initialized.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sz="800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sz="800" baseline="0" dirty="0" smtClean="0"/>
              <a:t>Then use a second terminal window and again enter, "</a:t>
            </a:r>
            <a:r>
              <a:rPr lang="en-US" sz="800" baseline="0" dirty="0" err="1" smtClean="0"/>
              <a:t>dse</a:t>
            </a:r>
            <a:r>
              <a:rPr lang="en-US" sz="800" baseline="0" dirty="0" smtClean="0"/>
              <a:t> spark".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sz="800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sz="800" baseline="0" dirty="0" smtClean="0"/>
              <a:t>Both of the above are </a:t>
            </a:r>
            <a:r>
              <a:rPr lang="en-US" sz="800" baseline="0" dirty="0" err="1" smtClean="0"/>
              <a:t>Scala</a:t>
            </a:r>
            <a:r>
              <a:rPr lang="en-US" sz="800" baseline="0" dirty="0" smtClean="0"/>
              <a:t> REPLs, and can run general/whatever </a:t>
            </a:r>
            <a:r>
              <a:rPr lang="en-US" sz="800" baseline="0" dirty="0" err="1" smtClean="0"/>
              <a:t>Scala</a:t>
            </a:r>
            <a:r>
              <a:rPr lang="en-US" sz="800" baseline="0" dirty="0" smtClean="0"/>
              <a:t> commands; variable assignments, other.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sz="800" baseline="0" dirty="0" smtClean="0"/>
              <a:t>You will soon realize that the second window will hang when/if you try to execute Spark commands. Why ?</a:t>
            </a:r>
          </a:p>
          <a:p>
            <a:pPr marL="330200" indent="-171450">
              <a:buFont typeface="Arial" pitchFamily="34" charset="0"/>
              <a:buChar char="•"/>
            </a:pPr>
            <a:endParaRPr lang="en-US" sz="800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sz="800" baseline="0" dirty="0" smtClean="0"/>
              <a:t>The Spark Master offers a Web UI at,  http:// (Spark master IP) : 7080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sz="800" baseline="0" dirty="0" smtClean="0"/>
              <a:t>Each Spark client offers a WEB UI of it's own at, http:// (Spark client IP) : 4040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sz="800" baseline="0" dirty="0" smtClean="0"/>
              <a:t>This number 4040 is incremented for each Spark client. So, 4040, is followed by 4041, 4042, etcetera.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sz="800" baseline="0" dirty="0" smtClean="0"/>
              <a:t>There are also links to the Spark clients, from the Spark master page.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sz="800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sz="800" baseline="0" dirty="0" smtClean="0"/>
              <a:t>On second and subsequent clients you will see a message similar to,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sz="800" dirty="0" smtClean="0"/>
              <a:t>WARN  2018-07-11 09:05:51,097 </a:t>
            </a:r>
            <a:r>
              <a:rPr lang="en-US" sz="800" dirty="0" err="1" smtClean="0"/>
              <a:t>org.apache.spark.util.Utils</a:t>
            </a:r>
            <a:r>
              <a:rPr lang="en-US" sz="800" dirty="0" smtClean="0"/>
              <a:t>: Service '</a:t>
            </a:r>
            <a:r>
              <a:rPr lang="en-US" sz="800" dirty="0" err="1" smtClean="0"/>
              <a:t>SparkUI</a:t>
            </a:r>
            <a:r>
              <a:rPr lang="en-US" sz="800" dirty="0" smtClean="0"/>
              <a:t>' could not bind on port 4040. Attempting port 4041.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73953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the following: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View</a:t>
            </a:r>
            <a:r>
              <a:rPr lang="en-US" baseline="0" dirty="0" smtClean="0"/>
              <a:t> the Spark master Web UI at, http:// (Spark master </a:t>
            </a:r>
            <a:r>
              <a:rPr lang="en-US" baseline="0" dirty="0" err="1" smtClean="0"/>
              <a:t>ip</a:t>
            </a:r>
            <a:r>
              <a:rPr lang="en-US" baseline="0" dirty="0" smtClean="0"/>
              <a:t>) :7080    (localhost:7080)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Notice that the second "</a:t>
            </a:r>
            <a:r>
              <a:rPr lang="en-US" baseline="0" dirty="0" err="1" smtClean="0"/>
              <a:t>dse</a:t>
            </a:r>
            <a:r>
              <a:rPr lang="en-US" baseline="0" dirty="0" smtClean="0"/>
              <a:t> spark" command is currently blocked.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You can get to the Spark client Web UI via a trail of links, starting near the Red arrow. This UI will be largely empty for now, since our Spark client hasn't done anything yet.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53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the following: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The "</a:t>
            </a:r>
            <a:r>
              <a:rPr lang="en-US" dirty="0" err="1" smtClean="0"/>
              <a:t>dse</a:t>
            </a:r>
            <a:r>
              <a:rPr lang="en-US" dirty="0" smtClean="0"/>
              <a:t> spark" command offers command line options to</a:t>
            </a:r>
            <a:r>
              <a:rPr lang="en-US" baseline="0" dirty="0" smtClean="0"/>
              <a:t> specify</a:t>
            </a:r>
            <a:r>
              <a:rPr lang="en-US" dirty="0" smtClean="0"/>
              <a:t> resource consumption.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The --name argument allows you to specify a specific/variable name for your application; perhaps make it easier to find this application from the Spark master Web UI.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The default number of cores</a:t>
            </a:r>
            <a:r>
              <a:rPr lang="en-US" baseline="0" dirty="0" smtClean="0"/>
              <a:t> is, ALL. In place of N, specify a whole integer number.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Other values display the default values; 512M, and 1G.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We wont experiment with these settings now, as you may be on a laptop, short of resource as it is.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53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Comments about the REPLs: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About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REPL, an action submits a DAG, a Spark job. All other commands are interpreted by the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run time; that, and lazy evaluation.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REPL syntax is more forgiving than a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compiled program. I.e., you can reassign a </a:t>
            </a:r>
            <a:r>
              <a:rPr lang="en-US" baseline="0" dirty="0" err="1" smtClean="0"/>
              <a:t>val</a:t>
            </a:r>
            <a:r>
              <a:rPr lang="en-US" baseline="0" dirty="0" smtClean="0"/>
              <a:t>, (a static variable).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11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the following: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Implement Word Count,</a:t>
            </a:r>
            <a:r>
              <a:rPr lang="en-US" baseline="0" dirty="0" smtClean="0"/>
              <a:t> as detailed on the pages that follow.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53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50838"/>
            <a:ext cx="4662488" cy="2624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 the following: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Create</a:t>
            </a:r>
            <a:r>
              <a:rPr lang="en-US" baseline="0" dirty="0" smtClean="0"/>
              <a:t> a multi-line, simple ASCII text field with data similar to that as shown.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You will need an absolute pathname to this file; keep it short and simple.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5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Title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ingle Corner Rectangle 12"/>
          <p:cNvSpPr/>
          <p:nvPr userDrawn="1"/>
        </p:nvSpPr>
        <p:spPr>
          <a:xfrm flipV="1">
            <a:off x="0" y="-2"/>
            <a:ext cx="3654128" cy="5143502"/>
          </a:xfrm>
          <a:prstGeom prst="round1Rect">
            <a:avLst>
              <a:gd name="adj" fmla="val 2846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Shape 98"/>
          <p:cNvSpPr/>
          <p:nvPr userDrawn="1"/>
        </p:nvSpPr>
        <p:spPr>
          <a:xfrm>
            <a:off x="-3472" y="659747"/>
            <a:ext cx="3657600" cy="1842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726"/>
          <a:stretch/>
        </p:blipFill>
        <p:spPr>
          <a:xfrm>
            <a:off x="0" y="817418"/>
            <a:ext cx="3654128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ontent Placeholder 2"/>
          <p:cNvSpPr>
            <a:spLocks noGrp="1"/>
          </p:cNvSpPr>
          <p:nvPr>
            <p:ph sz="quarter" idx="16"/>
          </p:nvPr>
        </p:nvSpPr>
        <p:spPr>
          <a:xfrm>
            <a:off x="4111328" y="659747"/>
            <a:ext cx="4575472" cy="3941290"/>
          </a:xfrm>
          <a:prstGeom prst="rect">
            <a:avLst/>
          </a:prstGeom>
        </p:spPr>
        <p:txBody>
          <a:bodyPr lIns="0"/>
          <a:lstStyle>
            <a:lvl1pPr marL="233363" marR="0" indent="-227013" algn="l" rtl="0">
              <a:lnSpc>
                <a:spcPct val="100000"/>
              </a:lnSpc>
              <a:spcBef>
                <a:spcPts val="400"/>
              </a:spcBef>
              <a:spcAft>
                <a:spcPts val="16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73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Arial"/>
              <a:buChar char="•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91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Arial"/>
              <a:buChar char="•"/>
              <a:tabLst/>
              <a:def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hape 71"/>
          <p:cNvSpPr txBox="1">
            <a:spLocks noGrp="1"/>
          </p:cNvSpPr>
          <p:nvPr>
            <p:ph type="body" idx="1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hape 64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524" y="4609351"/>
            <a:ext cx="2496312" cy="402710"/>
          </a:xfrm>
          <a:prstGeom prst="rect">
            <a:avLst/>
          </a:prstGeom>
        </p:spPr>
      </p:pic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000-DTSE-Analytics-7545-60-PL-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23" name="Date Placeholder 4"/>
          <p:cNvSpPr>
            <a:spLocks noGrp="1"/>
          </p:cNvSpPr>
          <p:nvPr>
            <p:ph type="dt" sz="half" idx="17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9215" y="4578740"/>
            <a:ext cx="2284327" cy="22063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Prerequisites:</a:t>
            </a:r>
            <a:endParaRPr lang="en-US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2"/>
          </p:nvPr>
        </p:nvSpPr>
        <p:spPr>
          <a:xfrm>
            <a:off x="6859175" y="4790123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DataStax</a:t>
            </a:r>
            <a:r>
              <a:rPr lang="en-US" dirty="0" smtClean="0"/>
              <a:t>, All Rights Reserved. Confidential.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000-DTSE-Analytics-7545-60-PL-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9428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02 - Light banner,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000-DTSE-Analytics-7545-60-DU-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22916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4" pos="54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Light banner,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524" y="4609351"/>
            <a:ext cx="2496312" cy="402710"/>
          </a:xfrm>
          <a:prstGeom prst="rect">
            <a:avLst/>
          </a:prstGeom>
        </p:spPr>
      </p:pic>
      <p:sp>
        <p:nvSpPr>
          <p:cNvPr id="20" name="Date Placeholder 4"/>
          <p:cNvSpPr>
            <a:spLocks noGrp="1"/>
          </p:cNvSpPr>
          <p:nvPr>
            <p:ph type="dt" sz="half" idx="18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6"/>
          </p:nvPr>
        </p:nvSpPr>
        <p:spPr>
          <a:xfrm>
            <a:off x="457200" y="1123949"/>
            <a:ext cx="8229600" cy="3477087"/>
          </a:xfrm>
          <a:prstGeom prst="rect">
            <a:avLst/>
          </a:prstGeom>
        </p:spPr>
        <p:txBody>
          <a:bodyPr lIns="0"/>
          <a:lstStyle>
            <a:lvl1pPr marL="233363" marR="0" indent="-227013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73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91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.AppleSystemUIFont" charset="-120"/>
              <a:buChar char="–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000-DTSE-Analytics-7545-60-PL-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535759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4" pos="54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- Light banner,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pic>
        <p:nvPicPr>
          <p:cNvPr id="14" name="Shape 74" descr="line-dot-pattern@2x.png"/>
          <p:cNvPicPr preferRelativeResize="0"/>
          <p:nvPr userDrawn="1"/>
        </p:nvPicPr>
        <p:blipFill rotWithShape="1">
          <a:blip r:embed="rId3" cstate="screen">
            <a:alphaModFix amt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4706530" y="0"/>
            <a:ext cx="4437469" cy="369178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57200" y="1123949"/>
            <a:ext cx="4003675" cy="3477087"/>
          </a:xfrm>
          <a:prstGeom prst="rect">
            <a:avLst/>
          </a:prstGeom>
        </p:spPr>
        <p:txBody>
          <a:bodyPr lIns="0"/>
          <a:lstStyle>
            <a:lvl1pPr marL="233363" marR="0" indent="-227013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73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Arial"/>
              <a:buChar char="•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91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.AppleSystemUIFont" charset="-120"/>
              <a:buChar char="–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7"/>
          </p:nvPr>
        </p:nvSpPr>
        <p:spPr>
          <a:xfrm>
            <a:off x="4691671" y="1123949"/>
            <a:ext cx="4003675" cy="3477087"/>
          </a:xfrm>
          <a:prstGeom prst="rect">
            <a:avLst/>
          </a:prstGeom>
        </p:spPr>
        <p:txBody>
          <a:bodyPr lIns="0"/>
          <a:lstStyle>
            <a:lvl1pPr marL="233363" marR="0" indent="-227013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73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91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.AppleSystemUIFont" charset="-120"/>
              <a:buChar char="–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524" y="4609351"/>
            <a:ext cx="2496312" cy="402710"/>
          </a:xfrm>
          <a:prstGeom prst="rect">
            <a:avLst/>
          </a:prstGeom>
        </p:spPr>
      </p:pic>
      <p:sp>
        <p:nvSpPr>
          <p:cNvPr id="20" name="Date Placeholder 4"/>
          <p:cNvSpPr>
            <a:spLocks noGrp="1"/>
          </p:cNvSpPr>
          <p:nvPr>
            <p:ph type="dt" sz="half" idx="18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000-DTSE-Analytics-7545-60-PL-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/>
  </p:cSld>
  <p:clrMapOvr>
    <a:masterClrMapping/>
  </p:clrMapOvr>
  <p:extLst mod="1">
    <p:ext uri="{DCECCB84-F9BA-43D5-87BE-67443E8EF086}">
      <p15:sldGuideLst xmlns="" xmlns:p15="http://schemas.microsoft.com/office/powerpoint/2012/main">
        <p15:guide id="4" pos="54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- Left pictur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4706530" y="0"/>
            <a:ext cx="4437469" cy="369178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18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542339" y="1120777"/>
            <a:ext cx="5144460" cy="3480260"/>
          </a:xfrm>
          <a:prstGeom prst="rect">
            <a:avLst/>
          </a:prstGeom>
        </p:spPr>
        <p:txBody>
          <a:bodyPr lIns="0"/>
          <a:lstStyle>
            <a:lvl1pPr marL="233363" marR="0" indent="-227013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73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91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.AppleSystemUIFont" charset="-120"/>
              <a:buChar char="–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57201" y="1120776"/>
            <a:ext cx="2799806" cy="3517900"/>
          </a:xfrm>
          <a:prstGeom prst="round1Rect">
            <a:avLst>
              <a:gd name="adj" fmla="val 34218"/>
            </a:avLst>
          </a:prstGeom>
          <a:noFill/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524" y="4609351"/>
            <a:ext cx="2496312" cy="402710"/>
          </a:xfrm>
          <a:prstGeom prst="rect">
            <a:avLst/>
          </a:prstGeom>
        </p:spPr>
      </p:pic>
      <p:sp>
        <p:nvSpPr>
          <p:cNvPr id="17" name="Date Placeholder 4"/>
          <p:cNvSpPr>
            <a:spLocks noGrp="1"/>
          </p:cNvSpPr>
          <p:nvPr>
            <p:ph type="dt" sz="half" idx="17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000-DTSE-Analytics-7545-60-PL-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/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- Right pictur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74791" y="1120777"/>
            <a:ext cx="5144460" cy="3480260"/>
          </a:xfrm>
          <a:prstGeom prst="rect">
            <a:avLst/>
          </a:prstGeom>
        </p:spPr>
        <p:txBody>
          <a:bodyPr lIns="0"/>
          <a:lstStyle>
            <a:lvl1pPr marL="233363" marR="0" indent="-227013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73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91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.AppleSystemUIFont" charset="-120"/>
              <a:buChar char="–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524" y="4609351"/>
            <a:ext cx="2496312" cy="402710"/>
          </a:xfrm>
          <a:prstGeom prst="rect">
            <a:avLst/>
          </a:prstGeom>
        </p:spPr>
      </p:pic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51666" y="1083137"/>
            <a:ext cx="2799806" cy="3517900"/>
          </a:xfrm>
          <a:prstGeom prst="round1Rect">
            <a:avLst>
              <a:gd name="adj" fmla="val 34218"/>
            </a:avLst>
          </a:prstGeom>
          <a:noFill/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7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000-DTSE-Analytics-7545-60-PL-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901456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Interna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 userDrawn="1"/>
        </p:nvSpPr>
        <p:spPr>
          <a:xfrm rot="10800000" flipH="1">
            <a:off x="-1" y="-6"/>
            <a:ext cx="9144001" cy="866491"/>
          </a:xfrm>
          <a:prstGeom prst="round1Rect">
            <a:avLst>
              <a:gd name="adj" fmla="val 50000"/>
            </a:avLst>
          </a:prstGeom>
          <a:solidFill>
            <a:srgbClr val="FFD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6726195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lt1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pic>
        <p:nvPicPr>
          <p:cNvPr id="14" name="Picture 13" descr="line-dot-pattern@2x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00" b="12647"/>
          <a:stretch/>
        </p:blipFill>
        <p:spPr>
          <a:xfrm rot="16200000">
            <a:off x="7179812" y="-1097707"/>
            <a:ext cx="866487" cy="306189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200099" y="1123949"/>
            <a:ext cx="6450676" cy="3477087"/>
          </a:xfrm>
          <a:prstGeom prst="rect">
            <a:avLst/>
          </a:prstGeom>
        </p:spPr>
        <p:txBody>
          <a:bodyPr lIns="0"/>
          <a:lstStyle>
            <a:lvl1pPr marL="233363" marR="0" indent="-227013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19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ts val="1400"/>
              <a:buFont typeface=".AppleSystemUIFont" charset="-120"/>
              <a:buChar char="–"/>
              <a:tabLst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73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9163" marR="0" indent="-23177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.AppleSystemUIFont" charset="-120"/>
              <a:buChar char="–"/>
              <a:tabLst/>
              <a:def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44588" marR="0" indent="-225425" algn="l" rtl="0">
              <a:lnSpc>
                <a:spcPct val="100000"/>
              </a:lnSpc>
              <a:spcBef>
                <a:spcPts val="280"/>
              </a:spcBef>
              <a:spcAft>
                <a:spcPts val="500"/>
              </a:spcAft>
              <a:buClr>
                <a:schemeClr val="accent5"/>
              </a:buClr>
              <a:buSzPct val="100000"/>
              <a:buFont typeface="Arial"/>
              <a:buChar char="•"/>
              <a:tabLst/>
              <a:def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524" y="4609351"/>
            <a:ext cx="2496312" cy="402710"/>
          </a:xfrm>
          <a:prstGeom prst="rect">
            <a:avLst/>
          </a:prstGeom>
        </p:spPr>
      </p:pic>
      <p:sp>
        <p:nvSpPr>
          <p:cNvPr id="17" name="Date Placeholder 4"/>
          <p:cNvSpPr>
            <a:spLocks noGrp="1"/>
          </p:cNvSpPr>
          <p:nvPr>
            <p:ph type="dt" sz="half" idx="17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91004" y="1978634"/>
            <a:ext cx="1925571" cy="1271847"/>
            <a:chOff x="6991004" y="1978634"/>
            <a:chExt cx="1925571" cy="1271847"/>
          </a:xfrm>
        </p:grpSpPr>
        <p:sp>
          <p:nvSpPr>
            <p:cNvPr id="2" name="Rectangle 1"/>
            <p:cNvSpPr/>
            <p:nvPr userDrawn="1"/>
          </p:nvSpPr>
          <p:spPr>
            <a:xfrm>
              <a:off x="6991004" y="1978634"/>
              <a:ext cx="1925571" cy="1271847"/>
            </a:xfrm>
            <a:prstGeom prst="rect">
              <a:avLst/>
            </a:prstGeom>
            <a:noFill/>
            <a:ln w="136525">
              <a:solidFill>
                <a:srgbClr val="FFD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7090756" y="2152892"/>
              <a:ext cx="1704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 smtClean="0">
                  <a:solidFill>
                    <a:srgbClr val="FFC72C"/>
                  </a:solidFill>
                </a:rPr>
                <a:t>DataStax</a:t>
              </a:r>
              <a:r>
                <a:rPr lang="en-US" sz="1800" b="1" dirty="0" smtClean="0">
                  <a:solidFill>
                    <a:srgbClr val="FFC72C"/>
                  </a:solidFill>
                </a:rPr>
                <a:t> Internal Use Only</a:t>
              </a:r>
            </a:p>
          </p:txBody>
        </p:sp>
      </p:grp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000-DTSE-Analytics-7545-60-PL-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8709661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Sub-section Break (Exercise, oth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 userDrawn="1"/>
        </p:nvSpPr>
        <p:spPr>
          <a:xfrm flipH="1">
            <a:off x="0" y="1"/>
            <a:ext cx="4267200" cy="4286249"/>
          </a:xfrm>
          <a:prstGeom prst="round1Rect">
            <a:avLst>
              <a:gd name="adj" fmla="val 3481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 flipH="1">
            <a:off x="4261390" y="-1"/>
            <a:ext cx="4882610" cy="4291781"/>
          </a:xfrm>
          <a:custGeom>
            <a:avLst/>
            <a:gdLst>
              <a:gd name="connsiteX0" fmla="*/ 4877692 w 4882610"/>
              <a:gd name="connsiteY0" fmla="*/ 0 h 4305302"/>
              <a:gd name="connsiteX1" fmla="*/ 0 w 4882610"/>
              <a:gd name="connsiteY1" fmla="*/ 0 h 4305302"/>
              <a:gd name="connsiteX2" fmla="*/ 0 w 4882610"/>
              <a:gd name="connsiteY2" fmla="*/ 1558799 h 4305302"/>
              <a:gd name="connsiteX3" fmla="*/ 1560 w 4882610"/>
              <a:gd name="connsiteY3" fmla="*/ 1766430 h 4305302"/>
              <a:gd name="connsiteX4" fmla="*/ 5811 w 4882610"/>
              <a:gd name="connsiteY4" fmla="*/ 2834111 h 4305302"/>
              <a:gd name="connsiteX5" fmla="*/ 1475417 w 4882610"/>
              <a:gd name="connsiteY5" fmla="*/ 4305302 h 4305302"/>
              <a:gd name="connsiteX6" fmla="*/ 4882610 w 4882610"/>
              <a:gd name="connsiteY6" fmla="*/ 4300781 h 4305302"/>
              <a:gd name="connsiteX7" fmla="*/ 4882610 w 4882610"/>
              <a:gd name="connsiteY7" fmla="*/ 19 h 430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82610" h="4305302">
                <a:moveTo>
                  <a:pt x="4877692" y="0"/>
                </a:moveTo>
                <a:lnTo>
                  <a:pt x="0" y="0"/>
                </a:lnTo>
                <a:lnTo>
                  <a:pt x="0" y="1558799"/>
                </a:lnTo>
                <a:lnTo>
                  <a:pt x="1560" y="1766430"/>
                </a:lnTo>
                <a:cubicBezTo>
                  <a:pt x="4254" y="2124944"/>
                  <a:pt x="6310" y="2482148"/>
                  <a:pt x="5811" y="2834111"/>
                </a:cubicBezTo>
                <a:cubicBezTo>
                  <a:pt x="5811" y="3646628"/>
                  <a:pt x="663775" y="4305302"/>
                  <a:pt x="1475417" y="4305302"/>
                </a:cubicBezTo>
                <a:lnTo>
                  <a:pt x="4882610" y="4300781"/>
                </a:lnTo>
                <a:lnTo>
                  <a:pt x="4882610" y="19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pic>
        <p:nvPicPr>
          <p:cNvPr id="28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274" y="0"/>
            <a:ext cx="5199810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1"/>
          <p:cNvSpPr txBox="1">
            <a:spLocks noGrp="1"/>
          </p:cNvSpPr>
          <p:nvPr>
            <p:ph type="body" idx="1"/>
          </p:nvPr>
        </p:nvSpPr>
        <p:spPr>
          <a:xfrm>
            <a:off x="457200" y="3015512"/>
            <a:ext cx="3409406" cy="1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hape 64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524" y="4609351"/>
            <a:ext cx="2496312" cy="402710"/>
          </a:xfrm>
          <a:prstGeom prst="rect">
            <a:avLst/>
          </a:prstGeom>
        </p:spPr>
      </p:pic>
      <p:sp>
        <p:nvSpPr>
          <p:cNvPr id="17" name="Date Placeholder 4"/>
          <p:cNvSpPr>
            <a:spLocks noGrp="1"/>
          </p:cNvSpPr>
          <p:nvPr>
            <p:ph type="dt" sz="half" idx="17"/>
          </p:nvPr>
        </p:nvSpPr>
        <p:spPr>
          <a:xfrm>
            <a:off x="6859175" y="4891669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000-DTSE-Analytics-7545-60-PL-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522767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Sec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9215" y="4578740"/>
            <a:ext cx="2284327" cy="22063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 End of Module: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000-DTSE-Analytics-7545-60-PL-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2"/>
          </p:nvPr>
        </p:nvSpPr>
        <p:spPr>
          <a:xfrm>
            <a:off x="6859175" y="4790123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DataStax</a:t>
            </a:r>
            <a:r>
              <a:rPr lang="en-US" dirty="0" smtClean="0"/>
              <a:t>, All Rights Reserved. Confidential.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- Additional Detail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9215" y="4578740"/>
            <a:ext cx="2284327" cy="22063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Additional Detail:</a:t>
            </a:r>
            <a:endParaRPr lang="en-US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2"/>
          </p:nvPr>
        </p:nvSpPr>
        <p:spPr>
          <a:xfrm>
            <a:off x="6859175" y="4790123"/>
            <a:ext cx="2057400" cy="18920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DataStax</a:t>
            </a:r>
            <a:r>
              <a:rPr lang="en-US" dirty="0" smtClean="0"/>
              <a:t>, All Rights Reserved. Confidential.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000-DTSE-Analytics-7545-60-PL-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5693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713" r:id="rId2"/>
    <p:sldLayoutId id="2147483695" r:id="rId3"/>
    <p:sldLayoutId id="2147483694" r:id="rId4"/>
    <p:sldLayoutId id="2147483712" r:id="rId5"/>
    <p:sldLayoutId id="2147483714" r:id="rId6"/>
    <p:sldLayoutId id="2147483717" r:id="rId7"/>
    <p:sldLayoutId id="2147483710" r:id="rId8"/>
    <p:sldLayoutId id="2147483716" r:id="rId9"/>
    <p:sldLayoutId id="2147483715" r:id="rId10"/>
    <p:sldLayoutId id="214748371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151" userDrawn="1">
          <p15:clr>
            <a:srgbClr val="F26B43"/>
          </p15:clr>
        </p15:guide>
        <p15:guide id="2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119.194:404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>
          <a:xfrm>
            <a:off x="3870665" y="319680"/>
            <a:ext cx="5184558" cy="394129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This Practice </a:t>
            </a:r>
            <a:r>
              <a:rPr lang="en-US" sz="1800" dirty="0"/>
              <a:t>L</a:t>
            </a:r>
            <a:r>
              <a:rPr lang="en-US" sz="1800" dirty="0" smtClean="0"/>
              <a:t>ab is dependent on Discussion Unit 7544, where most of the objects we create in this lab were introduced.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This Practice </a:t>
            </a:r>
            <a:r>
              <a:rPr lang="en-US" sz="1800" dirty="0"/>
              <a:t>L</a:t>
            </a:r>
            <a:r>
              <a:rPr lang="en-US" sz="1800" dirty="0" smtClean="0"/>
              <a:t>ab requires a working DSE system, with DSE Analytics enabled.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Because of the dependency on the "</a:t>
            </a:r>
            <a:r>
              <a:rPr lang="en-US" sz="1800" dirty="0" err="1" smtClean="0"/>
              <a:t>dse</a:t>
            </a:r>
            <a:r>
              <a:rPr lang="en-US" sz="1800" dirty="0"/>
              <a:t> </a:t>
            </a:r>
            <a:r>
              <a:rPr lang="en-US" sz="1800" dirty="0" smtClean="0"/>
              <a:t>spark" utility, this Practice </a:t>
            </a:r>
            <a:r>
              <a:rPr lang="en-US" sz="1800" dirty="0"/>
              <a:t>L</a:t>
            </a:r>
            <a:r>
              <a:rPr lang="en-US" sz="1800" dirty="0" smtClean="0"/>
              <a:t>ab requires a </a:t>
            </a:r>
            <a:r>
              <a:rPr lang="en-US" sz="1800" dirty="0" err="1" smtClean="0"/>
              <a:t>ssh</a:t>
            </a:r>
            <a:r>
              <a:rPr lang="en-US" sz="1800" dirty="0" smtClean="0"/>
              <a:t>(C) prompt on at least one node operating DSE Analytics.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i="1" dirty="0" smtClean="0">
                <a:solidFill>
                  <a:srgbClr val="92D050"/>
                </a:solidFill>
              </a:rPr>
              <a:t>Artifacts created in this Practice Lab are used by other Practice Labs that follow</a:t>
            </a:r>
            <a:r>
              <a:rPr lang="en-US" sz="1800" dirty="0">
                <a:solidFill>
                  <a:srgbClr val="92D050"/>
                </a:solidFill>
              </a:rPr>
              <a:t>.</a:t>
            </a:r>
            <a:r>
              <a:rPr lang="en-US" sz="1800" dirty="0" smtClean="0"/>
              <a:t> So, it is important you complete the minimal challenges as outlined.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97610"/>
            <a:ext cx="3089305" cy="680970"/>
          </a:xfrm>
        </p:spPr>
        <p:txBody>
          <a:bodyPr/>
          <a:lstStyle/>
          <a:p>
            <a:r>
              <a:rPr lang="en-US" sz="2000" dirty="0" smtClean="0"/>
              <a:t>DSE Analytics, Word Count (first example), RDDs, Transforms, Actions, read and write from DSE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769250"/>
            <a:ext cx="3089305" cy="828360"/>
          </a:xfrm>
        </p:spPr>
        <p:txBody>
          <a:bodyPr/>
          <a:lstStyle/>
          <a:p>
            <a:r>
              <a:rPr lang="en-US" dirty="0" smtClean="0"/>
              <a:t>Practice Lab: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000-DTSE-Analytics-7545-60-PL-</a:t>
            </a:r>
            <a:fld id="{5A6FB346-E907-314D-8DE1-ECD2B2B6AA1B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5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63927" y="1422133"/>
            <a:ext cx="25241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9946" y="3834065"/>
            <a:ext cx="2524576" cy="548048"/>
          </a:xfrm>
        </p:spPr>
        <p:txBody>
          <a:bodyPr/>
          <a:lstStyle/>
          <a:p>
            <a:r>
              <a:rPr lang="en-US" dirty="0" smtClean="0"/>
              <a:t>Challenge 3: The </a:t>
            </a:r>
            <a:r>
              <a:rPr lang="en-US" dirty="0" err="1" smtClean="0"/>
              <a:t>Scala</a:t>
            </a:r>
            <a:r>
              <a:rPr lang="en-US" dirty="0" smtClean="0"/>
              <a:t>, Spark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000-DTSE-Analytics-7545-60-PL-</a:t>
            </a:r>
            <a:fld id="{5A6FB346-E907-314D-8DE1-ECD2B2B6AA1B}" type="slidenum">
              <a:rPr lang="uk-UA" smtClean="0"/>
              <a:pPr/>
              <a:t>10</a:t>
            </a:fld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0087" y="585013"/>
            <a:ext cx="71256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val</a:t>
            </a:r>
            <a:r>
              <a:rPr lang="en-US" sz="1800" dirty="0" smtClean="0"/>
              <a:t> </a:t>
            </a:r>
            <a:r>
              <a:rPr lang="en-US" sz="1800" dirty="0"/>
              <a:t>records = </a:t>
            </a:r>
            <a:r>
              <a:rPr lang="en-US" sz="1800" dirty="0" err="1"/>
              <a:t>sc.textFile</a:t>
            </a:r>
            <a:r>
              <a:rPr lang="en-US" sz="1800" dirty="0"/>
              <a:t>("file:///opt/stores_db/7545_HelloWorld.csv")</a:t>
            </a:r>
          </a:p>
          <a:p>
            <a:r>
              <a:rPr lang="en-US" sz="1800" dirty="0" err="1"/>
              <a:t>val</a:t>
            </a:r>
            <a:r>
              <a:rPr lang="en-US" sz="1800" dirty="0"/>
              <a:t> words   = </a:t>
            </a:r>
            <a:r>
              <a:rPr lang="en-US" sz="1800" dirty="0" err="1"/>
              <a:t>records.</a:t>
            </a:r>
            <a:r>
              <a:rPr lang="en-US" sz="1800" dirty="0" err="1">
                <a:solidFill>
                  <a:srgbClr val="00B0F0"/>
                </a:solidFill>
              </a:rPr>
              <a:t>flatMap</a:t>
            </a:r>
            <a:r>
              <a:rPr lang="en-US" sz="1800" dirty="0"/>
              <a:t>( </a:t>
            </a:r>
            <a:r>
              <a:rPr lang="en-US" sz="1800" dirty="0">
                <a:solidFill>
                  <a:srgbClr val="92D050"/>
                </a:solidFill>
              </a:rPr>
              <a:t>record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=&gt;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record.split</a:t>
            </a:r>
            <a:r>
              <a:rPr lang="en-US" sz="1800" dirty="0">
                <a:solidFill>
                  <a:srgbClr val="C00000"/>
                </a:solidFill>
              </a:rPr>
              <a:t>(",").drop(1) 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sz="1800" dirty="0" err="1"/>
              <a:t>val</a:t>
            </a:r>
            <a:r>
              <a:rPr lang="en-US" sz="1800" dirty="0"/>
              <a:t> counts1 = </a:t>
            </a:r>
            <a:r>
              <a:rPr lang="en-US" sz="1800" dirty="0" err="1"/>
              <a:t>words.</a:t>
            </a:r>
            <a:r>
              <a:rPr lang="en-US" sz="1800" dirty="0" err="1">
                <a:solidFill>
                  <a:srgbClr val="00B0F0"/>
                </a:solidFill>
              </a:rPr>
              <a:t>map</a:t>
            </a:r>
            <a:r>
              <a:rPr lang="en-US" sz="1800" dirty="0"/>
              <a:t>( </a:t>
            </a:r>
            <a:r>
              <a:rPr lang="en-US" sz="1800" dirty="0">
                <a:solidFill>
                  <a:srgbClr val="92D050"/>
                </a:solidFill>
              </a:rPr>
              <a:t>word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=&gt;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(word, 1)</a:t>
            </a:r>
            <a:r>
              <a:rPr lang="en-US" sz="1800" dirty="0"/>
              <a:t> )</a:t>
            </a:r>
          </a:p>
          <a:p>
            <a:r>
              <a:rPr lang="en-US" sz="1800" dirty="0" err="1"/>
              <a:t>val</a:t>
            </a:r>
            <a:r>
              <a:rPr lang="en-US" sz="1800" dirty="0"/>
              <a:t> counts2 = counts1.</a:t>
            </a:r>
            <a:r>
              <a:rPr lang="en-US" sz="1800" dirty="0">
                <a:solidFill>
                  <a:srgbClr val="00B0F0"/>
                </a:solidFill>
              </a:rPr>
              <a:t>reduceByKey</a:t>
            </a:r>
            <a:r>
              <a:rPr lang="en-US" sz="1800" dirty="0">
                <a:solidFill>
                  <a:schemeClr val="tx1"/>
                </a:solidFill>
              </a:rPr>
              <a:t>{</a:t>
            </a:r>
            <a:r>
              <a:rPr lang="en-US" sz="1800" dirty="0">
                <a:solidFill>
                  <a:srgbClr val="92D050"/>
                </a:solidFill>
              </a:rPr>
              <a:t> case(x, y) </a:t>
            </a:r>
            <a:r>
              <a:rPr lang="en-US" sz="1800" dirty="0">
                <a:solidFill>
                  <a:srgbClr val="FFC000"/>
                </a:solidFill>
              </a:rPr>
              <a:t>=&gt;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x + y</a:t>
            </a:r>
            <a:r>
              <a:rPr lang="en-US" sz="1800" dirty="0"/>
              <a:t> }</a:t>
            </a:r>
          </a:p>
          <a:p>
            <a:endParaRPr lang="en-US" sz="1600" dirty="0"/>
          </a:p>
          <a:p>
            <a:r>
              <a:rPr lang="en-US" sz="1800" dirty="0"/>
              <a:t>counts2.</a:t>
            </a:r>
            <a:r>
              <a:rPr lang="en-US" sz="1800" dirty="0">
                <a:solidFill>
                  <a:srgbClr val="7030A0"/>
                </a:solidFill>
              </a:rPr>
              <a:t>collect()</a:t>
            </a:r>
            <a:r>
              <a:rPr lang="en-US" sz="1800" dirty="0"/>
              <a:t>.</a:t>
            </a:r>
            <a:r>
              <a:rPr lang="en-US" sz="1800" dirty="0" err="1"/>
              <a:t>foreach</a:t>
            </a:r>
            <a:r>
              <a:rPr lang="en-US" sz="1800" dirty="0"/>
              <a:t>(</a:t>
            </a:r>
            <a:r>
              <a:rPr lang="en-US" sz="1800" dirty="0" err="1"/>
              <a:t>println</a:t>
            </a:r>
            <a:r>
              <a:rPr lang="en-US" sz="1800" dirty="0" smtClean="0"/>
              <a:t>)</a:t>
            </a:r>
          </a:p>
          <a:p>
            <a:endParaRPr lang="en-US" sz="1600" dirty="0"/>
          </a:p>
          <a:p>
            <a:r>
              <a:rPr lang="en-US" sz="1600" dirty="0"/>
              <a:t>( Dave,1)</a:t>
            </a:r>
          </a:p>
          <a:p>
            <a:r>
              <a:rPr lang="en-US" sz="1600" dirty="0"/>
              <a:t>( Harold,1)</a:t>
            </a:r>
          </a:p>
          <a:p>
            <a:r>
              <a:rPr lang="en-US" sz="1600" dirty="0"/>
              <a:t>( Alice,1)</a:t>
            </a:r>
          </a:p>
          <a:p>
            <a:r>
              <a:rPr lang="en-US" sz="1600" dirty="0"/>
              <a:t>( Bob,3)</a:t>
            </a:r>
          </a:p>
          <a:p>
            <a:r>
              <a:rPr lang="en-US" sz="1600" dirty="0"/>
              <a:t>( Mary,1)</a:t>
            </a:r>
          </a:p>
          <a:p>
            <a:r>
              <a:rPr lang="en-US" sz="1600" dirty="0"/>
              <a:t>( Ted,1)</a:t>
            </a:r>
          </a:p>
        </p:txBody>
      </p:sp>
    </p:spTree>
    <p:extLst>
      <p:ext uri="{BB962C8B-B14F-4D97-AF65-F5344CB8AC3E}">
        <p14:creationId xmlns:p14="http://schemas.microsoft.com/office/powerpoint/2010/main" val="28701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531"/>
            <a:ext cx="8229600" cy="548048"/>
          </a:xfrm>
        </p:spPr>
        <p:txBody>
          <a:bodyPr/>
          <a:lstStyle/>
          <a:p>
            <a:r>
              <a:rPr lang="en-US" dirty="0" smtClean="0"/>
              <a:t>Challenge 3: Two Transforms (Derivations)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000-DTSE-Analytics-7545-60-PL-</a:t>
            </a:r>
            <a:fld id="{5A6FB346-E907-314D-8DE1-ECD2B2B6AA1B}" type="slidenum">
              <a:rPr lang="uk-UA" smtClean="0"/>
              <a:pPr/>
              <a:t>11</a:t>
            </a:fld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389120" y="1569999"/>
            <a:ext cx="4636893" cy="1518890"/>
          </a:xfrm>
        </p:spPr>
        <p:txBody>
          <a:bodyPr/>
          <a:lstStyle/>
          <a:p>
            <a:pPr marL="6350" indent="0">
              <a:buNone/>
            </a:pP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recs_withDerived</a:t>
            </a:r>
            <a:r>
              <a:rPr lang="en-US" sz="2000" dirty="0"/>
              <a:t> = counts2.map </a:t>
            </a:r>
            <a:r>
              <a:rPr lang="en-US" sz="2000" dirty="0" smtClean="0"/>
              <a:t>   </a:t>
            </a:r>
          </a:p>
          <a:p>
            <a:pPr marL="635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{ </a:t>
            </a:r>
            <a:r>
              <a:rPr lang="en-US" sz="2000" dirty="0">
                <a:solidFill>
                  <a:srgbClr val="00B0F0"/>
                </a:solidFill>
              </a:rPr>
              <a:t>case(name, </a:t>
            </a:r>
            <a:r>
              <a:rPr lang="en-US" sz="2000" dirty="0" err="1">
                <a:solidFill>
                  <a:srgbClr val="00B0F0"/>
                </a:solidFill>
              </a:rPr>
              <a:t>cnt</a:t>
            </a:r>
            <a:r>
              <a:rPr lang="en-US" sz="2000" dirty="0">
                <a:solidFill>
                  <a:srgbClr val="00B0F0"/>
                </a:solidFill>
              </a:rPr>
              <a:t>) =&gt; </a:t>
            </a:r>
          </a:p>
          <a:p>
            <a:pPr marL="6350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   </a:t>
            </a:r>
            <a:r>
              <a:rPr lang="en-US" sz="2000" dirty="0" smtClean="0">
                <a:solidFill>
                  <a:srgbClr val="00B0F0"/>
                </a:solidFill>
              </a:rPr>
              <a:t>   (</a:t>
            </a:r>
            <a:r>
              <a:rPr lang="en-US" sz="2000" dirty="0">
                <a:solidFill>
                  <a:srgbClr val="00B0F0"/>
                </a:solidFill>
              </a:rPr>
              <a:t>name, </a:t>
            </a:r>
            <a:r>
              <a:rPr lang="en-US" sz="2000" dirty="0" err="1">
                <a:solidFill>
                  <a:srgbClr val="00B0F0"/>
                </a:solidFill>
              </a:rPr>
              <a:t>cnt</a:t>
            </a:r>
            <a:r>
              <a:rPr lang="en-US" sz="2000" dirty="0">
                <a:solidFill>
                  <a:srgbClr val="00B0F0"/>
                </a:solidFill>
              </a:rPr>
              <a:t>, </a:t>
            </a:r>
            <a:r>
              <a:rPr lang="en-US" sz="2000" dirty="0" err="1">
                <a:solidFill>
                  <a:srgbClr val="00B0F0"/>
                </a:solidFill>
              </a:rPr>
              <a:t>name.toUpperCase</a:t>
            </a:r>
            <a:r>
              <a:rPr lang="en-US" sz="2000" dirty="0">
                <a:solidFill>
                  <a:srgbClr val="00B0F0"/>
                </a:solidFill>
              </a:rPr>
              <a:t> )</a:t>
            </a:r>
            <a:r>
              <a:rPr lang="en-US" sz="2000" dirty="0"/>
              <a:t> </a:t>
            </a:r>
            <a:r>
              <a:rPr lang="en-US" sz="2000" dirty="0" smtClean="0"/>
              <a:t>}</a:t>
            </a:r>
          </a:p>
          <a:p>
            <a:pPr marL="6350" indent="0">
              <a:buNone/>
            </a:pPr>
            <a:r>
              <a:rPr lang="en-US" sz="2000" dirty="0" smtClean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36" y="1332919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1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7122" y="1092544"/>
            <a:ext cx="3088888" cy="548048"/>
          </a:xfrm>
        </p:spPr>
        <p:txBody>
          <a:bodyPr/>
          <a:lstStyle/>
          <a:p>
            <a:r>
              <a:rPr lang="en-US" dirty="0"/>
              <a:t>Challenge 3: Two Transforms (Derivations)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000-DTSE-Analytics-7545-60-PL-</a:t>
            </a:r>
            <a:fld id="{5A6FB346-E907-314D-8DE1-ECD2B2B6AA1B}" type="slidenum">
              <a:rPr lang="uk-UA" smtClean="0"/>
              <a:pPr/>
              <a:t>12</a:t>
            </a:fld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/>
          </p:nvPr>
        </p:nvSpPr>
        <p:spPr>
          <a:xfrm>
            <a:off x="457200" y="387969"/>
            <a:ext cx="4281055" cy="3477087"/>
          </a:xfrm>
        </p:spPr>
        <p:txBody>
          <a:bodyPr/>
          <a:lstStyle/>
          <a:p>
            <a:pPr marL="635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object </a:t>
            </a:r>
            <a:r>
              <a:rPr lang="en-US" sz="1800" dirty="0" err="1"/>
              <a:t>MyFunctions</a:t>
            </a:r>
            <a:r>
              <a:rPr lang="en-US" sz="1800" dirty="0"/>
              <a:t> {</a:t>
            </a:r>
          </a:p>
          <a:p>
            <a:pPr marL="635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</a:t>
            </a:r>
            <a:r>
              <a:rPr lang="en-US" sz="1800" dirty="0" err="1"/>
              <a:t>def</a:t>
            </a:r>
            <a:r>
              <a:rPr lang="en-US" sz="1800" dirty="0"/>
              <a:t> </a:t>
            </a:r>
            <a:r>
              <a:rPr lang="en-US" sz="1800" dirty="0" err="1"/>
              <a:t>generateFlag</a:t>
            </a:r>
            <a:r>
              <a:rPr lang="en-US" sz="1800" dirty="0"/>
              <a:t>(</a:t>
            </a:r>
            <a:r>
              <a:rPr lang="en-US" sz="1800" dirty="0" err="1"/>
              <a:t>arg</a:t>
            </a:r>
            <a:r>
              <a:rPr lang="en-US" sz="1800" dirty="0"/>
              <a:t>: String) : String = {</a:t>
            </a:r>
          </a:p>
          <a:p>
            <a:pPr marL="635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if (</a:t>
            </a:r>
            <a:r>
              <a:rPr lang="en-US" sz="1800" dirty="0" err="1"/>
              <a:t>arg</a:t>
            </a:r>
            <a:r>
              <a:rPr lang="en-US" sz="1800" dirty="0"/>
              <a:t> &gt; "M")</a:t>
            </a:r>
          </a:p>
          <a:p>
            <a:pPr marL="635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   "E-USA"</a:t>
            </a:r>
          </a:p>
          <a:p>
            <a:pPr marL="635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else</a:t>
            </a:r>
          </a:p>
          <a:p>
            <a:pPr marL="635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   "W-USA"</a:t>
            </a:r>
          </a:p>
          <a:p>
            <a:pPr marL="635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}</a:t>
            </a:r>
          </a:p>
          <a:p>
            <a:pPr marL="635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}</a:t>
            </a:r>
          </a:p>
          <a:p>
            <a:pPr marL="635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val</a:t>
            </a:r>
            <a:r>
              <a:rPr lang="en-US" sz="1800" dirty="0"/>
              <a:t> </a:t>
            </a:r>
            <a:r>
              <a:rPr lang="en-US" sz="1800" dirty="0" err="1"/>
              <a:t>recs_withDerived</a:t>
            </a:r>
            <a:r>
              <a:rPr lang="en-US" sz="1800" dirty="0"/>
              <a:t> = counts2.map { case(name, </a:t>
            </a:r>
            <a:r>
              <a:rPr lang="en-US" sz="1800" dirty="0" err="1"/>
              <a:t>cnt</a:t>
            </a:r>
            <a:r>
              <a:rPr lang="en-US" sz="1800" dirty="0"/>
              <a:t>) =&gt; </a:t>
            </a:r>
          </a:p>
          <a:p>
            <a:pPr marL="635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(name, </a:t>
            </a:r>
            <a:r>
              <a:rPr lang="en-US" sz="1800" dirty="0" err="1"/>
              <a:t>cnt</a:t>
            </a:r>
            <a:r>
              <a:rPr lang="en-US" sz="1800" dirty="0"/>
              <a:t>, </a:t>
            </a:r>
            <a:r>
              <a:rPr lang="en-US" sz="1800" dirty="0" err="1"/>
              <a:t>name.toUpperCase</a:t>
            </a:r>
            <a:r>
              <a:rPr lang="en-US" sz="1800" dirty="0"/>
              <a:t>, </a:t>
            </a:r>
          </a:p>
          <a:p>
            <a:pPr marL="635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</a:t>
            </a:r>
            <a:r>
              <a:rPr lang="en-US" sz="1800" dirty="0" err="1">
                <a:solidFill>
                  <a:srgbClr val="00B0F0"/>
                </a:solidFill>
              </a:rPr>
              <a:t>MyFunctions.generateFlag</a:t>
            </a:r>
            <a:r>
              <a:rPr lang="en-US" sz="1800" dirty="0">
                <a:solidFill>
                  <a:srgbClr val="00B0F0"/>
                </a:solidFill>
              </a:rPr>
              <a:t>(name)</a:t>
            </a:r>
            <a:r>
              <a:rPr lang="en-US" sz="1800" dirty="0"/>
              <a:t> ) }</a:t>
            </a:r>
          </a:p>
          <a:p>
            <a:pPr marL="635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recs_withDerived.collect</a:t>
            </a:r>
            <a:r>
              <a:rPr lang="en-US" sz="1800" dirty="0"/>
              <a:t>().</a:t>
            </a:r>
            <a:r>
              <a:rPr lang="en-US" sz="1800" dirty="0" err="1"/>
              <a:t>foreach</a:t>
            </a:r>
            <a:r>
              <a:rPr lang="en-US" sz="1800" dirty="0"/>
              <a:t>(</a:t>
            </a:r>
            <a:r>
              <a:rPr lang="en-US" sz="1800" dirty="0" err="1"/>
              <a:t>println</a:t>
            </a:r>
            <a:r>
              <a:rPr lang="en-US" sz="1800" dirty="0"/>
              <a:t>)</a:t>
            </a:r>
          </a:p>
          <a:p>
            <a:pPr marL="635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635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41617"/>
          <a:stretch/>
        </p:blipFill>
        <p:spPr bwMode="auto">
          <a:xfrm>
            <a:off x="5858572" y="2122798"/>
            <a:ext cx="246888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1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3: Read/Write to/from DSE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000-DTSE-Analytics-7545-60-PL-</a:t>
            </a:r>
            <a:fld id="{5A6FB346-E907-314D-8DE1-ECD2B2B6AA1B}" type="slidenum">
              <a:rPr lang="uk-UA" smtClean="0"/>
              <a:pPr/>
              <a:t>13</a:t>
            </a:fld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9719" y="1616927"/>
            <a:ext cx="40070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At this point, you've likely created a 4 column RDD. Sample code is for 2 columns.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Using CQLSH, create a similarly structured DSE/CQL table to read and write from.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86524" flipV="1">
            <a:off x="6647791" y="883176"/>
            <a:ext cx="700087" cy="651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26712" y="412595"/>
            <a:ext cx="1489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 </a:t>
            </a:r>
            <a:r>
              <a:rPr lang="en-US" sz="1600" dirty="0" err="1" smtClean="0"/>
              <a:t>getClass</a:t>
            </a:r>
            <a:r>
              <a:rPr lang="en-US" sz="1600" dirty="0" smtClean="0"/>
              <a:t>() to prove this.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595" y="2107218"/>
            <a:ext cx="1678172" cy="70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63" y="2022651"/>
            <a:ext cx="898031" cy="87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1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3: Write to DSE using RDDs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000-DTSE-Analytics-7545-60-PL-</a:t>
            </a:r>
            <a:fld id="{5A6FB346-E907-314D-8DE1-ECD2B2B6AA1B}" type="slidenum">
              <a:rPr lang="uk-UA" smtClean="0"/>
              <a:pPr/>
              <a:t>14</a:t>
            </a:fld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863" y="1127029"/>
            <a:ext cx="59618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case class </a:t>
            </a:r>
            <a:r>
              <a:rPr lang="en-US" sz="1800" dirty="0" err="1"/>
              <a:t>My_Record</a:t>
            </a:r>
            <a:r>
              <a:rPr lang="en-US" sz="1800" dirty="0"/>
              <a:t> (</a:t>
            </a:r>
            <a:r>
              <a:rPr lang="en-US" sz="1800" dirty="0" err="1"/>
              <a:t>pk</a:t>
            </a:r>
            <a:r>
              <a:rPr lang="en-US" sz="1800" dirty="0"/>
              <a:t>: </a:t>
            </a:r>
            <a:r>
              <a:rPr lang="en-US" sz="1800" dirty="0" err="1"/>
              <a:t>Int</a:t>
            </a:r>
            <a:r>
              <a:rPr lang="en-US" sz="1800" dirty="0"/>
              <a:t>, value: String)</a:t>
            </a:r>
          </a:p>
          <a:p>
            <a:endParaRPr lang="en-US" sz="1800" dirty="0"/>
          </a:p>
          <a:p>
            <a:r>
              <a:rPr lang="en-US" sz="1800" dirty="0" err="1"/>
              <a:t>val</a:t>
            </a:r>
            <a:r>
              <a:rPr lang="en-US" sz="1800" dirty="0"/>
              <a:t> </a:t>
            </a:r>
            <a:r>
              <a:rPr lang="en-US" sz="1800" dirty="0" err="1"/>
              <a:t>my_records</a:t>
            </a:r>
            <a:r>
              <a:rPr lang="en-US" sz="1800" dirty="0"/>
              <a:t> = </a:t>
            </a:r>
            <a:r>
              <a:rPr lang="en-US" sz="1800" dirty="0" err="1"/>
              <a:t>sc.parallelize</a:t>
            </a:r>
            <a:r>
              <a:rPr lang="en-US" sz="1800" dirty="0"/>
              <a:t>(</a:t>
            </a:r>
            <a:r>
              <a:rPr lang="en-US" sz="1800" dirty="0" err="1"/>
              <a:t>Seq</a:t>
            </a:r>
            <a:r>
              <a:rPr lang="en-US" sz="1800" dirty="0"/>
              <a:t>(</a:t>
            </a:r>
          </a:p>
          <a:p>
            <a:r>
              <a:rPr lang="en-US" sz="1800" dirty="0"/>
              <a:t>   new </a:t>
            </a:r>
            <a:r>
              <a:rPr lang="en-US" sz="1800" dirty="0" err="1"/>
              <a:t>My_Record</a:t>
            </a:r>
            <a:r>
              <a:rPr lang="en-US" sz="1800" dirty="0"/>
              <a:t>(555, "Luis, Earl"),</a:t>
            </a:r>
          </a:p>
          <a:p>
            <a:r>
              <a:rPr lang="en-US" sz="1800" dirty="0"/>
              <a:t>   new </a:t>
            </a:r>
            <a:r>
              <a:rPr lang="en-US" sz="1800" dirty="0" err="1"/>
              <a:t>My_Record</a:t>
            </a:r>
            <a:r>
              <a:rPr lang="en-US" sz="1800" dirty="0"/>
              <a:t>(666, "Ann, Sally, Bob"),</a:t>
            </a:r>
          </a:p>
          <a:p>
            <a:r>
              <a:rPr lang="en-US" sz="1800" dirty="0"/>
              <a:t>   new </a:t>
            </a:r>
            <a:r>
              <a:rPr lang="en-US" sz="1800" dirty="0" err="1"/>
              <a:t>My_Record</a:t>
            </a:r>
            <a:r>
              <a:rPr lang="en-US" sz="1800" dirty="0"/>
              <a:t>(111, </a:t>
            </a:r>
            <a:r>
              <a:rPr lang="en-US" sz="1800" dirty="0">
                <a:solidFill>
                  <a:srgbClr val="C00000"/>
                </a:solidFill>
              </a:rPr>
              <a:t>"Bob, Tony"</a:t>
            </a:r>
            <a:r>
              <a:rPr lang="en-US" sz="1800" dirty="0"/>
              <a:t>)</a:t>
            </a:r>
          </a:p>
          <a:p>
            <a:r>
              <a:rPr lang="en-US" sz="1800" dirty="0"/>
              <a:t>   ))</a:t>
            </a:r>
          </a:p>
          <a:p>
            <a:r>
              <a:rPr lang="en-US" sz="1800" dirty="0" err="1" smtClean="0"/>
              <a:t>my_records.saveToCassandra</a:t>
            </a:r>
            <a:r>
              <a:rPr lang="en-US" sz="1800" dirty="0"/>
              <a:t>("ks_7545", "</a:t>
            </a:r>
            <a:r>
              <a:rPr lang="en-US" sz="1800" dirty="0" err="1"/>
              <a:t>hello_world</a:t>
            </a:r>
            <a:r>
              <a:rPr lang="en-US" sz="1800" dirty="0"/>
              <a:t>",</a:t>
            </a:r>
          </a:p>
          <a:p>
            <a:r>
              <a:rPr lang="en-US" sz="1800" dirty="0"/>
              <a:t>   </a:t>
            </a:r>
            <a:r>
              <a:rPr lang="en-US" sz="1800" dirty="0" err="1">
                <a:solidFill>
                  <a:srgbClr val="C00000"/>
                </a:solidFill>
              </a:rPr>
              <a:t>SomeColumns</a:t>
            </a:r>
            <a:r>
              <a:rPr lang="en-US" sz="1800" dirty="0"/>
              <a:t>("</a:t>
            </a:r>
            <a:r>
              <a:rPr lang="en-US" sz="1800" dirty="0" err="1"/>
              <a:t>pk</a:t>
            </a:r>
            <a:r>
              <a:rPr lang="en-US" sz="1800" dirty="0"/>
              <a:t>", "value</a:t>
            </a:r>
            <a:r>
              <a:rPr lang="en-US" sz="1800" dirty="0" smtClean="0"/>
              <a:t>"))</a:t>
            </a:r>
          </a:p>
          <a:p>
            <a:endParaRPr lang="en-US" sz="1800" dirty="0"/>
          </a:p>
          <a:p>
            <a:r>
              <a:rPr lang="en-US" sz="1800" dirty="0" smtClean="0"/>
              <a:t>//  From CQLSH</a:t>
            </a:r>
          </a:p>
          <a:p>
            <a:r>
              <a:rPr lang="en-US" sz="1800" dirty="0" smtClean="0"/>
              <a:t>SELECT * FROM ks_7545.hello_world 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01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3: Read from </a:t>
            </a:r>
            <a:r>
              <a:rPr lang="en-US" smtClean="0"/>
              <a:t>DSE using RDDs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000-DTSE-Analytics-7545-60-PL-</a:t>
            </a:r>
            <a:fld id="{5A6FB346-E907-314D-8DE1-ECD2B2B6AA1B}" type="slidenum">
              <a:rPr lang="uk-UA" smtClean="0"/>
              <a:pPr/>
              <a:t>15</a:t>
            </a:fld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44554" y="1376869"/>
            <a:ext cx="7889132" cy="1765166"/>
          </a:xfrm>
        </p:spPr>
        <p:txBody>
          <a:bodyPr/>
          <a:lstStyle/>
          <a:p>
            <a:pPr marL="6350" indent="0">
              <a:buNone/>
            </a:pPr>
            <a:r>
              <a:rPr lang="en-US" sz="1800" dirty="0" err="1"/>
              <a:t>val</a:t>
            </a:r>
            <a:r>
              <a:rPr lang="en-US" sz="1800" dirty="0"/>
              <a:t> rows = </a:t>
            </a:r>
            <a:r>
              <a:rPr lang="en-US" sz="1800" dirty="0" err="1"/>
              <a:t>sc.cassandraTable</a:t>
            </a:r>
            <a:r>
              <a:rPr lang="en-US" sz="1800" dirty="0"/>
              <a:t>[</a:t>
            </a:r>
            <a:r>
              <a:rPr lang="en-US" sz="1800" dirty="0" err="1"/>
              <a:t>My_Record</a:t>
            </a:r>
            <a:r>
              <a:rPr lang="en-US" sz="1800" dirty="0"/>
              <a:t>]("ks_7545", "</a:t>
            </a:r>
            <a:r>
              <a:rPr lang="en-US" sz="1800" dirty="0" err="1"/>
              <a:t>hello_world</a:t>
            </a:r>
            <a:r>
              <a:rPr lang="en-US" sz="1800" dirty="0"/>
              <a:t>").</a:t>
            </a:r>
          </a:p>
          <a:p>
            <a:pPr marL="6350" indent="0">
              <a:buNone/>
            </a:pPr>
            <a:r>
              <a:rPr lang="en-US" sz="1800" dirty="0"/>
              <a:t>   select("</a:t>
            </a:r>
            <a:r>
              <a:rPr lang="en-US" sz="1800" dirty="0" err="1"/>
              <a:t>pk</a:t>
            </a:r>
            <a:r>
              <a:rPr lang="en-US" sz="1800" dirty="0"/>
              <a:t>", "value").</a:t>
            </a:r>
          </a:p>
          <a:p>
            <a:pPr marL="6350" indent="0">
              <a:buNone/>
            </a:pPr>
            <a:r>
              <a:rPr lang="en-US" sz="1800" dirty="0"/>
              <a:t>   as( (</a:t>
            </a:r>
            <a:r>
              <a:rPr lang="en-US" sz="1800" dirty="0" err="1"/>
              <a:t>i:Int</a:t>
            </a:r>
            <a:r>
              <a:rPr lang="en-US" sz="1800" dirty="0"/>
              <a:t>, s:String ) =&gt; new </a:t>
            </a:r>
            <a:r>
              <a:rPr lang="en-US" sz="1800" dirty="0" err="1"/>
              <a:t>My_Record</a:t>
            </a:r>
            <a:r>
              <a:rPr lang="en-US" sz="1800" dirty="0"/>
              <a:t>(i, s) )</a:t>
            </a:r>
          </a:p>
          <a:p>
            <a:pPr marL="6350" indent="0">
              <a:buNone/>
            </a:pPr>
            <a:r>
              <a:rPr lang="en-US" sz="1800" dirty="0" err="1"/>
              <a:t>rows.collect</a:t>
            </a:r>
            <a:r>
              <a:rPr lang="en-US" sz="1800" dirty="0"/>
              <a:t>().</a:t>
            </a:r>
            <a:r>
              <a:rPr lang="en-US" sz="1800" dirty="0" err="1"/>
              <a:t>foreach</a:t>
            </a:r>
            <a:r>
              <a:rPr lang="en-US" sz="1800" dirty="0"/>
              <a:t>(</a:t>
            </a:r>
            <a:r>
              <a:rPr lang="en-US" sz="1800" dirty="0" err="1"/>
              <a:t>println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01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Load customer, orders, items DSE tables from CSV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4: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000-DTSE-Analytics-7545-60-PL-</a:t>
            </a:r>
            <a:fld id="{5A6FB346-E907-314D-8DE1-ECD2B2B6AA1B}" type="slidenum">
              <a:rPr lang="uk-UA" smtClean="0"/>
              <a:pPr/>
              <a:t>16</a:t>
            </a:fld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4630366" y="184825"/>
            <a:ext cx="42862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We need to load the customer, orders, and items tables from CSV; </a:t>
            </a:r>
            <a:r>
              <a:rPr lang="en-US" sz="1800" dirty="0" smtClean="0">
                <a:solidFill>
                  <a:srgbClr val="00B0F0"/>
                </a:solidFill>
              </a:rPr>
              <a:t>we use these tables in later Practice Labs, and need these tables to exist and have data.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Some degree of busy work; load at least customer using Spark. You can cheat and use CQL/other for orders and items.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/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Derive the DSE models from the SQL DDL. Do all DDL using CQLSH.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/>
              <a:t>Add two columns to customer to support the new, derived data.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/>
          </a:p>
          <a:p>
            <a:pPr marL="233363" indent="-233363">
              <a:buFont typeface="Arial" pitchFamily="34" charset="0"/>
              <a:buChar char="•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3172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Goal: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000-DTSE-Analytics-7545-60-DU-</a:t>
            </a:r>
            <a:fld id="{5A6FB346-E907-314D-8DE1-ECD2B2B6AA1B}" type="slidenum">
              <a:rPr lang="uk-UA" smtClean="0"/>
              <a:pPr/>
              <a:t>17</a:t>
            </a:fld>
            <a:endParaRPr lang="uk-UA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80232" y="1293916"/>
            <a:ext cx="1724422" cy="195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80232" y="3253486"/>
            <a:ext cx="220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Maury Atwater, President of Atwater's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2702" y="939567"/>
            <a:ext cx="469364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Maury_Atwater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To: DSE_HOTSHOT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Subject: Need this now !!!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Attached are 3 (count) SQL DDL files, customer, orders, and items, and 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3 (count) ASCII Text CSV files.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 need these 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loaded into DSE now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!!!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customer.zipcode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derive an 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ast coast, west coast flag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("E-USA", "W-USA").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Also 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derive </a:t>
            </a:r>
            <a:r>
              <a:rPr lang="en-US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customer.company</a:t>
            </a:r>
            <a:r>
              <a:rPr lang="en-US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(company name) to uppercase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-MA</a:t>
            </a:r>
          </a:p>
        </p:txBody>
      </p:sp>
    </p:spTree>
    <p:extLst>
      <p:ext uri="{BB962C8B-B14F-4D97-AF65-F5344CB8AC3E}">
        <p14:creationId xmlns:p14="http://schemas.microsoft.com/office/powerpoint/2010/main" val="1427481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877" y="1058412"/>
            <a:ext cx="2875698" cy="548048"/>
          </a:xfrm>
        </p:spPr>
        <p:txBody>
          <a:bodyPr/>
          <a:lstStyle/>
          <a:p>
            <a:r>
              <a:rPr lang="en-US" dirty="0" smtClean="0"/>
              <a:t>Challenge 4: Load customer, order, items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000-DTSE-Analytics-7545-60-PL-</a:t>
            </a:r>
            <a:fld id="{5A6FB346-E907-314D-8DE1-ECD2B2B6AA1B}" type="slidenum">
              <a:rPr lang="uk-UA" smtClean="0"/>
              <a:pPr/>
              <a:t>18</a:t>
            </a:fld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57200" y="443012"/>
            <a:ext cx="5087566" cy="3477087"/>
          </a:xfrm>
        </p:spPr>
        <p:txBody>
          <a:bodyPr/>
          <a:lstStyle/>
          <a:p>
            <a:pPr marL="6350" indent="0">
              <a:buNone/>
            </a:pPr>
            <a:r>
              <a:rPr lang="en-US" sz="1800" dirty="0" smtClean="0"/>
              <a:t>The instructor will specify the location of (n) ASCII text files-</a:t>
            </a:r>
          </a:p>
          <a:p>
            <a:r>
              <a:rPr lang="en-US" sz="1800" dirty="0" smtClean="0"/>
              <a:t>SQL DDL for customer, order, items. Convert to CQL DDL; create whatever </a:t>
            </a:r>
            <a:r>
              <a:rPr lang="en-US" sz="1800" dirty="0" err="1" smtClean="0"/>
              <a:t>keyspace</a:t>
            </a:r>
            <a:r>
              <a:rPr lang="en-US" sz="1800" dirty="0" smtClean="0"/>
              <a:t> and tables.</a:t>
            </a:r>
          </a:p>
          <a:p>
            <a:r>
              <a:rPr lang="en-US" sz="1800" dirty="0" smtClean="0"/>
              <a:t>Load all 3 tables from CSV; use Spark/</a:t>
            </a:r>
            <a:r>
              <a:rPr lang="en-US" sz="1800" dirty="0" err="1" smtClean="0"/>
              <a:t>Scala</a:t>
            </a:r>
            <a:r>
              <a:rPr lang="en-US" sz="1800" dirty="0" smtClean="0"/>
              <a:t> for at least customer.</a:t>
            </a:r>
          </a:p>
          <a:p>
            <a:r>
              <a:rPr lang="en-US" sz="1800" dirty="0" smtClean="0"/>
              <a:t>Derive the 2 new columns for customer as specified on previous page.</a:t>
            </a:r>
          </a:p>
          <a:p>
            <a:endParaRPr lang="en-US" sz="1800" dirty="0"/>
          </a:p>
          <a:p>
            <a:r>
              <a:rPr lang="en-US" sz="1800" dirty="0" smtClean="0"/>
              <a:t>Don't worry about optimizing the data model. that work will come. Just do a 1:1 SQL -&gt; CQL mapping.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172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4: You are done when 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000-DTSE-Analytics-7545-60-PL-</a:t>
            </a:r>
            <a:fld id="{5A6FB346-E907-314D-8DE1-ECD2B2B6AA1B}" type="slidenum">
              <a:rPr lang="uk-UA" smtClean="0"/>
              <a:pPr/>
              <a:t>19</a:t>
            </a:fld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635520" y="1881033"/>
            <a:ext cx="4281055" cy="1166967"/>
          </a:xfrm>
        </p:spPr>
        <p:txBody>
          <a:bodyPr/>
          <a:lstStyle/>
          <a:p>
            <a:r>
              <a:rPr lang="en-US" sz="2000" dirty="0" smtClean="0"/>
              <a:t>All three tables exist in DSE and have data; customer, orders, items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00B0F0"/>
                </a:solidFill>
              </a:rPr>
              <a:t>You have at least the steps to complete customer in a nice (list)</a:t>
            </a:r>
            <a:endParaRPr lang="en-US" sz="2000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69" y="1480676"/>
            <a:ext cx="1970906" cy="1476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72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1: Locate the Spark Master, state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000-DTSE-Analytics-7545-60-PL-</a:t>
            </a:r>
            <a:fld id="{5A6FB346-E907-314D-8DE1-ECD2B2B6AA1B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195310" y="1123949"/>
            <a:ext cx="8788892" cy="3477087"/>
          </a:xfrm>
        </p:spPr>
        <p:txBody>
          <a:bodyPr/>
          <a:lstStyle/>
          <a:p>
            <a:pPr marL="635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# from any DSE node (both commands)</a:t>
            </a:r>
          </a:p>
          <a:p>
            <a:pPr marL="6350" indent="0">
              <a:buNone/>
            </a:pPr>
            <a:r>
              <a:rPr lang="en-US" sz="2400" dirty="0" err="1" smtClean="0">
                <a:solidFill>
                  <a:srgbClr val="00B0F0"/>
                </a:solidFill>
              </a:rPr>
              <a:t>dse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</a:rPr>
              <a:t>client-tool spark master-address</a:t>
            </a:r>
          </a:p>
          <a:p>
            <a:pPr marL="6350" indent="0">
              <a:buNone/>
            </a:pPr>
            <a:r>
              <a:rPr lang="en-US" sz="1400" dirty="0" smtClean="0"/>
              <a:t>dse</a:t>
            </a:r>
            <a:r>
              <a:rPr lang="en-US" sz="1400" dirty="0"/>
              <a:t>://</a:t>
            </a:r>
            <a:r>
              <a:rPr lang="en-US" sz="1800" dirty="0">
                <a:solidFill>
                  <a:srgbClr val="C00000"/>
                </a:solidFill>
              </a:rPr>
              <a:t>127.0.0.1:</a:t>
            </a:r>
            <a:r>
              <a:rPr lang="en-US" sz="1800" dirty="0">
                <a:solidFill>
                  <a:srgbClr val="92D050"/>
                </a:solidFill>
              </a:rPr>
              <a:t>9042</a:t>
            </a:r>
            <a:r>
              <a:rPr lang="en-US" sz="1400" dirty="0"/>
              <a:t>?connection.local_dc=DC1;connection.host=;</a:t>
            </a:r>
          </a:p>
          <a:p>
            <a:pPr marL="6350" indent="0">
              <a:buNone/>
            </a:pPr>
            <a:endParaRPr lang="en-US" sz="1800" dirty="0"/>
          </a:p>
          <a:p>
            <a:pPr marL="6350" indent="0">
              <a:buNone/>
            </a:pPr>
            <a:r>
              <a:rPr lang="en-US" sz="2400" dirty="0" err="1">
                <a:solidFill>
                  <a:srgbClr val="00B0F0"/>
                </a:solidFill>
              </a:rPr>
              <a:t>dsetool</a:t>
            </a:r>
            <a:r>
              <a:rPr lang="en-US" sz="2400" dirty="0">
                <a:solidFill>
                  <a:srgbClr val="00B0F0"/>
                </a:solidFill>
              </a:rPr>
              <a:t> ring</a:t>
            </a:r>
          </a:p>
          <a:p>
            <a:pPr marL="6350" indent="0">
              <a:buNone/>
            </a:pPr>
            <a:r>
              <a:rPr lang="en-US" sz="1400" dirty="0"/>
              <a:t>Address    DC   Rack  Workload       Graph  Status  State    Load        Owns  Token                  Health [0,1]   </a:t>
            </a:r>
          </a:p>
          <a:p>
            <a:pPr marL="635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127.0.0.1</a:t>
            </a:r>
            <a:r>
              <a:rPr lang="en-US" sz="1400" dirty="0"/>
              <a:t>  DC1  RAC1  Analytics(</a:t>
            </a:r>
            <a:r>
              <a:rPr lang="en-US" sz="1400" dirty="0">
                <a:solidFill>
                  <a:srgbClr val="C00000"/>
                </a:solidFill>
              </a:rPr>
              <a:t>SM</a:t>
            </a:r>
            <a:r>
              <a:rPr lang="en-US" sz="1400" dirty="0"/>
              <a:t>)  no     Up      Normal   116.01 </a:t>
            </a:r>
            <a:r>
              <a:rPr lang="en-US" sz="1400" dirty="0" err="1"/>
              <a:t>KiB</a:t>
            </a:r>
            <a:r>
              <a:rPr lang="en-US" sz="1400" dirty="0"/>
              <a:t>  ?     -5915474479483571799   0.40                  </a:t>
            </a:r>
          </a:p>
          <a:p>
            <a:pPr marL="6350" indent="0">
              <a:buNone/>
            </a:pPr>
            <a:r>
              <a:rPr lang="en-US" sz="1400" dirty="0"/>
              <a:t>   Note: you must specify a  </a:t>
            </a:r>
            <a:r>
              <a:rPr lang="en-US" sz="1400" dirty="0" smtClean="0"/>
              <a:t>                                     </a:t>
            </a:r>
            <a:r>
              <a:rPr lang="en-US" sz="1400" dirty="0" err="1" smtClean="0"/>
              <a:t>keyspace</a:t>
            </a:r>
            <a:r>
              <a:rPr lang="en-US" sz="1400" dirty="0" smtClean="0"/>
              <a:t> to </a:t>
            </a:r>
            <a:r>
              <a:rPr lang="en-US" sz="1400" dirty="0"/>
              <a:t>get ownership information.</a:t>
            </a:r>
          </a:p>
          <a:p>
            <a:pPr marL="6350" indent="0">
              <a:buNone/>
            </a:pPr>
            <a:endParaRPr lang="en-US" sz="18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79273">
            <a:off x="3232039" y="3708114"/>
            <a:ext cx="394508" cy="796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18146" y="4456043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 == Spark Master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694" y="1232103"/>
            <a:ext cx="835221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541342" y="164544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9042 ??</a:t>
            </a:r>
          </a:p>
        </p:txBody>
      </p:sp>
    </p:spTree>
    <p:extLst>
      <p:ext uri="{BB962C8B-B14F-4D97-AF65-F5344CB8AC3E}">
        <p14:creationId xmlns:p14="http://schemas.microsoft.com/office/powerpoint/2010/main" val="14682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Lab: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000-DTSE-Analytics-7545-60-PL-</a:t>
            </a:r>
            <a:fld id="{5A6FB346-E907-314D-8DE1-ECD2B2B6AA1B}" type="slidenum">
              <a:rPr lang="uk-UA" smtClean="0"/>
              <a:pPr/>
              <a:t>20</a:t>
            </a:fld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11" y="1093076"/>
            <a:ext cx="3478441" cy="204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08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000-DTSE-Analytics-7545-60-PL-</a:t>
            </a:r>
            <a:fld id="{5A6FB346-E907-314D-8DE1-ECD2B2B6AA1B}" type="slidenum">
              <a:rPr lang="uk-UA" smtClean="0"/>
              <a:pPr/>
              <a:t>21</a:t>
            </a:fld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27314"/>
            <a:ext cx="8229600" cy="857250"/>
          </a:xfrm>
        </p:spPr>
        <p:txBody>
          <a:bodyPr/>
          <a:lstStyle/>
          <a:p>
            <a:r>
              <a:rPr lang="en-US" dirty="0" smtClean="0"/>
              <a:t>End of Unit: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9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2: </a:t>
            </a:r>
            <a:r>
              <a:rPr lang="en-US" dirty="0" smtClean="0"/>
              <a:t>Spark UIs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000-DTSE-Analytics-7545-60-PL-</a:t>
            </a:r>
            <a:fld id="{5A6FB346-E907-314D-8DE1-ECD2B2B6AA1B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96897" y="975427"/>
            <a:ext cx="4281055" cy="2311709"/>
          </a:xfrm>
        </p:spPr>
        <p:txBody>
          <a:bodyPr/>
          <a:lstStyle/>
          <a:p>
            <a:pPr marL="6350" indent="0">
              <a:buNone/>
            </a:pPr>
            <a:r>
              <a:rPr lang="en-US" sz="2400" dirty="0" err="1">
                <a:solidFill>
                  <a:srgbClr val="00B0F0"/>
                </a:solidFill>
              </a:rPr>
              <a:t>dse</a:t>
            </a:r>
            <a:r>
              <a:rPr lang="en-US" sz="2400" dirty="0">
                <a:solidFill>
                  <a:srgbClr val="00B0F0"/>
                </a:solidFill>
              </a:rPr>
              <a:t> spark-</a:t>
            </a:r>
            <a:r>
              <a:rPr lang="en-US" sz="2400" dirty="0" err="1">
                <a:solidFill>
                  <a:srgbClr val="00B0F0"/>
                </a:solidFill>
              </a:rPr>
              <a:t>sql</a:t>
            </a:r>
            <a:endParaRPr lang="en-US" sz="2400" dirty="0">
              <a:solidFill>
                <a:srgbClr val="00B0F0"/>
              </a:solidFill>
            </a:endParaRPr>
          </a:p>
          <a:p>
            <a:pPr marL="6350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   exit</a:t>
            </a:r>
            <a:r>
              <a:rPr lang="en-US" sz="2000" dirty="0" smtClean="0">
                <a:solidFill>
                  <a:srgbClr val="00B0F0"/>
                </a:solidFill>
              </a:rPr>
              <a:t>;</a:t>
            </a:r>
          </a:p>
          <a:p>
            <a:pPr marL="6350" indent="0">
              <a:buNone/>
            </a:pPr>
            <a:endParaRPr lang="en-US" sz="2000" dirty="0">
              <a:solidFill>
                <a:srgbClr val="00B0F0"/>
              </a:solidFill>
            </a:endParaRPr>
          </a:p>
          <a:p>
            <a:pPr marL="6350" indent="0">
              <a:buNone/>
            </a:pPr>
            <a:r>
              <a:rPr lang="en-US" sz="2400" dirty="0" err="1" smtClean="0">
                <a:solidFill>
                  <a:srgbClr val="00B0F0"/>
                </a:solidFill>
              </a:rPr>
              <a:t>dse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pyspark</a:t>
            </a:r>
            <a:endParaRPr lang="en-US" sz="2400" dirty="0" smtClean="0">
              <a:solidFill>
                <a:srgbClr val="00B0F0"/>
              </a:solidFill>
            </a:endParaRPr>
          </a:p>
          <a:p>
            <a:pPr marL="6350" indent="0"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   quit()</a:t>
            </a:r>
          </a:p>
          <a:p>
            <a:pPr marL="6350" indent="0">
              <a:buNone/>
            </a:pPr>
            <a:endParaRPr lang="en-US" sz="2000" dirty="0">
              <a:solidFill>
                <a:srgbClr val="00B0F0"/>
              </a:solidFill>
            </a:endParaRPr>
          </a:p>
          <a:p>
            <a:pPr marL="6350" indent="0">
              <a:buNone/>
            </a:pPr>
            <a:r>
              <a:rPr lang="en-US" sz="2000" dirty="0" err="1" smtClean="0">
                <a:solidFill>
                  <a:srgbClr val="00B0F0"/>
                </a:solidFill>
              </a:rPr>
              <a:t>dse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</a:rPr>
              <a:t>sparkR</a:t>
            </a:r>
            <a:r>
              <a:rPr lang="en-US" sz="2000" dirty="0" smtClean="0">
                <a:solidFill>
                  <a:srgbClr val="00B0F0"/>
                </a:solidFill>
              </a:rPr>
              <a:t>      #  Will fail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4586" y="424814"/>
            <a:ext cx="37019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buFont typeface="Arial" pitchFamily="34" charset="0"/>
              <a:buChar char="•"/>
            </a:pPr>
            <a:r>
              <a:rPr lang="en-US" sz="1800" dirty="0" smtClean="0"/>
              <a:t>All of the REPLs are idiomatic, which you see from the exit commands</a:t>
            </a:r>
          </a:p>
          <a:p>
            <a:pPr marL="230188" indent="-230188">
              <a:buFont typeface="Arial" pitchFamily="34" charset="0"/>
              <a:buChar char="•"/>
            </a:pPr>
            <a:endParaRPr lang="en-US" sz="1800" dirty="0" smtClean="0"/>
          </a:p>
          <a:p>
            <a:pPr marL="230188" indent="-230188">
              <a:buFont typeface="Arial" pitchFamily="34" charset="0"/>
              <a:buChar char="•"/>
            </a:pPr>
            <a:r>
              <a:rPr lang="en-US" sz="1800" dirty="0" smtClean="0"/>
              <a:t>Spark/SQL, generally ANSI SQL/99+, Hive/QL(Hive/SQL) 1.2.2; OLAP, not OLTP</a:t>
            </a:r>
          </a:p>
          <a:p>
            <a:pPr marL="230188" indent="-230188">
              <a:buFont typeface="Arial" pitchFamily="34" charset="0"/>
              <a:buChar char="•"/>
            </a:pPr>
            <a:endParaRPr lang="en-US" sz="1800" dirty="0"/>
          </a:p>
          <a:p>
            <a:pPr marL="230188" indent="-230188">
              <a:buFont typeface="Arial" pitchFamily="34" charset="0"/>
              <a:buChar char="•"/>
            </a:pPr>
            <a:r>
              <a:rPr lang="en-US" sz="1800" dirty="0" err="1" smtClean="0"/>
              <a:t>pyspark</a:t>
            </a:r>
            <a:r>
              <a:rPr lang="en-US" sz="1800" dirty="0" smtClean="0"/>
              <a:t> is a Python command interpreter</a:t>
            </a:r>
          </a:p>
          <a:p>
            <a:pPr marL="230188" indent="-230188">
              <a:buFont typeface="Arial" pitchFamily="34" charset="0"/>
              <a:buChar char="•"/>
            </a:pPr>
            <a:endParaRPr lang="en-US" sz="1800" dirty="0"/>
          </a:p>
          <a:p>
            <a:pPr marL="230188" indent="-230188">
              <a:buFont typeface="Arial" pitchFamily="34" charset="0"/>
              <a:buChar char="•"/>
            </a:pPr>
            <a:r>
              <a:rPr lang="en-US" sz="1800" dirty="0" err="1" smtClean="0"/>
              <a:t>sparkR</a:t>
            </a:r>
            <a:r>
              <a:rPr lang="en-US" sz="1800" dirty="0" smtClean="0"/>
              <a:t> will fail without given R language dependencies being met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09709" y="2106122"/>
            <a:ext cx="3213716" cy="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09709" y="3359706"/>
            <a:ext cx="3213716" cy="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02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2: Spark UIs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000-DTSE-Analytics-7545-60-PL-</a:t>
            </a:r>
            <a:fld id="{5A6FB346-E907-314D-8DE1-ECD2B2B6AA1B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284085" y="1221603"/>
            <a:ext cx="8558074" cy="3477087"/>
          </a:xfrm>
        </p:spPr>
        <p:txBody>
          <a:bodyPr/>
          <a:lstStyle/>
          <a:p>
            <a:pPr marL="6350" indent="0">
              <a:buNone/>
            </a:pPr>
            <a:r>
              <a:rPr lang="en-US" sz="2400" dirty="0" err="1">
                <a:solidFill>
                  <a:srgbClr val="00B0F0"/>
                </a:solidFill>
              </a:rPr>
              <a:t>dse</a:t>
            </a:r>
            <a:r>
              <a:rPr lang="en-US" sz="2400" dirty="0">
                <a:solidFill>
                  <a:srgbClr val="00B0F0"/>
                </a:solidFill>
              </a:rPr>
              <a:t> spark</a:t>
            </a:r>
          </a:p>
          <a:p>
            <a:pPr marL="635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00B0F0"/>
                </a:solidFill>
              </a:rPr>
              <a:t>CONTROL-L</a:t>
            </a:r>
            <a:r>
              <a:rPr lang="en-US" sz="1800" dirty="0"/>
              <a:t>    // </a:t>
            </a:r>
            <a:r>
              <a:rPr lang="en-US" sz="1800" dirty="0" smtClean="0"/>
              <a:t>to clear </a:t>
            </a:r>
            <a:r>
              <a:rPr lang="en-US" sz="1800" dirty="0"/>
              <a:t>screen</a:t>
            </a:r>
          </a:p>
          <a:p>
            <a:pPr marL="635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00B0F0"/>
                </a:solidFill>
              </a:rPr>
              <a:t>:quit</a:t>
            </a:r>
          </a:p>
          <a:p>
            <a:pPr marL="6350" indent="0">
              <a:buNone/>
            </a:pPr>
            <a:endParaRPr lang="en-US" sz="1800" dirty="0"/>
          </a:p>
          <a:p>
            <a:pPr marL="6350" indent="0">
              <a:buNone/>
            </a:pPr>
            <a:r>
              <a:rPr lang="en-US" sz="1800" dirty="0"/>
              <a:t>  </a:t>
            </a:r>
            <a:r>
              <a:rPr lang="en-US" dirty="0" smtClean="0"/>
              <a:t>Creating </a:t>
            </a:r>
            <a:r>
              <a:rPr lang="en-US" dirty="0"/>
              <a:t>a new Spark Session</a:t>
            </a:r>
          </a:p>
          <a:p>
            <a:pPr marL="6350" indent="0">
              <a:buNone/>
            </a:pPr>
            <a:r>
              <a:rPr lang="en-US" dirty="0"/>
              <a:t>   Spark context Web UI available at </a:t>
            </a:r>
            <a:r>
              <a:rPr lang="en-US" dirty="0">
                <a:solidFill>
                  <a:srgbClr val="C00000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rgbClr val="C00000"/>
                </a:solidFill>
                <a:hlinkClick r:id="rId3"/>
              </a:rPr>
              <a:t>172.16.119.194:4040</a:t>
            </a:r>
            <a:endParaRPr lang="en-US" dirty="0">
              <a:solidFill>
                <a:srgbClr val="C00000"/>
              </a:solidFill>
            </a:endParaRPr>
          </a:p>
          <a:p>
            <a:pPr marL="6350" indent="0">
              <a:buNone/>
            </a:pPr>
            <a:r>
              <a:rPr lang="en-US" dirty="0"/>
              <a:t>   Spark Context available as '</a:t>
            </a:r>
            <a:r>
              <a:rPr lang="en-US" dirty="0" err="1"/>
              <a:t>sc</a:t>
            </a:r>
            <a:r>
              <a:rPr lang="en-US" dirty="0"/>
              <a:t>' (master = dse://?, app id = app-20180619165450-0001).</a:t>
            </a:r>
          </a:p>
          <a:p>
            <a:pPr marL="6350" indent="0">
              <a:buNone/>
            </a:pPr>
            <a:r>
              <a:rPr lang="en-US" dirty="0"/>
              <a:t>   Spark Session available as 'spark'.</a:t>
            </a:r>
          </a:p>
          <a:p>
            <a:pPr marL="6350" indent="0">
              <a:buNone/>
            </a:pPr>
            <a:r>
              <a:rPr lang="en-US" dirty="0"/>
              <a:t>   Spark </a:t>
            </a:r>
            <a:r>
              <a:rPr lang="en-US" dirty="0" err="1"/>
              <a:t>SqlContext</a:t>
            </a:r>
            <a:r>
              <a:rPr lang="en-US" dirty="0"/>
              <a:t> (Deprecated use Spark Session instead) available as '</a:t>
            </a:r>
            <a:r>
              <a:rPr lang="en-US" dirty="0" err="1"/>
              <a:t>sqlContext</a:t>
            </a:r>
            <a:r>
              <a:rPr lang="en-US" dirty="0" smtClean="0"/>
              <a:t>'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03288" flipH="1">
            <a:off x="4430696" y="966958"/>
            <a:ext cx="783286" cy="72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75178" y="636206"/>
            <a:ext cx="33413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Stay in "</a:t>
            </a:r>
            <a:r>
              <a:rPr lang="en-US" dirty="0" err="1" smtClean="0"/>
              <a:t>dse</a:t>
            </a:r>
            <a:r>
              <a:rPr lang="en-US" dirty="0" smtClean="0"/>
              <a:t> spark", and </a:t>
            </a:r>
            <a:r>
              <a:rPr lang="en-US" b="1" dirty="0" smtClean="0"/>
              <a:t>start a second subsequent session in another terminal window minutes later</a:t>
            </a:r>
          </a:p>
          <a:p>
            <a:endParaRPr lang="en-US" dirty="0"/>
          </a:p>
          <a:p>
            <a:r>
              <a:rPr lang="en-US" dirty="0" smtClean="0"/>
              <a:t>These are actually </a:t>
            </a:r>
            <a:r>
              <a:rPr lang="en-US" dirty="0" err="1" smtClean="0"/>
              <a:t>Scala</a:t>
            </a:r>
            <a:r>
              <a:rPr lang="en-US" dirty="0" smtClean="0"/>
              <a:t> interpreters; you don't need to run Spark</a:t>
            </a:r>
          </a:p>
          <a:p>
            <a:endParaRPr lang="en-US" dirty="0"/>
          </a:p>
          <a:p>
            <a:r>
              <a:rPr lang="en-US" dirty="0" smtClean="0"/>
              <a:t>An 'action' submits a Spark </a:t>
            </a:r>
            <a:r>
              <a:rPr lang="en-US" dirty="0" err="1" smtClean="0"/>
              <a:t>jop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702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2: http::// (Spark master IP) :7080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000-DTSE-Analytics-7545-60-PL-</a:t>
            </a:r>
            <a:fld id="{5A6FB346-E907-314D-8DE1-ECD2B2B6AA1B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05" y="959561"/>
            <a:ext cx="8686800" cy="3418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3293810" y="1327355"/>
            <a:ext cx="1219200" cy="12388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10288" y="1424805"/>
            <a:ext cx="1219200" cy="12388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4899673">
            <a:off x="1500449" y="2365922"/>
            <a:ext cx="418012" cy="40059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2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2: </a:t>
            </a:r>
            <a:r>
              <a:rPr lang="en-US" dirty="0" err="1" smtClean="0"/>
              <a:t>dse</a:t>
            </a:r>
            <a:r>
              <a:rPr lang="en-US" dirty="0" smtClean="0"/>
              <a:t> spark,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000-DTSE-Analytics-7545-60-PL-</a:t>
            </a:r>
            <a:fld id="{5A6FB346-E907-314D-8DE1-ECD2B2B6AA1B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57200" y="1123949"/>
            <a:ext cx="4281055" cy="3477087"/>
          </a:xfrm>
        </p:spPr>
        <p:txBody>
          <a:bodyPr/>
          <a:lstStyle/>
          <a:p>
            <a:pPr marL="6350" indent="0">
              <a:buNone/>
            </a:pPr>
            <a:r>
              <a:rPr lang="en-US" sz="2400" dirty="0" err="1" smtClean="0"/>
              <a:t>dse</a:t>
            </a:r>
            <a:r>
              <a:rPr lang="en-US" sz="2400" dirty="0" smtClean="0"/>
              <a:t> spark</a:t>
            </a:r>
          </a:p>
          <a:p>
            <a:pPr marL="635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--master spark://127.0.0.1:7080</a:t>
            </a:r>
          </a:p>
          <a:p>
            <a:pPr marL="635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--name  NNN</a:t>
            </a:r>
          </a:p>
          <a:p>
            <a:pPr marL="635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--driver-memory  512M</a:t>
            </a:r>
          </a:p>
          <a:p>
            <a:pPr marL="635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--executor-memory  1G</a:t>
            </a:r>
          </a:p>
          <a:p>
            <a:pPr marL="635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--total-executor-cores  N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144322" y="3459341"/>
            <a:ext cx="2341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Exit all but one Spark REPL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990716"/>
            <a:ext cx="19812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02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REPLs: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000-DTSE-Analytics-7545-60-PL-</a:t>
            </a:r>
            <a:fld id="{5A6FB346-E907-314D-8DE1-ECD2B2B6AA1B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457201" y="1195242"/>
            <a:ext cx="56977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/>
              <a:t>Connects to Spark master, [ Spark commands ] run as jobs from a DAG, ..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/>
              <a:t>All rules apply; lazy evaluation, other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err="1" smtClean="0"/>
              <a:t>SparkContext</a:t>
            </a:r>
            <a:r>
              <a:rPr lang="en-US" sz="1800" dirty="0" smtClean="0"/>
              <a:t> predefined as, </a:t>
            </a:r>
            <a:r>
              <a:rPr lang="en-US" sz="1800" dirty="0" err="1" smtClean="0"/>
              <a:t>sc</a:t>
            </a:r>
            <a:endParaRPr lang="en-US" sz="1800" dirty="0" smtClean="0"/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err="1" smtClean="0"/>
              <a:t>SparkSession</a:t>
            </a:r>
            <a:r>
              <a:rPr lang="en-US" sz="1800" dirty="0" smtClean="0"/>
              <a:t> as, spark  (SQL, Hive, other resources)</a:t>
            </a:r>
          </a:p>
          <a:p>
            <a:pPr marL="225425" indent="-225425">
              <a:buFont typeface="Arial" pitchFamily="34" charset="0"/>
              <a:buChar char="•"/>
            </a:pPr>
            <a:endParaRPr lang="en-US" sz="1800" dirty="0"/>
          </a:p>
          <a:p>
            <a:pPr marL="225425" indent="-225425">
              <a:buFont typeface="Arial" pitchFamily="34" charset="0"/>
              <a:buChar char="•"/>
            </a:pPr>
            <a:r>
              <a:rPr lang="en-US" sz="1800" dirty="0" smtClean="0"/>
              <a:t>Some cheats available; syntax not entirely same/rigid as a true program. (Similar to Gremlin development versus production.)</a:t>
            </a:r>
          </a:p>
          <a:p>
            <a:pPr marL="225425" indent="-225425">
              <a:buFont typeface="Arial" pitchFamily="34" charset="0"/>
              <a:buChar char="•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75893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Word Count (Hello World)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3 (Optional):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000-DTSE-Analytics-7545-60-PL-</a:t>
            </a:r>
            <a:fld id="{5A6FB346-E907-314D-8DE1-ECD2B2B6AA1B}" type="slidenum">
              <a:rPr lang="uk-UA" smtClean="0"/>
              <a:pPr/>
              <a:t>8</a:t>
            </a:fld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1079874"/>
            <a:ext cx="43445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2000" dirty="0" smtClean="0"/>
              <a:t>Implement Word Count from Discussion Unit 7544 </a:t>
            </a:r>
          </a:p>
          <a:p>
            <a:pPr marL="234950" indent="-234950">
              <a:buFont typeface="Arial" pitchFamily="34" charset="0"/>
              <a:buChar char="•"/>
            </a:pPr>
            <a:endParaRPr lang="en-US" sz="2000" dirty="0"/>
          </a:p>
          <a:p>
            <a:pPr marL="234950" indent="-234950">
              <a:buFont typeface="Arial" pitchFamily="34" charset="0"/>
              <a:buChar char="•"/>
            </a:pPr>
            <a:r>
              <a:rPr lang="en-US" sz="2000" dirty="0" smtClean="0"/>
              <a:t>As a simple 2-4 line task, we'll use the spark REPL as our IDE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sz="2000" dirty="0" smtClean="0"/>
              <a:t>Easier to check classes, other.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sz="2000" dirty="0" smtClean="0"/>
              <a:t>Read/write to/from DSE using RDDs.</a:t>
            </a:r>
          </a:p>
        </p:txBody>
      </p:sp>
    </p:spTree>
    <p:extLst>
      <p:ext uri="{BB962C8B-B14F-4D97-AF65-F5344CB8AC3E}">
        <p14:creationId xmlns:p14="http://schemas.microsoft.com/office/powerpoint/2010/main" val="224702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3 (Optional): Simple ASCII text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000-DTSE-Analytics-7545-60-PL-</a:t>
            </a:r>
            <a:fld id="{5A6FB346-E907-314D-8DE1-ECD2B2B6AA1B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© DataStax, All Rights Reserved. Confidential.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405745" y="1034739"/>
            <a:ext cx="4281055" cy="3477087"/>
          </a:xfrm>
        </p:spPr>
        <p:txBody>
          <a:bodyPr/>
          <a:lstStyle/>
          <a:p>
            <a:pPr marL="6350" indent="0">
              <a:buNone/>
            </a:pPr>
            <a:r>
              <a:rPr lang="en-US" sz="2000" dirty="0" smtClean="0"/>
              <a:t>Create a simple ASCII text file with data similar to,</a:t>
            </a:r>
          </a:p>
          <a:p>
            <a:pPr marL="234950" lvl="1" indent="0">
              <a:buNone/>
            </a:pPr>
            <a:r>
              <a:rPr lang="en-US" sz="1800" dirty="0"/>
              <a:t>111, Bob, Mary</a:t>
            </a:r>
          </a:p>
          <a:p>
            <a:pPr marL="234950" lvl="1" indent="0">
              <a:buNone/>
            </a:pPr>
            <a:r>
              <a:rPr lang="en-US" sz="1800" dirty="0"/>
              <a:t>222, Ted</a:t>
            </a:r>
          </a:p>
          <a:p>
            <a:pPr marL="234950" lvl="1" indent="0">
              <a:buNone/>
            </a:pPr>
            <a:r>
              <a:rPr lang="en-US" sz="1800" dirty="0"/>
              <a:t>333, Alice, Bob, Harold</a:t>
            </a:r>
          </a:p>
          <a:p>
            <a:pPr marL="234950" lvl="1" indent="0">
              <a:buNone/>
            </a:pPr>
            <a:r>
              <a:rPr lang="en-US" sz="1800" dirty="0"/>
              <a:t>444, Dave, Bob</a:t>
            </a:r>
          </a:p>
          <a:p>
            <a:pPr marL="234950" lvl="1" indent="0">
              <a:buNone/>
            </a:pPr>
            <a:endParaRPr lang="en-US" dirty="0"/>
          </a:p>
          <a:p>
            <a:pPr marL="6350" indent="0">
              <a:buNone/>
            </a:pPr>
            <a:r>
              <a:rPr lang="en-US" sz="2000" dirty="0" smtClean="0"/>
              <a:t>Short/simple absolute pathname</a:t>
            </a:r>
            <a:endParaRPr lang="en-US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8" y="1447243"/>
            <a:ext cx="2072791" cy="2072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02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Stax_Template_Widescreen">
  <a:themeElements>
    <a:clrScheme name="DataStax 2018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007997"/>
      </a:hlink>
      <a:folHlink>
        <a:srgbClr val="374C5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DataStax 2018" id="{D3827187-BCD1-524E-827E-1B9956023528}" vid="{205F31E9-C290-354E-9C88-283432D4769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DataStax 2018_FINAL PPT Template</Template>
  <TotalTime>1032</TotalTime>
  <Words>2638</Words>
  <Application>Microsoft Office PowerPoint</Application>
  <PresentationFormat>On-screen Show (16:9)</PresentationFormat>
  <Paragraphs>372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DataStax_Template_Widescreen</vt:lpstr>
      <vt:lpstr>Practice Lab:</vt:lpstr>
      <vt:lpstr>Challenge 1: Locate the Spark Master, state</vt:lpstr>
      <vt:lpstr>Challenge 2: Spark UIs</vt:lpstr>
      <vt:lpstr>Challenge 2: Spark UIs</vt:lpstr>
      <vt:lpstr>Challenge 2: http::// (Spark master IP) :7080</vt:lpstr>
      <vt:lpstr>Challenge 2: dse spark, options</vt:lpstr>
      <vt:lpstr>About the REPLs:</vt:lpstr>
      <vt:lpstr>Challenge 3 (Optional):</vt:lpstr>
      <vt:lpstr>Challenge 3 (Optional): Simple ASCII text file</vt:lpstr>
      <vt:lpstr>Challenge 3: The Scala, Spark code</vt:lpstr>
      <vt:lpstr>Challenge 3: Two Transforms (Derivations)</vt:lpstr>
      <vt:lpstr>Challenge 3: Two Transforms (Derivations)</vt:lpstr>
      <vt:lpstr>Challenge 3: Read/Write to/from DSE</vt:lpstr>
      <vt:lpstr>Challenge 3: Write to DSE using RDDs</vt:lpstr>
      <vt:lpstr>Challenge 3: Read from DSE using RDDs</vt:lpstr>
      <vt:lpstr>Challenge 4:</vt:lpstr>
      <vt:lpstr>Working Goal:</vt:lpstr>
      <vt:lpstr>Challenge 4: Load customer, order, items</vt:lpstr>
      <vt:lpstr>Challenge 4: You are done when ..</vt:lpstr>
      <vt:lpstr>Practice Lab:</vt:lpstr>
      <vt:lpstr>End of Unit: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Yen Wolf</dc:creator>
  <cp:lastModifiedBy>default</cp:lastModifiedBy>
  <cp:revision>70</cp:revision>
  <dcterms:created xsi:type="dcterms:W3CDTF">2018-03-30T00:33:11Z</dcterms:created>
  <dcterms:modified xsi:type="dcterms:W3CDTF">2019-01-09T17:54:11Z</dcterms:modified>
</cp:coreProperties>
</file>