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4"/>
  </p:notesMasterIdLst>
  <p:handoutMasterIdLst>
    <p:handoutMasterId r:id="rId35"/>
  </p:handoutMasterIdLst>
  <p:sldIdLst>
    <p:sldId id="256" r:id="rId2"/>
    <p:sldId id="258" r:id="rId3"/>
    <p:sldId id="259" r:id="rId4"/>
    <p:sldId id="260" r:id="rId5"/>
    <p:sldId id="266" r:id="rId6"/>
    <p:sldId id="265" r:id="rId7"/>
    <p:sldId id="270" r:id="rId8"/>
    <p:sldId id="276" r:id="rId9"/>
    <p:sldId id="277" r:id="rId10"/>
    <p:sldId id="271" r:id="rId11"/>
    <p:sldId id="272" r:id="rId12"/>
    <p:sldId id="278" r:id="rId13"/>
    <p:sldId id="279" r:id="rId14"/>
    <p:sldId id="280" r:id="rId15"/>
    <p:sldId id="273" r:id="rId16"/>
    <p:sldId id="285" r:id="rId17"/>
    <p:sldId id="286" r:id="rId18"/>
    <p:sldId id="274" r:id="rId19"/>
    <p:sldId id="281" r:id="rId20"/>
    <p:sldId id="287" r:id="rId21"/>
    <p:sldId id="288" r:id="rId22"/>
    <p:sldId id="289" r:id="rId23"/>
    <p:sldId id="290" r:id="rId24"/>
    <p:sldId id="291" r:id="rId25"/>
    <p:sldId id="292" r:id="rId26"/>
    <p:sldId id="293" r:id="rId27"/>
    <p:sldId id="294" r:id="rId28"/>
    <p:sldId id="295" r:id="rId29"/>
    <p:sldId id="264" r:id="rId30"/>
    <p:sldId id="269" r:id="rId31"/>
    <p:sldId id="267" r:id="rId32"/>
    <p:sldId id="268"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5F14"/>
    <a:srgbClr val="FAB200"/>
    <a:srgbClr val="FFC72C"/>
    <a:srgbClr val="FFDE81"/>
    <a:srgbClr val="FFD358"/>
    <a:srgbClr val="8031A7"/>
    <a:srgbClr val="BFBFBF"/>
    <a:srgbClr val="007A97"/>
    <a:srgbClr val="7D5900"/>
    <a:srgbClr val="FFE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72737" autoAdjust="0"/>
  </p:normalViewPr>
  <p:slideViewPr>
    <p:cSldViewPr snapToGrid="0" snapToObjects="1">
      <p:cViewPr varScale="1">
        <p:scale>
          <a:sx n="88" d="100"/>
          <a:sy n="88" d="100"/>
        </p:scale>
        <p:origin x="-1092" y="-102"/>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170" d="100"/>
        <a:sy n="170" d="100"/>
      </p:scale>
      <p:origin x="0" y="13224"/>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Discussion Unit is to take the work completed in Discussion Unit 7544/7545, and make it part of a true </a:t>
            </a:r>
            <a:r>
              <a:rPr lang="en-US" dirty="0" err="1" smtClean="0"/>
              <a:t>Scala</a:t>
            </a:r>
            <a:r>
              <a:rPr lang="en-US" dirty="0" smtClean="0"/>
              <a:t> program.</a:t>
            </a:r>
            <a:r>
              <a:rPr lang="en-US" baseline="0" dirty="0" smtClean="0"/>
              <a:t> </a:t>
            </a:r>
          </a:p>
          <a:p>
            <a:endParaRPr lang="en-US" baseline="0" dirty="0" smtClean="0"/>
          </a:p>
          <a:p>
            <a:r>
              <a:rPr lang="en-US" dirty="0" smtClean="0"/>
              <a:t>Topics include:</a:t>
            </a:r>
          </a:p>
          <a:p>
            <a:endParaRPr lang="en-US" dirty="0" smtClean="0"/>
          </a:p>
          <a:p>
            <a:pPr marL="233363" indent="-227013">
              <a:buFont typeface="Arial" pitchFamily="34" charset="0"/>
              <a:buChar char="•"/>
            </a:pPr>
            <a:r>
              <a:rPr lang="en-US" sz="800" dirty="0" smtClean="0"/>
              <a:t>Command line first, then IDE (another Discussion Unit/Exercise 7556/7557)</a:t>
            </a:r>
          </a:p>
          <a:p>
            <a:pPr marL="233363" indent="-227013">
              <a:buFont typeface="Arial" pitchFamily="34" charset="0"/>
              <a:buChar char="•"/>
            </a:pPr>
            <a:endParaRPr lang="en-US" sz="800" dirty="0" smtClean="0"/>
          </a:p>
          <a:p>
            <a:pPr marL="233363" indent="-227013">
              <a:buFont typeface="Arial" pitchFamily="34" charset="0"/>
              <a:buChar char="•"/>
            </a:pPr>
            <a:r>
              <a:rPr lang="en-US" sz="800" dirty="0" smtClean="0"/>
              <a:t>Software versions</a:t>
            </a:r>
          </a:p>
          <a:p>
            <a:pPr marL="233363" indent="-227013">
              <a:buFont typeface="Arial" pitchFamily="34" charset="0"/>
              <a:buChar char="•"/>
            </a:pPr>
            <a:r>
              <a:rPr lang="en-US" sz="800" dirty="0" smtClean="0"/>
              <a:t>Install </a:t>
            </a:r>
            <a:r>
              <a:rPr lang="en-US" sz="800" dirty="0" err="1" smtClean="0"/>
              <a:t>Scala</a:t>
            </a:r>
            <a:r>
              <a:rPr lang="en-US" sz="800" dirty="0" smtClean="0"/>
              <a:t>, Maven</a:t>
            </a:r>
          </a:p>
          <a:p>
            <a:pPr marL="233363" indent="-227013">
              <a:buFont typeface="Arial" pitchFamily="34" charset="0"/>
              <a:buChar char="•"/>
            </a:pPr>
            <a:r>
              <a:rPr lang="en-US" sz="800" dirty="0" smtClean="0"/>
              <a:t>Generate a pom.xml, change</a:t>
            </a:r>
          </a:p>
          <a:p>
            <a:pPr marL="233363" indent="-227013">
              <a:buFont typeface="Arial" pitchFamily="34" charset="0"/>
              <a:buChar char="•"/>
            </a:pPr>
            <a:r>
              <a:rPr lang="en-US" sz="800" dirty="0" smtClean="0"/>
              <a:t>Generate an </a:t>
            </a:r>
            <a:r>
              <a:rPr lang="en-US" sz="800" dirty="0" err="1" smtClean="0"/>
              <a:t>App.scala</a:t>
            </a:r>
            <a:r>
              <a:rPr lang="en-US" sz="800" dirty="0" smtClean="0"/>
              <a:t>, change</a:t>
            </a:r>
          </a:p>
          <a:p>
            <a:pPr marL="233363" indent="-227013">
              <a:buFont typeface="Arial" pitchFamily="34" charset="0"/>
              <a:buChar char="•"/>
            </a:pPr>
            <a:endParaRPr lang="en-US" sz="800" dirty="0" smtClean="0"/>
          </a:p>
          <a:p>
            <a:pPr marL="233363" indent="-227013">
              <a:buFont typeface="Arial" pitchFamily="34" charset="0"/>
              <a:buChar char="•"/>
            </a:pPr>
            <a:r>
              <a:rPr lang="en-US" sz="800" dirty="0" smtClean="0"/>
              <a:t>Submit as Spark job</a:t>
            </a:r>
          </a:p>
          <a:p>
            <a:pPr marL="233363" indent="-227013">
              <a:buFont typeface="Arial" pitchFamily="34" charset="0"/>
              <a:buChar char="•"/>
            </a:pPr>
            <a:endParaRPr lang="en-US" sz="800" dirty="0" smtClean="0"/>
          </a:p>
          <a:p>
            <a:pPr marL="233363" indent="-227013">
              <a:buFont typeface="Arial" pitchFamily="34" charset="0"/>
              <a:buChar char="•"/>
            </a:pPr>
            <a:r>
              <a:rPr lang="en-US" sz="800" dirty="0" smtClean="0"/>
              <a:t>This Discussion Unit is dependent on Discussion Unit 7544/7545.</a:t>
            </a:r>
          </a:p>
          <a:p>
            <a:pPr marL="158750" indent="0">
              <a:buFont typeface="Arial" pitchFamily="34" charset="0"/>
              <a:buNone/>
            </a:pPr>
            <a:endParaRPr lang="en-US" dirty="0"/>
          </a:p>
        </p:txBody>
      </p:sp>
    </p:spTree>
    <p:extLst>
      <p:ext uri="{BB962C8B-B14F-4D97-AF65-F5344CB8AC3E}">
        <p14:creationId xmlns:p14="http://schemas.microsoft.com/office/powerpoint/2010/main" val="414188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Using</a:t>
            </a:r>
            <a:r>
              <a:rPr lang="en-US" baseline="0" dirty="0" smtClean="0"/>
              <a:t> Java, we e</a:t>
            </a:r>
            <a:r>
              <a:rPr lang="en-US" dirty="0" smtClean="0"/>
              <a:t>xecute both commands listed above; two</a:t>
            </a:r>
            <a:r>
              <a:rPr lang="en-US" baseline="0" dirty="0" smtClean="0"/>
              <a:t> bullet points, two commands.</a:t>
            </a:r>
            <a:r>
              <a:rPr lang="en-US" dirty="0" smtClean="0"/>
              <a:t> The text in</a:t>
            </a:r>
            <a:r>
              <a:rPr lang="en-US" baseline="0" dirty="0" smtClean="0"/>
              <a:t> blue is variable; choose whatever values you prefer.</a:t>
            </a:r>
          </a:p>
          <a:p>
            <a:endParaRPr lang="en-US" baseline="0" dirty="0" smtClean="0"/>
          </a:p>
        </p:txBody>
      </p:sp>
    </p:spTree>
    <p:extLst>
      <p:ext uri="{BB962C8B-B14F-4D97-AF65-F5344CB8AC3E}">
        <p14:creationId xmlns:p14="http://schemas.microsoft.com/office/powerpoint/2010/main" val="39053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a:t>
            </a:r>
            <a:r>
              <a:rPr lang="en-US" dirty="0" err="1" smtClean="0"/>
              <a:t>mvn</a:t>
            </a:r>
            <a:r>
              <a:rPr lang="en-US" dirty="0" smtClean="0"/>
              <a:t> generate" command changes</a:t>
            </a:r>
            <a:r>
              <a:rPr lang="en-US" baseline="0" dirty="0" smtClean="0"/>
              <a:t> a bit when using </a:t>
            </a:r>
            <a:r>
              <a:rPr lang="en-US" baseline="0" dirty="0" err="1" smtClean="0"/>
              <a:t>Scala</a:t>
            </a:r>
            <a:r>
              <a:rPr lang="en-US" baseline="0" dirty="0" smtClean="0"/>
              <a:t>, specifically the, </a:t>
            </a:r>
            <a:r>
              <a:rPr lang="en-US" baseline="0" dirty="0" err="1" smtClean="0"/>
              <a:t>archetypeArtifactId</a:t>
            </a:r>
            <a:r>
              <a:rPr lang="en-US" baseline="0" dirty="0" smtClean="0"/>
              <a:t>.</a:t>
            </a:r>
          </a:p>
          <a:p>
            <a:endParaRPr lang="en-US" baseline="0" dirty="0" smtClean="0"/>
          </a:p>
          <a:p>
            <a:r>
              <a:rPr lang="en-US" baseline="0" dirty="0" smtClean="0"/>
              <a:t>If you do not correct the generated test code, a compile will fail; for speed (for now), delete the generated test code.</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previous Maven command generated an entire project</a:t>
            </a:r>
            <a:r>
              <a:rPr lang="en-US" baseline="0" dirty="0" smtClean="0"/>
              <a:t> </a:t>
            </a:r>
            <a:r>
              <a:rPr lang="en-US" baseline="0" dirty="0" err="1" smtClean="0"/>
              <a:t>filesystem</a:t>
            </a:r>
            <a:r>
              <a:rPr lang="en-US" baseline="0" dirty="0" smtClean="0"/>
              <a:t> structure, from the current working directory, including stubs/other for unit testing, etcetera. This same command generated two specific artifacts of greater interest:</a:t>
            </a:r>
          </a:p>
          <a:p>
            <a:endParaRPr lang="en-US" baseline="0" dirty="0" smtClean="0"/>
          </a:p>
          <a:p>
            <a:pPr marL="330200" indent="-171450">
              <a:buFont typeface="Arial" pitchFamily="34" charset="0"/>
              <a:buChar char="•"/>
            </a:pPr>
            <a:r>
              <a:rPr lang="en-US" baseline="0" dirty="0" smtClean="0"/>
              <a:t>A pom.xml, see pages that follow</a:t>
            </a:r>
          </a:p>
          <a:p>
            <a:pPr marL="330200" indent="-171450">
              <a:buFont typeface="Arial" pitchFamily="34" charset="0"/>
              <a:buChar char="•"/>
            </a:pPr>
            <a:r>
              <a:rPr lang="en-US" baseline="0" dirty="0" smtClean="0"/>
              <a:t>An </a:t>
            </a:r>
            <a:r>
              <a:rPr lang="en-US" baseline="0" dirty="0" err="1" smtClean="0"/>
              <a:t>App.scala</a:t>
            </a:r>
            <a:r>
              <a:rPr lang="en-US" baseline="0" dirty="0" smtClean="0"/>
              <a:t>, see pages that follow</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full pathname to our (</a:t>
            </a:r>
            <a:r>
              <a:rPr lang="en-US" baseline="0" dirty="0" err="1" smtClean="0"/>
              <a:t>App.scala</a:t>
            </a:r>
            <a:r>
              <a:rPr lang="en-US" baseline="0" dirty="0" smtClean="0"/>
              <a:t>) was generated from the "</a:t>
            </a:r>
            <a:r>
              <a:rPr lang="en-US" baseline="0" dirty="0" err="1" smtClean="0"/>
              <a:t>groupId</a:t>
            </a:r>
            <a:r>
              <a:rPr lang="en-US" baseline="0" dirty="0" smtClean="0"/>
              <a:t>" on a prior page</a:t>
            </a:r>
            <a:endParaRPr lang="en-US" dirty="0"/>
          </a:p>
        </p:txBody>
      </p:sp>
    </p:spTree>
    <p:extLst>
      <p:ext uri="{BB962C8B-B14F-4D97-AF65-F5344CB8AC3E}">
        <p14:creationId xmlns:p14="http://schemas.microsoft.com/office/powerpoint/2010/main" val="176647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contents of pom.xml are displayed.</a:t>
            </a:r>
            <a:r>
              <a:rPr lang="en-US" baseline="0" dirty="0" smtClean="0"/>
              <a:t> Comments:</a:t>
            </a:r>
          </a:p>
          <a:p>
            <a:endParaRPr lang="en-US" baseline="0" dirty="0" smtClean="0"/>
          </a:p>
          <a:p>
            <a:pPr marL="330200" indent="-171450">
              <a:buFont typeface="Arial" pitchFamily="34" charset="0"/>
              <a:buChar char="•"/>
            </a:pPr>
            <a:r>
              <a:rPr lang="en-US" baseline="0" dirty="0" smtClean="0"/>
              <a:t>While XML formatted, the (syntax of a POM) is far reaching, and can become complex for true enterprise projects. </a:t>
            </a:r>
          </a:p>
          <a:p>
            <a:pPr marL="330200" indent="-171450">
              <a:buFont typeface="Arial" pitchFamily="34" charset="0"/>
              <a:buChar char="•"/>
            </a:pPr>
            <a:r>
              <a:rPr lang="en-US" baseline="0" dirty="0" smtClean="0"/>
              <a:t>We will, in this unit, cover most aspects of a POM relative to compiling DSE </a:t>
            </a:r>
            <a:r>
              <a:rPr lang="en-US" baseline="0" dirty="0" err="1" smtClean="0"/>
              <a:t>Scala</a:t>
            </a:r>
            <a:r>
              <a:rPr lang="en-US" baseline="0" dirty="0" smtClean="0"/>
              <a:t> client programs.</a:t>
            </a:r>
            <a:endParaRPr lang="en-US" dirty="0"/>
          </a:p>
        </p:txBody>
      </p:sp>
    </p:spTree>
    <p:extLst>
      <p:ext uri="{BB962C8B-B14F-4D97-AF65-F5344CB8AC3E}">
        <p14:creationId xmlns:p14="http://schemas.microsoft.com/office/powerpoint/2010/main" val="160997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contents of </a:t>
            </a:r>
            <a:r>
              <a:rPr lang="en-US" dirty="0" err="1" smtClean="0"/>
              <a:t>App.scala</a:t>
            </a:r>
            <a:r>
              <a:rPr lang="en-US" dirty="0" smtClean="0"/>
              <a:t> are displayed.</a:t>
            </a:r>
            <a:r>
              <a:rPr lang="en-US" baseline="0" dirty="0" smtClean="0"/>
              <a:t> Comments:</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A stub program; this program will run.</a:t>
            </a:r>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We will add to this program on the pages that follow.</a:t>
            </a:r>
          </a:p>
          <a:p>
            <a:endParaRPr lang="en-US" dirty="0"/>
          </a:p>
        </p:txBody>
      </p:sp>
    </p:spTree>
    <p:extLst>
      <p:ext uri="{BB962C8B-B14F-4D97-AF65-F5344CB8AC3E}">
        <p14:creationId xmlns:p14="http://schemas.microsoft.com/office/powerpoint/2010/main" val="42225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While you could easily (?) edit the pom.xml to include support for the DSE Spark Cassandra</a:t>
            </a:r>
            <a:r>
              <a:rPr lang="en-US" baseline="0" dirty="0" smtClean="0"/>
              <a:t> Connector, and related, we consider it faster to copy a pom.xml from the DSE </a:t>
            </a:r>
            <a:r>
              <a:rPr lang="en-US" baseline="0" dirty="0" err="1" smtClean="0"/>
              <a:t>GitHub</a:t>
            </a:r>
            <a:r>
              <a:rPr lang="en-US" baseline="0" dirty="0" smtClean="0"/>
              <a:t> (support) </a:t>
            </a:r>
            <a:r>
              <a:rPr lang="en-US" baseline="0" dirty="0" err="1" smtClean="0"/>
              <a:t>Url</a:t>
            </a:r>
            <a:r>
              <a:rPr lang="en-US" baseline="0" dirty="0" smtClean="0"/>
              <a:t>; pasted below.</a:t>
            </a:r>
            <a:endParaRPr lang="en-US" dirty="0" smtClean="0"/>
          </a:p>
          <a:p>
            <a:endParaRPr lang="en-US" dirty="0" smtClean="0"/>
          </a:p>
          <a:p>
            <a:r>
              <a:rPr lang="en-US" dirty="0" smtClean="0"/>
              <a:t>Reference</a:t>
            </a:r>
            <a:r>
              <a:rPr lang="en-US" baseline="0" dirty="0" smtClean="0"/>
              <a:t> </a:t>
            </a:r>
            <a:r>
              <a:rPr lang="en-US" baseline="0" dirty="0" err="1" smtClean="0"/>
              <a:t>Urls</a:t>
            </a:r>
            <a:r>
              <a:rPr lang="en-US" baseline="0" dirty="0" smtClean="0"/>
              <a:t>,</a:t>
            </a:r>
          </a:p>
          <a:p>
            <a:pPr lvl="1"/>
            <a:r>
              <a:rPr lang="en-US" dirty="0" smtClean="0"/>
              <a:t>https://github.com/datastax/SparkBuildExamples</a:t>
            </a:r>
          </a:p>
          <a:p>
            <a:pPr lvl="1"/>
            <a:r>
              <a:rPr lang="en-US" dirty="0" smtClean="0"/>
              <a:t>https://github.com/datastax/SparkBuildExamples/blob/master/scala/maven/dse/pom.xml</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the above:</a:t>
            </a:r>
          </a:p>
          <a:p>
            <a:endParaRPr lang="en-US" dirty="0" smtClean="0"/>
          </a:p>
          <a:p>
            <a:pPr marL="330200" indent="-171450">
              <a:buFont typeface="Arial" pitchFamily="34" charset="0"/>
              <a:buChar char="•"/>
            </a:pPr>
            <a:r>
              <a:rPr lang="en-US" dirty="0" smtClean="0"/>
              <a:t>The</a:t>
            </a:r>
            <a:r>
              <a:rPr lang="en-US" baseline="0" dirty="0" smtClean="0"/>
              <a:t> sequence of commands above would actually compile and (run) a DSE Spark </a:t>
            </a:r>
            <a:r>
              <a:rPr lang="en-US" baseline="0" dirty="0" err="1" smtClean="0"/>
              <a:t>Scala</a:t>
            </a:r>
            <a:r>
              <a:rPr lang="en-US" baseline="0" dirty="0" smtClean="0"/>
              <a:t> program; (it would compile and run the </a:t>
            </a:r>
            <a:r>
              <a:rPr lang="en-US" baseline="0" dirty="0" err="1" smtClean="0"/>
              <a:t>Scala</a:t>
            </a:r>
            <a:r>
              <a:rPr lang="en-US" baseline="0" dirty="0" smtClean="0"/>
              <a:t> commands, the Spark commands will not output/function).</a:t>
            </a:r>
          </a:p>
          <a:p>
            <a:pPr marL="158750" indent="0">
              <a:buFont typeface="Arial" pitchFamily="34" charset="0"/>
              <a:buNone/>
            </a:pPr>
            <a:r>
              <a:rPr lang="en-US" baseline="0" dirty="0" smtClean="0"/>
              <a:t> </a:t>
            </a:r>
            <a:endParaRPr lang="en-US" dirty="0" smtClean="0"/>
          </a:p>
          <a:p>
            <a:pPr marL="330200" indent="-171450">
              <a:buFont typeface="Arial" pitchFamily="34" charset="0"/>
              <a:buChar char="•"/>
            </a:pPr>
            <a:r>
              <a:rPr lang="en-US" dirty="0" smtClean="0"/>
              <a:t>All of the Maven commands (</a:t>
            </a:r>
            <a:r>
              <a:rPr lang="en-US" dirty="0" err="1" smtClean="0"/>
              <a:t>mvn</a:t>
            </a:r>
            <a:r>
              <a:rPr lang="en-US" dirty="0" smtClean="0"/>
              <a:t>) are run from the parent directory of the project.</a:t>
            </a:r>
          </a:p>
          <a:p>
            <a:pPr marL="330200" indent="-171450">
              <a:buFont typeface="Arial" pitchFamily="34" charset="0"/>
              <a:buChar char="•"/>
            </a:pPr>
            <a:endParaRPr lang="en-US" dirty="0" smtClean="0"/>
          </a:p>
          <a:p>
            <a:pPr marL="330200" indent="-171450">
              <a:buFont typeface="Arial" pitchFamily="34" charset="0"/>
              <a:buChar char="•"/>
            </a:pPr>
            <a:r>
              <a:rPr lang="en-US" dirty="0" smtClean="0"/>
              <a:t>"</a:t>
            </a:r>
            <a:r>
              <a:rPr lang="en-US" dirty="0" err="1" smtClean="0"/>
              <a:t>mvn</a:t>
            </a:r>
            <a:r>
              <a:rPr lang="en-US" dirty="0" smtClean="0"/>
              <a:t> package"</a:t>
            </a:r>
            <a:r>
              <a:rPr lang="en-US" baseline="0" dirty="0" smtClean="0"/>
              <a:t> calls to compile</a:t>
            </a:r>
          </a:p>
          <a:p>
            <a:pPr marL="330200" indent="-171450">
              <a:buFont typeface="Arial" pitchFamily="34" charset="0"/>
              <a:buChar char="•"/>
            </a:pPr>
            <a:r>
              <a:rPr lang="en-US" baseline="0" dirty="0" smtClean="0"/>
              <a:t>A compile error might appear similar to,</a:t>
            </a:r>
          </a:p>
          <a:p>
            <a:pPr marL="457200" lvl="1" indent="0">
              <a:buFont typeface="Arial" pitchFamily="34" charset="0"/>
              <a:buNone/>
            </a:pPr>
            <a:r>
              <a:rPr lang="en-US" baseline="0" dirty="0" smtClean="0"/>
              <a:t>[INFO] -------------------------------------------------------------</a:t>
            </a:r>
          </a:p>
          <a:p>
            <a:pPr marL="457200" lvl="1" indent="0">
              <a:buFont typeface="Arial" pitchFamily="34" charset="0"/>
              <a:buNone/>
            </a:pPr>
            <a:r>
              <a:rPr lang="en-US" baseline="0" dirty="0" smtClean="0"/>
              <a:t>   [ERROR] COMPILATION ERROR :</a:t>
            </a:r>
          </a:p>
          <a:p>
            <a:pPr marL="457200" lvl="1" indent="0">
              <a:buFont typeface="Arial" pitchFamily="34" charset="0"/>
              <a:buNone/>
            </a:pPr>
            <a:r>
              <a:rPr lang="en-US" baseline="0" dirty="0" smtClean="0"/>
              <a:t>   [INFO] -------------------------------------------------------------</a:t>
            </a:r>
          </a:p>
          <a:p>
            <a:pPr marL="457200" lvl="1" indent="0">
              <a:buFont typeface="Arial" pitchFamily="34" charset="0"/>
              <a:buNone/>
            </a:pPr>
            <a:r>
              <a:rPr lang="en-US" baseline="0" dirty="0" smtClean="0"/>
              <a:t>   [ERROR] /</a:t>
            </a:r>
            <a:r>
              <a:rPr lang="en-US" baseline="0" dirty="0" err="1" smtClean="0"/>
              <a:t>mnt</a:t>
            </a:r>
            <a:r>
              <a:rPr lang="en-US" baseline="0" dirty="0" smtClean="0"/>
              <a:t>/</a:t>
            </a:r>
            <a:r>
              <a:rPr lang="en-US" baseline="0" dirty="0" err="1" smtClean="0"/>
              <a:t>hgfs</a:t>
            </a:r>
            <a:r>
              <a:rPr lang="en-US" baseline="0" dirty="0" smtClean="0"/>
              <a:t>/My.18/MyShare_1/19 Matts Department/SC - Structured Content/</a:t>
            </a:r>
          </a:p>
          <a:p>
            <a:pPr marL="457200" lvl="1" indent="0">
              <a:buFont typeface="Arial" pitchFamily="34" charset="0"/>
              <a:buNone/>
            </a:pPr>
            <a:r>
              <a:rPr lang="en-US" baseline="0" dirty="0" smtClean="0"/>
              <a:t>      30 - Core/02 - Resource Kit/87 - </a:t>
            </a:r>
            <a:r>
              <a:rPr lang="en-US" baseline="0" dirty="0" err="1" smtClean="0"/>
              <a:t>java_driver</a:t>
            </a:r>
            <a:r>
              <a:rPr lang="en-US" baseline="0" dirty="0" smtClean="0"/>
              <a:t>/my-app/</a:t>
            </a:r>
            <a:r>
              <a:rPr lang="en-US" baseline="0" dirty="0" err="1" smtClean="0"/>
              <a:t>src</a:t>
            </a:r>
            <a:r>
              <a:rPr lang="en-US" baseline="0" dirty="0" smtClean="0"/>
              <a:t>/main/java/com/</a:t>
            </a:r>
          </a:p>
          <a:p>
            <a:pPr marL="457200" lvl="1" indent="0">
              <a:buFont typeface="Arial" pitchFamily="34" charset="0"/>
              <a:buNone/>
            </a:pPr>
            <a:r>
              <a:rPr lang="en-US" baseline="0" dirty="0" smtClean="0"/>
              <a:t>      </a:t>
            </a:r>
            <a:r>
              <a:rPr lang="en-US" baseline="0" dirty="0" err="1" smtClean="0"/>
              <a:t>datastax</a:t>
            </a:r>
            <a:r>
              <a:rPr lang="en-US" baseline="0" dirty="0" smtClean="0"/>
              <a:t>/enablement/</a:t>
            </a:r>
            <a:r>
              <a:rPr lang="en-US" baseline="0" dirty="0" err="1" smtClean="0"/>
              <a:t>bootcamp</a:t>
            </a:r>
            <a:r>
              <a:rPr lang="en-US" baseline="0" dirty="0" smtClean="0"/>
              <a:t>/</a:t>
            </a:r>
          </a:p>
          <a:p>
            <a:pPr marL="457200" lvl="1" indent="0">
              <a:buFont typeface="Arial" pitchFamily="34" charset="0"/>
              <a:buNone/>
            </a:pPr>
            <a:r>
              <a:rPr lang="en-US" baseline="0" dirty="0" smtClean="0"/>
              <a:t>    App.java:[</a:t>
            </a:r>
            <a:r>
              <a:rPr lang="en-US" baseline="0" dirty="0" smtClean="0">
                <a:solidFill>
                  <a:srgbClr val="FF0000"/>
                </a:solidFill>
              </a:rPr>
              <a:t>183,41</a:t>
            </a:r>
            <a:r>
              <a:rPr lang="en-US" baseline="0" dirty="0" smtClean="0"/>
              <a:t>] error: cannot find symbol</a:t>
            </a:r>
          </a:p>
          <a:p>
            <a:pPr marL="457200" lvl="1" indent="0">
              <a:buFont typeface="Arial" pitchFamily="34" charset="0"/>
              <a:buNone/>
            </a:pPr>
            <a:r>
              <a:rPr lang="en-US" baseline="0" dirty="0" smtClean="0"/>
              <a:t>   [ERROR]  class App</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above is a Java syntax error on line 183, character space (column) 41 of App.java</a:t>
            </a:r>
          </a:p>
          <a:p>
            <a:pPr marL="457200" lvl="1" indent="0">
              <a:buFont typeface="Arial" pitchFamily="34" charset="0"/>
              <a:buNone/>
            </a:pPr>
            <a:endParaRPr lang="en-US" baseline="0" dirty="0" smtClean="0"/>
          </a:p>
          <a:p>
            <a:pPr marL="330200" indent="-171450">
              <a:buFont typeface="Arial" pitchFamily="34" charset="0"/>
              <a:buChar char="•"/>
            </a:pPr>
            <a:r>
              <a:rPr lang="en-US" baseline="0" dirty="0" smtClean="0"/>
              <a:t>Non-trivial Java programs might reference dozens or more class files, and it is the Java CLASSPATH that tells the Java JVM where to locate same. Thus, it's handy to have someone (Maven) generate the CLASSPATH for you.</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a:t>
            </a:r>
            <a:r>
              <a:rPr lang="en-US" baseline="0" dirty="0" err="1" smtClean="0"/>
              <a:t>mvn</a:t>
            </a:r>
            <a:r>
              <a:rPr lang="en-US" baseline="0" dirty="0" smtClean="0"/>
              <a:t> dependency" line automatically generates CLASSPATH and puts it in a file titled, cp.txt</a:t>
            </a:r>
          </a:p>
          <a:p>
            <a:pPr marL="457200" lvl="1" indent="0">
              <a:buFont typeface="Arial" pitchFamily="34" charset="0"/>
              <a:buNone/>
            </a:pPr>
            <a:r>
              <a:rPr lang="en-US" baseline="0" dirty="0" smtClean="0"/>
              <a:t>We call to reference this file below, when running.</a:t>
            </a:r>
          </a:p>
          <a:p>
            <a:pPr marL="457200" lvl="1" indent="0">
              <a:buFont typeface="Arial" pitchFamily="34" charset="0"/>
              <a:buNone/>
            </a:pPr>
            <a:endParaRPr lang="en-US" baseline="0" dirty="0" smtClean="0"/>
          </a:p>
          <a:p>
            <a:pPr marL="330200" indent="-171450">
              <a:buFont typeface="Arial" pitchFamily="34" charset="0"/>
              <a:buChar char="•"/>
            </a:pPr>
            <a:r>
              <a:rPr lang="en-US" baseline="0" dirty="0" smtClean="0"/>
              <a:t>And the last Maven command calls to run our program (App.java)</a:t>
            </a:r>
          </a:p>
          <a:p>
            <a:pPr marL="330200" indent="-171450">
              <a:buFont typeface="Arial" pitchFamily="34" charset="0"/>
              <a:buChar char="•"/>
            </a:pPr>
            <a:endParaRPr lang="en-US" baseline="0" dirty="0" smtClean="0"/>
          </a:p>
          <a:p>
            <a:pPr marL="457200" lvl="1" indent="0">
              <a:buFont typeface="Arial" pitchFamily="34" charset="0"/>
              <a:buNone/>
            </a:pPr>
            <a:r>
              <a:rPr lang="en-US" baseline="0" dirty="0" smtClean="0"/>
              <a:t>Those are left single apostrophes around the ( cat cp.txt ) command.</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You should see "Hello World" printed on the terminal window.</a:t>
            </a:r>
            <a:endParaRPr lang="en-US" dirty="0"/>
          </a:p>
        </p:txBody>
      </p:sp>
    </p:spTree>
    <p:extLst>
      <p:ext uri="{BB962C8B-B14F-4D97-AF65-F5344CB8AC3E}">
        <p14:creationId xmlns:p14="http://schemas.microsoft.com/office/powerpoint/2010/main" val="74341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Next steps:</a:t>
            </a:r>
          </a:p>
          <a:p>
            <a:endParaRPr lang="en-US" dirty="0" smtClean="0"/>
          </a:p>
          <a:p>
            <a:pPr marL="330200" indent="-171450">
              <a:buFont typeface="Arial" pitchFamily="34" charset="0"/>
              <a:buChar char="•"/>
            </a:pPr>
            <a:r>
              <a:rPr lang="en-US" dirty="0" smtClean="0"/>
              <a:t>Write</a:t>
            </a:r>
            <a:r>
              <a:rPr lang="en-US" baseline="0" dirty="0" smtClean="0"/>
              <a:t> </a:t>
            </a:r>
            <a:r>
              <a:rPr lang="en-US" baseline="0" dirty="0" err="1" smtClean="0"/>
              <a:t>Scala</a:t>
            </a:r>
            <a:r>
              <a:rPr lang="en-US" baseline="0" dirty="0" smtClean="0"/>
              <a:t>; a program that does more with the Spark, and the DSE database</a:t>
            </a:r>
          </a:p>
          <a:p>
            <a:pPr marL="330200" indent="-171450">
              <a:buFont typeface="Arial" pitchFamily="34" charset="0"/>
              <a:buChar char="•"/>
            </a:pPr>
            <a:endParaRPr lang="en-US" baseline="0" dirty="0" smtClean="0"/>
          </a:p>
          <a:p>
            <a:pPr marL="330200" indent="-171450">
              <a:buFont typeface="Arial" pitchFamily="34" charset="0"/>
              <a:buChar char="•"/>
            </a:pPr>
            <a:endParaRPr lang="en-US" baseline="0" dirty="0" smtClean="0"/>
          </a:p>
          <a:p>
            <a:r>
              <a:rPr lang="en-US" dirty="0" smtClean="0"/>
              <a:t>Comments relative to the above:</a:t>
            </a:r>
          </a:p>
          <a:p>
            <a:endParaRPr lang="en-US" dirty="0" smtClean="0"/>
          </a:p>
          <a:p>
            <a:pPr marL="330200" indent="-171450">
              <a:buFont typeface="Arial" pitchFamily="34" charset="0"/>
              <a:buChar char="•"/>
            </a:pPr>
            <a:r>
              <a:rPr lang="en-US" dirty="0" smtClean="0"/>
              <a:t>All of the Maven commands (</a:t>
            </a:r>
            <a:r>
              <a:rPr lang="en-US" dirty="0" err="1" smtClean="0"/>
              <a:t>mvn</a:t>
            </a:r>
            <a:r>
              <a:rPr lang="en-US" dirty="0" smtClean="0"/>
              <a:t>) are run from the parent directory of the project.</a:t>
            </a:r>
          </a:p>
          <a:p>
            <a:pPr marL="330200" indent="-171450">
              <a:buFont typeface="Arial" pitchFamily="34" charset="0"/>
              <a:buChar char="•"/>
            </a:pPr>
            <a:endParaRPr lang="en-US" dirty="0" smtClean="0"/>
          </a:p>
          <a:p>
            <a:pPr marL="330200" indent="-171450">
              <a:buFont typeface="Arial" pitchFamily="34" charset="0"/>
              <a:buChar char="•"/>
            </a:pPr>
            <a:r>
              <a:rPr lang="en-US" dirty="0" smtClean="0"/>
              <a:t>"</a:t>
            </a:r>
            <a:r>
              <a:rPr lang="en-US" dirty="0" err="1" smtClean="0"/>
              <a:t>mvn</a:t>
            </a:r>
            <a:r>
              <a:rPr lang="en-US" dirty="0" smtClean="0"/>
              <a:t> package"</a:t>
            </a:r>
            <a:r>
              <a:rPr lang="en-US" baseline="0" dirty="0" smtClean="0"/>
              <a:t> calls to compile</a:t>
            </a:r>
          </a:p>
          <a:p>
            <a:pPr marL="330200" indent="-171450">
              <a:buFont typeface="Arial" pitchFamily="34" charset="0"/>
              <a:buChar char="•"/>
            </a:pPr>
            <a:r>
              <a:rPr lang="en-US" baseline="0" dirty="0" smtClean="0"/>
              <a:t>A compile error might appear similar to,</a:t>
            </a:r>
          </a:p>
          <a:p>
            <a:pPr marL="457200" lvl="1" indent="0">
              <a:buFont typeface="Arial" pitchFamily="34" charset="0"/>
              <a:buNone/>
            </a:pPr>
            <a:r>
              <a:rPr lang="en-US" baseline="0" dirty="0" smtClean="0"/>
              <a:t>[INFO] -------------------------------------------------------------</a:t>
            </a:r>
          </a:p>
          <a:p>
            <a:pPr marL="457200" lvl="1" indent="0">
              <a:buFont typeface="Arial" pitchFamily="34" charset="0"/>
              <a:buNone/>
            </a:pPr>
            <a:r>
              <a:rPr lang="en-US" baseline="0" dirty="0" smtClean="0"/>
              <a:t>   [ERROR] COMPILATION ERROR :</a:t>
            </a:r>
          </a:p>
          <a:p>
            <a:pPr marL="457200" lvl="1" indent="0">
              <a:buFont typeface="Arial" pitchFamily="34" charset="0"/>
              <a:buNone/>
            </a:pPr>
            <a:r>
              <a:rPr lang="en-US" baseline="0" dirty="0" smtClean="0"/>
              <a:t>   [INFO] -------------------------------------------------------------</a:t>
            </a:r>
          </a:p>
          <a:p>
            <a:pPr marL="457200" lvl="1" indent="0">
              <a:buFont typeface="Arial" pitchFamily="34" charset="0"/>
              <a:buNone/>
            </a:pPr>
            <a:r>
              <a:rPr lang="en-US" baseline="0" dirty="0" smtClean="0"/>
              <a:t>   [ERROR] /</a:t>
            </a:r>
            <a:r>
              <a:rPr lang="en-US" baseline="0" dirty="0" err="1" smtClean="0"/>
              <a:t>mnt</a:t>
            </a:r>
            <a:r>
              <a:rPr lang="en-US" baseline="0" dirty="0" smtClean="0"/>
              <a:t>/</a:t>
            </a:r>
            <a:r>
              <a:rPr lang="en-US" baseline="0" dirty="0" err="1" smtClean="0"/>
              <a:t>hgfs</a:t>
            </a:r>
            <a:r>
              <a:rPr lang="en-US" baseline="0" dirty="0" smtClean="0"/>
              <a:t>/My.18/MyShare_1/19 Matts Department/SC - Structured Content/</a:t>
            </a:r>
          </a:p>
          <a:p>
            <a:pPr marL="457200" lvl="1" indent="0">
              <a:buFont typeface="Arial" pitchFamily="34" charset="0"/>
              <a:buNone/>
            </a:pPr>
            <a:r>
              <a:rPr lang="en-US" baseline="0" dirty="0" smtClean="0"/>
              <a:t>      30 - Core/02 - Resource Kit/87 - </a:t>
            </a:r>
            <a:r>
              <a:rPr lang="en-US" baseline="0" dirty="0" err="1" smtClean="0"/>
              <a:t>java_driver</a:t>
            </a:r>
            <a:r>
              <a:rPr lang="en-US" baseline="0" dirty="0" smtClean="0"/>
              <a:t>/my-app/</a:t>
            </a:r>
            <a:r>
              <a:rPr lang="en-US" baseline="0" dirty="0" err="1" smtClean="0"/>
              <a:t>src</a:t>
            </a:r>
            <a:r>
              <a:rPr lang="en-US" baseline="0" dirty="0" smtClean="0"/>
              <a:t>/main/java/com/</a:t>
            </a:r>
          </a:p>
          <a:p>
            <a:pPr marL="457200" lvl="1" indent="0">
              <a:buFont typeface="Arial" pitchFamily="34" charset="0"/>
              <a:buNone/>
            </a:pPr>
            <a:r>
              <a:rPr lang="en-US" baseline="0" dirty="0" smtClean="0"/>
              <a:t>      </a:t>
            </a:r>
            <a:r>
              <a:rPr lang="en-US" baseline="0" dirty="0" err="1" smtClean="0"/>
              <a:t>datastax</a:t>
            </a:r>
            <a:r>
              <a:rPr lang="en-US" baseline="0" dirty="0" smtClean="0"/>
              <a:t>/enablement/</a:t>
            </a:r>
            <a:r>
              <a:rPr lang="en-US" baseline="0" dirty="0" err="1" smtClean="0"/>
              <a:t>bootcamp</a:t>
            </a:r>
            <a:r>
              <a:rPr lang="en-US" baseline="0" dirty="0" smtClean="0"/>
              <a:t>/</a:t>
            </a:r>
          </a:p>
          <a:p>
            <a:pPr marL="457200" lvl="1" indent="0">
              <a:buFont typeface="Arial" pitchFamily="34" charset="0"/>
              <a:buNone/>
            </a:pPr>
            <a:r>
              <a:rPr lang="en-US" baseline="0" dirty="0" smtClean="0"/>
              <a:t>    App.java:[</a:t>
            </a:r>
            <a:r>
              <a:rPr lang="en-US" baseline="0" dirty="0" smtClean="0">
                <a:solidFill>
                  <a:srgbClr val="FF0000"/>
                </a:solidFill>
              </a:rPr>
              <a:t>183,41</a:t>
            </a:r>
            <a:r>
              <a:rPr lang="en-US" baseline="0" dirty="0" smtClean="0"/>
              <a:t>] error: cannot find symbol</a:t>
            </a:r>
          </a:p>
          <a:p>
            <a:pPr marL="457200" lvl="1" indent="0">
              <a:buFont typeface="Arial" pitchFamily="34" charset="0"/>
              <a:buNone/>
            </a:pPr>
            <a:r>
              <a:rPr lang="en-US" baseline="0" dirty="0" smtClean="0"/>
              <a:t>   [ERROR]  class App</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above is a Java syntax error (</a:t>
            </a:r>
            <a:r>
              <a:rPr lang="en-US" baseline="0" dirty="0" err="1" smtClean="0"/>
              <a:t>Scala</a:t>
            </a:r>
            <a:r>
              <a:rPr lang="en-US" baseline="0" dirty="0" smtClean="0"/>
              <a:t> is nearly the same) on line 183, character space (column) 41 of App.(java)</a:t>
            </a:r>
          </a:p>
          <a:p>
            <a:pPr marL="457200" lvl="1" indent="0">
              <a:buFont typeface="Arial" pitchFamily="34" charset="0"/>
              <a:buNone/>
            </a:pPr>
            <a:endParaRPr lang="en-US" baseline="0" dirty="0" smtClean="0"/>
          </a:p>
          <a:p>
            <a:pPr marL="457200" lvl="1" indent="0">
              <a:buFont typeface="Arial" pitchFamily="34" charset="0"/>
              <a:buNone/>
            </a:pPr>
            <a:endParaRPr lang="en-US" baseline="0" dirty="0" smtClean="0"/>
          </a:p>
          <a:p>
            <a:pPr marL="330200" indent="-171450">
              <a:buFont typeface="Arial" pitchFamily="34" charset="0"/>
              <a:buChar char="•"/>
            </a:pPr>
            <a:r>
              <a:rPr lang="en-US" baseline="0" dirty="0" smtClean="0"/>
              <a:t>And the last command calls to run our program (</a:t>
            </a:r>
            <a:r>
              <a:rPr lang="en-US" baseline="0" dirty="0" err="1" smtClean="0"/>
              <a:t>App.scala</a:t>
            </a:r>
            <a:r>
              <a:rPr lang="en-US" baseline="0" dirty="0" smtClean="0"/>
              <a:t>). You should see "Hello World" printed on the terminal window.</a:t>
            </a:r>
            <a:endParaRPr lang="en-US" dirty="0" smtClean="0"/>
          </a:p>
          <a:p>
            <a:pPr marL="158750" indent="0">
              <a:buFont typeface="Arial" pitchFamily="34" charset="0"/>
              <a:buNone/>
            </a:pPr>
            <a:endParaRPr lang="en-US" dirty="0"/>
          </a:p>
        </p:txBody>
      </p:sp>
    </p:spTree>
    <p:extLst>
      <p:ext uri="{BB962C8B-B14F-4D97-AF65-F5344CB8AC3E}">
        <p14:creationId xmlns:p14="http://schemas.microsoft.com/office/powerpoint/2010/main" val="1958546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a:t>
            </a:r>
            <a:r>
              <a:rPr lang="en-US" baseline="0" dirty="0" smtClean="0"/>
              <a:t> </a:t>
            </a:r>
            <a:r>
              <a:rPr lang="en-US" dirty="0" smtClean="0"/>
              <a:t>this section we begin an end to end, complete DSE/Spark/</a:t>
            </a:r>
            <a:r>
              <a:rPr lang="en-US" dirty="0" err="1" smtClean="0"/>
              <a:t>Scala</a:t>
            </a:r>
            <a:r>
              <a:rPr lang="en-US" dirty="0" smtClean="0"/>
              <a:t> example.</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CQL code necessary to give us a DSE table to write into; just customer, and with the two additional/derived columns displayed.</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On the next page we enter a Discussion Lab. </a:t>
            </a:r>
          </a:p>
          <a:p>
            <a:endParaRPr lang="en-US" dirty="0"/>
          </a:p>
        </p:txBody>
      </p:sp>
    </p:spTree>
    <p:extLst>
      <p:ext uri="{BB962C8B-B14F-4D97-AF65-F5344CB8AC3E}">
        <p14:creationId xmlns:p14="http://schemas.microsoft.com/office/powerpoint/2010/main" val="2136729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package statement, and necessary package imports.</a:t>
            </a:r>
          </a:p>
          <a:p>
            <a:endParaRPr lang="en-US" dirty="0" smtClean="0"/>
          </a:p>
          <a:p>
            <a:r>
              <a:rPr lang="en-US" dirty="0" smtClean="0"/>
              <a:t>You could, if you wished, reverse</a:t>
            </a:r>
            <a:r>
              <a:rPr lang="en-US" baseline="0" dirty="0" smtClean="0"/>
              <a:t> engineer which statements in the program proper require any of these imports.</a:t>
            </a:r>
            <a:r>
              <a:rPr lang="en-US" dirty="0" smtClean="0"/>
              <a:t> </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an actual </a:t>
            </a:r>
            <a:r>
              <a:rPr lang="en-US" dirty="0" err="1" smtClean="0"/>
              <a:t>Scala</a:t>
            </a:r>
            <a:r>
              <a:rPr lang="en-US" baseline="0" dirty="0" smtClean="0"/>
              <a:t> </a:t>
            </a:r>
            <a:r>
              <a:rPr lang="en-US" dirty="0" smtClean="0"/>
              <a:t>program (not in the </a:t>
            </a:r>
            <a:r>
              <a:rPr lang="en-US" dirty="0" err="1" smtClean="0"/>
              <a:t>Scala</a:t>
            </a:r>
            <a:r>
              <a:rPr lang="en-US" dirty="0" smtClean="0"/>
              <a:t> REPL), the DSE Spark Cassandra Connector required that this case class be defined outside our only block, which is the main. </a:t>
            </a:r>
            <a:r>
              <a:rPr lang="en-US" dirty="0" err="1" smtClean="0"/>
              <a:t>StructField</a:t>
            </a:r>
            <a:r>
              <a:rPr lang="en-US" dirty="0" smtClean="0"/>
              <a:t> has no such requirement. </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main, and getting a Spark</a:t>
            </a:r>
            <a:r>
              <a:rPr lang="en-US" baseline="0" dirty="0" smtClean="0"/>
              <a:t> context.</a:t>
            </a:r>
          </a:p>
          <a:p>
            <a:endParaRPr lang="en-US" baseline="0" dirty="0" smtClean="0"/>
          </a:p>
          <a:p>
            <a:r>
              <a:rPr lang="en-US" baseline="0" dirty="0" err="1" smtClean="0"/>
              <a:t>spark.implicits</a:t>
            </a:r>
            <a:r>
              <a:rPr lang="en-US" baseline="0" dirty="0" smtClean="0"/>
              <a:t>._ is a package containing many of the transforms you will want in a larger, production capable application.</a:t>
            </a:r>
          </a:p>
          <a:p>
            <a:endParaRPr lang="en-US" baseline="0" dirty="0" smtClean="0"/>
          </a:p>
          <a:p>
            <a:r>
              <a:rPr lang="en-US" baseline="0" dirty="0" smtClean="0"/>
              <a:t>This package is subject to the "spark." object reference, and as such, may not be placed along the earlier imports.</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commented codes displays the "</a:t>
            </a:r>
            <a:r>
              <a:rPr lang="en-US" dirty="0" err="1" smtClean="0"/>
              <a:t>sc</a:t>
            </a:r>
            <a:r>
              <a:rPr lang="en-US" dirty="0" smtClean="0"/>
              <a:t>" object reference in long form.</a:t>
            </a:r>
          </a:p>
          <a:p>
            <a:endParaRPr lang="en-US" dirty="0" smtClean="0"/>
          </a:p>
          <a:p>
            <a:r>
              <a:rPr lang="en-US" dirty="0" smtClean="0"/>
              <a:t>Reading from a given DSE table (known to exist).</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Reading the</a:t>
            </a:r>
            <a:r>
              <a:rPr lang="en-US" baseline="0" dirty="0" smtClean="0"/>
              <a:t> customer.csv as a string, which we then split and further process.</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And writing same to DSE.</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Preparing to read customer.csv into a </a:t>
            </a:r>
            <a:r>
              <a:rPr lang="en-US" dirty="0" err="1" smtClean="0"/>
              <a:t>StructField</a:t>
            </a:r>
            <a:r>
              <a:rPr lang="en-US" dirty="0" smtClean="0"/>
              <a:t>.</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preferred syntax to earlier, although we are using a </a:t>
            </a:r>
            <a:r>
              <a:rPr lang="en-US" dirty="0" err="1" smtClean="0"/>
              <a:t>DataFrame</a:t>
            </a:r>
            <a:r>
              <a:rPr lang="en-US" dirty="0" smtClean="0"/>
              <a:t> read CSV method.</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Final wrote to DSE, and program exit.</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Unit-</a:t>
            </a:r>
            <a:endParaRPr lang="en-US" dirty="0" smtClean="0"/>
          </a:p>
          <a:p>
            <a:endParaRPr lang="en-US" dirty="0"/>
          </a:p>
        </p:txBody>
      </p:sp>
    </p:spTree>
    <p:extLst>
      <p:ext uri="{BB962C8B-B14F-4D97-AF65-F5344CB8AC3E}">
        <p14:creationId xmlns:p14="http://schemas.microsoft.com/office/powerpoint/2010/main" val="160575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baseline="0" dirty="0" smtClean="0"/>
              <a:t>Matching pairs Discussion Lab: REPL, program, DSE Spark Cassandra Connector, DSE Java driver, command line, IDE</a:t>
            </a:r>
          </a:p>
          <a:p>
            <a:endParaRPr lang="en-US" sz="800" baseline="0" dirty="0" smtClean="0"/>
          </a:p>
          <a:p>
            <a:r>
              <a:rPr lang="en-US" sz="800" baseline="0" dirty="0" smtClean="0"/>
              <a:t>Match the attributes on the right with the objects on the left.</a:t>
            </a:r>
          </a:p>
          <a:p>
            <a:endParaRPr lang="en-US" sz="800" dirty="0"/>
          </a:p>
        </p:txBody>
      </p:sp>
    </p:spTree>
    <p:extLst>
      <p:ext uri="{BB962C8B-B14F-4D97-AF65-F5344CB8AC3E}">
        <p14:creationId xmlns:p14="http://schemas.microsoft.com/office/powerpoint/2010/main" val="1726030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remaining content may be read “extra credit”, as time allows.</a:t>
            </a:r>
            <a:endParaRPr lang="en-US" dirty="0" smtClean="0"/>
          </a:p>
          <a:p>
            <a:endParaRPr lang="en-US" dirty="0"/>
          </a:p>
        </p:txBody>
      </p:sp>
    </p:spTree>
    <p:extLst>
      <p:ext uri="{BB962C8B-B14F-4D97-AF65-F5344CB8AC3E}">
        <p14:creationId xmlns:p14="http://schemas.microsoft.com/office/powerpoint/2010/main" val="3662193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Again: Discussion Unit 6244/6245 provide discussion and an exercise using the DSE Java driver.</a:t>
            </a:r>
            <a:endParaRPr lang="en-US" dirty="0"/>
          </a:p>
        </p:txBody>
      </p:sp>
    </p:spTree>
    <p:extLst>
      <p:ext uri="{BB962C8B-B14F-4D97-AF65-F5344CB8AC3E}">
        <p14:creationId xmlns:p14="http://schemas.microsoft.com/office/powerpoint/2010/main" val="4241056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We</a:t>
            </a:r>
            <a:r>
              <a:rPr lang="en-US" baseline="0" dirty="0" smtClean="0"/>
              <a:t> use the DSE Spark (Cassandra) Connector in the exercise that follows.</a:t>
            </a:r>
            <a:endParaRPr lang="en-US" dirty="0"/>
          </a:p>
        </p:txBody>
      </p:sp>
    </p:spTree>
    <p:extLst>
      <p:ext uri="{BB962C8B-B14F-4D97-AF65-F5344CB8AC3E}">
        <p14:creationId xmlns:p14="http://schemas.microsoft.com/office/powerpoint/2010/main" val="262435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67723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DSE Spark Cassandra Connector provides</a:t>
            </a:r>
            <a:r>
              <a:rPr lang="en-US" baseline="0" dirty="0" smtClean="0"/>
              <a:t> access to Spark contents, Spark session, other. The DSE Java driver does none of this, and is designed for standard client (ODBC/JDBC style) access; the DSE Java driver is ODBC-like, but is not ODBC compliant.</a:t>
            </a:r>
          </a:p>
          <a:p>
            <a:endParaRPr lang="en-US" baseline="0" dirty="0" smtClean="0"/>
          </a:p>
          <a:p>
            <a:r>
              <a:rPr lang="en-US" baseline="0" dirty="0" smtClean="0"/>
              <a:t>Reference </a:t>
            </a:r>
            <a:r>
              <a:rPr lang="en-US" baseline="0" dirty="0" err="1" smtClean="0"/>
              <a:t>Urls</a:t>
            </a:r>
            <a:r>
              <a:rPr lang="en-US" baseline="0" dirty="0" smtClean="0"/>
              <a:t>:</a:t>
            </a:r>
          </a:p>
          <a:p>
            <a:endParaRPr lang="en-US" baseline="0" dirty="0" smtClean="0"/>
          </a:p>
          <a:p>
            <a:pPr marL="330200" indent="-171450">
              <a:buFont typeface="Arial" pitchFamily="34" charset="0"/>
              <a:buChar char="•"/>
            </a:pPr>
            <a:r>
              <a:rPr lang="en-US" baseline="0" dirty="0" smtClean="0"/>
              <a:t>DSE Java Driver (Java, </a:t>
            </a:r>
            <a:r>
              <a:rPr lang="en-US" baseline="0" dirty="0" err="1" smtClean="0"/>
              <a:t>Scala</a:t>
            </a:r>
            <a:r>
              <a:rPr lang="en-US" baseline="0" dirty="0" smtClean="0"/>
              <a:t>, other JVM), https://docs.datastax.com/en/developer/java-driver-dse/1.6/</a:t>
            </a:r>
          </a:p>
          <a:p>
            <a:pPr marL="330200" indent="-171450">
              <a:buFont typeface="Arial" pitchFamily="34" charset="0"/>
              <a:buChar char="•"/>
            </a:pPr>
            <a:r>
              <a:rPr lang="en-US" baseline="0" dirty="0" smtClean="0"/>
              <a:t>DSE Spark Cassandra Connector, version 2.3 (2.0), https://github.com/datastax/spark-cassandra-connector</a:t>
            </a:r>
          </a:p>
          <a:p>
            <a:pPr marL="330200" indent="-171450">
              <a:buFont typeface="Arial" pitchFamily="34" charset="0"/>
              <a:buChar char="•"/>
            </a:pPr>
            <a:endParaRPr lang="en-US" baseline="0" dirty="0" smtClean="0"/>
          </a:p>
          <a:p>
            <a:pPr marL="330200" indent="-171450">
              <a:buFont typeface="Arial" pitchFamily="34" charset="0"/>
              <a:buChar char="•"/>
            </a:pPr>
            <a:r>
              <a:rPr lang="en-US" dirty="0" smtClean="0"/>
              <a:t>http://datastax.github.io/spark-cassandra-connector/ApiDocs/2.3.0/spark-cassandra-connector/#package</a:t>
            </a:r>
          </a:p>
          <a:p>
            <a:pPr marL="330200" indent="-171450">
              <a:buFont typeface="Arial" pitchFamily="34" charset="0"/>
              <a:buChar char="•"/>
            </a:pPr>
            <a:endParaRPr lang="en-US" dirty="0" smtClean="0"/>
          </a:p>
          <a:p>
            <a:pPr marL="330200" indent="-171450">
              <a:buFont typeface="Arial" pitchFamily="34" charset="0"/>
              <a:buChar char="•"/>
            </a:pPr>
            <a:r>
              <a:rPr lang="en-US" dirty="0" smtClean="0"/>
              <a:t>https://github.com/datastax/spark-cassandra-connector/blob/master/README.md</a:t>
            </a:r>
            <a:endParaRPr lang="en-US" dirty="0"/>
          </a:p>
        </p:txBody>
      </p:sp>
    </p:spTree>
    <p:extLst>
      <p:ext uri="{BB962C8B-B14F-4D97-AF65-F5344CB8AC3E}">
        <p14:creationId xmlns:p14="http://schemas.microsoft.com/office/powerpoint/2010/main" val="252157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Because DSE Analytics</a:t>
            </a:r>
            <a:r>
              <a:rPr lang="en-US" baseline="0" dirty="0" smtClean="0"/>
              <a:t> (Apache Spark) operates server side, it is generally more critical that software versions match; versus say, when running a standard client program against DSE.</a:t>
            </a: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https://docs.datastax.com/en/dse/6.0/dse-dev/datastax_enterprise/releaseNotes/RNdse.html</a:t>
            </a:r>
          </a:p>
          <a:p>
            <a:pPr lvl="1"/>
            <a:r>
              <a:rPr lang="en-US" dirty="0" smtClean="0"/>
              <a:t>https://github.com/datastax/spark-cassandra-connector</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Any</a:t>
            </a:r>
            <a:r>
              <a:rPr lang="en-US" baseline="0" dirty="0" smtClean="0"/>
              <a:t> instructions above (and many that follow) were tested specifically on a </a:t>
            </a:r>
            <a:r>
              <a:rPr lang="en-US" baseline="0" dirty="0" err="1" smtClean="0"/>
              <a:t>CentOS</a:t>
            </a:r>
            <a:r>
              <a:rPr lang="en-US" baseline="0" dirty="0" smtClean="0"/>
              <a:t> 7 version Linux.</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err="1" smtClean="0"/>
              <a:t>Urls</a:t>
            </a:r>
            <a:r>
              <a:rPr lang="en-US" baseline="0" dirty="0" smtClean="0"/>
              <a:t> relative to Apache Maven:</a:t>
            </a:r>
          </a:p>
          <a:p>
            <a:endParaRPr lang="en-US" baseline="0" dirty="0" smtClean="0"/>
          </a:p>
          <a:p>
            <a:pPr marL="330200" indent="-171450">
              <a:buFont typeface="Arial" pitchFamily="34" charset="0"/>
              <a:buChar char="•"/>
            </a:pPr>
            <a:r>
              <a:rPr lang="en-US" dirty="0" smtClean="0"/>
              <a:t>https://en.wikipedia.org/wiki/Apache_Maven</a:t>
            </a:r>
          </a:p>
          <a:p>
            <a:pPr marL="330200" indent="-171450">
              <a:buFont typeface="Arial" pitchFamily="34" charset="0"/>
              <a:buChar char="•"/>
            </a:pPr>
            <a:r>
              <a:rPr lang="en-US" dirty="0" smtClean="0"/>
              <a:t>https://maven.apache.org/guides/getting-started/maven-in-five-minutes.html</a:t>
            </a:r>
          </a:p>
        </p:txBody>
      </p:sp>
    </p:spTree>
    <p:extLst>
      <p:ext uri="{BB962C8B-B14F-4D97-AF65-F5344CB8AC3E}">
        <p14:creationId xmlns:p14="http://schemas.microsoft.com/office/powerpoint/2010/main" val="2992944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If Apache Maven is not already installed, you can download the Tar ball from the </a:t>
            </a:r>
            <a:r>
              <a:rPr lang="en-US" dirty="0" err="1" smtClean="0"/>
              <a:t>Url</a:t>
            </a:r>
            <a:r>
              <a:rPr lang="en-US" dirty="0" smtClean="0"/>
              <a:t> shown. Unzip, and place the new bin directory in your PATH.</a:t>
            </a:r>
          </a:p>
          <a:p>
            <a:endParaRPr lang="en-US" dirty="0" smtClean="0"/>
          </a:p>
          <a:p>
            <a:r>
              <a:rPr lang="en-US" i="1" dirty="0" smtClean="0"/>
              <a:t>All of these commands, and any that follow,</a:t>
            </a:r>
            <a:r>
              <a:rPr lang="en-US" i="1" baseline="0" dirty="0" smtClean="0"/>
              <a:t> are run inside a Linux terminal window.</a:t>
            </a:r>
          </a:p>
          <a:p>
            <a:endParaRPr lang="en-US" i="1" baseline="0" dirty="0" smtClean="0"/>
          </a:p>
          <a:p>
            <a:r>
              <a:rPr lang="en-US" i="0" baseline="0" dirty="0" smtClean="0"/>
              <a:t>Reference </a:t>
            </a:r>
            <a:r>
              <a:rPr lang="en-US" i="0" baseline="0" dirty="0" err="1" smtClean="0"/>
              <a:t>Urls</a:t>
            </a:r>
            <a:r>
              <a:rPr lang="en-US" i="0" baseline="0" dirty="0" smtClean="0"/>
              <a:t>,</a:t>
            </a:r>
          </a:p>
          <a:p>
            <a:pPr lvl="1"/>
            <a:r>
              <a:rPr lang="en-US" i="0" dirty="0" smtClean="0"/>
              <a:t>https://blogs.oracle.com/arungupta/scala-and-maven-getting-started-guide-using-maven-scala-plugin-totd-170</a:t>
            </a:r>
            <a:endParaRPr lang="en-US" i="0" dirty="0"/>
          </a:p>
        </p:txBody>
      </p:sp>
    </p:spTree>
    <p:extLst>
      <p:ext uri="{BB962C8B-B14F-4D97-AF65-F5344CB8AC3E}">
        <p14:creationId xmlns:p14="http://schemas.microsoft.com/office/powerpoint/2010/main" val="1082666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000-DTSE-Analytics-7458-DU-60-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000-DTSE-Analytics-7458-DU-60-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000-DTSE-Analytics-7458-DU-60-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000-DTSE-Analytics-7458-DU-60-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000-DTSE-Analytics-7458-DU-60-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000-DTSE-Analytics-7458-DU-60-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000-DTSE-Analytics-7458-DU-60-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000-DTSE-Analytics-7458-DU-60-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000-DTSE-Analytics-7548-60-DU-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564911773"/>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 id="2147483719" r:id="rId9"/>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tastax/spark-cassandra-connector"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wnloads.typesafe.com/scala/2.11.8/scala-2.11.8.rp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ven.apache.org/download.cg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maven.apache.org/instal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78666"/>
            <a:ext cx="3089305" cy="680970"/>
          </a:xfrm>
        </p:spPr>
        <p:txBody>
          <a:bodyPr/>
          <a:lstStyle/>
          <a:p>
            <a:r>
              <a:rPr lang="en-US" sz="2000" dirty="0" smtClean="0"/>
              <a:t>DSE Analytics </a:t>
            </a:r>
            <a:r>
              <a:rPr lang="en-US" sz="2000" dirty="0" err="1" smtClean="0"/>
              <a:t>Scala</a:t>
            </a:r>
            <a:r>
              <a:rPr lang="en-US" sz="2000" dirty="0" smtClean="0"/>
              <a:t> REPL statements migrated to program</a:t>
            </a:r>
            <a:endParaRPr lang="en-US" sz="2000" dirty="0"/>
          </a:p>
        </p:txBody>
      </p:sp>
      <p:sp>
        <p:nvSpPr>
          <p:cNvPr id="3" name="Title 2"/>
          <p:cNvSpPr>
            <a:spLocks noGrp="1"/>
          </p:cNvSpPr>
          <p:nvPr>
            <p:ph type="title"/>
          </p:nvPr>
        </p:nvSpPr>
        <p:spPr>
          <a:xfrm>
            <a:off x="457200" y="535814"/>
            <a:ext cx="3089305" cy="828360"/>
          </a:xfrm>
        </p:spPr>
        <p:txBody>
          <a:bodyPr/>
          <a:lstStyle/>
          <a:p>
            <a:r>
              <a:rPr lang="en-US" dirty="0" smtClean="0"/>
              <a:t>Discussion Unit:</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a:t>
            </a:fld>
            <a:endParaRPr lang="uk-UA" dirty="0"/>
          </a:p>
        </p:txBody>
      </p:sp>
      <p:sp>
        <p:nvSpPr>
          <p:cNvPr id="5" name="Content Placeholder 1"/>
          <p:cNvSpPr txBox="1">
            <a:spLocks/>
          </p:cNvSpPr>
          <p:nvPr/>
        </p:nvSpPr>
        <p:spPr>
          <a:xfrm>
            <a:off x="3873357" y="144943"/>
            <a:ext cx="5116531" cy="1751448"/>
          </a:xfrm>
          <a:prstGeom prst="rect">
            <a:avLst/>
          </a:prstGeom>
          <a:solidFill>
            <a:schemeClr val="bg1"/>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a:r>
              <a:rPr lang="en-US" sz="2000" dirty="0" smtClean="0"/>
              <a:t>Migrate a set of DSE Analytics REPL statements, to a (true) </a:t>
            </a:r>
            <a:r>
              <a:rPr lang="en-US" sz="2000" dirty="0" err="1" smtClean="0"/>
              <a:t>Scala</a:t>
            </a:r>
            <a:r>
              <a:rPr lang="en-US" sz="2000" dirty="0" smtClean="0"/>
              <a:t> program</a:t>
            </a:r>
          </a:p>
          <a:p>
            <a:pPr marL="6350"/>
            <a:endParaRPr lang="en-US" sz="2000" dirty="0"/>
          </a:p>
          <a:p>
            <a:pPr marL="233363" indent="-227013">
              <a:buFont typeface="Arial" pitchFamily="34" charset="0"/>
              <a:buChar char="•"/>
            </a:pPr>
            <a:r>
              <a:rPr lang="en-US" sz="2000" dirty="0" smtClean="0"/>
              <a:t>Command line first, then IDE; (Discussion Unit/Exercise 7556/7557)</a:t>
            </a:r>
          </a:p>
          <a:p>
            <a:pPr marL="233363" indent="-227013">
              <a:buFont typeface="Arial" pitchFamily="34" charset="0"/>
              <a:buChar char="•"/>
            </a:pPr>
            <a:endParaRPr lang="en-US" sz="2000" dirty="0"/>
          </a:p>
          <a:p>
            <a:pPr marL="233363" indent="-227013">
              <a:buFont typeface="Arial" pitchFamily="34" charset="0"/>
              <a:buChar char="•"/>
            </a:pPr>
            <a:r>
              <a:rPr lang="en-US" sz="2000" dirty="0" smtClean="0"/>
              <a:t>Software versions</a:t>
            </a:r>
          </a:p>
          <a:p>
            <a:pPr marL="233363" indent="-227013">
              <a:buFont typeface="Arial" pitchFamily="34" charset="0"/>
              <a:buChar char="•"/>
            </a:pPr>
            <a:r>
              <a:rPr lang="en-US" sz="2000" dirty="0" smtClean="0"/>
              <a:t>Install </a:t>
            </a:r>
            <a:r>
              <a:rPr lang="en-US" sz="2000" dirty="0" err="1" smtClean="0"/>
              <a:t>Scala</a:t>
            </a:r>
            <a:r>
              <a:rPr lang="en-US" sz="2000" dirty="0" smtClean="0"/>
              <a:t>, Maven</a:t>
            </a:r>
          </a:p>
          <a:p>
            <a:pPr marL="233363" indent="-227013">
              <a:buFont typeface="Arial" pitchFamily="34" charset="0"/>
              <a:buChar char="•"/>
            </a:pPr>
            <a:r>
              <a:rPr lang="en-US" sz="2000" dirty="0" smtClean="0"/>
              <a:t>Generate a pom.xml, change</a:t>
            </a:r>
          </a:p>
          <a:p>
            <a:pPr marL="233363" indent="-227013">
              <a:buFont typeface="Arial" pitchFamily="34" charset="0"/>
              <a:buChar char="•"/>
            </a:pPr>
            <a:r>
              <a:rPr lang="en-US" sz="2000" dirty="0" smtClean="0"/>
              <a:t>Generate an </a:t>
            </a:r>
            <a:r>
              <a:rPr lang="en-US" sz="2000" dirty="0" err="1" smtClean="0"/>
              <a:t>App.scala</a:t>
            </a:r>
            <a:r>
              <a:rPr lang="en-US" sz="2000" dirty="0" smtClean="0"/>
              <a:t>, change</a:t>
            </a:r>
          </a:p>
          <a:p>
            <a:pPr marL="233363" indent="-227013">
              <a:buFont typeface="Arial" pitchFamily="34" charset="0"/>
              <a:buChar char="•"/>
            </a:pPr>
            <a:endParaRPr lang="en-US" sz="2000" dirty="0"/>
          </a:p>
          <a:p>
            <a:pPr marL="233363" indent="-227013">
              <a:buFont typeface="Arial" pitchFamily="34" charset="0"/>
              <a:buChar char="•"/>
            </a:pPr>
            <a:r>
              <a:rPr lang="en-US" sz="2000" dirty="0" smtClean="0"/>
              <a:t>Submit as Spark job</a:t>
            </a:r>
          </a:p>
          <a:p>
            <a:pPr marL="233363" indent="-227013">
              <a:buFont typeface="Arial" pitchFamily="34" charset="0"/>
              <a:buChar char="•"/>
            </a:pPr>
            <a:endParaRPr lang="en-US" sz="2000" dirty="0"/>
          </a:p>
          <a:p>
            <a:pPr marL="233363" indent="-227013">
              <a:buFont typeface="Arial" pitchFamily="34" charset="0"/>
              <a:buChar char="•"/>
            </a:pPr>
            <a:r>
              <a:rPr lang="en-US" sz="2000" dirty="0" smtClean="0"/>
              <a:t>This Discussion Unit is dependent on Discussion Unit 7544/7545.</a:t>
            </a:r>
            <a:endParaRPr lang="en-US" sz="2000" dirty="0"/>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Previously (6244/6245) when using Java-</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10</a:t>
            </a:fld>
            <a:endParaRPr lang="uk-UA" dirty="0"/>
          </a:p>
        </p:txBody>
      </p:sp>
      <p:sp>
        <p:nvSpPr>
          <p:cNvPr id="6" name="TextBox 5"/>
          <p:cNvSpPr txBox="1"/>
          <p:nvPr/>
        </p:nvSpPr>
        <p:spPr>
          <a:xfrm>
            <a:off x="1206700" y="1102089"/>
            <a:ext cx="6364840" cy="2308324"/>
          </a:xfrm>
          <a:prstGeom prst="rect">
            <a:avLst/>
          </a:prstGeom>
          <a:noFill/>
        </p:spPr>
        <p:txBody>
          <a:bodyPr wrap="square" rtlCol="0">
            <a:spAutoFit/>
          </a:bodyPr>
          <a:lstStyle/>
          <a:p>
            <a:pPr marL="228600" indent="-228600">
              <a:buFont typeface="Arial" pitchFamily="34" charset="0"/>
              <a:buChar char="•"/>
            </a:pPr>
            <a:r>
              <a:rPr lang="en-US" sz="1800" dirty="0" smtClean="0"/>
              <a:t>cd /opt    (cd anywhere)</a:t>
            </a:r>
          </a:p>
          <a:p>
            <a:pPr marL="228600" indent="-228600">
              <a:buFont typeface="Arial" pitchFamily="34" charset="0"/>
              <a:buChar char="•"/>
            </a:pPr>
            <a:endParaRPr lang="en-US" sz="1800" dirty="0"/>
          </a:p>
          <a:p>
            <a:pPr marL="228600" indent="-228600">
              <a:buFont typeface="Arial" pitchFamily="34" charset="0"/>
              <a:buChar char="•"/>
            </a:pPr>
            <a:r>
              <a:rPr lang="en-US" sz="1800" dirty="0"/>
              <a:t> </a:t>
            </a:r>
            <a:r>
              <a:rPr lang="en-US" sz="1800" dirty="0" err="1"/>
              <a:t>mvn</a:t>
            </a:r>
            <a:r>
              <a:rPr lang="en-US" sz="1800" dirty="0"/>
              <a:t> </a:t>
            </a:r>
            <a:r>
              <a:rPr lang="en-US" sz="1800" dirty="0" err="1"/>
              <a:t>archetype:generate</a:t>
            </a:r>
            <a:r>
              <a:rPr lang="en-US" sz="1800" dirty="0"/>
              <a:t>   \</a:t>
            </a:r>
          </a:p>
          <a:p>
            <a:pPr defTabSz="225425"/>
            <a:r>
              <a:rPr lang="en-US" sz="1800" dirty="0" smtClean="0"/>
              <a:t>         -</a:t>
            </a:r>
            <a:r>
              <a:rPr lang="en-US" sz="1800" dirty="0" err="1"/>
              <a:t>DgroupId</a:t>
            </a:r>
            <a:r>
              <a:rPr lang="en-US" sz="1800" dirty="0"/>
              <a:t>=</a:t>
            </a:r>
            <a:r>
              <a:rPr lang="en-US" sz="1800" dirty="0" err="1">
                <a:solidFill>
                  <a:srgbClr val="00B0F0"/>
                </a:solidFill>
              </a:rPr>
              <a:t>com.datastax.enablement.bootcamp</a:t>
            </a:r>
            <a:r>
              <a:rPr lang="en-US" sz="1800" dirty="0"/>
              <a:t>   \</a:t>
            </a:r>
          </a:p>
          <a:p>
            <a:pPr defTabSz="225425"/>
            <a:r>
              <a:rPr lang="en-US" sz="1800" dirty="0" smtClean="0"/>
              <a:t>         -</a:t>
            </a:r>
            <a:r>
              <a:rPr lang="en-US" sz="1800" dirty="0" err="1"/>
              <a:t>DartifactId</a:t>
            </a:r>
            <a:r>
              <a:rPr lang="en-US" sz="1800" dirty="0"/>
              <a:t>=</a:t>
            </a:r>
            <a:r>
              <a:rPr lang="en-US" sz="1800" dirty="0">
                <a:solidFill>
                  <a:srgbClr val="00B0F0"/>
                </a:solidFill>
              </a:rPr>
              <a:t>my-app</a:t>
            </a:r>
            <a:r>
              <a:rPr lang="en-US" sz="1800" dirty="0"/>
              <a:t>   </a:t>
            </a:r>
            <a:r>
              <a:rPr lang="en-US" sz="1800" dirty="0" smtClean="0"/>
              <a:t>\</a:t>
            </a:r>
          </a:p>
          <a:p>
            <a:pPr defTabSz="225425"/>
            <a:r>
              <a:rPr lang="en-US" sz="1800" dirty="0"/>
              <a:t> </a:t>
            </a:r>
            <a:r>
              <a:rPr lang="en-US" sz="1800" dirty="0" smtClean="0"/>
              <a:t>        -</a:t>
            </a:r>
            <a:r>
              <a:rPr lang="en-US" sz="1800" dirty="0" err="1" smtClean="0"/>
              <a:t>Dversion</a:t>
            </a:r>
            <a:r>
              <a:rPr lang="en-US" sz="1800" dirty="0" smtClean="0"/>
              <a:t>=1.0  \</a:t>
            </a:r>
            <a:endParaRPr lang="en-US" sz="1800" dirty="0"/>
          </a:p>
          <a:p>
            <a:pPr defTabSz="225425"/>
            <a:r>
              <a:rPr lang="en-US" sz="1800" dirty="0" smtClean="0"/>
              <a:t>         -</a:t>
            </a:r>
            <a:r>
              <a:rPr lang="en-US" sz="1800" dirty="0" err="1"/>
              <a:t>DinteractiveMode</a:t>
            </a:r>
            <a:r>
              <a:rPr lang="en-US" sz="1800" dirty="0"/>
              <a:t>=false  \</a:t>
            </a:r>
          </a:p>
          <a:p>
            <a:pPr defTabSz="225425"/>
            <a:r>
              <a:rPr lang="en-US" sz="1800" dirty="0" smtClean="0"/>
              <a:t>         -</a:t>
            </a:r>
            <a:r>
              <a:rPr lang="en-US" sz="1800" dirty="0" err="1"/>
              <a:t>DarchetypeArtifactId</a:t>
            </a:r>
            <a:r>
              <a:rPr lang="en-US" sz="1800" dirty="0"/>
              <a:t>=</a:t>
            </a:r>
            <a:r>
              <a:rPr lang="en-US" sz="1800" dirty="0">
                <a:solidFill>
                  <a:srgbClr val="C00000"/>
                </a:solidFill>
              </a:rPr>
              <a:t>maven-archetype-</a:t>
            </a:r>
            <a:r>
              <a:rPr lang="en-US" sz="1800" dirty="0" err="1">
                <a:solidFill>
                  <a:srgbClr val="C00000"/>
                </a:solidFill>
              </a:rPr>
              <a:t>quickstart</a:t>
            </a:r>
            <a:r>
              <a:rPr lang="en-US" sz="1800" dirty="0"/>
              <a:t> </a:t>
            </a:r>
            <a:endParaRPr lang="en-US" sz="1800" dirty="0" smtClean="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56275" flipV="1">
            <a:off x="6246645" y="1237228"/>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003895" y="765822"/>
            <a:ext cx="1852429" cy="738664"/>
          </a:xfrm>
          <a:prstGeom prst="rect">
            <a:avLst/>
          </a:prstGeom>
          <a:noFill/>
        </p:spPr>
        <p:txBody>
          <a:bodyPr wrap="square" rtlCol="0">
            <a:spAutoFit/>
          </a:bodyPr>
          <a:lstStyle/>
          <a:p>
            <a:r>
              <a:rPr lang="en-US" b="1" dirty="0" smtClean="0"/>
              <a:t>Will be the Java Package name (as generated)</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55678">
            <a:off x="1164792" y="2492775"/>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42665" y="3242614"/>
            <a:ext cx="1618671" cy="523220"/>
          </a:xfrm>
          <a:prstGeom prst="rect">
            <a:avLst/>
          </a:prstGeom>
          <a:noFill/>
        </p:spPr>
        <p:txBody>
          <a:bodyPr wrap="square" rtlCol="0">
            <a:spAutoFit/>
          </a:bodyPr>
          <a:lstStyle/>
          <a:p>
            <a:r>
              <a:rPr lang="en-US" b="1" dirty="0" smtClean="0"/>
              <a:t>Project name</a:t>
            </a:r>
          </a:p>
          <a:p>
            <a:r>
              <a:rPr lang="en-US" b="1" dirty="0" smtClean="0"/>
              <a:t>(logical only)</a:t>
            </a: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601181">
            <a:off x="5929866" y="3487891"/>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659190" y="3950569"/>
            <a:ext cx="1618671" cy="307777"/>
          </a:xfrm>
          <a:prstGeom prst="rect">
            <a:avLst/>
          </a:prstGeom>
          <a:noFill/>
        </p:spPr>
        <p:txBody>
          <a:bodyPr wrap="square" rtlCol="0">
            <a:spAutoFit/>
          </a:bodyPr>
          <a:lstStyle/>
          <a:p>
            <a:r>
              <a:rPr lang="en-US" b="1" dirty="0" smtClean="0"/>
              <a:t>Specific to Java</a:t>
            </a:r>
          </a:p>
        </p:txBody>
      </p:sp>
    </p:spTree>
    <p:extLst>
      <p:ext uri="{BB962C8B-B14F-4D97-AF65-F5344CB8AC3E}">
        <p14:creationId xmlns:p14="http://schemas.microsoft.com/office/powerpoint/2010/main" val="233149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57626" y="270472"/>
            <a:ext cx="3664255" cy="548048"/>
          </a:xfrm>
        </p:spPr>
        <p:txBody>
          <a:bodyPr/>
          <a:lstStyle/>
          <a:p>
            <a:r>
              <a:rPr lang="en-US" dirty="0" smtClean="0"/>
              <a:t>When using </a:t>
            </a:r>
            <a:r>
              <a:rPr lang="en-US" dirty="0" err="1" smtClean="0"/>
              <a:t>Scala</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11</a:t>
            </a:fld>
            <a:endParaRPr lang="uk-UA" dirty="0"/>
          </a:p>
        </p:txBody>
      </p:sp>
      <p:sp>
        <p:nvSpPr>
          <p:cNvPr id="6" name="TextBox 5"/>
          <p:cNvSpPr txBox="1"/>
          <p:nvPr/>
        </p:nvSpPr>
        <p:spPr>
          <a:xfrm>
            <a:off x="457200" y="339404"/>
            <a:ext cx="8364682" cy="3970318"/>
          </a:xfrm>
          <a:prstGeom prst="rect">
            <a:avLst/>
          </a:prstGeom>
          <a:noFill/>
        </p:spPr>
        <p:txBody>
          <a:bodyPr wrap="square" rtlCol="0">
            <a:spAutoFit/>
          </a:bodyPr>
          <a:lstStyle/>
          <a:p>
            <a:pPr marL="228600" indent="-228600">
              <a:buFont typeface="Arial" pitchFamily="34" charset="0"/>
              <a:buChar char="•"/>
            </a:pPr>
            <a:r>
              <a:rPr lang="en-US" sz="1800" dirty="0" smtClean="0"/>
              <a:t>cd /opt    (cd anywhere)</a:t>
            </a:r>
          </a:p>
          <a:p>
            <a:pPr marL="228600" indent="-228600">
              <a:buFont typeface="Arial" pitchFamily="34" charset="0"/>
              <a:buChar char="•"/>
            </a:pPr>
            <a:endParaRPr lang="en-US" sz="1800" dirty="0"/>
          </a:p>
          <a:p>
            <a:pPr marL="228600" indent="-228600">
              <a:buFont typeface="Arial" pitchFamily="34" charset="0"/>
              <a:buChar char="•"/>
            </a:pPr>
            <a:r>
              <a:rPr lang="en-US" sz="1800" dirty="0"/>
              <a:t>  </a:t>
            </a:r>
            <a:r>
              <a:rPr lang="en-US" sz="1800" dirty="0" err="1"/>
              <a:t>mvn</a:t>
            </a:r>
            <a:r>
              <a:rPr lang="en-US" sz="1800" dirty="0"/>
              <a:t> </a:t>
            </a:r>
            <a:r>
              <a:rPr lang="en-US" sz="1800" dirty="0" err="1"/>
              <a:t>archetype:generate</a:t>
            </a:r>
            <a:r>
              <a:rPr lang="en-US" sz="1800" dirty="0"/>
              <a:t> \</a:t>
            </a:r>
          </a:p>
          <a:p>
            <a:r>
              <a:rPr lang="en-US" sz="1800" dirty="0"/>
              <a:t>      -</a:t>
            </a:r>
            <a:r>
              <a:rPr lang="en-US" sz="1800" dirty="0" err="1"/>
              <a:t>DgroupId</a:t>
            </a:r>
            <a:r>
              <a:rPr lang="en-US" sz="1800" dirty="0"/>
              <a:t>=</a:t>
            </a:r>
            <a:r>
              <a:rPr lang="en-US" sz="1800" dirty="0" err="1"/>
              <a:t>com.datastax.enablement.bootcamp</a:t>
            </a:r>
            <a:r>
              <a:rPr lang="en-US" sz="1800" dirty="0"/>
              <a:t>  \</a:t>
            </a:r>
          </a:p>
          <a:p>
            <a:r>
              <a:rPr lang="en-US" sz="1800" dirty="0"/>
              <a:t>      -</a:t>
            </a:r>
            <a:r>
              <a:rPr lang="en-US" sz="1800" dirty="0" err="1"/>
              <a:t>DartifactId</a:t>
            </a:r>
            <a:r>
              <a:rPr lang="en-US" sz="1800" dirty="0"/>
              <a:t>=my-app  \</a:t>
            </a:r>
          </a:p>
          <a:p>
            <a:r>
              <a:rPr lang="en-US" sz="1800" dirty="0"/>
              <a:t>      -</a:t>
            </a:r>
            <a:r>
              <a:rPr lang="en-US" sz="1800" dirty="0" err="1"/>
              <a:t>Dversion</a:t>
            </a:r>
            <a:r>
              <a:rPr lang="en-US" sz="1800" dirty="0"/>
              <a:t>=1.0 \</a:t>
            </a:r>
          </a:p>
          <a:p>
            <a:r>
              <a:rPr lang="en-US" sz="1800" dirty="0"/>
              <a:t>      -</a:t>
            </a:r>
            <a:r>
              <a:rPr lang="en-US" sz="1800" dirty="0" err="1"/>
              <a:t>DinteractiveMode</a:t>
            </a:r>
            <a:r>
              <a:rPr lang="en-US" sz="1800" dirty="0"/>
              <a:t>=false \</a:t>
            </a:r>
          </a:p>
          <a:p>
            <a:r>
              <a:rPr lang="en-US" sz="1800" dirty="0" smtClean="0">
                <a:solidFill>
                  <a:srgbClr val="00B0F0"/>
                </a:solidFill>
              </a:rPr>
              <a:t>      </a:t>
            </a:r>
            <a:r>
              <a:rPr lang="en-US" sz="1800" dirty="0" smtClean="0">
                <a:solidFill>
                  <a:schemeClr val="tx1"/>
                </a:solidFill>
              </a:rPr>
              <a:t>-</a:t>
            </a:r>
            <a:r>
              <a:rPr lang="en-US" sz="1800" dirty="0" err="1" smtClean="0">
                <a:solidFill>
                  <a:schemeClr val="tx1"/>
                </a:solidFill>
              </a:rPr>
              <a:t>DarchetypeArtifactId</a:t>
            </a:r>
            <a:r>
              <a:rPr lang="en-US" sz="1800" dirty="0" smtClean="0">
                <a:solidFill>
                  <a:schemeClr val="tx1"/>
                </a:solidFill>
              </a:rPr>
              <a:t>=</a:t>
            </a:r>
            <a:r>
              <a:rPr lang="en-US" sz="1800" dirty="0" err="1" smtClean="0">
                <a:solidFill>
                  <a:srgbClr val="C00000"/>
                </a:solidFill>
              </a:rPr>
              <a:t>scala</a:t>
            </a:r>
            <a:r>
              <a:rPr lang="en-US" sz="1800" dirty="0" smtClean="0">
                <a:solidFill>
                  <a:srgbClr val="C00000"/>
                </a:solidFill>
              </a:rPr>
              <a:t>-archetype-simple  \</a:t>
            </a:r>
          </a:p>
          <a:p>
            <a:r>
              <a:rPr lang="en-US" sz="1800" dirty="0" smtClean="0"/>
              <a:t>      </a:t>
            </a:r>
            <a:r>
              <a:rPr lang="en-US" sz="1800" dirty="0">
                <a:solidFill>
                  <a:srgbClr val="92D050"/>
                </a:solidFill>
              </a:rPr>
              <a:t>-</a:t>
            </a:r>
            <a:r>
              <a:rPr lang="en-US" sz="1800" dirty="0" err="1">
                <a:solidFill>
                  <a:srgbClr val="92D050"/>
                </a:solidFill>
              </a:rPr>
              <a:t>DarchetypeGroupId</a:t>
            </a:r>
            <a:r>
              <a:rPr lang="en-US" sz="1800" dirty="0">
                <a:solidFill>
                  <a:srgbClr val="92D050"/>
                </a:solidFill>
              </a:rPr>
              <a:t>=</a:t>
            </a:r>
            <a:r>
              <a:rPr lang="en-US" sz="1800" dirty="0" err="1">
                <a:solidFill>
                  <a:srgbClr val="92D050"/>
                </a:solidFill>
              </a:rPr>
              <a:t>org.scala-tools.archetypes</a:t>
            </a:r>
            <a:r>
              <a:rPr lang="en-US" sz="1800" dirty="0">
                <a:solidFill>
                  <a:srgbClr val="92D050"/>
                </a:solidFill>
              </a:rPr>
              <a:t> \</a:t>
            </a:r>
          </a:p>
          <a:p>
            <a:r>
              <a:rPr lang="en-US" sz="1800" dirty="0" smtClean="0">
                <a:solidFill>
                  <a:srgbClr val="92D050"/>
                </a:solidFill>
              </a:rPr>
              <a:t>      </a:t>
            </a:r>
            <a:r>
              <a:rPr lang="en-US" sz="1800" dirty="0">
                <a:solidFill>
                  <a:srgbClr val="92D050"/>
                </a:solidFill>
              </a:rPr>
              <a:t>-</a:t>
            </a:r>
            <a:r>
              <a:rPr lang="en-US" sz="1800" dirty="0" err="1">
                <a:solidFill>
                  <a:srgbClr val="92D050"/>
                </a:solidFill>
              </a:rPr>
              <a:t>DremoteRepositories</a:t>
            </a:r>
            <a:r>
              <a:rPr lang="en-US" sz="1800" dirty="0">
                <a:solidFill>
                  <a:srgbClr val="92D050"/>
                </a:solidFill>
              </a:rPr>
              <a:t>=http://</a:t>
            </a:r>
            <a:r>
              <a:rPr lang="en-US" sz="1800" dirty="0" smtClean="0">
                <a:solidFill>
                  <a:srgbClr val="92D050"/>
                </a:solidFill>
              </a:rPr>
              <a:t>scala-tools.org/repo-releases</a:t>
            </a:r>
          </a:p>
          <a:p>
            <a:endParaRPr lang="en-US" sz="1800" dirty="0">
              <a:solidFill>
                <a:srgbClr val="92D050"/>
              </a:solidFill>
            </a:endParaRPr>
          </a:p>
          <a:p>
            <a:pPr marL="285750" indent="-285750">
              <a:buFont typeface="Arial" pitchFamily="34" charset="0"/>
              <a:buChar char="•"/>
            </a:pPr>
            <a:r>
              <a:rPr lang="en-US" sz="1800" dirty="0" smtClean="0">
                <a:solidFill>
                  <a:schemeClr val="tx1"/>
                </a:solidFill>
              </a:rPr>
              <a:t>cd </a:t>
            </a:r>
            <a:r>
              <a:rPr lang="en-US" sz="1800" dirty="0">
                <a:solidFill>
                  <a:schemeClr val="tx1"/>
                </a:solidFill>
              </a:rPr>
              <a:t>my-app</a:t>
            </a:r>
          </a:p>
          <a:p>
            <a:r>
              <a:rPr lang="en-US" sz="1800" dirty="0">
                <a:solidFill>
                  <a:schemeClr val="tx1"/>
                </a:solidFill>
              </a:rPr>
              <a:t> </a:t>
            </a:r>
            <a:r>
              <a:rPr lang="en-US" sz="1800" dirty="0" smtClean="0">
                <a:solidFill>
                  <a:schemeClr val="tx1"/>
                </a:solidFill>
              </a:rPr>
              <a:t>    </a:t>
            </a:r>
            <a:r>
              <a:rPr lang="en-US" sz="1800" dirty="0" err="1" smtClean="0">
                <a:solidFill>
                  <a:schemeClr val="tx1"/>
                </a:solidFill>
              </a:rPr>
              <a:t>rm</a:t>
            </a:r>
            <a:r>
              <a:rPr lang="en-US" sz="1800" dirty="0" smtClean="0">
                <a:solidFill>
                  <a:schemeClr val="tx1"/>
                </a:solidFill>
              </a:rPr>
              <a:t> </a:t>
            </a:r>
            <a:r>
              <a:rPr lang="en-US" sz="1800" dirty="0">
                <a:solidFill>
                  <a:schemeClr val="tx1"/>
                </a:solidFill>
              </a:rPr>
              <a:t>-r ./</a:t>
            </a:r>
            <a:r>
              <a:rPr lang="en-US" sz="1800" dirty="0" err="1">
                <a:solidFill>
                  <a:schemeClr val="tx1"/>
                </a:solidFill>
              </a:rPr>
              <a:t>src</a:t>
            </a:r>
            <a:r>
              <a:rPr lang="en-US" sz="1800" dirty="0">
                <a:solidFill>
                  <a:schemeClr val="tx1"/>
                </a:solidFill>
              </a:rPr>
              <a:t>/test/</a:t>
            </a:r>
            <a:r>
              <a:rPr lang="en-US" sz="1800" dirty="0" err="1">
                <a:solidFill>
                  <a:schemeClr val="tx1"/>
                </a:solidFill>
              </a:rPr>
              <a:t>scala</a:t>
            </a:r>
            <a:r>
              <a:rPr lang="en-US" sz="1800" dirty="0">
                <a:solidFill>
                  <a:schemeClr val="tx1"/>
                </a:solidFill>
              </a:rPr>
              <a:t>/samples/*</a:t>
            </a:r>
          </a:p>
          <a:p>
            <a:pPr marL="285750" indent="-285750">
              <a:buFont typeface="Arial" pitchFamily="34" charset="0"/>
              <a:buChar char="•"/>
            </a:pPr>
            <a:endParaRPr lang="en-US" sz="1800" dirty="0" smtClean="0">
              <a:solidFill>
                <a:schemeClr val="tx1"/>
              </a:solidFill>
            </a:endParaRPr>
          </a:p>
        </p:txBody>
      </p:sp>
      <p:sp>
        <p:nvSpPr>
          <p:cNvPr id="2" name="Rectangle 1"/>
          <p:cNvSpPr/>
          <p:nvPr/>
        </p:nvSpPr>
        <p:spPr>
          <a:xfrm>
            <a:off x="6627172" y="2321279"/>
            <a:ext cx="283569" cy="28356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37787" y="1765809"/>
            <a:ext cx="283569" cy="2835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27865" y="1645983"/>
            <a:ext cx="1921268" cy="523220"/>
          </a:xfrm>
          <a:prstGeom prst="rect">
            <a:avLst/>
          </a:prstGeom>
          <a:noFill/>
        </p:spPr>
        <p:txBody>
          <a:bodyPr wrap="square" rtlCol="0">
            <a:spAutoFit/>
          </a:bodyPr>
          <a:lstStyle/>
          <a:p>
            <a:r>
              <a:rPr lang="en-US" dirty="0" smtClean="0"/>
              <a:t>Different, calling for a </a:t>
            </a:r>
            <a:r>
              <a:rPr lang="en-US" dirty="0" err="1" smtClean="0"/>
              <a:t>Scala</a:t>
            </a:r>
            <a:r>
              <a:rPr lang="en-US" dirty="0" smtClean="0"/>
              <a:t> project</a:t>
            </a:r>
          </a:p>
        </p:txBody>
      </p:sp>
      <p:sp>
        <p:nvSpPr>
          <p:cNvPr id="9" name="TextBox 8"/>
          <p:cNvSpPr txBox="1"/>
          <p:nvPr/>
        </p:nvSpPr>
        <p:spPr>
          <a:xfrm>
            <a:off x="7063825" y="2309174"/>
            <a:ext cx="1921268" cy="307777"/>
          </a:xfrm>
          <a:prstGeom prst="rect">
            <a:avLst/>
          </a:prstGeom>
          <a:noFill/>
        </p:spPr>
        <p:txBody>
          <a:bodyPr wrap="square" rtlCol="0">
            <a:spAutoFit/>
          </a:bodyPr>
          <a:lstStyle/>
          <a:p>
            <a:r>
              <a:rPr lang="en-US" dirty="0" smtClean="0"/>
              <a:t>Specific to </a:t>
            </a:r>
            <a:r>
              <a:rPr lang="en-US" dirty="0" err="1" smtClean="0"/>
              <a:t>Scala</a:t>
            </a:r>
            <a:endParaRPr lang="en-US" dirty="0" smtClean="0"/>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516890">
            <a:off x="4160778" y="3762268"/>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084334" y="4009823"/>
            <a:ext cx="3390473" cy="523220"/>
          </a:xfrm>
          <a:prstGeom prst="rect">
            <a:avLst/>
          </a:prstGeom>
          <a:noFill/>
        </p:spPr>
        <p:txBody>
          <a:bodyPr wrap="square" rtlCol="0">
            <a:spAutoFit/>
          </a:bodyPr>
          <a:lstStyle/>
          <a:p>
            <a:r>
              <a:rPr lang="en-US" b="1" dirty="0" smtClean="0"/>
              <a:t>Generated tests: Will error on compile unless corrected</a:t>
            </a:r>
          </a:p>
        </p:txBody>
      </p:sp>
    </p:spTree>
    <p:extLst>
      <p:ext uri="{BB962C8B-B14F-4D97-AF65-F5344CB8AC3E}">
        <p14:creationId xmlns:p14="http://schemas.microsoft.com/office/powerpoint/2010/main" val="233149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mvn</a:t>
            </a:r>
            <a:r>
              <a:rPr lang="en-US" dirty="0" smtClean="0"/>
              <a:t> generate: What just happened ?</a:t>
            </a:r>
            <a:endParaRPr lang="en-US" dirty="0"/>
          </a:p>
        </p:txBody>
      </p:sp>
      <p:sp>
        <p:nvSpPr>
          <p:cNvPr id="3" name="Slide Number Placeholder 2"/>
          <p:cNvSpPr>
            <a:spLocks noGrp="1"/>
          </p:cNvSpPr>
          <p:nvPr>
            <p:ph type="sldNum" sz="quarter" idx="11"/>
          </p:nvPr>
        </p:nvSpPr>
        <p:spPr/>
        <p:txBody>
          <a:bodyPr/>
          <a:lstStyle/>
          <a:p>
            <a:r>
              <a:rPr lang="en-US" dirty="0" smtClean="0"/>
              <a:t>000-DTSE-ClientProgramming-6240-DU-60-</a:t>
            </a:r>
            <a:fld id="{5A6FB346-E907-314D-8DE1-ECD2B2B6AA1B}" type="slidenum">
              <a:rPr lang="uk-UA" smtClean="0"/>
              <a:pPr/>
              <a:t>12</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47" y="1735282"/>
            <a:ext cx="71056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002" y="2321935"/>
            <a:ext cx="7810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153391" y="2502477"/>
            <a:ext cx="50915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293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57" y="2348995"/>
            <a:ext cx="8286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289559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713" y="2348995"/>
            <a:ext cx="7905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a:xfrm>
            <a:off x="4073259" y="2318470"/>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21538" y="2499012"/>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20" y="2505938"/>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64759" y="2325396"/>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25320" y="2512864"/>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212" y="2340119"/>
            <a:ext cx="1009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778380" y="2332322"/>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8159" y="2519790"/>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9647" y="2363282"/>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Arrow Connector 28"/>
          <p:cNvCxnSpPr/>
          <p:nvPr/>
        </p:nvCxnSpPr>
        <p:spPr>
          <a:xfrm>
            <a:off x="8098036" y="2526716"/>
            <a:ext cx="356744" cy="0"/>
          </a:xfrm>
          <a:prstGeom prst="straightConnector1">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89563" y="3617331"/>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329342" y="3804799"/>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582" y="3634866"/>
            <a:ext cx="10477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Connector 32"/>
          <p:cNvCxnSpPr/>
          <p:nvPr/>
        </p:nvCxnSpPr>
        <p:spPr>
          <a:xfrm>
            <a:off x="4234357" y="3634648"/>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74136" y="3822116"/>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7562" y="3642658"/>
            <a:ext cx="10096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43332" y="1037595"/>
            <a:ext cx="5044971" cy="338554"/>
          </a:xfrm>
          <a:prstGeom prst="rect">
            <a:avLst/>
          </a:prstGeom>
          <a:noFill/>
        </p:spPr>
        <p:txBody>
          <a:bodyPr wrap="none" rtlCol="0">
            <a:spAutoFit/>
          </a:bodyPr>
          <a:lstStyle/>
          <a:p>
            <a:pPr defTabSz="228600"/>
            <a:r>
              <a:rPr lang="en-US" sz="1600" dirty="0"/>
              <a:t>		-</a:t>
            </a:r>
            <a:r>
              <a:rPr lang="en-US" sz="1600" dirty="0" err="1"/>
              <a:t>DgroupId</a:t>
            </a:r>
            <a:r>
              <a:rPr lang="en-US" sz="1600" dirty="0"/>
              <a:t>=</a:t>
            </a:r>
            <a:r>
              <a:rPr lang="en-US" sz="1600" dirty="0" err="1">
                <a:solidFill>
                  <a:srgbClr val="00B0F0"/>
                </a:solidFill>
              </a:rPr>
              <a:t>com.datastax.enablement.bootcamp</a:t>
            </a:r>
            <a:r>
              <a:rPr lang="en-US" sz="1600" dirty="0"/>
              <a:t> </a:t>
            </a:r>
          </a:p>
        </p:txBody>
      </p:sp>
      <p:sp>
        <p:nvSpPr>
          <p:cNvPr id="6" name="TextBox 5"/>
          <p:cNvSpPr txBox="1"/>
          <p:nvPr/>
        </p:nvSpPr>
        <p:spPr>
          <a:xfrm>
            <a:off x="3369326" y="2369891"/>
            <a:ext cx="500458" cy="253916"/>
          </a:xfrm>
          <a:prstGeom prst="rect">
            <a:avLst/>
          </a:prstGeom>
          <a:solidFill>
            <a:schemeClr val="bg1"/>
          </a:solidFill>
        </p:spPr>
        <p:txBody>
          <a:bodyPr wrap="none" rtlCol="0">
            <a:spAutoFit/>
          </a:bodyPr>
          <a:lstStyle/>
          <a:p>
            <a:r>
              <a:rPr lang="en-US" sz="1050" dirty="0" err="1" smtClean="0"/>
              <a:t>scala</a:t>
            </a:r>
            <a:endParaRPr lang="en-US" sz="1050" dirty="0" smtClean="0"/>
          </a:p>
        </p:txBody>
      </p:sp>
      <p:sp>
        <p:nvSpPr>
          <p:cNvPr id="32" name="TextBox 31"/>
          <p:cNvSpPr txBox="1"/>
          <p:nvPr/>
        </p:nvSpPr>
        <p:spPr>
          <a:xfrm>
            <a:off x="4725077" y="3691530"/>
            <a:ext cx="777777" cy="253916"/>
          </a:xfrm>
          <a:prstGeom prst="rect">
            <a:avLst/>
          </a:prstGeom>
          <a:solidFill>
            <a:schemeClr val="bg1"/>
          </a:solidFill>
        </p:spPr>
        <p:txBody>
          <a:bodyPr wrap="none" rtlCol="0">
            <a:spAutoFit/>
          </a:bodyPr>
          <a:lstStyle/>
          <a:p>
            <a:r>
              <a:rPr lang="en-US" sz="1050" dirty="0" err="1" smtClean="0"/>
              <a:t>App.scala</a:t>
            </a:r>
            <a:endParaRPr lang="en-US" sz="1050" dirty="0" smtClean="0"/>
          </a:p>
        </p:txBody>
      </p:sp>
      <p:sp>
        <p:nvSpPr>
          <p:cNvPr id="10" name="Rectangle 9"/>
          <p:cNvSpPr/>
          <p:nvPr/>
        </p:nvSpPr>
        <p:spPr>
          <a:xfrm>
            <a:off x="364547" y="2998210"/>
            <a:ext cx="1043421" cy="37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50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pom.xml ?</a:t>
            </a:r>
            <a:endParaRPr lang="en-US" dirty="0"/>
          </a:p>
        </p:txBody>
      </p:sp>
      <p:sp>
        <p:nvSpPr>
          <p:cNvPr id="3" name="Slide Number Placeholder 2"/>
          <p:cNvSpPr>
            <a:spLocks noGrp="1"/>
          </p:cNvSpPr>
          <p:nvPr>
            <p:ph type="sldNum" sz="quarter" idx="11"/>
          </p:nvPr>
        </p:nvSpPr>
        <p:spPr/>
        <p:txBody>
          <a:bodyPr/>
          <a:lstStyle/>
          <a:p>
            <a:r>
              <a:rPr lang="en-US" dirty="0" smtClean="0"/>
              <a:t>000-DTSE-ClientProgramming-6240-DU-60-</a:t>
            </a:r>
            <a:fld id="{5A6FB346-E907-314D-8DE1-ECD2B2B6AA1B}" type="slidenum">
              <a:rPr lang="uk-UA" smtClean="0"/>
              <a:pPr/>
              <a:t>13</a:t>
            </a:fld>
            <a:endParaRPr lang="uk-UA" dirty="0"/>
          </a:p>
        </p:txBody>
      </p:sp>
      <p:sp>
        <p:nvSpPr>
          <p:cNvPr id="4" name="TextBox 3"/>
          <p:cNvSpPr txBox="1"/>
          <p:nvPr/>
        </p:nvSpPr>
        <p:spPr>
          <a:xfrm>
            <a:off x="4229101" y="503504"/>
            <a:ext cx="4707082" cy="3754874"/>
          </a:xfrm>
          <a:prstGeom prst="rect">
            <a:avLst/>
          </a:prstGeom>
          <a:noFill/>
        </p:spPr>
        <p:txBody>
          <a:bodyPr wrap="square" rtlCol="0">
            <a:spAutoFit/>
          </a:bodyPr>
          <a:lstStyle/>
          <a:p>
            <a:r>
              <a:rPr lang="en-US" dirty="0">
                <a:latin typeface="Courier" pitchFamily="49" charset="0"/>
              </a:rPr>
              <a:t>&lt;project </a:t>
            </a:r>
            <a:r>
              <a:rPr lang="en-US" dirty="0" err="1">
                <a:latin typeface="Courier" pitchFamily="49" charset="0"/>
              </a:rPr>
              <a:t>xmlns</a:t>
            </a:r>
            <a:r>
              <a:rPr lang="en-US" dirty="0">
                <a:latin typeface="Courier" pitchFamily="49" charset="0"/>
              </a:rPr>
              <a:t>="http://maven.apache.org/POM/4.0.0" </a:t>
            </a:r>
            <a:r>
              <a:rPr lang="en-US" dirty="0" err="1">
                <a:latin typeface="Courier" pitchFamily="49" charset="0"/>
              </a:rPr>
              <a:t>xmlns:xsi</a:t>
            </a:r>
            <a:r>
              <a:rPr lang="en-US" dirty="0">
                <a:latin typeface="Courier" pitchFamily="49" charset="0"/>
              </a:rPr>
              <a:t>="http://www.w3.org/2001/XMLSchema-instance" </a:t>
            </a:r>
            <a:r>
              <a:rPr lang="en-US" dirty="0" err="1">
                <a:latin typeface="Courier" pitchFamily="49" charset="0"/>
              </a:rPr>
              <a:t>xsi:schemaLocation</a:t>
            </a:r>
            <a:r>
              <a:rPr lang="en-US" dirty="0">
                <a:latin typeface="Courier" pitchFamily="49" charset="0"/>
              </a:rPr>
              <a:t>="http://maven.apache.org/POM/4.0.0 http://maven.apache.org/maven-v4_0_0.xsd"&gt;</a:t>
            </a:r>
          </a:p>
          <a:p>
            <a:r>
              <a:rPr lang="en-US" dirty="0">
                <a:latin typeface="Courier" pitchFamily="49" charset="0"/>
              </a:rPr>
              <a:t>  &lt;</a:t>
            </a:r>
            <a:r>
              <a:rPr lang="en-US" dirty="0" err="1">
                <a:latin typeface="Courier" pitchFamily="49" charset="0"/>
              </a:rPr>
              <a:t>modelVersion</a:t>
            </a:r>
            <a:r>
              <a:rPr lang="en-US" dirty="0">
                <a:latin typeface="Courier" pitchFamily="49" charset="0"/>
              </a:rPr>
              <a:t>&gt;4.0.0&lt;/</a:t>
            </a:r>
            <a:r>
              <a:rPr lang="en-US" dirty="0" err="1">
                <a:latin typeface="Courier" pitchFamily="49" charset="0"/>
              </a:rPr>
              <a:t>modelVersion</a:t>
            </a:r>
            <a:r>
              <a:rPr lang="en-US" dirty="0">
                <a:latin typeface="Courier" pitchFamily="49" charset="0"/>
              </a:rPr>
              <a:t>&gt;</a:t>
            </a:r>
          </a:p>
          <a:p>
            <a:r>
              <a:rPr lang="en-US" dirty="0">
                <a:latin typeface="Courier" pitchFamily="49" charset="0"/>
              </a:rPr>
              <a:t>  &lt;</a:t>
            </a:r>
            <a:r>
              <a:rPr lang="en-US" dirty="0" err="1">
                <a:latin typeface="Courier" pitchFamily="49" charset="0"/>
              </a:rPr>
              <a:t>groupId</a:t>
            </a:r>
            <a:r>
              <a:rPr lang="en-US" dirty="0">
                <a:latin typeface="Courier" pitchFamily="49" charset="0"/>
              </a:rPr>
              <a:t>&gt;</a:t>
            </a:r>
            <a:r>
              <a:rPr lang="en-US" dirty="0" err="1">
                <a:latin typeface="Courier" pitchFamily="49" charset="0"/>
              </a:rPr>
              <a:t>com.datastax.enablement.bootcamp</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&lt;</a:t>
            </a:r>
            <a:r>
              <a:rPr lang="en-US" dirty="0" err="1">
                <a:latin typeface="Courier" pitchFamily="49" charset="0"/>
              </a:rPr>
              <a:t>artifactId</a:t>
            </a:r>
            <a:r>
              <a:rPr lang="en-US" dirty="0">
                <a:latin typeface="Courier" pitchFamily="49" charset="0"/>
              </a:rPr>
              <a:t>&gt;my-app&lt;/</a:t>
            </a:r>
            <a:r>
              <a:rPr lang="en-US" dirty="0" err="1">
                <a:latin typeface="Courier" pitchFamily="49" charset="0"/>
              </a:rPr>
              <a:t>artifactId</a:t>
            </a:r>
            <a:r>
              <a:rPr lang="en-US" dirty="0">
                <a:latin typeface="Courier" pitchFamily="49" charset="0"/>
              </a:rPr>
              <a:t>&gt;</a:t>
            </a:r>
          </a:p>
          <a:p>
            <a:r>
              <a:rPr lang="en-US" dirty="0">
                <a:latin typeface="Courier" pitchFamily="49" charset="0"/>
              </a:rPr>
              <a:t>  &lt;version&gt;1.0&lt;/version&gt;</a:t>
            </a:r>
          </a:p>
          <a:p>
            <a:r>
              <a:rPr lang="en-US" dirty="0">
                <a:latin typeface="Courier" pitchFamily="49" charset="0"/>
              </a:rPr>
              <a:t>  &lt;name&gt;${</a:t>
            </a:r>
            <a:r>
              <a:rPr lang="en-US" dirty="0" err="1">
                <a:latin typeface="Courier" pitchFamily="49" charset="0"/>
              </a:rPr>
              <a:t>project.artifactId</a:t>
            </a:r>
            <a:r>
              <a:rPr lang="en-US" dirty="0">
                <a:latin typeface="Courier" pitchFamily="49" charset="0"/>
              </a:rPr>
              <a:t>}&lt;/name&gt;</a:t>
            </a:r>
          </a:p>
          <a:p>
            <a:r>
              <a:rPr lang="en-US" dirty="0">
                <a:latin typeface="Courier" pitchFamily="49" charset="0"/>
              </a:rPr>
              <a:t>  &lt;description&gt;My </a:t>
            </a:r>
            <a:r>
              <a:rPr lang="en-US" dirty="0" err="1">
                <a:latin typeface="Courier" pitchFamily="49" charset="0"/>
              </a:rPr>
              <a:t>wonderfull</a:t>
            </a:r>
            <a:r>
              <a:rPr lang="en-US" dirty="0">
                <a:latin typeface="Courier" pitchFamily="49" charset="0"/>
              </a:rPr>
              <a:t> </a:t>
            </a:r>
            <a:r>
              <a:rPr lang="en-US" dirty="0" err="1" smtClean="0">
                <a:latin typeface="Courier" pitchFamily="49" charset="0"/>
              </a:rPr>
              <a:t>scala</a:t>
            </a:r>
            <a:endParaRPr lang="en-US" dirty="0" smtClean="0">
              <a:latin typeface="Courier" pitchFamily="49" charset="0"/>
            </a:endParaRPr>
          </a:p>
          <a:p>
            <a:endParaRPr lang="en-US" dirty="0">
              <a:latin typeface="Courier" pitchFamily="49" charset="0"/>
            </a:endParaRPr>
          </a:p>
          <a:p>
            <a:r>
              <a:rPr lang="en-US" dirty="0" smtClean="0">
                <a:latin typeface="Courier" pitchFamily="49" charset="0"/>
              </a:rPr>
              <a:t>      ...  (Lines deleted)</a:t>
            </a:r>
          </a:p>
        </p:txBody>
      </p:sp>
      <p:sp>
        <p:nvSpPr>
          <p:cNvPr id="5" name="TextBox 4"/>
          <p:cNvSpPr txBox="1"/>
          <p:nvPr/>
        </p:nvSpPr>
        <p:spPr>
          <a:xfrm>
            <a:off x="457200" y="1226779"/>
            <a:ext cx="3543300" cy="2308324"/>
          </a:xfrm>
          <a:prstGeom prst="rect">
            <a:avLst/>
          </a:prstGeom>
          <a:noFill/>
        </p:spPr>
        <p:txBody>
          <a:bodyPr wrap="square" rtlCol="0">
            <a:spAutoFit/>
          </a:bodyPr>
          <a:lstStyle/>
          <a:p>
            <a:pPr marL="228600" indent="-228600">
              <a:buFont typeface="Arial" pitchFamily="34" charset="0"/>
              <a:buChar char="•"/>
            </a:pPr>
            <a:r>
              <a:rPr lang="en-US" sz="1800" dirty="0" smtClean="0"/>
              <a:t>xml</a:t>
            </a:r>
          </a:p>
          <a:p>
            <a:pPr marL="228600" indent="-228600">
              <a:buFont typeface="Arial" pitchFamily="34" charset="0"/>
              <a:buChar char="•"/>
            </a:pPr>
            <a:r>
              <a:rPr lang="en-US" sz="1800" dirty="0" smtClean="0"/>
              <a:t>"project object model"</a:t>
            </a:r>
          </a:p>
          <a:p>
            <a:pPr marL="228600" indent="-228600">
              <a:buFont typeface="Arial" pitchFamily="34" charset="0"/>
              <a:buChar char="•"/>
            </a:pPr>
            <a:r>
              <a:rPr lang="en-US" sz="1800" dirty="0" smtClean="0"/>
              <a:t>Each project has one</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Tells Maven how to compile, </a:t>
            </a:r>
            <a:r>
              <a:rPr lang="en-US" sz="1800" dirty="0" err="1" smtClean="0"/>
              <a:t>etc</a:t>
            </a:r>
            <a:r>
              <a:rPr lang="en-US" sz="1800" dirty="0" smtClean="0"/>
              <a:t>, your project</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Edit once and done ?</a:t>
            </a:r>
          </a:p>
        </p:txBody>
      </p:sp>
    </p:spTree>
    <p:extLst>
      <p:ext uri="{BB962C8B-B14F-4D97-AF65-F5344CB8AC3E}">
        <p14:creationId xmlns:p14="http://schemas.microsoft.com/office/powerpoint/2010/main" val="111896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847" y="291219"/>
            <a:ext cx="3813464" cy="548048"/>
          </a:xfrm>
        </p:spPr>
        <p:txBody>
          <a:bodyPr/>
          <a:lstStyle/>
          <a:p>
            <a:r>
              <a:rPr lang="en-US" dirty="0" smtClean="0"/>
              <a:t>What's in </a:t>
            </a:r>
            <a:r>
              <a:rPr lang="en-US" dirty="0" err="1" smtClean="0"/>
              <a:t>App.scala</a:t>
            </a:r>
            <a:r>
              <a:rPr lang="en-US" dirty="0" smtClean="0"/>
              <a:t> ?</a:t>
            </a:r>
            <a:endParaRPr lang="en-US" dirty="0"/>
          </a:p>
        </p:txBody>
      </p:sp>
      <p:sp>
        <p:nvSpPr>
          <p:cNvPr id="3" name="Slide Number Placeholder 2"/>
          <p:cNvSpPr>
            <a:spLocks noGrp="1"/>
          </p:cNvSpPr>
          <p:nvPr>
            <p:ph type="sldNum" sz="quarter" idx="11"/>
          </p:nvPr>
        </p:nvSpPr>
        <p:spPr/>
        <p:txBody>
          <a:bodyPr/>
          <a:lstStyle/>
          <a:p>
            <a:r>
              <a:rPr lang="en-US" dirty="0" smtClean="0"/>
              <a:t>000-DTSE-ClientProgramming-6240-DU-60-</a:t>
            </a:r>
            <a:fld id="{5A6FB346-E907-314D-8DE1-ECD2B2B6AA1B}" type="slidenum">
              <a:rPr lang="uk-UA" smtClean="0"/>
              <a:pPr/>
              <a:t>14</a:t>
            </a:fld>
            <a:endParaRPr lang="uk-UA" dirty="0"/>
          </a:p>
        </p:txBody>
      </p:sp>
      <p:sp>
        <p:nvSpPr>
          <p:cNvPr id="4" name="TextBox 3"/>
          <p:cNvSpPr txBox="1"/>
          <p:nvPr/>
        </p:nvSpPr>
        <p:spPr>
          <a:xfrm>
            <a:off x="166601" y="832233"/>
            <a:ext cx="5164283" cy="3539430"/>
          </a:xfrm>
          <a:prstGeom prst="rect">
            <a:avLst/>
          </a:prstGeom>
          <a:noFill/>
        </p:spPr>
        <p:txBody>
          <a:bodyPr wrap="square" rtlCol="0">
            <a:spAutoFit/>
          </a:bodyPr>
          <a:lstStyle/>
          <a:p>
            <a:r>
              <a:rPr lang="en-US" dirty="0">
                <a:latin typeface="Courier" pitchFamily="49" charset="0"/>
              </a:rPr>
              <a:t>package </a:t>
            </a:r>
            <a:r>
              <a:rPr lang="en-US" dirty="0" err="1">
                <a:latin typeface="Courier" pitchFamily="49" charset="0"/>
              </a:rPr>
              <a:t>com.datastax.enablement.bootcamp</a:t>
            </a:r>
            <a:endParaRPr lang="en-US" dirty="0">
              <a:latin typeface="Courier" pitchFamily="49" charset="0"/>
            </a:endParaRPr>
          </a:p>
          <a:p>
            <a:endParaRPr lang="en-US" dirty="0">
              <a:latin typeface="Courier" pitchFamily="49" charset="0"/>
            </a:endParaRPr>
          </a:p>
          <a:p>
            <a:r>
              <a:rPr lang="en-US" dirty="0">
                <a:latin typeface="Courier" pitchFamily="49" charset="0"/>
              </a:rPr>
              <a:t>/**</a:t>
            </a:r>
          </a:p>
          <a:p>
            <a:r>
              <a:rPr lang="en-US" dirty="0">
                <a:latin typeface="Courier" pitchFamily="49" charset="0"/>
              </a:rPr>
              <a:t> * @author ${user.name}</a:t>
            </a:r>
          </a:p>
          <a:p>
            <a:r>
              <a:rPr lang="en-US" dirty="0">
                <a:latin typeface="Courier" pitchFamily="49" charset="0"/>
              </a:rPr>
              <a:t> */</a:t>
            </a:r>
          </a:p>
          <a:p>
            <a:r>
              <a:rPr lang="en-US" dirty="0">
                <a:latin typeface="Courier" pitchFamily="49" charset="0"/>
              </a:rPr>
              <a:t>object App {</a:t>
            </a:r>
          </a:p>
          <a:p>
            <a:r>
              <a:rPr lang="en-US" dirty="0">
                <a:latin typeface="Courier" pitchFamily="49" charset="0"/>
              </a:rPr>
              <a:t>  </a:t>
            </a:r>
          </a:p>
          <a:p>
            <a:r>
              <a:rPr lang="en-US" dirty="0">
                <a:latin typeface="Courier" pitchFamily="49" charset="0"/>
              </a:rPr>
              <a:t>  </a:t>
            </a:r>
            <a:r>
              <a:rPr lang="en-US" dirty="0" err="1">
                <a:latin typeface="Courier" pitchFamily="49" charset="0"/>
              </a:rPr>
              <a:t>def</a:t>
            </a:r>
            <a:r>
              <a:rPr lang="en-US" dirty="0">
                <a:latin typeface="Courier" pitchFamily="49" charset="0"/>
              </a:rPr>
              <a:t> foo(x : Array[String]) = </a:t>
            </a:r>
            <a:endParaRPr lang="en-US" dirty="0" smtClean="0">
              <a:latin typeface="Courier" pitchFamily="49" charset="0"/>
            </a:endParaRPr>
          </a:p>
          <a:p>
            <a:r>
              <a:rPr lang="en-US" dirty="0">
                <a:latin typeface="Courier" pitchFamily="49" charset="0"/>
              </a:rPr>
              <a:t> </a:t>
            </a:r>
            <a:r>
              <a:rPr lang="en-US" dirty="0" smtClean="0">
                <a:latin typeface="Courier" pitchFamily="49" charset="0"/>
              </a:rPr>
              <a:t>    </a:t>
            </a:r>
            <a:r>
              <a:rPr lang="en-US" dirty="0" err="1" smtClean="0">
                <a:latin typeface="Courier" pitchFamily="49" charset="0"/>
              </a:rPr>
              <a:t>x.foldLeft</a:t>
            </a:r>
            <a:r>
              <a:rPr lang="en-US" dirty="0">
                <a:latin typeface="Courier" pitchFamily="49" charset="0"/>
              </a:rPr>
              <a:t>("")((</a:t>
            </a:r>
            <a:r>
              <a:rPr lang="en-US" dirty="0" err="1">
                <a:latin typeface="Courier" pitchFamily="49" charset="0"/>
              </a:rPr>
              <a:t>a,b</a:t>
            </a:r>
            <a:r>
              <a:rPr lang="en-US" dirty="0">
                <a:latin typeface="Courier" pitchFamily="49" charset="0"/>
              </a:rPr>
              <a:t>) =&gt; a + b)</a:t>
            </a:r>
          </a:p>
          <a:p>
            <a:r>
              <a:rPr lang="en-US" dirty="0">
                <a:latin typeface="Courier" pitchFamily="49" charset="0"/>
              </a:rPr>
              <a:t>  </a:t>
            </a:r>
          </a:p>
          <a:p>
            <a:r>
              <a:rPr lang="en-US" dirty="0">
                <a:latin typeface="Courier" pitchFamily="49" charset="0"/>
              </a:rPr>
              <a:t>  </a:t>
            </a:r>
            <a:r>
              <a:rPr lang="en-US" dirty="0" err="1">
                <a:latin typeface="Courier" pitchFamily="49" charset="0"/>
              </a:rPr>
              <a:t>def</a:t>
            </a:r>
            <a:r>
              <a:rPr lang="en-US" dirty="0">
                <a:latin typeface="Courier" pitchFamily="49" charset="0"/>
              </a:rPr>
              <a:t> main(</a:t>
            </a:r>
            <a:r>
              <a:rPr lang="en-US" dirty="0" err="1">
                <a:latin typeface="Courier" pitchFamily="49" charset="0"/>
              </a:rPr>
              <a:t>args</a:t>
            </a:r>
            <a:r>
              <a:rPr lang="en-US" dirty="0">
                <a:latin typeface="Courier" pitchFamily="49" charset="0"/>
              </a:rPr>
              <a:t> : Array[String]) {</a:t>
            </a:r>
          </a:p>
          <a:p>
            <a:r>
              <a:rPr lang="en-US" dirty="0">
                <a:latin typeface="Courier" pitchFamily="49" charset="0"/>
              </a:rPr>
              <a:t>    </a:t>
            </a:r>
            <a:r>
              <a:rPr lang="en-US" dirty="0" err="1">
                <a:latin typeface="Courier" pitchFamily="49" charset="0"/>
              </a:rPr>
              <a:t>println</a:t>
            </a:r>
            <a:r>
              <a:rPr lang="en-US" dirty="0">
                <a:latin typeface="Courier" pitchFamily="49" charset="0"/>
              </a:rPr>
              <a:t>( "Hello World!" )</a:t>
            </a:r>
          </a:p>
          <a:p>
            <a:r>
              <a:rPr lang="en-US" dirty="0">
                <a:latin typeface="Courier" pitchFamily="49" charset="0"/>
              </a:rPr>
              <a:t>    </a:t>
            </a:r>
            <a:r>
              <a:rPr lang="en-US" dirty="0" err="1">
                <a:latin typeface="Courier" pitchFamily="49" charset="0"/>
              </a:rPr>
              <a:t>println</a:t>
            </a:r>
            <a:r>
              <a:rPr lang="en-US" dirty="0">
                <a:latin typeface="Courier" pitchFamily="49" charset="0"/>
              </a:rPr>
              <a:t>("</a:t>
            </a:r>
            <a:r>
              <a:rPr lang="en-US" dirty="0" err="1">
                <a:latin typeface="Courier" pitchFamily="49" charset="0"/>
              </a:rPr>
              <a:t>concat</a:t>
            </a:r>
            <a:r>
              <a:rPr lang="en-US" dirty="0">
                <a:latin typeface="Courier" pitchFamily="49" charset="0"/>
              </a:rPr>
              <a:t> arguments = " + foo(</a:t>
            </a:r>
            <a:r>
              <a:rPr lang="en-US" dirty="0" err="1">
                <a:latin typeface="Courier" pitchFamily="49" charset="0"/>
              </a:rPr>
              <a:t>args</a:t>
            </a:r>
            <a:r>
              <a:rPr lang="en-US" dirty="0">
                <a:latin typeface="Courier" pitchFamily="49" charset="0"/>
              </a:rPr>
              <a:t>))</a:t>
            </a:r>
          </a:p>
          <a:p>
            <a:r>
              <a:rPr lang="en-US" dirty="0">
                <a:latin typeface="Courier" pitchFamily="49" charset="0"/>
              </a:rPr>
              <a:t>  }</a:t>
            </a:r>
          </a:p>
          <a:p>
            <a:endParaRPr lang="en-US" dirty="0">
              <a:latin typeface="Courier" pitchFamily="49" charset="0"/>
            </a:endParaRPr>
          </a:p>
          <a:p>
            <a:r>
              <a:rPr lang="en-US" dirty="0">
                <a:latin typeface="Courier" pitchFamily="49" charset="0"/>
              </a:rPr>
              <a:t>}</a:t>
            </a:r>
            <a:endParaRPr lang="en-US" dirty="0" smtClean="0">
              <a:latin typeface="Courier" pitchFamily="49" charset="0"/>
            </a:endParaRPr>
          </a:p>
        </p:txBody>
      </p:sp>
      <p:sp>
        <p:nvSpPr>
          <p:cNvPr id="5" name="TextBox 4"/>
          <p:cNvSpPr txBox="1"/>
          <p:nvPr/>
        </p:nvSpPr>
        <p:spPr>
          <a:xfrm>
            <a:off x="5704609" y="1540119"/>
            <a:ext cx="3314702" cy="1477328"/>
          </a:xfrm>
          <a:prstGeom prst="rect">
            <a:avLst/>
          </a:prstGeom>
          <a:noFill/>
        </p:spPr>
        <p:txBody>
          <a:bodyPr wrap="square" rtlCol="0">
            <a:spAutoFit/>
          </a:bodyPr>
          <a:lstStyle/>
          <a:p>
            <a:pPr marL="228600" indent="-228600">
              <a:buFont typeface="Arial" pitchFamily="34" charset="0"/>
              <a:buChar char="•"/>
            </a:pPr>
            <a:r>
              <a:rPr lang="en-US" sz="1800" dirty="0" smtClean="0"/>
              <a:t>Stub</a:t>
            </a:r>
          </a:p>
          <a:p>
            <a:pPr marL="228600" indent="-228600">
              <a:buFont typeface="Arial" pitchFamily="34" charset="0"/>
              <a:buChar char="•"/>
            </a:pPr>
            <a:r>
              <a:rPr lang="en-US" sz="1800" dirty="0" smtClean="0"/>
              <a:t>It runs   (it's Hello World)</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Add DSE client code; structure</a:t>
            </a:r>
          </a:p>
        </p:txBody>
      </p:sp>
    </p:spTree>
    <p:extLst>
      <p:ext uri="{BB962C8B-B14F-4D97-AF65-F5344CB8AC3E}">
        <p14:creationId xmlns:p14="http://schemas.microsoft.com/office/powerpoint/2010/main" val="15863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Did Maven know about DSE/Spark ?</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15</a:t>
            </a:fld>
            <a:endParaRPr lang="uk-UA" dirty="0"/>
          </a:p>
        </p:txBody>
      </p:sp>
      <p:sp>
        <p:nvSpPr>
          <p:cNvPr id="2" name="TextBox 1"/>
          <p:cNvSpPr txBox="1"/>
          <p:nvPr/>
        </p:nvSpPr>
        <p:spPr>
          <a:xfrm>
            <a:off x="457201" y="1335640"/>
            <a:ext cx="2964094" cy="1938992"/>
          </a:xfrm>
          <a:prstGeom prst="rect">
            <a:avLst/>
          </a:prstGeom>
          <a:noFill/>
        </p:spPr>
        <p:txBody>
          <a:bodyPr wrap="square" rtlCol="0">
            <a:spAutoFit/>
          </a:bodyPr>
          <a:lstStyle/>
          <a:p>
            <a:pPr marL="225425" indent="-225425">
              <a:buFont typeface="Arial" pitchFamily="34" charset="0"/>
              <a:buChar char="•"/>
            </a:pPr>
            <a:r>
              <a:rPr lang="en-US" sz="2000" dirty="0" smtClean="0"/>
              <a:t>No. (And versions.)</a:t>
            </a:r>
          </a:p>
          <a:p>
            <a:pPr marL="225425" indent="-225425">
              <a:buFont typeface="Arial" pitchFamily="34" charset="0"/>
              <a:buChar char="•"/>
            </a:pPr>
            <a:endParaRPr lang="en-US" sz="2000" dirty="0"/>
          </a:p>
          <a:p>
            <a:pPr marL="225425" indent="-225425">
              <a:buFont typeface="Arial" pitchFamily="34" charset="0"/>
              <a:buChar char="•"/>
            </a:pPr>
            <a:r>
              <a:rPr lang="en-US" sz="2000" dirty="0" smtClean="0"/>
              <a:t>Get a correct </a:t>
            </a:r>
            <a:r>
              <a:rPr lang="en-US" sz="2000" dirty="0" err="1" smtClean="0"/>
              <a:t>pom</a:t>
            </a:r>
            <a:r>
              <a:rPr lang="en-US" sz="2000" dirty="0" smtClean="0"/>
              <a:t> from </a:t>
            </a:r>
            <a:r>
              <a:rPr lang="en-US" sz="2000" dirty="0" err="1" smtClean="0"/>
              <a:t>DataStax</a:t>
            </a:r>
            <a:r>
              <a:rPr lang="en-US" sz="2000" dirty="0" smtClean="0"/>
              <a:t> </a:t>
            </a:r>
          </a:p>
          <a:p>
            <a:pPr marL="225425" indent="-225425">
              <a:buFont typeface="Arial" pitchFamily="34" charset="0"/>
              <a:buChar char="•"/>
            </a:pPr>
            <a:endParaRPr lang="en-US" sz="2000" dirty="0" smtClean="0"/>
          </a:p>
          <a:p>
            <a:pPr marL="225425" indent="-225425">
              <a:buFont typeface="Arial" pitchFamily="34" charset="0"/>
              <a:buChar char="•"/>
            </a:pPr>
            <a:r>
              <a:rPr lang="en-US" sz="2000" dirty="0" err="1" smtClean="0"/>
              <a:t>Url</a:t>
            </a:r>
            <a:r>
              <a:rPr lang="en-US" sz="2000" dirty="0" smtClean="0"/>
              <a:t> on Notes page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183" y="922749"/>
            <a:ext cx="5585038" cy="36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49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35" y="270472"/>
            <a:ext cx="8501865" cy="548048"/>
          </a:xfrm>
        </p:spPr>
        <p:txBody>
          <a:bodyPr/>
          <a:lstStyle/>
          <a:p>
            <a:r>
              <a:rPr lang="en-US" dirty="0" smtClean="0"/>
              <a:t>To compile and run a Java (</a:t>
            </a:r>
            <a:r>
              <a:rPr lang="en-US" dirty="0" err="1" smtClean="0"/>
              <a:t>Scala</a:t>
            </a:r>
            <a:r>
              <a:rPr lang="en-US" dirty="0" smtClean="0"/>
              <a:t>, kind of) program-</a:t>
            </a:r>
            <a:endParaRPr lang="en-US" dirty="0"/>
          </a:p>
        </p:txBody>
      </p:sp>
      <p:sp>
        <p:nvSpPr>
          <p:cNvPr id="3" name="Slide Number Placeholder 2"/>
          <p:cNvSpPr>
            <a:spLocks noGrp="1"/>
          </p:cNvSpPr>
          <p:nvPr>
            <p:ph type="sldNum" sz="quarter" idx="11"/>
          </p:nvPr>
        </p:nvSpPr>
        <p:spPr/>
        <p:txBody>
          <a:bodyPr/>
          <a:lstStyle/>
          <a:p>
            <a:r>
              <a:rPr lang="en-US" dirty="0" smtClean="0"/>
              <a:t>000-DTSE-ClientProgramming-6240-DU-60-</a:t>
            </a:r>
            <a:fld id="{5A6FB346-E907-314D-8DE1-ECD2B2B6AA1B}" type="slidenum">
              <a:rPr lang="uk-UA" smtClean="0"/>
              <a:pPr/>
              <a:t>16</a:t>
            </a:fld>
            <a:endParaRPr lang="uk-UA" dirty="0"/>
          </a:p>
        </p:txBody>
      </p:sp>
      <p:sp>
        <p:nvSpPr>
          <p:cNvPr id="4" name="TextBox 3"/>
          <p:cNvSpPr txBox="1"/>
          <p:nvPr/>
        </p:nvSpPr>
        <p:spPr>
          <a:xfrm>
            <a:off x="457200" y="935835"/>
            <a:ext cx="8364682" cy="3416320"/>
          </a:xfrm>
          <a:prstGeom prst="rect">
            <a:avLst/>
          </a:prstGeom>
          <a:noFill/>
        </p:spPr>
        <p:txBody>
          <a:bodyPr wrap="square" rtlCol="0">
            <a:spAutoFit/>
          </a:bodyPr>
          <a:lstStyle/>
          <a:p>
            <a:pPr marL="228600" indent="-228600">
              <a:buFont typeface="Arial" pitchFamily="34" charset="0"/>
              <a:buChar char="•"/>
            </a:pPr>
            <a:r>
              <a:rPr lang="en-US" sz="1800" dirty="0" smtClean="0"/>
              <a:t>From the "project directory"</a:t>
            </a:r>
          </a:p>
          <a:p>
            <a:pPr defTabSz="228600"/>
            <a:r>
              <a:rPr lang="en-US" sz="1800" dirty="0"/>
              <a:t>	</a:t>
            </a:r>
            <a:r>
              <a:rPr lang="en-US" sz="1800" dirty="0" smtClean="0"/>
              <a:t>	cd /opt/my-app</a:t>
            </a:r>
          </a:p>
          <a:p>
            <a:pPr defTabSz="228600"/>
            <a:endParaRPr lang="en-US" sz="1800" dirty="0" smtClean="0"/>
          </a:p>
          <a:p>
            <a:pPr marL="228600" indent="-228600">
              <a:buFont typeface="Arial" pitchFamily="34" charset="0"/>
              <a:buChar char="•"/>
            </a:pPr>
            <a:r>
              <a:rPr lang="en-US" sz="1800" dirty="0" smtClean="0"/>
              <a:t># compiles</a:t>
            </a:r>
          </a:p>
          <a:p>
            <a:pPr defTabSz="228600"/>
            <a:r>
              <a:rPr lang="en-US" sz="1800" dirty="0" smtClean="0"/>
              <a:t>		</a:t>
            </a:r>
            <a:r>
              <a:rPr lang="en-US" sz="1800" dirty="0" err="1" smtClean="0"/>
              <a:t>mvn</a:t>
            </a:r>
            <a:r>
              <a:rPr lang="en-US" sz="1800" dirty="0" smtClean="0"/>
              <a:t> package</a:t>
            </a:r>
            <a:endParaRPr lang="en-US" sz="1800" dirty="0"/>
          </a:p>
          <a:p>
            <a:pPr marL="228600" indent="-228600">
              <a:buFont typeface="Arial" pitchFamily="34" charset="0"/>
              <a:buChar char="•"/>
            </a:pPr>
            <a:endParaRPr lang="en-US" sz="1800" dirty="0"/>
          </a:p>
          <a:p>
            <a:pPr marL="228600" indent="-228600">
              <a:buFont typeface="Arial" pitchFamily="34" charset="0"/>
              <a:buChar char="•"/>
            </a:pPr>
            <a:r>
              <a:rPr lang="en-US" sz="1800" dirty="0" smtClean="0"/>
              <a:t># generates the Java CLASSPATH</a:t>
            </a:r>
          </a:p>
          <a:p>
            <a:pPr defTabSz="228600"/>
            <a:r>
              <a:rPr lang="en-US" sz="1800" dirty="0"/>
              <a:t>	</a:t>
            </a:r>
            <a:r>
              <a:rPr lang="en-US" sz="1800" dirty="0" smtClean="0"/>
              <a:t>	</a:t>
            </a:r>
            <a:r>
              <a:rPr lang="en-US" sz="1800" dirty="0" err="1" smtClean="0"/>
              <a:t>mvn</a:t>
            </a:r>
            <a:r>
              <a:rPr lang="en-US" sz="1800" dirty="0" smtClean="0"/>
              <a:t> </a:t>
            </a:r>
            <a:r>
              <a:rPr lang="en-US" sz="1800" dirty="0" err="1"/>
              <a:t>dependency:build-classpath</a:t>
            </a:r>
            <a:r>
              <a:rPr lang="en-US" sz="1800" dirty="0"/>
              <a:t> -Dmdep.outputFile=cp.txt</a:t>
            </a:r>
          </a:p>
          <a:p>
            <a:endParaRPr lang="en-US" sz="1800" dirty="0"/>
          </a:p>
          <a:p>
            <a:pPr marL="285750" indent="-285750">
              <a:buFont typeface="Arial" pitchFamily="34" charset="0"/>
              <a:buChar char="•"/>
            </a:pPr>
            <a:r>
              <a:rPr lang="en-US" sz="1800" dirty="0" smtClean="0"/>
              <a:t># call to run the program  (one line below)</a:t>
            </a:r>
          </a:p>
          <a:p>
            <a:pPr defTabSz="228600"/>
            <a:r>
              <a:rPr lang="en-US" sz="1800" dirty="0" smtClean="0"/>
              <a:t>		java </a:t>
            </a:r>
            <a:r>
              <a:rPr lang="en-US" sz="1800" dirty="0"/>
              <a:t>-</a:t>
            </a:r>
            <a:r>
              <a:rPr lang="en-US" sz="1800" dirty="0" err="1"/>
              <a:t>cp</a:t>
            </a:r>
            <a:r>
              <a:rPr lang="en-US" sz="1800" dirty="0"/>
              <a:t> </a:t>
            </a:r>
            <a:r>
              <a:rPr lang="en-US" sz="1800" dirty="0" smtClean="0">
                <a:solidFill>
                  <a:srgbClr val="00B0F0"/>
                </a:solidFill>
              </a:rPr>
              <a:t>target/my-app-1.0.jar</a:t>
            </a:r>
            <a:r>
              <a:rPr lang="en-US" sz="1800" dirty="0"/>
              <a:t>:`cat cp.txt`  </a:t>
            </a:r>
            <a:endParaRPr lang="en-US" sz="1800" dirty="0" smtClean="0"/>
          </a:p>
          <a:p>
            <a:pPr defTabSz="228600"/>
            <a:r>
              <a:rPr lang="en-US" sz="1800" dirty="0">
                <a:solidFill>
                  <a:srgbClr val="00B0F0"/>
                </a:solidFill>
              </a:rPr>
              <a:t>	</a:t>
            </a:r>
            <a:r>
              <a:rPr lang="en-US" sz="1800" dirty="0" smtClean="0">
                <a:solidFill>
                  <a:srgbClr val="00B0F0"/>
                </a:solidFill>
              </a:rPr>
              <a:t>		</a:t>
            </a:r>
            <a:r>
              <a:rPr lang="en-US" sz="1800" dirty="0" err="1" smtClean="0">
                <a:solidFill>
                  <a:srgbClr val="00B0F0"/>
                </a:solidFill>
              </a:rPr>
              <a:t>com.datastax.enablement.bootcamp.App</a:t>
            </a:r>
            <a:endParaRPr lang="en-US" sz="1800" dirty="0">
              <a:solidFill>
                <a:srgbClr val="00B0F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903890">
            <a:off x="6651919" y="3395288"/>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43576" y="3195472"/>
            <a:ext cx="1701163" cy="523220"/>
          </a:xfrm>
          <a:prstGeom prst="rect">
            <a:avLst/>
          </a:prstGeom>
          <a:noFill/>
        </p:spPr>
        <p:txBody>
          <a:bodyPr wrap="square" rtlCol="0">
            <a:spAutoFit/>
          </a:bodyPr>
          <a:lstStyle/>
          <a:p>
            <a:r>
              <a:rPr lang="en-US" b="1" dirty="0" smtClean="0"/>
              <a:t>Left single apostrophes</a:t>
            </a:r>
          </a:p>
        </p:txBody>
      </p:sp>
      <p:sp>
        <p:nvSpPr>
          <p:cNvPr id="7" name="TextBox 6"/>
          <p:cNvSpPr txBox="1"/>
          <p:nvPr/>
        </p:nvSpPr>
        <p:spPr>
          <a:xfrm>
            <a:off x="4389120" y="1285245"/>
            <a:ext cx="4525598" cy="584775"/>
          </a:xfrm>
          <a:prstGeom prst="rect">
            <a:avLst/>
          </a:prstGeom>
          <a:noFill/>
        </p:spPr>
        <p:txBody>
          <a:bodyPr wrap="none" rtlCol="0">
            <a:spAutoFit/>
          </a:bodyPr>
          <a:lstStyle/>
          <a:p>
            <a:pPr defTabSz="228600"/>
            <a:r>
              <a:rPr lang="en-US" sz="1600" dirty="0" smtClean="0"/>
              <a:t>-</a:t>
            </a:r>
            <a:r>
              <a:rPr lang="en-US" sz="1600" dirty="0" err="1" smtClean="0"/>
              <a:t>DgroupId</a:t>
            </a:r>
            <a:r>
              <a:rPr lang="en-US" sz="1600" dirty="0" smtClean="0"/>
              <a:t>=</a:t>
            </a:r>
            <a:r>
              <a:rPr lang="en-US" sz="1600" dirty="0" err="1" smtClean="0">
                <a:solidFill>
                  <a:srgbClr val="00B0F0"/>
                </a:solidFill>
              </a:rPr>
              <a:t>com.datastax.enablement.bootcamp</a:t>
            </a:r>
            <a:endParaRPr lang="en-US" sz="1600" dirty="0" smtClean="0">
              <a:solidFill>
                <a:srgbClr val="00B0F0"/>
              </a:solidFill>
            </a:endParaRPr>
          </a:p>
          <a:p>
            <a:pPr defTabSz="228600"/>
            <a:r>
              <a:rPr lang="en-US" sz="1600" dirty="0" smtClean="0"/>
              <a:t>-</a:t>
            </a:r>
            <a:r>
              <a:rPr lang="en-US" sz="1600" dirty="0" err="1"/>
              <a:t>DartifactId</a:t>
            </a:r>
            <a:r>
              <a:rPr lang="en-US" sz="1600" dirty="0"/>
              <a:t>=</a:t>
            </a:r>
            <a:r>
              <a:rPr lang="en-US" sz="1600" dirty="0">
                <a:solidFill>
                  <a:srgbClr val="00B0F0"/>
                </a:solidFill>
              </a:rPr>
              <a:t>my-app</a:t>
            </a:r>
            <a:endParaRPr lang="en-US" sz="1600" dirty="0"/>
          </a:p>
        </p:txBody>
      </p:sp>
    </p:spTree>
    <p:extLst>
      <p:ext uri="{BB962C8B-B14F-4D97-AF65-F5344CB8AC3E}">
        <p14:creationId xmlns:p14="http://schemas.microsoft.com/office/powerpoint/2010/main" val="115996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4" y="349287"/>
            <a:ext cx="8787552" cy="548048"/>
          </a:xfrm>
        </p:spPr>
        <p:txBody>
          <a:bodyPr/>
          <a:lstStyle/>
          <a:p>
            <a:r>
              <a:rPr lang="en-US" dirty="0" smtClean="0"/>
              <a:t>The better sequence for DSE/Spark/</a:t>
            </a:r>
            <a:r>
              <a:rPr lang="en-US" dirty="0" err="1" smtClean="0"/>
              <a:t>Scala</a:t>
            </a:r>
            <a:r>
              <a:rPr lang="en-US" dirty="0" smtClean="0"/>
              <a:t>: Next steps</a:t>
            </a:r>
            <a:endParaRPr lang="en-US" dirty="0"/>
          </a:p>
        </p:txBody>
      </p:sp>
      <p:sp>
        <p:nvSpPr>
          <p:cNvPr id="3" name="Slide Number Placeholder 2"/>
          <p:cNvSpPr>
            <a:spLocks noGrp="1"/>
          </p:cNvSpPr>
          <p:nvPr>
            <p:ph type="sldNum" sz="quarter" idx="11"/>
          </p:nvPr>
        </p:nvSpPr>
        <p:spPr/>
        <p:txBody>
          <a:bodyPr/>
          <a:lstStyle/>
          <a:p>
            <a:r>
              <a:rPr lang="en-US" dirty="0" smtClean="0"/>
              <a:t>000-DTSE-ClientProgramming-6240-DU-60-</a:t>
            </a:r>
            <a:fld id="{5A6FB346-E907-314D-8DE1-ECD2B2B6AA1B}" type="slidenum">
              <a:rPr lang="uk-UA" smtClean="0"/>
              <a:pPr/>
              <a:t>17</a:t>
            </a:fld>
            <a:endParaRPr lang="uk-UA" dirty="0"/>
          </a:p>
        </p:txBody>
      </p:sp>
      <p:sp>
        <p:nvSpPr>
          <p:cNvPr id="4" name="TextBox 3"/>
          <p:cNvSpPr txBox="1"/>
          <p:nvPr/>
        </p:nvSpPr>
        <p:spPr>
          <a:xfrm>
            <a:off x="222884" y="1286031"/>
            <a:ext cx="8206741" cy="2308324"/>
          </a:xfrm>
          <a:prstGeom prst="rect">
            <a:avLst/>
          </a:prstGeom>
          <a:noFill/>
        </p:spPr>
        <p:txBody>
          <a:bodyPr wrap="square" rtlCol="0">
            <a:spAutoFit/>
          </a:bodyPr>
          <a:lstStyle/>
          <a:p>
            <a:pPr marL="228600" indent="-228600">
              <a:buFont typeface="Arial" pitchFamily="34" charset="0"/>
              <a:buChar char="•"/>
            </a:pPr>
            <a:r>
              <a:rPr lang="en-US" sz="1800" dirty="0"/>
              <a:t>E</a:t>
            </a:r>
            <a:r>
              <a:rPr lang="en-US" sz="1800" dirty="0" smtClean="0"/>
              <a:t>dit, compile,  test,  (repeat)</a:t>
            </a:r>
          </a:p>
          <a:p>
            <a:pPr marL="228600" indent="-228600">
              <a:buFont typeface="Arial" pitchFamily="34" charset="0"/>
              <a:buChar char="•"/>
            </a:pPr>
            <a:endParaRPr lang="en-US" sz="1800" dirty="0"/>
          </a:p>
          <a:p>
            <a:pPr lvl="2" defTabSz="228600"/>
            <a:r>
              <a:rPr lang="en-US" sz="1800" dirty="0" smtClean="0"/>
              <a:t>		From the parent directory of the project; from ( ./my-app/ )</a:t>
            </a:r>
          </a:p>
          <a:p>
            <a:pPr lvl="2" defTabSz="228600"/>
            <a:endParaRPr lang="en-US" sz="1800" dirty="0" smtClean="0"/>
          </a:p>
          <a:p>
            <a:pPr lvl="2" defTabSz="228600"/>
            <a:r>
              <a:rPr lang="en-US" sz="1800" dirty="0" smtClean="0"/>
              <a:t>        </a:t>
            </a:r>
            <a:r>
              <a:rPr lang="en-US" sz="1800" dirty="0" err="1" smtClean="0"/>
              <a:t>mvn</a:t>
            </a:r>
            <a:r>
              <a:rPr lang="en-US" sz="1800" dirty="0" smtClean="0"/>
              <a:t> </a:t>
            </a:r>
            <a:r>
              <a:rPr lang="en-US" sz="1800" dirty="0"/>
              <a:t>package</a:t>
            </a:r>
          </a:p>
          <a:p>
            <a:pPr lvl="2" defTabSz="228600"/>
            <a:endParaRPr lang="en-US" sz="1800" dirty="0" smtClean="0"/>
          </a:p>
          <a:p>
            <a:pPr lvl="2" defTabSz="228600"/>
            <a:r>
              <a:rPr lang="en-US" sz="1800" dirty="0"/>
              <a:t>		</a:t>
            </a:r>
            <a:r>
              <a:rPr lang="en-US" sz="1800" dirty="0" err="1" smtClean="0"/>
              <a:t>dse</a:t>
            </a:r>
            <a:r>
              <a:rPr lang="en-US" sz="1800" dirty="0" smtClean="0"/>
              <a:t> </a:t>
            </a:r>
            <a:r>
              <a:rPr lang="en-US" sz="1800" dirty="0"/>
              <a:t>spark-submit --class </a:t>
            </a:r>
            <a:r>
              <a:rPr lang="en-US" sz="1800" dirty="0" smtClean="0"/>
              <a:t> \</a:t>
            </a:r>
          </a:p>
          <a:p>
            <a:pPr lvl="2" defTabSz="228600"/>
            <a:r>
              <a:rPr lang="en-US" sz="1800" dirty="0"/>
              <a:t> </a:t>
            </a:r>
            <a:r>
              <a:rPr lang="en-US" sz="1800" dirty="0" smtClean="0"/>
              <a:t>            </a:t>
            </a:r>
            <a:r>
              <a:rPr lang="en-US" sz="1800" dirty="0" err="1" smtClean="0"/>
              <a:t>com.datastax.enablement.bootcamp.App</a:t>
            </a:r>
            <a:r>
              <a:rPr lang="en-US" sz="1800" dirty="0" smtClean="0"/>
              <a:t> </a:t>
            </a:r>
            <a:r>
              <a:rPr lang="en-US" sz="1800" dirty="0"/>
              <a:t>target/my-app-1.0.jar</a:t>
            </a:r>
            <a:endParaRPr lang="en-US" sz="1800" dirty="0" smtClean="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885" y="1871311"/>
            <a:ext cx="1295400" cy="141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26254" y="4098758"/>
            <a:ext cx="3457998" cy="307777"/>
          </a:xfrm>
          <a:prstGeom prst="rect">
            <a:avLst/>
          </a:prstGeom>
          <a:noFill/>
        </p:spPr>
        <p:txBody>
          <a:bodyPr wrap="none" rtlCol="0">
            <a:spAutoFit/>
          </a:bodyPr>
          <a:lstStyle/>
          <a:p>
            <a:r>
              <a:rPr lang="en-US" dirty="0" smtClean="0">
                <a:solidFill>
                  <a:srgbClr val="00B0F0"/>
                </a:solidFill>
              </a:rPr>
              <a:t>New/odd Jars ?  Put them in the pom.xml</a:t>
            </a:r>
          </a:p>
        </p:txBody>
      </p:sp>
    </p:spTree>
    <p:extLst>
      <p:ext uri="{BB962C8B-B14F-4D97-AF65-F5344CB8AC3E}">
        <p14:creationId xmlns:p14="http://schemas.microsoft.com/office/powerpoint/2010/main" val="57205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840851"/>
            <a:ext cx="3409406" cy="1189095"/>
          </a:xfrm>
        </p:spPr>
        <p:txBody>
          <a:bodyPr/>
          <a:lstStyle/>
          <a:p>
            <a:r>
              <a:rPr lang="en-US" sz="2000" dirty="0" smtClean="0"/>
              <a:t>Example, end to end</a:t>
            </a:r>
            <a:endParaRPr lang="en-US" sz="2000" dirty="0"/>
          </a:p>
        </p:txBody>
      </p:sp>
      <p:sp>
        <p:nvSpPr>
          <p:cNvPr id="5" name="Title 4"/>
          <p:cNvSpPr>
            <a:spLocks noGrp="1"/>
          </p:cNvSpPr>
          <p:nvPr>
            <p:ph type="title"/>
          </p:nvPr>
        </p:nvSpPr>
        <p:spPr>
          <a:xfrm>
            <a:off x="457200" y="1527360"/>
            <a:ext cx="3601092" cy="1299000"/>
          </a:xfrm>
        </p:spPr>
        <p:txBody>
          <a:bodyPr/>
          <a:lstStyle/>
          <a:p>
            <a:r>
              <a:rPr lang="en-US" dirty="0" smtClean="0"/>
              <a:t>DSE Spark </a:t>
            </a:r>
            <a:r>
              <a:rPr lang="en-US" dirty="0" err="1" smtClean="0"/>
              <a:t>Scala</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18</a:t>
            </a:fld>
            <a:endParaRPr lang="uk-UA" dirty="0"/>
          </a:p>
        </p:txBody>
      </p:sp>
      <p:sp>
        <p:nvSpPr>
          <p:cNvPr id="3" name="TextBox 2"/>
          <p:cNvSpPr txBox="1"/>
          <p:nvPr/>
        </p:nvSpPr>
        <p:spPr>
          <a:xfrm>
            <a:off x="4708358" y="1004140"/>
            <a:ext cx="4066674" cy="2031325"/>
          </a:xfrm>
          <a:prstGeom prst="rect">
            <a:avLst/>
          </a:prstGeom>
          <a:noFill/>
        </p:spPr>
        <p:txBody>
          <a:bodyPr wrap="square" rtlCol="0">
            <a:spAutoFit/>
          </a:bodyPr>
          <a:lstStyle/>
          <a:p>
            <a:pPr marL="233363" indent="-233363">
              <a:buFont typeface="Arial" pitchFamily="34" charset="0"/>
              <a:buChar char="•"/>
            </a:pPr>
            <a:r>
              <a:rPr lang="en-US" sz="1800" dirty="0" smtClean="0"/>
              <a:t>For brevity, this example does not display the two additional/derived columns.</a:t>
            </a:r>
          </a:p>
          <a:p>
            <a:pPr marL="233363" indent="-233363">
              <a:buFont typeface="Arial" pitchFamily="34" charset="0"/>
              <a:buChar char="•"/>
            </a:pPr>
            <a:endParaRPr lang="en-US" sz="1800" dirty="0"/>
          </a:p>
          <a:p>
            <a:pPr marL="233363" indent="-233363">
              <a:buFont typeface="Arial" pitchFamily="34" charset="0"/>
              <a:buChar char="•"/>
            </a:pPr>
            <a:r>
              <a:rPr lang="en-US" sz="1800" dirty="0" smtClean="0"/>
              <a:t>End to end example; imports, DSE Analytics (Spark) Session object, other</a:t>
            </a:r>
          </a:p>
        </p:txBody>
      </p:sp>
    </p:spTree>
    <p:extLst>
      <p:ext uri="{BB962C8B-B14F-4D97-AF65-F5344CB8AC3E}">
        <p14:creationId xmlns:p14="http://schemas.microsoft.com/office/powerpoint/2010/main" val="233149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7" y="352115"/>
            <a:ext cx="8132354" cy="3970318"/>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Run this CQLSH block first, before running this program.</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DROP KEYSPACE IF EXISTS ks_7545</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CREATE KEYSPACE ks_7545 WITH REPLICATION =</a:t>
            </a:r>
          </a:p>
          <a:p>
            <a:r>
              <a:rPr lang="en-US" dirty="0">
                <a:latin typeface="Courier New" pitchFamily="49" charset="0"/>
                <a:cs typeface="Courier New" pitchFamily="49" charset="0"/>
              </a:rPr>
              <a:t>//    {'class': '</a:t>
            </a:r>
            <a:r>
              <a:rPr lang="en-US" dirty="0" err="1">
                <a:latin typeface="Courier New" pitchFamily="49" charset="0"/>
                <a:cs typeface="Courier New" pitchFamily="49" charset="0"/>
              </a:rPr>
              <a:t>SimpleStrategy</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replication_factor</a:t>
            </a:r>
            <a:r>
              <a:rPr lang="en-US" dirty="0">
                <a:latin typeface="Courier New" pitchFamily="49" charset="0"/>
                <a:cs typeface="Courier New" pitchFamily="49" charset="0"/>
              </a:rPr>
              <a:t>': 1</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USE ks_7545;</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CREATE TABLE </a:t>
            </a:r>
            <a:r>
              <a:rPr lang="en-US" dirty="0" err="1">
                <a:latin typeface="Courier New" pitchFamily="49" charset="0"/>
                <a:cs typeface="Courier New" pitchFamily="49" charset="0"/>
              </a:rPr>
              <a:t>customer_plus_derived</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INT PRIMARY KEY,</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TEXT,</a:t>
            </a:r>
          </a:p>
          <a:p>
            <a:r>
              <a:rPr lang="en-US" dirty="0" smtClean="0">
                <a:latin typeface="Courier New" pitchFamily="49" charset="0"/>
                <a:cs typeface="Courier New" pitchFamily="49" charset="0"/>
              </a:rPr>
              <a:t>//       ... lines deleted</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phone                   TEXT,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company_upshift</a:t>
            </a:r>
            <a:r>
              <a:rPr lang="en-US" dirty="0">
                <a:latin typeface="Courier New" pitchFamily="49" charset="0"/>
                <a:cs typeface="Courier New" pitchFamily="49" charset="0"/>
              </a:rPr>
              <a:t>         TEXT,   // This column not in CSV input file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ew_flag</a:t>
            </a:r>
            <a:r>
              <a:rPr lang="en-US" dirty="0">
                <a:latin typeface="Courier New" pitchFamily="49" charset="0"/>
                <a:cs typeface="Courier New" pitchFamily="49" charset="0"/>
              </a:rPr>
              <a:t>                 TEXT    // This column not in CSV input file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itle 4"/>
          <p:cNvSpPr>
            <a:spLocks noGrp="1"/>
          </p:cNvSpPr>
          <p:nvPr>
            <p:ph type="title"/>
          </p:nvPr>
        </p:nvSpPr>
        <p:spPr>
          <a:xfrm>
            <a:off x="6421348" y="1948816"/>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19</a:t>
            </a:fld>
            <a:endParaRPr lang="uk-UA" dirty="0"/>
          </a:p>
        </p:txBody>
      </p:sp>
    </p:spTree>
    <p:extLst>
      <p:ext uri="{BB962C8B-B14F-4D97-AF65-F5344CB8AC3E}">
        <p14:creationId xmlns:p14="http://schemas.microsoft.com/office/powerpoint/2010/main" val="386709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408" y="2044718"/>
            <a:ext cx="1759931" cy="175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idx="1"/>
          </p:nvPr>
        </p:nvSpPr>
        <p:spPr/>
        <p:txBody>
          <a:bodyPr/>
          <a:lstStyle/>
          <a:p>
            <a:r>
              <a:rPr lang="en-US" dirty="0"/>
              <a:t>Matching pairs – Match the attributes on the right with the areas on the left </a:t>
            </a:r>
          </a:p>
          <a:p>
            <a:endParaRPr lang="en-US" dirty="0"/>
          </a:p>
        </p:txBody>
      </p:sp>
      <p:sp>
        <p:nvSpPr>
          <p:cNvPr id="4" name="Title 3"/>
          <p:cNvSpPr>
            <a:spLocks noGrp="1"/>
          </p:cNvSpPr>
          <p:nvPr>
            <p:ph type="title"/>
          </p:nvPr>
        </p:nvSpPr>
        <p:spPr/>
        <p:txBody>
          <a:bodyPr/>
          <a:lstStyle/>
          <a:p>
            <a:r>
              <a:rPr lang="en-US" dirty="0" smtClean="0"/>
              <a:t>Discussion Lab:</a:t>
            </a:r>
            <a:endParaRPr lang="en-US" dirty="0"/>
          </a:p>
        </p:txBody>
      </p:sp>
      <p:sp>
        <p:nvSpPr>
          <p:cNvPr id="3" name="Slide Number Placeholder 2"/>
          <p:cNvSpPr>
            <a:spLocks noGrp="1"/>
          </p:cNvSpPr>
          <p:nvPr>
            <p:ph type="sldNum" sz="quarter" idx="11"/>
          </p:nvPr>
        </p:nvSpPr>
        <p:spPr/>
        <p:txBody>
          <a:bodyPr/>
          <a:lstStyle/>
          <a:p>
            <a:r>
              <a:rPr lang="en-US" dirty="0" smtClean="0"/>
              <a:t>000-DTSE-Analytics-7458-DU-60-</a:t>
            </a:r>
            <a:fld id="{5A6FB346-E907-314D-8DE1-ECD2B2B6AA1B}" type="slidenum">
              <a:rPr lang="uk-UA" smtClean="0"/>
              <a:pPr/>
              <a:t>2</a:t>
            </a:fld>
            <a:endParaRPr lang="uk-UA" dirty="0"/>
          </a:p>
        </p:txBody>
      </p:sp>
      <p:pic>
        <p:nvPicPr>
          <p:cNvPr id="1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0621" y="273151"/>
            <a:ext cx="1583437" cy="142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6765328" y="1066658"/>
            <a:ext cx="1495107" cy="62772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31838" y="1048051"/>
            <a:ext cx="1428597" cy="646331"/>
          </a:xfrm>
          <a:prstGeom prst="rect">
            <a:avLst/>
          </a:prstGeom>
          <a:noFill/>
        </p:spPr>
        <p:txBody>
          <a:bodyPr wrap="none" rtlCol="0">
            <a:spAutoFit/>
          </a:bodyPr>
          <a:lstStyle/>
          <a:p>
            <a:pPr algn="ctr"/>
            <a:r>
              <a:rPr lang="en-US" sz="1800" b="1" dirty="0" smtClean="0"/>
              <a:t>DSE </a:t>
            </a:r>
          </a:p>
          <a:p>
            <a:pPr algn="ctr"/>
            <a:r>
              <a:rPr lang="en-US" sz="1800" b="1" dirty="0" smtClean="0"/>
              <a:t>Java Driver</a:t>
            </a:r>
          </a:p>
        </p:txBody>
      </p:sp>
      <p:sp>
        <p:nvSpPr>
          <p:cNvPr id="15" name="Rounded Rectangle 14"/>
          <p:cNvSpPr/>
          <p:nvPr/>
        </p:nvSpPr>
        <p:spPr>
          <a:xfrm>
            <a:off x="6282030" y="3581173"/>
            <a:ext cx="1978406" cy="83099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344526" y="3581173"/>
            <a:ext cx="1915909" cy="830997"/>
          </a:xfrm>
          <a:prstGeom prst="rect">
            <a:avLst/>
          </a:prstGeom>
          <a:noFill/>
        </p:spPr>
        <p:txBody>
          <a:bodyPr wrap="none" rtlCol="0">
            <a:spAutoFit/>
          </a:bodyPr>
          <a:lstStyle/>
          <a:p>
            <a:pPr algn="ctr"/>
            <a:r>
              <a:rPr lang="en-US" sz="1600" b="1" dirty="0" smtClean="0"/>
              <a:t>DSE </a:t>
            </a:r>
          </a:p>
          <a:p>
            <a:pPr algn="ctr"/>
            <a:r>
              <a:rPr lang="en-US" sz="1600" b="1" dirty="0" smtClean="0"/>
              <a:t>Spark Cassandra </a:t>
            </a:r>
          </a:p>
          <a:p>
            <a:pPr algn="ctr"/>
            <a:r>
              <a:rPr lang="en-US" sz="1600" b="1" dirty="0" smtClean="0"/>
              <a:t>Connector</a:t>
            </a:r>
          </a:p>
        </p:txBody>
      </p:sp>
      <p:pic>
        <p:nvPicPr>
          <p:cNvPr id="1027"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1060" y="2461532"/>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73" y="575611"/>
            <a:ext cx="703649" cy="583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9999" t="16528" r="10000" b="25793"/>
          <a:stretch/>
        </p:blipFill>
        <p:spPr bwMode="auto">
          <a:xfrm>
            <a:off x="7822513" y="2195825"/>
            <a:ext cx="779546" cy="60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4526" y="2033440"/>
            <a:ext cx="1040192" cy="44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7485" y="3581173"/>
            <a:ext cx="549038" cy="54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0499" y="1908119"/>
            <a:ext cx="664750" cy="66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9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1348" y="1260448"/>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20</a:t>
            </a:fld>
            <a:endParaRPr lang="uk-UA" dirty="0"/>
          </a:p>
        </p:txBody>
      </p:sp>
      <p:sp>
        <p:nvSpPr>
          <p:cNvPr id="2" name="TextBox 1"/>
          <p:cNvSpPr txBox="1"/>
          <p:nvPr/>
        </p:nvSpPr>
        <p:spPr>
          <a:xfrm>
            <a:off x="168442" y="878530"/>
            <a:ext cx="6413935" cy="2893100"/>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package </a:t>
            </a:r>
            <a:r>
              <a:rPr lang="en-US" dirty="0" err="1">
                <a:latin typeface="Courier New" pitchFamily="49" charset="0"/>
                <a:cs typeface="Courier New" pitchFamily="49" charset="0"/>
              </a:rPr>
              <a:t>com.datastax.enablement.bootcamp</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com.datastax.spark.connector</a:t>
            </a:r>
            <a:r>
              <a:rPr lang="en-US" dirty="0">
                <a:latin typeface="Courier New" pitchFamily="49" charset="0"/>
                <a:cs typeface="Courier New" pitchFamily="49" charset="0"/>
              </a:rPr>
              <a:t>._</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com.datastax.spark.connector.cql.CassandraConnector</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org.apache.spark.sql</a:t>
            </a:r>
            <a:r>
              <a:rPr lang="en-US" dirty="0">
                <a:latin typeface="Courier New" pitchFamily="49" charset="0"/>
                <a:cs typeface="Courier New" pitchFamily="49" charset="0"/>
              </a:rPr>
              <a:t>.{</a:t>
            </a:r>
            <a:r>
              <a:rPr lang="en-US" dirty="0" err="1">
                <a:latin typeface="Courier New" pitchFamily="49" charset="0"/>
                <a:cs typeface="Courier New" pitchFamily="49" charset="0"/>
              </a:rPr>
              <a:t>SaveMode</a:t>
            </a:r>
            <a:r>
              <a:rPr lang="en-US" dirty="0">
                <a:latin typeface="Courier New" pitchFamily="49" charset="0"/>
                <a:cs typeface="Courier New" pitchFamily="49" charset="0"/>
              </a:rPr>
              <a:t>, </a:t>
            </a:r>
            <a:r>
              <a:rPr lang="en-US" dirty="0" err="1">
                <a:latin typeface="Courier New" pitchFamily="49" charset="0"/>
                <a:cs typeface="Courier New" pitchFamily="49" charset="0"/>
              </a:rPr>
              <a:t>SparkSession</a:t>
            </a:r>
            <a:r>
              <a:rPr lang="en-US" dirty="0">
                <a:latin typeface="Courier New" pitchFamily="49" charset="0"/>
                <a:cs typeface="Courier New" pitchFamily="49" charset="0"/>
              </a:rPr>
              <a:t>}</a:t>
            </a:r>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org.apache.spark.sql.cassandra</a:t>
            </a:r>
            <a:r>
              <a:rPr lang="en-US" dirty="0">
                <a:latin typeface="Courier New" pitchFamily="49" charset="0"/>
                <a:cs typeface="Courier New" pitchFamily="49" charset="0"/>
              </a:rPr>
              <a:t>._</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org.apache.spark.sql.types</a:t>
            </a:r>
            <a:r>
              <a:rPr lang="en-US" dirty="0">
                <a:latin typeface="Courier New" pitchFamily="49" charset="0"/>
                <a:cs typeface="Courier New" pitchFamily="49" charset="0"/>
              </a:rPr>
              <a:t>._</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74397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54842" y="580442"/>
            <a:ext cx="3237441"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21</a:t>
            </a:fld>
            <a:endParaRPr lang="uk-UA" dirty="0"/>
          </a:p>
        </p:txBody>
      </p:sp>
      <p:sp>
        <p:nvSpPr>
          <p:cNvPr id="2" name="TextBox 1"/>
          <p:cNvSpPr txBox="1"/>
          <p:nvPr/>
        </p:nvSpPr>
        <p:spPr>
          <a:xfrm>
            <a:off x="192505" y="798319"/>
            <a:ext cx="5662127" cy="3754874"/>
          </a:xfrm>
          <a:prstGeom prst="rect">
            <a:avLst/>
          </a:prstGeom>
          <a:noFill/>
        </p:spPr>
        <p:txBody>
          <a:bodyPr wrap="none" rtlCol="0">
            <a:spAutoFit/>
          </a:bodyPr>
          <a:lstStyle/>
          <a:p>
            <a:r>
              <a:rPr lang="en-US" dirty="0">
                <a:latin typeface="Courier New" pitchFamily="49" charset="0"/>
                <a:cs typeface="Courier New" pitchFamily="49" charset="0"/>
              </a:rPr>
              <a:t>object App {</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If this case class is not outside the main, </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  we </a:t>
            </a:r>
            <a:r>
              <a:rPr lang="en-US" dirty="0">
                <a:latin typeface="Courier New" pitchFamily="49" charset="0"/>
                <a:cs typeface="Courier New" pitchFamily="49" charset="0"/>
              </a:rPr>
              <a:t>can get </a:t>
            </a:r>
            <a:r>
              <a:rPr lang="en-US" dirty="0" smtClean="0">
                <a:latin typeface="Courier New" pitchFamily="49" charset="0"/>
                <a:cs typeface="Courier New" pitchFamily="49" charset="0"/>
              </a:rPr>
              <a:t>a compiler </a:t>
            </a:r>
            <a:r>
              <a:rPr lang="en-US" dirty="0">
                <a:latin typeface="Courier New" pitchFamily="49" charset="0"/>
                <a:cs typeface="Courier New" pitchFamily="49" charset="0"/>
              </a:rPr>
              <a:t>error,</a:t>
            </a:r>
          </a:p>
          <a:p>
            <a:r>
              <a:rPr lang="en-US" dirty="0" smtClean="0">
                <a:latin typeface="Courier New" pitchFamily="49" charset="0"/>
                <a:cs typeface="Courier New" pitchFamily="49" charset="0"/>
              </a:rPr>
              <a:t>   case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My_Record</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 String,</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lname</a:t>
            </a:r>
            <a:r>
              <a:rPr lang="en-US" dirty="0">
                <a:latin typeface="Courier New" pitchFamily="49" charset="0"/>
                <a:cs typeface="Courier New" pitchFamily="49" charset="0"/>
              </a:rPr>
              <a:t>          : String,</a:t>
            </a:r>
          </a:p>
          <a:p>
            <a:r>
              <a:rPr lang="en-US" dirty="0">
                <a:latin typeface="Courier New" pitchFamily="49" charset="0"/>
                <a:cs typeface="Courier New" pitchFamily="49" charset="0"/>
              </a:rPr>
              <a:t>      company        : String,</a:t>
            </a:r>
          </a:p>
          <a:p>
            <a:r>
              <a:rPr lang="en-US" dirty="0">
                <a:latin typeface="Courier New" pitchFamily="49" charset="0"/>
                <a:cs typeface="Courier New" pitchFamily="49" charset="0"/>
              </a:rPr>
              <a:t>      address1       : String,</a:t>
            </a:r>
          </a:p>
          <a:p>
            <a:r>
              <a:rPr lang="en-US" dirty="0">
                <a:latin typeface="Courier New" pitchFamily="49" charset="0"/>
                <a:cs typeface="Courier New" pitchFamily="49" charset="0"/>
              </a:rPr>
              <a:t>      address2       : String,</a:t>
            </a:r>
          </a:p>
          <a:p>
            <a:r>
              <a:rPr lang="en-US" dirty="0">
                <a:latin typeface="Courier New" pitchFamily="49" charset="0"/>
                <a:cs typeface="Courier New" pitchFamily="49" charset="0"/>
              </a:rPr>
              <a:t>      city           : String,</a:t>
            </a:r>
          </a:p>
          <a:p>
            <a:r>
              <a:rPr lang="en-US" dirty="0">
                <a:latin typeface="Courier New" pitchFamily="49" charset="0"/>
                <a:cs typeface="Courier New" pitchFamily="49" charset="0"/>
              </a:rPr>
              <a:t>      state          : String,</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 String,</a:t>
            </a:r>
          </a:p>
          <a:p>
            <a:r>
              <a:rPr lang="en-US" dirty="0">
                <a:latin typeface="Courier New" pitchFamily="49" charset="0"/>
                <a:cs typeface="Courier New" pitchFamily="49" charset="0"/>
              </a:rPr>
              <a:t>      phone          : String</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74397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1348" y="986424"/>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22</a:t>
            </a:fld>
            <a:endParaRPr lang="uk-UA" dirty="0"/>
          </a:p>
        </p:txBody>
      </p:sp>
      <p:sp>
        <p:nvSpPr>
          <p:cNvPr id="2" name="TextBox 1"/>
          <p:cNvSpPr txBox="1"/>
          <p:nvPr/>
        </p:nvSpPr>
        <p:spPr>
          <a:xfrm>
            <a:off x="168442" y="485498"/>
            <a:ext cx="4910319" cy="3970318"/>
          </a:xfrm>
          <a:prstGeom prst="rect">
            <a:avLst/>
          </a:prstGeom>
          <a:noFill/>
        </p:spPr>
        <p:txBody>
          <a:bodyPr wrap="none" rtlCol="0">
            <a:spAutoFit/>
          </a:bodyPr>
          <a:lstStyle/>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def</a:t>
            </a:r>
            <a:r>
              <a:rPr lang="en-US" dirty="0">
                <a:latin typeface="Courier New" pitchFamily="49" charset="0"/>
                <a:cs typeface="Courier New" pitchFamily="49" charset="0"/>
              </a:rPr>
              <a:t> main(</a:t>
            </a:r>
            <a:r>
              <a:rPr lang="en-US" dirty="0" err="1">
                <a:latin typeface="Courier New" pitchFamily="49" charset="0"/>
                <a:cs typeface="Courier New" pitchFamily="49" charset="0"/>
              </a:rPr>
              <a:t>args</a:t>
            </a:r>
            <a:r>
              <a:rPr lang="en-US" dirty="0">
                <a:latin typeface="Courier New" pitchFamily="49" charset="0"/>
                <a:cs typeface="Courier New" pitchFamily="49" charset="0"/>
              </a:rPr>
              <a:t> : Array[String])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spark = </a:t>
            </a:r>
            <a:r>
              <a:rPr lang="en-US" dirty="0" err="1">
                <a:latin typeface="Courier New" pitchFamily="49" charset="0"/>
                <a:cs typeface="Courier New" pitchFamily="49" charset="0"/>
              </a:rPr>
              <a:t>SparkSession.builder</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appName</a:t>
            </a:r>
            <a:r>
              <a:rPr lang="en-US" dirty="0">
                <a:latin typeface="Courier New" pitchFamily="49" charset="0"/>
                <a:cs typeface="Courier New" pitchFamily="49" charset="0"/>
              </a:rPr>
              <a:t>("My App")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getOrCreate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a:t>
            </a:r>
            <a:r>
              <a:rPr lang="en-US" dirty="0" err="1">
                <a:latin typeface="Courier New" pitchFamily="49" charset="0"/>
                <a:cs typeface="Courier New" pitchFamily="49" charset="0"/>
              </a:rPr>
              <a:t>sc</a:t>
            </a:r>
            <a:r>
              <a:rPr lang="en-US" dirty="0">
                <a:latin typeface="Courier New" pitchFamily="49" charset="0"/>
                <a:cs typeface="Courier New" pitchFamily="49" charset="0"/>
              </a:rPr>
              <a:t> = </a:t>
            </a:r>
            <a:r>
              <a:rPr lang="en-US" dirty="0" err="1">
                <a:latin typeface="Courier New" pitchFamily="49" charset="0"/>
                <a:cs typeface="Courier New" pitchFamily="49" charset="0"/>
              </a:rPr>
              <a:t>spark.sparkContext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You will need this line eventually</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 import </a:t>
            </a:r>
            <a:r>
              <a:rPr lang="en-US" dirty="0" err="1">
                <a:latin typeface="Courier New" pitchFamily="49" charset="0"/>
                <a:cs typeface="Courier New" pitchFamily="49" charset="0"/>
              </a:rPr>
              <a:t>spark.implicits</a:t>
            </a:r>
            <a:r>
              <a:rPr lang="en-US" dirty="0">
                <a:latin typeface="Courier New" pitchFamily="49" charset="0"/>
                <a:cs typeface="Courier New" pitchFamily="49" charset="0"/>
              </a:rPr>
              <a:t>._</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330408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1348" y="986424"/>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23</a:t>
            </a:fld>
            <a:endParaRPr lang="uk-UA" dirty="0"/>
          </a:p>
        </p:txBody>
      </p:sp>
      <p:sp>
        <p:nvSpPr>
          <p:cNvPr id="2" name="TextBox 1"/>
          <p:cNvSpPr txBox="1"/>
          <p:nvPr/>
        </p:nvSpPr>
        <p:spPr>
          <a:xfrm>
            <a:off x="280737" y="1114465"/>
            <a:ext cx="6199133" cy="3108543"/>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  Reading from a DSE table</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rows10 = </a:t>
            </a:r>
            <a:r>
              <a:rPr lang="en-US" dirty="0" err="1">
                <a:latin typeface="Courier New" pitchFamily="49" charset="0"/>
                <a:cs typeface="Courier New" pitchFamily="49" charset="0"/>
              </a:rPr>
              <a:t>spark.sparkContext.cassandraTable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    "</a:t>
            </a:r>
            <a:r>
              <a:rPr lang="en-US" dirty="0">
                <a:latin typeface="Courier New" pitchFamily="49" charset="0"/>
                <a:cs typeface="Courier New" pitchFamily="49" charset="0"/>
              </a:rPr>
              <a:t>system", "local").select("</a:t>
            </a:r>
            <a:r>
              <a:rPr lang="en-US" dirty="0" err="1">
                <a:latin typeface="Courier New" pitchFamily="49" charset="0"/>
                <a:cs typeface="Courier New" pitchFamily="49" charset="0"/>
              </a:rPr>
              <a:t>dse_version</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rows10 = </a:t>
            </a:r>
            <a:r>
              <a:rPr lang="en-US" dirty="0" err="1">
                <a:latin typeface="Courier New" pitchFamily="49" charset="0"/>
                <a:cs typeface="Courier New" pitchFamily="49" charset="0"/>
              </a:rPr>
              <a:t>sc.cassandraTable</a:t>
            </a:r>
            <a:r>
              <a:rPr lang="en-US" dirty="0">
                <a:latin typeface="Courier New" pitchFamily="49" charset="0"/>
                <a:cs typeface="Courier New" pitchFamily="49" charset="0"/>
              </a:rPr>
              <a:t>("system", "local</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select</a:t>
            </a:r>
            <a:r>
              <a:rPr lang="en-US" dirty="0">
                <a:latin typeface="Courier New" pitchFamily="49" charset="0"/>
                <a:cs typeface="Courier New" pitchFamily="49" charset="0"/>
              </a:rPr>
              <a:t>("</a:t>
            </a:r>
            <a:r>
              <a:rPr lang="en-US" dirty="0" err="1">
                <a:latin typeface="Courier New" pitchFamily="49" charset="0"/>
                <a:cs typeface="Courier New" pitchFamily="49" charset="0"/>
              </a:rPr>
              <a:t>dse_version</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rows10.collect().</a:t>
            </a:r>
            <a:r>
              <a:rPr lang="en-US" dirty="0" err="1">
                <a:latin typeface="Courier New" pitchFamily="49" charset="0"/>
                <a:cs typeface="Courier New" pitchFamily="49" charset="0"/>
              </a:rPr>
              <a:t>foreach</a:t>
            </a:r>
            <a:r>
              <a:rPr lang="en-US" dirty="0">
                <a:latin typeface="Courier New" pitchFamily="49" charset="0"/>
                <a:cs typeface="Courier New" pitchFamily="49" charset="0"/>
              </a:rPr>
              <a: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0408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70821" y="2526511"/>
            <a:ext cx="1873862"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24</a:t>
            </a:fld>
            <a:endParaRPr lang="uk-UA" dirty="0"/>
          </a:p>
        </p:txBody>
      </p:sp>
      <p:sp>
        <p:nvSpPr>
          <p:cNvPr id="2" name="TextBox 1"/>
          <p:cNvSpPr txBox="1"/>
          <p:nvPr/>
        </p:nvSpPr>
        <p:spPr>
          <a:xfrm>
            <a:off x="208547" y="341119"/>
            <a:ext cx="7487947" cy="4616648"/>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  Reading a CSV, but as a text file; List of Strings</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rows20 = </a:t>
            </a:r>
            <a:r>
              <a:rPr lang="en-US" dirty="0" err="1">
                <a:latin typeface="Courier New" pitchFamily="49" charset="0"/>
                <a:cs typeface="Courier New" pitchFamily="49" charset="0"/>
              </a:rPr>
              <a:t>sc.textFile</a:t>
            </a:r>
            <a:r>
              <a:rPr lang="en-US" dirty="0">
                <a:latin typeface="Courier New" pitchFamily="49" charset="0"/>
                <a:cs typeface="Courier New" pitchFamily="49" charset="0"/>
              </a:rPr>
              <a:t>("file:///opt/stores_db/customer.csv")</a:t>
            </a:r>
          </a:p>
          <a:p>
            <a:r>
              <a:rPr lang="en-US" dirty="0">
                <a:latin typeface="Courier New" pitchFamily="49" charset="0"/>
                <a:cs typeface="Courier New" pitchFamily="49" charset="0"/>
              </a:rPr>
              <a:t>      rows20.collect().</a:t>
            </a:r>
            <a:r>
              <a:rPr lang="en-US" dirty="0" err="1">
                <a:latin typeface="Courier New" pitchFamily="49" charset="0"/>
                <a:cs typeface="Courier New" pitchFamily="49" charset="0"/>
              </a:rPr>
              <a:t>foreach</a:t>
            </a:r>
            <a:r>
              <a:rPr lang="en-US" dirty="0">
                <a:latin typeface="Courier New" pitchFamily="49" charset="0"/>
                <a:cs typeface="Courier New" pitchFamily="49" charset="0"/>
              </a:rPr>
              <a: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split returns an array</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rows21 = rows20.map ( line =&gt; </a:t>
            </a:r>
            <a:r>
              <a:rPr lang="en-US" dirty="0" err="1">
                <a:latin typeface="Courier New" pitchFamily="49" charset="0"/>
                <a:cs typeface="Courier New" pitchFamily="49" charset="0"/>
              </a:rPr>
              <a:t>line.split</a:t>
            </a:r>
            <a:r>
              <a:rPr lang="en-US" dirty="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map the array elements (by position) into our record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rows22 = rows21.map ( p =&gt; </a:t>
            </a:r>
            <a:r>
              <a:rPr lang="en-US" dirty="0" err="1">
                <a:latin typeface="Courier New" pitchFamily="49" charset="0"/>
                <a:cs typeface="Courier New" pitchFamily="49" charset="0"/>
              </a:rPr>
              <a:t>My_Record</a:t>
            </a:r>
            <a:r>
              <a:rPr lang="en-US" dirty="0">
                <a:latin typeface="Courier New" pitchFamily="49" charset="0"/>
                <a:cs typeface="Courier New" pitchFamily="49" charset="0"/>
              </a:rPr>
              <a:t> ( p(0).</a:t>
            </a:r>
            <a:r>
              <a:rPr lang="en-US" dirty="0" err="1">
                <a:latin typeface="Courier New" pitchFamily="49" charset="0"/>
                <a:cs typeface="Courier New" pitchFamily="49" charset="0"/>
              </a:rPr>
              <a:t>toInt</a:t>
            </a:r>
            <a:r>
              <a:rPr lang="en-US" dirty="0">
                <a:latin typeface="Courier New" pitchFamily="49" charset="0"/>
                <a:cs typeface="Courier New" pitchFamily="49" charset="0"/>
              </a:rPr>
              <a:t>,</a:t>
            </a:r>
          </a:p>
          <a:p>
            <a:r>
              <a:rPr lang="en-US" dirty="0">
                <a:latin typeface="Courier New" pitchFamily="49" charset="0"/>
                <a:cs typeface="Courier New" pitchFamily="49" charset="0"/>
              </a:rPr>
              <a:t>         p(1).</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p(2).</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p(3).</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p(4</a:t>
            </a:r>
            <a:r>
              <a:rPr lang="en-US" dirty="0">
                <a:latin typeface="Courier New" pitchFamily="49" charset="0"/>
                <a:cs typeface="Courier New" pitchFamily="49" charset="0"/>
              </a:rPr>
              <a:t>).</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p(5).</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p(6).</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p(7</a:t>
            </a:r>
            <a:r>
              <a:rPr lang="en-US" dirty="0">
                <a:latin typeface="Courier New" pitchFamily="49" charset="0"/>
                <a:cs typeface="Courier New" pitchFamily="49" charset="0"/>
              </a:rPr>
              <a:t>).</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p(8).</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p(9).</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 ))</a:t>
            </a:r>
          </a:p>
          <a:p>
            <a:r>
              <a:rPr lang="en-US" dirty="0">
                <a:latin typeface="Courier New" pitchFamily="49" charset="0"/>
                <a:cs typeface="Courier New" pitchFamily="49" charset="0"/>
              </a:rPr>
              <a:t>      rows22.collect().</a:t>
            </a:r>
            <a:r>
              <a:rPr lang="en-US" dirty="0" err="1">
                <a:latin typeface="Courier New" pitchFamily="49" charset="0"/>
                <a:cs typeface="Courier New" pitchFamily="49" charset="0"/>
              </a:rPr>
              <a:t>foreach</a:t>
            </a:r>
            <a:r>
              <a:rPr lang="en-US" dirty="0">
                <a:latin typeface="Courier New" pitchFamily="49" charset="0"/>
                <a:cs typeface="Courier New" pitchFamily="49" charset="0"/>
              </a:rPr>
              <a: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3304084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1348" y="986424"/>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25</a:t>
            </a:fld>
            <a:endParaRPr lang="uk-UA" dirty="0"/>
          </a:p>
        </p:txBody>
      </p:sp>
      <p:sp>
        <p:nvSpPr>
          <p:cNvPr id="2" name="TextBox 1"/>
          <p:cNvSpPr txBox="1"/>
          <p:nvPr/>
        </p:nvSpPr>
        <p:spPr>
          <a:xfrm>
            <a:off x="160638" y="1534472"/>
            <a:ext cx="5769528" cy="2031325"/>
          </a:xfrm>
          <a:prstGeom prst="rect">
            <a:avLst/>
          </a:prstGeom>
          <a:noFill/>
        </p:spPr>
        <p:txBody>
          <a:bodyPr wrap="none" rtlCol="0">
            <a:spAutoFit/>
          </a:bodyPr>
          <a:lstStyle/>
          <a:p>
            <a:r>
              <a:rPr lang="en-US" dirty="0" smtClean="0">
                <a:latin typeface="Courier New" pitchFamily="49" charset="0"/>
                <a:cs typeface="Courier New" pitchFamily="49" charset="0"/>
              </a:rPr>
              <a:t>      rows22.saveToCassandra</a:t>
            </a:r>
            <a:r>
              <a:rPr lang="en-US" dirty="0">
                <a:latin typeface="Courier New" pitchFamily="49" charset="0"/>
                <a:cs typeface="Courier New" pitchFamily="49" charset="0"/>
              </a:rPr>
              <a:t>("ks_7545", "customer",</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SomeColumns</a:t>
            </a:r>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 "</a:t>
            </a:r>
            <a:r>
              <a:rPr lang="en-US" dirty="0" err="1">
                <a:latin typeface="Courier New" pitchFamily="49" charset="0"/>
                <a:cs typeface="Courier New" pitchFamily="49" charset="0"/>
              </a:rPr>
              <a:t>fname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lname</a:t>
            </a:r>
            <a:r>
              <a:rPr lang="en-US" dirty="0">
                <a:latin typeface="Courier New" pitchFamily="49" charset="0"/>
                <a:cs typeface="Courier New" pitchFamily="49" charset="0"/>
              </a:rPr>
              <a:t>"          , "company"        ,</a:t>
            </a:r>
          </a:p>
          <a:p>
            <a:r>
              <a:rPr lang="en-US" dirty="0">
                <a:latin typeface="Courier New" pitchFamily="49" charset="0"/>
                <a:cs typeface="Courier New" pitchFamily="49" charset="0"/>
              </a:rPr>
              <a:t>            "address1"       , "address2"       ,</a:t>
            </a:r>
          </a:p>
          <a:p>
            <a:r>
              <a:rPr lang="en-US" dirty="0">
                <a:latin typeface="Courier New" pitchFamily="49" charset="0"/>
                <a:cs typeface="Courier New" pitchFamily="49" charset="0"/>
              </a:rPr>
              <a:t>            "city"           , "state"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 "phone"            ))</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9982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17895" y="3047835"/>
            <a:ext cx="2242830"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26</a:t>
            </a:fld>
            <a:endParaRPr lang="uk-UA" dirty="0"/>
          </a:p>
        </p:txBody>
      </p:sp>
      <p:sp>
        <p:nvSpPr>
          <p:cNvPr id="2" name="TextBox 1"/>
          <p:cNvSpPr txBox="1"/>
          <p:nvPr/>
        </p:nvSpPr>
        <p:spPr>
          <a:xfrm>
            <a:off x="99060" y="669982"/>
            <a:ext cx="7487947" cy="3970318"/>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  The above is subject to error; positional array reading</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  Reading directly into a </a:t>
            </a:r>
            <a:r>
              <a:rPr lang="en-US" dirty="0" err="1">
                <a:latin typeface="Courier New" pitchFamily="49" charset="0"/>
                <a:cs typeface="Courier New" pitchFamily="49" charset="0"/>
              </a:rPr>
              <a:t>StructType</a:t>
            </a:r>
            <a:r>
              <a:rPr lang="en-US" dirty="0">
                <a:latin typeface="Courier New" pitchFamily="49" charset="0"/>
                <a:cs typeface="Courier New" pitchFamily="49" charset="0"/>
              </a:rPr>
              <a:t>; can't use a case class</a:t>
            </a:r>
          </a:p>
          <a:p>
            <a:r>
              <a:rPr lang="en-US" dirty="0">
                <a:latin typeface="Courier New" pitchFamily="49" charset="0"/>
                <a:cs typeface="Courier New" pitchFamily="49" charset="0"/>
              </a:rPr>
              <a:t>      //  with the </a:t>
            </a:r>
            <a:r>
              <a:rPr lang="en-US" dirty="0" err="1">
                <a:latin typeface="Courier New" pitchFamily="49" charset="0"/>
                <a:cs typeface="Courier New" pitchFamily="49" charset="0"/>
              </a:rPr>
              <a:t>read.schema</a:t>
            </a:r>
            <a:r>
              <a:rPr lang="en-US" dirty="0">
                <a:latin typeface="Courier New" pitchFamily="49" charset="0"/>
                <a:cs typeface="Courier New" pitchFamily="49" charset="0"/>
              </a:rPr>
              <a:t> below-</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a:t>
            </a:r>
            <a:r>
              <a:rPr lang="en-US" dirty="0" err="1">
                <a:latin typeface="Courier New" pitchFamily="49" charset="0"/>
                <a:cs typeface="Courier New" pitchFamily="49" charset="0"/>
              </a:rPr>
              <a:t>My_Schema</a:t>
            </a:r>
            <a:r>
              <a:rPr lang="en-US" dirty="0">
                <a:latin typeface="Courier New" pitchFamily="49" charset="0"/>
                <a:cs typeface="Courier New" pitchFamily="49" charset="0"/>
              </a:rPr>
              <a:t> = </a:t>
            </a:r>
            <a:r>
              <a:rPr lang="en-US" dirty="0" err="1">
                <a:latin typeface="Courier New" pitchFamily="49" charset="0"/>
                <a:cs typeface="Courier New" pitchFamily="49" charset="0"/>
              </a:rPr>
              <a:t>StructType</a:t>
            </a:r>
            <a:r>
              <a:rPr lang="en-US" dirty="0">
                <a:latin typeface="Courier New" pitchFamily="49" charset="0"/>
                <a:cs typeface="Courier New" pitchFamily="49" charset="0"/>
              </a:rPr>
              <a:t>(Array(</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 </a:t>
            </a:r>
            <a:r>
              <a:rPr lang="en-US" dirty="0" err="1">
                <a:latin typeface="Courier New" pitchFamily="49" charset="0"/>
                <a:cs typeface="Courier New" pitchFamily="49" charset="0"/>
              </a:rPr>
              <a:t>IntType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t>
            </a:r>
            <a:r>
              <a:rPr lang="en-US" dirty="0" err="1">
                <a:latin typeface="Courier New" pitchFamily="49" charset="0"/>
                <a:cs typeface="Courier New" pitchFamily="49" charset="0"/>
              </a:rPr>
              <a:t>fname</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t>
            </a:r>
            <a:r>
              <a:rPr lang="en-US" dirty="0" err="1">
                <a:latin typeface="Courier New" pitchFamily="49" charset="0"/>
                <a:cs typeface="Courier New" pitchFamily="49" charset="0"/>
              </a:rPr>
              <a:t>lname</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("company"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("address1"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("address2"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("city"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("state"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StructField</a:t>
            </a:r>
            <a:r>
              <a:rPr lang="en-US" dirty="0">
                <a:latin typeface="Courier New" pitchFamily="49" charset="0"/>
                <a:cs typeface="Courier New" pitchFamily="49" charset="0"/>
              </a:rPr>
              <a:t>("phone"          , </a:t>
            </a:r>
            <a:r>
              <a:rPr lang="en-US" dirty="0" err="1">
                <a:latin typeface="Courier New" pitchFamily="49" charset="0"/>
                <a:cs typeface="Courier New" pitchFamily="49" charset="0"/>
              </a:rPr>
              <a:t>StringType</a:t>
            </a:r>
            <a:r>
              <a:rPr lang="en-US" dirty="0">
                <a:latin typeface="Courier New" pitchFamily="49" charset="0"/>
                <a:cs typeface="Courier New" pitchFamily="49" charset="0"/>
              </a:rPr>
              <a:t>, true)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99822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653" y="341119"/>
            <a:ext cx="8347157" cy="4401205"/>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  Reading the CSV into a </a:t>
            </a:r>
            <a:r>
              <a:rPr lang="en-US" dirty="0" err="1">
                <a:latin typeface="Courier New" pitchFamily="49" charset="0"/>
                <a:cs typeface="Courier New" pitchFamily="49" charset="0"/>
              </a:rPr>
              <a:t>StructType</a:t>
            </a:r>
            <a:r>
              <a:rPr lang="en-US" dirty="0">
                <a:latin typeface="Courier New" pitchFamily="49" charset="0"/>
                <a:cs typeface="Courier New" pitchFamily="49" charset="0"/>
              </a:rPr>
              <a:t> actually returns a </a:t>
            </a:r>
            <a:r>
              <a:rPr lang="en-US" dirty="0" err="1">
                <a:latin typeface="Courier New" pitchFamily="49" charset="0"/>
                <a:cs typeface="Courier New" pitchFamily="49" charset="0"/>
              </a:rPr>
              <a:t>DataFrame</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      //  .  Reading a CSV requires a schema (which gets us into </a:t>
            </a:r>
            <a:r>
              <a:rPr lang="en-US" dirty="0" err="1">
                <a:latin typeface="Courier New" pitchFamily="49" charset="0"/>
                <a:cs typeface="Courier New" pitchFamily="49" charset="0"/>
              </a:rPr>
              <a:t>DataFrame</a:t>
            </a:r>
            <a:endParaRPr lang="en-US" dirty="0">
              <a:latin typeface="Courier New" pitchFamily="49" charset="0"/>
              <a:cs typeface="Courier New" pitchFamily="49" charset="0"/>
            </a:endParaRPr>
          </a:p>
          <a:p>
            <a:r>
              <a:rPr lang="en-US" dirty="0">
                <a:latin typeface="Courier New" pitchFamily="49" charset="0"/>
                <a:cs typeface="Courier New" pitchFamily="49" charset="0"/>
              </a:rPr>
              <a:t>      //     territory)</a:t>
            </a:r>
          </a:p>
          <a:p>
            <a:r>
              <a:rPr lang="en-US" dirty="0">
                <a:latin typeface="Courier New" pitchFamily="49" charset="0"/>
                <a:cs typeface="Courier New" pitchFamily="49" charset="0"/>
              </a:rPr>
              <a:t>      //  .  That is cheating at this point</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  .  Reading as a text file, and parsing this string with confidence</a:t>
            </a:r>
          </a:p>
          <a:p>
            <a:r>
              <a:rPr lang="en-US" dirty="0">
                <a:latin typeface="Courier New" pitchFamily="49" charset="0"/>
                <a:cs typeface="Courier New" pitchFamily="49" charset="0"/>
              </a:rPr>
              <a:t>      //     is a lot of code we want to avoid.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rows30 = </a:t>
            </a:r>
            <a:r>
              <a:rPr lang="en-US" dirty="0" err="1">
                <a:latin typeface="Courier New" pitchFamily="49" charset="0"/>
                <a:cs typeface="Courier New" pitchFamily="49" charset="0"/>
              </a:rPr>
              <a:t>spark.read.schema</a:t>
            </a:r>
            <a:r>
              <a:rPr lang="en-US" dirty="0">
                <a:latin typeface="Courier New" pitchFamily="49" charset="0"/>
                <a:cs typeface="Courier New" pitchFamily="49" charset="0"/>
              </a:rPr>
              <a:t>(</a:t>
            </a:r>
            <a:r>
              <a:rPr lang="en-US" dirty="0" err="1">
                <a:latin typeface="Courier New" pitchFamily="49" charset="0"/>
                <a:cs typeface="Courier New" pitchFamily="49" charset="0"/>
              </a:rPr>
              <a:t>My_Schema</a:t>
            </a:r>
            <a:r>
              <a:rPr lang="en-US" dirty="0">
                <a:latin typeface="Courier New" pitchFamily="49" charset="0"/>
                <a:cs typeface="Courier New" pitchFamily="49" charset="0"/>
              </a:rPr>
              <a:t>).</a:t>
            </a:r>
            <a:r>
              <a:rPr lang="en-US" dirty="0" err="1">
                <a:latin typeface="Courier New" pitchFamily="49" charset="0"/>
                <a:cs typeface="Courier New" pitchFamily="49" charset="0"/>
              </a:rPr>
              <a:t>csv</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file:///opt/stores_db/customer.csv")</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Convert the </a:t>
            </a:r>
            <a:r>
              <a:rPr lang="en-US" dirty="0" err="1">
                <a:latin typeface="Courier New" pitchFamily="49" charset="0"/>
                <a:cs typeface="Courier New" pitchFamily="49" charset="0"/>
              </a:rPr>
              <a:t>DataFrame</a:t>
            </a:r>
            <a:r>
              <a:rPr lang="en-US" dirty="0">
                <a:latin typeface="Courier New" pitchFamily="49" charset="0"/>
                <a:cs typeface="Courier New" pitchFamily="49" charset="0"/>
              </a:rPr>
              <a:t> to RDD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val</a:t>
            </a:r>
            <a:r>
              <a:rPr lang="en-US" dirty="0">
                <a:latin typeface="Courier New" pitchFamily="49" charset="0"/>
                <a:cs typeface="Courier New" pitchFamily="49" charset="0"/>
              </a:rPr>
              <a:t> rows31 = rows30.rdd</a:t>
            </a:r>
          </a:p>
          <a:p>
            <a:r>
              <a:rPr lang="en-US" dirty="0">
                <a:latin typeface="Courier New" pitchFamily="49" charset="0"/>
                <a:cs typeface="Courier New" pitchFamily="49" charset="0"/>
              </a:rPr>
              <a:t>      rows31.collect().</a:t>
            </a:r>
            <a:r>
              <a:rPr lang="en-US" dirty="0" err="1">
                <a:latin typeface="Courier New" pitchFamily="49" charset="0"/>
                <a:cs typeface="Courier New" pitchFamily="49" charset="0"/>
              </a:rPr>
              <a:t>foreach</a:t>
            </a:r>
            <a:r>
              <a:rPr lang="en-US" dirty="0">
                <a:latin typeface="Courier New" pitchFamily="49" charset="0"/>
                <a:cs typeface="Courier New" pitchFamily="49" charset="0"/>
              </a:rPr>
              <a: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p:txBody>
      </p:sp>
      <p:sp>
        <p:nvSpPr>
          <p:cNvPr id="5" name="Title 4"/>
          <p:cNvSpPr>
            <a:spLocks noGrp="1"/>
          </p:cNvSpPr>
          <p:nvPr>
            <p:ph type="title"/>
          </p:nvPr>
        </p:nvSpPr>
        <p:spPr>
          <a:xfrm>
            <a:off x="6421348" y="3416803"/>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27</a:t>
            </a:fld>
            <a:endParaRPr lang="uk-UA" dirty="0"/>
          </a:p>
        </p:txBody>
      </p:sp>
    </p:spTree>
    <p:extLst>
      <p:ext uri="{BB962C8B-B14F-4D97-AF65-F5344CB8AC3E}">
        <p14:creationId xmlns:p14="http://schemas.microsoft.com/office/powerpoint/2010/main" val="699822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1348" y="986424"/>
            <a:ext cx="2470935" cy="548048"/>
          </a:xfrm>
        </p:spPr>
        <p:txBody>
          <a:bodyPr/>
          <a:lstStyle/>
          <a:p>
            <a:r>
              <a:rPr lang="en-US" dirty="0" smtClean="0"/>
              <a:t>Just customer: end to end example-</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28</a:t>
            </a:fld>
            <a:endParaRPr lang="uk-UA" dirty="0"/>
          </a:p>
        </p:txBody>
      </p:sp>
      <p:sp>
        <p:nvSpPr>
          <p:cNvPr id="2" name="TextBox 1"/>
          <p:cNvSpPr txBox="1"/>
          <p:nvPr/>
        </p:nvSpPr>
        <p:spPr>
          <a:xfrm>
            <a:off x="184484" y="485498"/>
            <a:ext cx="6950942" cy="4185761"/>
          </a:xfrm>
          <a:prstGeom prst="rect">
            <a:avLst/>
          </a:prstGeom>
          <a:noFill/>
        </p:spPr>
        <p:txBody>
          <a:bodyPr wrap="none" rtlCol="0">
            <a:spAutoFit/>
          </a:bodyPr>
          <a:lstStyle/>
          <a:p>
            <a:endParaRPr lang="en-US" dirty="0">
              <a:latin typeface="Courier New" pitchFamily="49" charset="0"/>
              <a:cs typeface="Courier New" pitchFamily="49" charset="0"/>
            </a:endParaRPr>
          </a:p>
          <a:p>
            <a:r>
              <a:rPr lang="en-US" dirty="0">
                <a:latin typeface="Courier New" pitchFamily="49" charset="0"/>
                <a:cs typeface="Courier New" pitchFamily="49" charset="0"/>
              </a:rPr>
              <a:t>      // ks_7545.customer must exist</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rows31.saveToCassandra("ks_7545", "customer",</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SomeColumns</a:t>
            </a:r>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 "</a:t>
            </a:r>
            <a:r>
              <a:rPr lang="en-US" dirty="0" err="1">
                <a:latin typeface="Courier New" pitchFamily="49" charset="0"/>
                <a:cs typeface="Courier New" pitchFamily="49" charset="0"/>
              </a:rPr>
              <a:t>fname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lname</a:t>
            </a:r>
            <a:r>
              <a:rPr lang="en-US" dirty="0">
                <a:latin typeface="Courier New" pitchFamily="49" charset="0"/>
                <a:cs typeface="Courier New" pitchFamily="49" charset="0"/>
              </a:rPr>
              <a:t>"          , "company"        ,</a:t>
            </a:r>
          </a:p>
          <a:p>
            <a:r>
              <a:rPr lang="en-US" dirty="0">
                <a:latin typeface="Courier New" pitchFamily="49" charset="0"/>
                <a:cs typeface="Courier New" pitchFamily="49" charset="0"/>
              </a:rPr>
              <a:t>            "address1"       , "address2"       ,</a:t>
            </a:r>
          </a:p>
          <a:p>
            <a:r>
              <a:rPr lang="en-US" dirty="0">
                <a:latin typeface="Courier New" pitchFamily="49" charset="0"/>
                <a:cs typeface="Courier New" pitchFamily="49" charset="0"/>
              </a:rPr>
              <a:t>            "city"           , "state"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 "phone"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We need these lines in order to terminate the program</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spark.stop</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sys.exit</a:t>
            </a:r>
            <a:r>
              <a:rPr lang="en-US" dirty="0">
                <a:latin typeface="Courier New" pitchFamily="49" charset="0"/>
                <a:cs typeface="Courier New" pitchFamily="49" charset="0"/>
              </a:rPr>
              <a:t>(0)</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9982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000-DTSE-Analytics-7458-DU-60-</a:t>
            </a:r>
            <a:fld id="{5A6FB346-E907-314D-8DE1-ECD2B2B6AA1B}" type="slidenum">
              <a:rPr lang="uk-UA" smtClean="0"/>
              <a:pPr/>
              <a:t>29</a:t>
            </a:fld>
            <a:endParaRPr lang="uk-UA" dirty="0"/>
          </a:p>
        </p:txBody>
      </p:sp>
      <p:sp>
        <p:nvSpPr>
          <p:cNvPr id="4" name="Title 3"/>
          <p:cNvSpPr>
            <a:spLocks noGrp="1"/>
          </p:cNvSpPr>
          <p:nvPr>
            <p:ph type="title"/>
          </p:nvPr>
        </p:nvSpPr>
        <p:spPr/>
        <p:txBody>
          <a:bodyPr/>
          <a:lstStyle/>
          <a:p>
            <a:r>
              <a:rPr lang="en-US" dirty="0" smtClean="0"/>
              <a:t>End of Unit:</a:t>
            </a:r>
            <a:endParaRPr lang="en-US" dirty="0"/>
          </a:p>
        </p:txBody>
      </p:sp>
    </p:spTree>
    <p:extLst>
      <p:ext uri="{BB962C8B-B14F-4D97-AF65-F5344CB8AC3E}">
        <p14:creationId xmlns:p14="http://schemas.microsoft.com/office/powerpoint/2010/main" val="322870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115" y="71884"/>
            <a:ext cx="4849401" cy="548048"/>
          </a:xfrm>
        </p:spPr>
        <p:txBody>
          <a:bodyPr/>
          <a:lstStyle/>
          <a:p>
            <a:r>
              <a:rPr lang="en-US" dirty="0" smtClean="0"/>
              <a:t>Discussion Lab: Attributes</a:t>
            </a:r>
            <a:endParaRPr lang="en-US" dirty="0"/>
          </a:p>
        </p:txBody>
      </p:sp>
      <p:sp>
        <p:nvSpPr>
          <p:cNvPr id="3" name="Slide Number Placeholder 2"/>
          <p:cNvSpPr>
            <a:spLocks noGrp="1"/>
          </p:cNvSpPr>
          <p:nvPr>
            <p:ph type="sldNum" sz="quarter" idx="11"/>
          </p:nvPr>
        </p:nvSpPr>
        <p:spPr/>
        <p:txBody>
          <a:bodyPr/>
          <a:lstStyle/>
          <a:p>
            <a:r>
              <a:rPr lang="en-US" dirty="0" smtClean="0"/>
              <a:t>000-DTSE-Analytics-7458-DU-60-</a:t>
            </a:r>
            <a:fld id="{5A6FB346-E907-314D-8DE1-ECD2B2B6AA1B}" type="slidenum">
              <a:rPr lang="uk-UA" smtClean="0"/>
              <a:pPr/>
              <a:t>3</a:t>
            </a:fld>
            <a:endParaRPr lang="uk-UA"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35236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184169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823387" y="845960"/>
            <a:ext cx="2095445" cy="369332"/>
          </a:xfrm>
          <a:prstGeom prst="rect">
            <a:avLst/>
          </a:prstGeom>
          <a:noFill/>
        </p:spPr>
        <p:txBody>
          <a:bodyPr wrap="none" rtlCol="0">
            <a:spAutoFit/>
          </a:bodyPr>
          <a:lstStyle/>
          <a:p>
            <a:r>
              <a:rPr lang="en-US" sz="1800" b="1" dirty="0" smtClean="0">
                <a:solidFill>
                  <a:srgbClr val="0070C0"/>
                </a:solidFill>
              </a:rPr>
              <a:t>Faster to develop</a:t>
            </a:r>
          </a:p>
        </p:txBody>
      </p:sp>
      <p:sp>
        <p:nvSpPr>
          <p:cNvPr id="8" name="TextBox 7"/>
          <p:cNvSpPr txBox="1"/>
          <p:nvPr/>
        </p:nvSpPr>
        <p:spPr>
          <a:xfrm>
            <a:off x="5823387" y="1316473"/>
            <a:ext cx="2505814" cy="369332"/>
          </a:xfrm>
          <a:prstGeom prst="rect">
            <a:avLst/>
          </a:prstGeom>
          <a:noFill/>
        </p:spPr>
        <p:txBody>
          <a:bodyPr wrap="none" rtlCol="0">
            <a:spAutoFit/>
          </a:bodyPr>
          <a:lstStyle/>
          <a:p>
            <a:r>
              <a:rPr lang="en-US" sz="1800" b="1" dirty="0" smtClean="0">
                <a:solidFill>
                  <a:srgbClr val="0070C0"/>
                </a:solidFill>
              </a:rPr>
              <a:t>Deploy to production</a:t>
            </a:r>
          </a:p>
        </p:txBody>
      </p:sp>
      <p:sp>
        <p:nvSpPr>
          <p:cNvPr id="9" name="TextBox 8"/>
          <p:cNvSpPr txBox="1"/>
          <p:nvPr/>
        </p:nvSpPr>
        <p:spPr>
          <a:xfrm>
            <a:off x="5823387" y="2268730"/>
            <a:ext cx="2787943" cy="369332"/>
          </a:xfrm>
          <a:prstGeom prst="rect">
            <a:avLst/>
          </a:prstGeom>
          <a:noFill/>
        </p:spPr>
        <p:txBody>
          <a:bodyPr wrap="none" rtlCol="0">
            <a:spAutoFit/>
          </a:bodyPr>
          <a:lstStyle/>
          <a:p>
            <a:r>
              <a:rPr lang="en-US" sz="1800" b="1" dirty="0" smtClean="0">
                <a:solidFill>
                  <a:srgbClr val="0070C0"/>
                </a:solidFill>
              </a:rPr>
              <a:t>Less memory (laptop ?)</a:t>
            </a:r>
            <a:endParaRPr lang="en-US" b="1" dirty="0" smtClean="0">
              <a:solidFill>
                <a:srgbClr val="0070C0"/>
              </a:solidFill>
            </a:endParaRPr>
          </a:p>
        </p:txBody>
      </p:sp>
      <p:sp>
        <p:nvSpPr>
          <p:cNvPr id="10" name="TextBox 9"/>
          <p:cNvSpPr txBox="1"/>
          <p:nvPr/>
        </p:nvSpPr>
        <p:spPr>
          <a:xfrm>
            <a:off x="5823387" y="1786986"/>
            <a:ext cx="2813591" cy="369332"/>
          </a:xfrm>
          <a:prstGeom prst="rect">
            <a:avLst/>
          </a:prstGeom>
          <a:noFill/>
        </p:spPr>
        <p:txBody>
          <a:bodyPr wrap="none" rtlCol="0">
            <a:spAutoFit/>
          </a:bodyPr>
          <a:lstStyle/>
          <a:p>
            <a:r>
              <a:rPr lang="en-US" sz="1800" b="1" dirty="0" smtClean="0">
                <a:solidFill>
                  <a:srgbClr val="0070C0"/>
                </a:solidFill>
              </a:rPr>
              <a:t>More memory (laptop ?)</a:t>
            </a:r>
          </a:p>
        </p:txBody>
      </p:sp>
      <p:sp>
        <p:nvSpPr>
          <p:cNvPr id="11" name="TextBox 10"/>
          <p:cNvSpPr txBox="1"/>
          <p:nvPr/>
        </p:nvSpPr>
        <p:spPr>
          <a:xfrm>
            <a:off x="5823387" y="2728012"/>
            <a:ext cx="2852063" cy="369332"/>
          </a:xfrm>
          <a:prstGeom prst="rect">
            <a:avLst/>
          </a:prstGeom>
          <a:noFill/>
        </p:spPr>
        <p:txBody>
          <a:bodyPr wrap="none" rtlCol="0">
            <a:spAutoFit/>
          </a:bodyPr>
          <a:lstStyle/>
          <a:p>
            <a:r>
              <a:rPr lang="en-US" sz="1800" b="1" dirty="0" smtClean="0">
                <a:solidFill>
                  <a:srgbClr val="0070C0"/>
                </a:solidFill>
              </a:rPr>
              <a:t>Client uses different IDE</a:t>
            </a:r>
          </a:p>
        </p:txBody>
      </p:sp>
      <p:sp>
        <p:nvSpPr>
          <p:cNvPr id="12" name="TextBox 11"/>
          <p:cNvSpPr txBox="1"/>
          <p:nvPr/>
        </p:nvSpPr>
        <p:spPr>
          <a:xfrm>
            <a:off x="5823387" y="3198525"/>
            <a:ext cx="2890535" cy="369332"/>
          </a:xfrm>
          <a:prstGeom prst="rect">
            <a:avLst/>
          </a:prstGeom>
          <a:noFill/>
        </p:spPr>
        <p:txBody>
          <a:bodyPr wrap="none" rtlCol="0">
            <a:spAutoFit/>
          </a:bodyPr>
          <a:lstStyle/>
          <a:p>
            <a:r>
              <a:rPr lang="en-US" sz="1800" b="1" dirty="0" smtClean="0">
                <a:solidFill>
                  <a:srgbClr val="0070C0"/>
                </a:solidFill>
              </a:rPr>
              <a:t>Access to client network</a:t>
            </a:r>
          </a:p>
        </p:txBody>
      </p:sp>
      <p:sp>
        <p:nvSpPr>
          <p:cNvPr id="13" name="TextBox 12"/>
          <p:cNvSpPr txBox="1"/>
          <p:nvPr/>
        </p:nvSpPr>
        <p:spPr>
          <a:xfrm>
            <a:off x="5823387" y="3669041"/>
            <a:ext cx="2031325" cy="369332"/>
          </a:xfrm>
          <a:prstGeom prst="rect">
            <a:avLst/>
          </a:prstGeom>
          <a:noFill/>
        </p:spPr>
        <p:txBody>
          <a:bodyPr wrap="none" rtlCol="0">
            <a:spAutoFit/>
          </a:bodyPr>
          <a:lstStyle/>
          <a:p>
            <a:r>
              <a:rPr lang="en-US" sz="1800" b="1" dirty="0" smtClean="0">
                <a:solidFill>
                  <a:srgbClr val="0070C0"/>
                </a:solidFill>
              </a:rPr>
              <a:t>DSE Spark client</a:t>
            </a:r>
          </a:p>
        </p:txBody>
      </p:sp>
      <p:pic>
        <p:nvPicPr>
          <p:cNvPr id="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99" y="83680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663" y="130731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424" y="179003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424" y="225749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99" y="271885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99" y="318936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424" y="366429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Curved Connector 20"/>
          <p:cNvCxnSpPr/>
          <p:nvPr/>
        </p:nvCxnSpPr>
        <p:spPr>
          <a:xfrm rot="10800000" flipV="1">
            <a:off x="3738370" y="1938863"/>
            <a:ext cx="1301499" cy="956835"/>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42779" y="4148973"/>
            <a:ext cx="1903085" cy="369332"/>
          </a:xfrm>
          <a:prstGeom prst="rect">
            <a:avLst/>
          </a:prstGeom>
          <a:noFill/>
        </p:spPr>
        <p:txBody>
          <a:bodyPr wrap="none" rtlCol="0">
            <a:spAutoFit/>
          </a:bodyPr>
          <a:lstStyle/>
          <a:p>
            <a:r>
              <a:rPr lang="en-US" sz="1800" b="1" dirty="0" smtClean="0">
                <a:solidFill>
                  <a:srgbClr val="0070C0"/>
                </a:solidFill>
              </a:rPr>
              <a:t>DSE Java client</a:t>
            </a:r>
          </a:p>
        </p:txBody>
      </p:sp>
      <p:pic>
        <p:nvPicPr>
          <p:cNvPr id="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291" y="413981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117112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65" y="1438492"/>
            <a:ext cx="1474912" cy="118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2792330"/>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440240" y="311555"/>
            <a:ext cx="1141659" cy="523220"/>
          </a:xfrm>
          <a:prstGeom prst="rect">
            <a:avLst/>
          </a:prstGeom>
          <a:noFill/>
        </p:spPr>
        <p:txBody>
          <a:bodyPr wrap="none" rtlCol="0">
            <a:spAutoFit/>
          </a:bodyPr>
          <a:lstStyle/>
          <a:p>
            <a:r>
              <a:rPr lang="en-US" sz="2800" b="1" dirty="0" smtClean="0"/>
              <a:t>REPL</a:t>
            </a:r>
          </a:p>
        </p:txBody>
      </p:sp>
      <p:sp>
        <p:nvSpPr>
          <p:cNvPr id="37" name="TextBox 36"/>
          <p:cNvSpPr txBox="1"/>
          <p:nvPr/>
        </p:nvSpPr>
        <p:spPr>
          <a:xfrm>
            <a:off x="284057" y="915521"/>
            <a:ext cx="1133644" cy="646331"/>
          </a:xfrm>
          <a:prstGeom prst="rect">
            <a:avLst/>
          </a:prstGeom>
          <a:noFill/>
        </p:spPr>
        <p:txBody>
          <a:bodyPr wrap="none" rtlCol="0">
            <a:spAutoFit/>
          </a:bodyPr>
          <a:lstStyle/>
          <a:p>
            <a:pPr algn="ctr"/>
            <a:r>
              <a:rPr lang="en-US" sz="1800" b="1" dirty="0" smtClean="0"/>
              <a:t>(True)</a:t>
            </a:r>
          </a:p>
          <a:p>
            <a:pPr algn="ctr"/>
            <a:r>
              <a:rPr lang="en-US" sz="1800" b="1" dirty="0" smtClean="0"/>
              <a:t>Program</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899" y="230809"/>
            <a:ext cx="825682" cy="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9999" t="16528" r="10000" b="25793"/>
          <a:stretch/>
        </p:blipFill>
        <p:spPr bwMode="auto">
          <a:xfrm>
            <a:off x="1531736" y="1019763"/>
            <a:ext cx="875846" cy="6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503" y="3465256"/>
            <a:ext cx="1239967" cy="5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153" y="2501984"/>
            <a:ext cx="1264524" cy="8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354445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72207" y="3407797"/>
            <a:ext cx="1186542" cy="584775"/>
          </a:xfrm>
          <a:prstGeom prst="rect">
            <a:avLst/>
          </a:prstGeom>
          <a:noFill/>
        </p:spPr>
        <p:txBody>
          <a:bodyPr wrap="none" rtlCol="0">
            <a:spAutoFit/>
          </a:bodyPr>
          <a:lstStyle/>
          <a:p>
            <a:pPr algn="ctr"/>
            <a:r>
              <a:rPr lang="en-US" sz="1600" b="1" dirty="0" smtClean="0"/>
              <a:t>Command</a:t>
            </a:r>
          </a:p>
          <a:p>
            <a:pPr algn="ctr"/>
            <a:r>
              <a:rPr lang="en-US" sz="1600" b="1" dirty="0" smtClean="0"/>
              <a:t>Line</a:t>
            </a:r>
          </a:p>
        </p:txBody>
      </p:sp>
      <p:pic>
        <p:nvPicPr>
          <p:cNvPr id="205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9658" y="4139817"/>
            <a:ext cx="483975" cy="48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4625" y="4060951"/>
            <a:ext cx="631950" cy="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376719" y="4175594"/>
            <a:ext cx="569388" cy="369332"/>
          </a:xfrm>
          <a:prstGeom prst="rect">
            <a:avLst/>
          </a:prstGeom>
          <a:noFill/>
        </p:spPr>
        <p:txBody>
          <a:bodyPr wrap="none" rtlCol="0">
            <a:spAutoFit/>
          </a:bodyPr>
          <a:lstStyle/>
          <a:p>
            <a:pPr algn="ctr"/>
            <a:r>
              <a:rPr lang="en-US" sz="1800" b="1" dirty="0" smtClean="0"/>
              <a:t>IDE</a:t>
            </a:r>
          </a:p>
        </p:txBody>
      </p:sp>
      <p:pic>
        <p:nvPicPr>
          <p:cNvPr id="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68" y="417559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71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dirty="0" smtClean="0"/>
              <a:t>000-DTSE-Analytics-7458-DU-60-</a:t>
            </a:r>
            <a:fld id="{5A6FB346-E907-314D-8DE1-ECD2B2B6AA1B}" type="slidenum">
              <a:rPr lang="uk-UA" smtClean="0"/>
              <a:pPr/>
              <a:t>30</a:t>
            </a:fld>
            <a:endParaRPr lang="uk-UA" dirty="0"/>
          </a:p>
        </p:txBody>
      </p:sp>
      <p:sp>
        <p:nvSpPr>
          <p:cNvPr id="3" name="Title 2"/>
          <p:cNvSpPr>
            <a:spLocks noGrp="1"/>
          </p:cNvSpPr>
          <p:nvPr>
            <p:ph type="title"/>
          </p:nvPr>
        </p:nvSpPr>
        <p:spPr/>
        <p:txBody>
          <a:bodyPr/>
          <a:lstStyle/>
          <a:p>
            <a:r>
              <a:rPr lang="en-US" dirty="0" smtClean="0"/>
              <a:t>Additional Detail:</a:t>
            </a:r>
            <a:endParaRPr lang="en-US" dirty="0"/>
          </a:p>
        </p:txBody>
      </p:sp>
    </p:spTree>
    <p:extLst>
      <p:ext uri="{BB962C8B-B14F-4D97-AF65-F5344CB8AC3E}">
        <p14:creationId xmlns:p14="http://schemas.microsoft.com/office/powerpoint/2010/main" val="108319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Java Driver-</a:t>
            </a:r>
            <a:endParaRPr lang="en-US" dirty="0"/>
          </a:p>
        </p:txBody>
      </p:sp>
      <p:sp>
        <p:nvSpPr>
          <p:cNvPr id="3" name="Slide Number Placeholder 2"/>
          <p:cNvSpPr>
            <a:spLocks noGrp="1"/>
          </p:cNvSpPr>
          <p:nvPr>
            <p:ph type="sldNum" sz="quarter" idx="11"/>
          </p:nvPr>
        </p:nvSpPr>
        <p:spPr/>
        <p:txBody>
          <a:bodyPr/>
          <a:lstStyle/>
          <a:p>
            <a:r>
              <a:rPr lang="en-US" dirty="0" smtClean="0"/>
              <a:t>000-DTSE-Analytics-7548-60-DU-</a:t>
            </a:r>
            <a:fld id="{5A6FB346-E907-314D-8DE1-ECD2B2B6AA1B}" type="slidenum">
              <a:rPr lang="uk-UA" smtClean="0"/>
              <a:pPr/>
              <a:t>31</a:t>
            </a:fld>
            <a:endParaRPr lang="uk-UA" dirty="0"/>
          </a:p>
        </p:txBody>
      </p:sp>
      <p:sp>
        <p:nvSpPr>
          <p:cNvPr id="5" name="TextBox 4"/>
          <p:cNvSpPr txBox="1"/>
          <p:nvPr/>
        </p:nvSpPr>
        <p:spPr>
          <a:xfrm>
            <a:off x="457200" y="976184"/>
            <a:ext cx="7451124" cy="3139321"/>
          </a:xfrm>
          <a:prstGeom prst="rect">
            <a:avLst/>
          </a:prstGeom>
          <a:noFill/>
        </p:spPr>
        <p:txBody>
          <a:bodyPr wrap="square" rtlCol="0">
            <a:spAutoFit/>
          </a:bodyPr>
          <a:lstStyle/>
          <a:p>
            <a:r>
              <a:rPr lang="en-US" sz="1800" dirty="0"/>
              <a:t>On top of the open source driver sits the DSE </a:t>
            </a:r>
            <a:r>
              <a:rPr lang="en-US" sz="1800" dirty="0" smtClean="0"/>
              <a:t>Driver-</a:t>
            </a:r>
            <a:endParaRPr lang="en-US" sz="1800" dirty="0"/>
          </a:p>
          <a:p>
            <a:pPr marL="234950" indent="-234950">
              <a:buFont typeface="Arial" pitchFamily="34" charset="0"/>
              <a:buChar char="•"/>
            </a:pPr>
            <a:r>
              <a:rPr lang="en-US" sz="1800" dirty="0"/>
              <a:t>Specific extensions for DSE</a:t>
            </a:r>
          </a:p>
          <a:p>
            <a:pPr lvl="1" defTabSz="234950"/>
            <a:r>
              <a:rPr lang="en-US" sz="1800" dirty="0" smtClean="0"/>
              <a:t>		-- Authenticator </a:t>
            </a:r>
            <a:r>
              <a:rPr lang="en-US" sz="1800" dirty="0"/>
              <a:t>implementations that use the authentication </a:t>
            </a:r>
            <a:endParaRPr lang="en-US" sz="1800" dirty="0" smtClean="0"/>
          </a:p>
          <a:p>
            <a:pPr lvl="1" defTabSz="234950"/>
            <a:r>
              <a:rPr lang="en-US" sz="1800" dirty="0"/>
              <a:t>	</a:t>
            </a:r>
            <a:r>
              <a:rPr lang="en-US" sz="1800" dirty="0" smtClean="0"/>
              <a:t>		scheme </a:t>
            </a:r>
            <a:r>
              <a:rPr lang="en-US" sz="1800" dirty="0"/>
              <a:t>negotiation in the server-side </a:t>
            </a:r>
            <a:r>
              <a:rPr lang="en-US" sz="1800" dirty="0" err="1"/>
              <a:t>DseAuthenticator</a:t>
            </a:r>
            <a:endParaRPr lang="en-US" sz="1800" dirty="0"/>
          </a:p>
          <a:p>
            <a:pPr lvl="1" defTabSz="234950"/>
            <a:r>
              <a:rPr lang="en-US" sz="1800" dirty="0" smtClean="0"/>
              <a:t>		-- Value </a:t>
            </a:r>
            <a:r>
              <a:rPr lang="en-US" sz="1800" dirty="0"/>
              <a:t>classes for geospatial types, and type codecs that </a:t>
            </a:r>
            <a:endParaRPr lang="en-US" sz="1800" dirty="0" smtClean="0"/>
          </a:p>
          <a:p>
            <a:pPr lvl="1" defTabSz="234950"/>
            <a:r>
              <a:rPr lang="en-US" sz="1800" dirty="0"/>
              <a:t>	</a:t>
            </a:r>
            <a:r>
              <a:rPr lang="en-US" sz="1800" dirty="0" smtClean="0"/>
              <a:t>		integrate </a:t>
            </a:r>
            <a:r>
              <a:rPr lang="en-US" sz="1800" dirty="0"/>
              <a:t>them seamlessly </a:t>
            </a:r>
          </a:p>
          <a:p>
            <a:pPr lvl="1" defTabSz="234950"/>
            <a:r>
              <a:rPr lang="en-US" sz="1800" dirty="0" smtClean="0"/>
              <a:t>		-- Continuous </a:t>
            </a:r>
            <a:r>
              <a:rPr lang="en-US" sz="1800" dirty="0"/>
              <a:t>Paging</a:t>
            </a:r>
          </a:p>
          <a:p>
            <a:pPr lvl="1" defTabSz="234950"/>
            <a:r>
              <a:rPr lang="en-US" sz="1800" dirty="0" smtClean="0"/>
              <a:t>		-- DSE </a:t>
            </a:r>
            <a:r>
              <a:rPr lang="en-US" sz="1800" dirty="0"/>
              <a:t>graph integration</a:t>
            </a:r>
          </a:p>
          <a:p>
            <a:pPr lvl="1" defTabSz="234950"/>
            <a:r>
              <a:rPr lang="en-US" sz="1800" dirty="0" smtClean="0"/>
              <a:t>		-- </a:t>
            </a:r>
            <a:r>
              <a:rPr lang="en-US" sz="1800" dirty="0"/>
              <a:t>https://github.com/datastax/java-dse-driver</a:t>
            </a:r>
            <a:endParaRPr lang="en-US" sz="1800" dirty="0" smtClean="0"/>
          </a:p>
          <a:p>
            <a:pPr lvl="1" defTabSz="234950"/>
            <a:endParaRPr lang="en-US" sz="1800" dirty="0"/>
          </a:p>
          <a:p>
            <a:pPr marL="234950" indent="-234950">
              <a:buFont typeface="Arial" pitchFamily="34" charset="0"/>
              <a:buChar char="•"/>
            </a:pPr>
            <a:r>
              <a:rPr lang="en-US" sz="1800" dirty="0"/>
              <a:t>Only allowed to use if you have a valid DSE License</a:t>
            </a:r>
          </a:p>
        </p:txBody>
      </p:sp>
    </p:spTree>
    <p:extLst>
      <p:ext uri="{BB962C8B-B14F-4D97-AF65-F5344CB8AC3E}">
        <p14:creationId xmlns:p14="http://schemas.microsoft.com/office/powerpoint/2010/main" val="287889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Spark (Cassandra) Connector-</a:t>
            </a:r>
            <a:endParaRPr lang="en-US" dirty="0"/>
          </a:p>
        </p:txBody>
      </p:sp>
      <p:sp>
        <p:nvSpPr>
          <p:cNvPr id="3" name="Slide Number Placeholder 2"/>
          <p:cNvSpPr>
            <a:spLocks noGrp="1"/>
          </p:cNvSpPr>
          <p:nvPr>
            <p:ph type="sldNum" sz="quarter" idx="11"/>
          </p:nvPr>
        </p:nvSpPr>
        <p:spPr/>
        <p:txBody>
          <a:bodyPr/>
          <a:lstStyle/>
          <a:p>
            <a:r>
              <a:rPr lang="en-US" dirty="0" smtClean="0"/>
              <a:t>000-DTSE-Analytics-7548-60-DU-</a:t>
            </a:r>
            <a:fld id="{5A6FB346-E907-314D-8DE1-ECD2B2B6AA1B}" type="slidenum">
              <a:rPr lang="uk-UA" smtClean="0"/>
              <a:pPr/>
              <a:t>32</a:t>
            </a:fld>
            <a:endParaRPr lang="uk-UA" dirty="0"/>
          </a:p>
        </p:txBody>
      </p:sp>
      <p:sp>
        <p:nvSpPr>
          <p:cNvPr id="4" name="TextBox 3"/>
          <p:cNvSpPr txBox="1"/>
          <p:nvPr/>
        </p:nvSpPr>
        <p:spPr>
          <a:xfrm>
            <a:off x="630195" y="963827"/>
            <a:ext cx="7858897" cy="3693319"/>
          </a:xfrm>
          <a:prstGeom prst="rect">
            <a:avLst/>
          </a:prstGeom>
          <a:noFill/>
        </p:spPr>
        <p:txBody>
          <a:bodyPr wrap="square" rtlCol="0">
            <a:spAutoFit/>
          </a:bodyPr>
          <a:lstStyle/>
          <a:p>
            <a:pPr marL="234950" indent="-234950">
              <a:buFont typeface="Arial" pitchFamily="34" charset="0"/>
              <a:buChar char="•"/>
            </a:pPr>
            <a:r>
              <a:rPr lang="fr-FR" sz="1800" dirty="0"/>
              <a:t>Exposes </a:t>
            </a:r>
            <a:r>
              <a:rPr lang="fr-FR" sz="1800" dirty="0" smtClean="0"/>
              <a:t>(Cassandra) tables </a:t>
            </a:r>
            <a:r>
              <a:rPr lang="fr-FR" sz="1800" dirty="0"/>
              <a:t>as </a:t>
            </a:r>
            <a:r>
              <a:rPr lang="fr-FR" sz="1800" dirty="0" err="1"/>
              <a:t>Spark</a:t>
            </a:r>
            <a:r>
              <a:rPr lang="fr-FR" sz="1800" dirty="0"/>
              <a:t> </a:t>
            </a:r>
            <a:r>
              <a:rPr lang="fr-FR" sz="1800" dirty="0" err="1" smtClean="0"/>
              <a:t>RDDs</a:t>
            </a:r>
            <a:r>
              <a:rPr lang="fr-FR" sz="1800" dirty="0" smtClean="0"/>
              <a:t>, </a:t>
            </a:r>
            <a:r>
              <a:rPr lang="fr-FR" sz="1800" dirty="0" err="1" smtClean="0"/>
              <a:t>DataFrames</a:t>
            </a:r>
            <a:r>
              <a:rPr lang="fr-FR" sz="1800" dirty="0" smtClean="0"/>
              <a:t>, </a:t>
            </a:r>
            <a:r>
              <a:rPr lang="fr-FR" sz="1800" dirty="0" err="1" smtClean="0"/>
              <a:t>Datasets</a:t>
            </a:r>
            <a:endParaRPr lang="fr-FR" sz="1800" dirty="0"/>
          </a:p>
          <a:p>
            <a:pPr marL="234950" indent="-234950">
              <a:buFont typeface="Arial" pitchFamily="34" charset="0"/>
              <a:buChar char="•"/>
            </a:pPr>
            <a:r>
              <a:rPr lang="en-US" sz="1800" dirty="0" smtClean="0"/>
              <a:t>Read, write, and more</a:t>
            </a:r>
            <a:endParaRPr lang="en-US" sz="1800" dirty="0"/>
          </a:p>
          <a:p>
            <a:pPr marL="234950" indent="-234950">
              <a:buFont typeface="Arial" pitchFamily="34" charset="0"/>
              <a:buChar char="•"/>
            </a:pPr>
            <a:endParaRPr lang="en-US" sz="1800" dirty="0" smtClean="0"/>
          </a:p>
          <a:p>
            <a:pPr marL="234950" indent="-234950">
              <a:buFont typeface="Arial" pitchFamily="34" charset="0"/>
              <a:buChar char="•"/>
            </a:pPr>
            <a:r>
              <a:rPr lang="en-US" sz="1800" dirty="0" smtClean="0"/>
              <a:t>Execute </a:t>
            </a:r>
            <a:r>
              <a:rPr lang="en-US" sz="1800" dirty="0"/>
              <a:t>arbitrary CQL queries in your Spark applications</a:t>
            </a:r>
          </a:p>
          <a:p>
            <a:pPr marL="234950" indent="-234950">
              <a:buFont typeface="Arial" pitchFamily="34" charset="0"/>
              <a:buChar char="•"/>
            </a:pPr>
            <a:r>
              <a:rPr lang="en-US" sz="1800" dirty="0"/>
              <a:t>Used with the Cassandra Java Driver</a:t>
            </a:r>
          </a:p>
          <a:p>
            <a:pPr marL="234950" indent="-234950">
              <a:buFont typeface="Arial" pitchFamily="34" charset="0"/>
              <a:buChar char="•"/>
            </a:pPr>
            <a:r>
              <a:rPr lang="en-US" sz="1800" dirty="0"/>
              <a:t>Open Source Apache 2.0 license</a:t>
            </a:r>
          </a:p>
          <a:p>
            <a:pPr marL="234950" indent="-234950">
              <a:buFont typeface="Arial" pitchFamily="34" charset="0"/>
              <a:buChar char="•"/>
            </a:pPr>
            <a:r>
              <a:rPr lang="en-US" sz="1800" dirty="0" err="1"/>
              <a:t>DataStax</a:t>
            </a:r>
            <a:r>
              <a:rPr lang="en-US" sz="1800" dirty="0"/>
              <a:t> </a:t>
            </a:r>
            <a:r>
              <a:rPr lang="en-US" sz="1800" dirty="0" err="1"/>
              <a:t>Github</a:t>
            </a:r>
            <a:r>
              <a:rPr lang="en-US" sz="1800" dirty="0"/>
              <a:t> </a:t>
            </a:r>
            <a:r>
              <a:rPr lang="en-US" sz="1800" dirty="0" smtClean="0"/>
              <a:t>Repository, </a:t>
            </a:r>
            <a:r>
              <a:rPr lang="en-US" sz="1800" dirty="0">
                <a:hlinkClick r:id="rId3"/>
              </a:rPr>
              <a:t>https://</a:t>
            </a:r>
            <a:r>
              <a:rPr lang="en-US" sz="1800" dirty="0" smtClean="0">
                <a:hlinkClick r:id="rId3"/>
              </a:rPr>
              <a:t>github.com/datastax/spark-cassandra-connector</a:t>
            </a:r>
            <a:endParaRPr lang="en-US" sz="1800" dirty="0" smtClean="0"/>
          </a:p>
          <a:p>
            <a:pPr marL="234950" indent="-234950">
              <a:buFont typeface="Arial" pitchFamily="34" charset="0"/>
              <a:buChar char="•"/>
            </a:pPr>
            <a:endParaRPr lang="en-US" sz="1800" dirty="0" smtClean="0"/>
          </a:p>
          <a:p>
            <a:r>
              <a:rPr lang="en-US" sz="1800" dirty="0" smtClean="0"/>
              <a:t>Use cases:</a:t>
            </a:r>
            <a:endParaRPr lang="en-US" sz="1800" dirty="0"/>
          </a:p>
          <a:p>
            <a:pPr marL="234950" indent="-234950">
              <a:buFont typeface="Arial" pitchFamily="34" charset="0"/>
              <a:buChar char="•"/>
            </a:pPr>
            <a:r>
              <a:rPr lang="en-US" sz="1800" dirty="0" smtClean="0"/>
              <a:t>Streaming data into DSE</a:t>
            </a:r>
          </a:p>
          <a:p>
            <a:pPr marL="234950" indent="-234950">
              <a:buFont typeface="Arial" pitchFamily="34" charset="0"/>
              <a:buChar char="•"/>
            </a:pPr>
            <a:r>
              <a:rPr lang="en-US" sz="1800" dirty="0" smtClean="0"/>
              <a:t>Analyzing the data in place</a:t>
            </a:r>
          </a:p>
          <a:p>
            <a:pPr marL="234950" indent="-234950">
              <a:buFont typeface="Arial" pitchFamily="34" charset="0"/>
              <a:buChar char="•"/>
            </a:pPr>
            <a:r>
              <a:rPr lang="en-US" sz="1800" dirty="0" smtClean="0"/>
              <a:t>Migrating from bad data model</a:t>
            </a:r>
            <a:endParaRPr lang="en-US" sz="1800" dirty="0"/>
          </a:p>
        </p:txBody>
      </p:sp>
    </p:spTree>
    <p:extLst>
      <p:ext uri="{BB962C8B-B14F-4D97-AF65-F5344CB8AC3E}">
        <p14:creationId xmlns:p14="http://schemas.microsoft.com/office/powerpoint/2010/main" val="2739921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76835"/>
            <a:ext cx="3409406" cy="1299000"/>
          </a:xfrm>
        </p:spPr>
        <p:txBody>
          <a:bodyPr/>
          <a:lstStyle/>
          <a:p>
            <a:r>
              <a:rPr lang="en-US" dirty="0"/>
              <a:t>End of Discussion </a:t>
            </a:r>
            <a:r>
              <a:rPr lang="en-US" dirty="0" smtClean="0"/>
              <a:t>Lab:</a:t>
            </a:r>
            <a:r>
              <a:rPr lang="en-US" dirty="0"/>
              <a:t/>
            </a:r>
            <a:br>
              <a:rPr lang="en-US" dirty="0"/>
            </a:br>
            <a:endParaRPr lang="en-US" dirty="0"/>
          </a:p>
        </p:txBody>
      </p:sp>
      <p:sp>
        <p:nvSpPr>
          <p:cNvPr id="3" name="Slide Number Placeholder 2"/>
          <p:cNvSpPr>
            <a:spLocks noGrp="1"/>
          </p:cNvSpPr>
          <p:nvPr>
            <p:ph type="sldNum" sz="quarter" idx="11"/>
          </p:nvPr>
        </p:nvSpPr>
        <p:spPr/>
        <p:txBody>
          <a:bodyPr/>
          <a:lstStyle/>
          <a:p>
            <a:r>
              <a:rPr lang="en-US" dirty="0" smtClean="0"/>
              <a:t>000-DTSE-Analytics-7458-DU-60-</a:t>
            </a:r>
            <a:fld id="{5A6FB346-E907-314D-8DE1-ECD2B2B6AA1B}" type="slidenum">
              <a:rPr lang="uk-UA" smtClean="0"/>
              <a:pPr/>
              <a:t>4</a:t>
            </a:fld>
            <a:endParaRPr lang="uk-UA" dirty="0"/>
          </a:p>
        </p:txBody>
      </p:sp>
    </p:spTree>
    <p:extLst>
      <p:ext uri="{BB962C8B-B14F-4D97-AF65-F5344CB8AC3E}">
        <p14:creationId xmlns:p14="http://schemas.microsoft.com/office/powerpoint/2010/main" val="388473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2836" y="616144"/>
            <a:ext cx="3544583" cy="548048"/>
          </a:xfrm>
        </p:spPr>
        <p:txBody>
          <a:bodyPr/>
          <a:lstStyle/>
          <a:p>
            <a:r>
              <a:rPr lang="en-US" dirty="0" smtClean="0"/>
              <a:t>[ What ] is interacting with DSE ? </a:t>
            </a:r>
            <a:endParaRPr lang="en-US" dirty="0"/>
          </a:p>
        </p:txBody>
      </p:sp>
      <p:sp>
        <p:nvSpPr>
          <p:cNvPr id="3" name="Slide Number Placeholder 2"/>
          <p:cNvSpPr>
            <a:spLocks noGrp="1"/>
          </p:cNvSpPr>
          <p:nvPr>
            <p:ph type="sldNum" sz="quarter" idx="11"/>
          </p:nvPr>
        </p:nvSpPr>
        <p:spPr/>
        <p:txBody>
          <a:bodyPr/>
          <a:lstStyle/>
          <a:p>
            <a:r>
              <a:rPr lang="en-US" dirty="0" smtClean="0"/>
              <a:t>000-DTSE-Analytics-7548-60-DU-</a:t>
            </a:r>
            <a:fld id="{5A6FB346-E907-314D-8DE1-ECD2B2B6AA1B}" type="slidenum">
              <a:rPr lang="uk-UA" smtClean="0"/>
              <a:pPr/>
              <a:t>5</a:t>
            </a:fld>
            <a:endParaRPr lang="uk-UA" dirty="0"/>
          </a:p>
        </p:txBody>
      </p:sp>
      <p:sp>
        <p:nvSpPr>
          <p:cNvPr id="4" name="TextBox 3"/>
          <p:cNvSpPr txBox="1"/>
          <p:nvPr/>
        </p:nvSpPr>
        <p:spPr>
          <a:xfrm>
            <a:off x="243427" y="244238"/>
            <a:ext cx="5212152" cy="4247317"/>
          </a:xfrm>
          <a:prstGeom prst="rect">
            <a:avLst/>
          </a:prstGeom>
          <a:noFill/>
        </p:spPr>
        <p:txBody>
          <a:bodyPr wrap="square" rtlCol="0">
            <a:spAutoFit/>
          </a:bodyPr>
          <a:lstStyle/>
          <a:p>
            <a:r>
              <a:rPr lang="en-US" sz="1800" dirty="0"/>
              <a:t>T</a:t>
            </a:r>
            <a:r>
              <a:rPr lang="en-US" sz="1800" dirty="0" smtClean="0"/>
              <a:t>here </a:t>
            </a:r>
            <a:r>
              <a:rPr lang="en-US" sz="1800" dirty="0"/>
              <a:t>a</a:t>
            </a:r>
            <a:r>
              <a:rPr lang="en-US" sz="1800" dirty="0" smtClean="0"/>
              <a:t>re </a:t>
            </a:r>
            <a:r>
              <a:rPr lang="en-US" sz="1800" dirty="0"/>
              <a:t>JDBC, ODBC, Parquet, </a:t>
            </a:r>
            <a:r>
              <a:rPr lang="en-US" sz="1800" dirty="0" smtClean="0"/>
              <a:t>(other) </a:t>
            </a:r>
            <a:r>
              <a:rPr lang="en-US" sz="1800" dirty="0"/>
              <a:t>connectors built into S</a:t>
            </a:r>
            <a:r>
              <a:rPr lang="en-US" sz="1800" dirty="0" smtClean="0"/>
              <a:t>park, </a:t>
            </a:r>
            <a:r>
              <a:rPr lang="en-US" sz="1800" dirty="0"/>
              <a:t>but there is not a </a:t>
            </a:r>
            <a:r>
              <a:rPr lang="en-US" sz="1800" dirty="0" smtClean="0"/>
              <a:t>(Cassandra) one</a:t>
            </a:r>
          </a:p>
          <a:p>
            <a:endParaRPr lang="en-US" sz="1800" dirty="0"/>
          </a:p>
          <a:p>
            <a:r>
              <a:rPr lang="en-US" sz="1800" dirty="0" err="1"/>
              <a:t>DataStax</a:t>
            </a:r>
            <a:r>
              <a:rPr lang="en-US" sz="1800" dirty="0"/>
              <a:t> </a:t>
            </a:r>
            <a:r>
              <a:rPr lang="en-US" sz="1800" dirty="0" smtClean="0"/>
              <a:t>provides </a:t>
            </a:r>
            <a:r>
              <a:rPr lang="en-US" sz="1800" dirty="0"/>
              <a:t>2 drivers that work interactively</a:t>
            </a:r>
          </a:p>
          <a:p>
            <a:pPr marL="234950" indent="-234950">
              <a:buFont typeface="Arial" pitchFamily="34" charset="0"/>
              <a:buChar char="•"/>
            </a:pPr>
            <a:r>
              <a:rPr lang="en-US" sz="1800" dirty="0" smtClean="0"/>
              <a:t>DSE Java Driver (See Discussion Unit, 6244/6245) (not Spark)</a:t>
            </a:r>
          </a:p>
          <a:p>
            <a:pPr marL="234950" indent="-234950">
              <a:buFont typeface="Arial" pitchFamily="34" charset="0"/>
              <a:buChar char="•"/>
            </a:pPr>
            <a:r>
              <a:rPr lang="en-US" sz="1800" dirty="0" smtClean="0"/>
              <a:t>Spark </a:t>
            </a:r>
            <a:r>
              <a:rPr lang="en-US" sz="1800" dirty="0"/>
              <a:t>Cassandra </a:t>
            </a:r>
            <a:r>
              <a:rPr lang="en-US" sz="1800" dirty="0" smtClean="0"/>
              <a:t>Connector (Spark)</a:t>
            </a:r>
          </a:p>
          <a:p>
            <a:pPr defTabSz="228600"/>
            <a:r>
              <a:rPr lang="en-US" sz="1800" dirty="0"/>
              <a:t>	</a:t>
            </a:r>
            <a:r>
              <a:rPr lang="en-US" sz="1800" dirty="0" smtClean="0"/>
              <a:t>	-- Open source, AND enterprise license 						features</a:t>
            </a:r>
          </a:p>
          <a:p>
            <a:pPr defTabSz="228600"/>
            <a:r>
              <a:rPr lang="en-US" sz="1800" dirty="0"/>
              <a:t>	</a:t>
            </a:r>
            <a:r>
              <a:rPr lang="en-US" sz="1800" dirty="0" smtClean="0"/>
              <a:t>	-- Spark objects, activities</a:t>
            </a:r>
          </a:p>
          <a:p>
            <a:pPr marL="234950" indent="-234950">
              <a:buFont typeface="Arial" pitchFamily="34" charset="0"/>
              <a:buChar char="•"/>
            </a:pPr>
            <a:endParaRPr lang="en-US" sz="1800" dirty="0"/>
          </a:p>
          <a:p>
            <a:r>
              <a:rPr lang="en-US" sz="1800" dirty="0" smtClean="0"/>
              <a:t>These </a:t>
            </a:r>
            <a:r>
              <a:rPr lang="en-US" sz="1800" dirty="0"/>
              <a:t>allow you to connect to </a:t>
            </a:r>
            <a:r>
              <a:rPr lang="en-US" sz="1800" dirty="0" smtClean="0"/>
              <a:t>DSE </a:t>
            </a:r>
            <a:r>
              <a:rPr lang="en-US" sz="1800" dirty="0"/>
              <a:t>directly from </a:t>
            </a:r>
            <a:r>
              <a:rPr lang="en-US" sz="1800" dirty="0" smtClean="0"/>
              <a:t>Spark, </a:t>
            </a:r>
            <a:r>
              <a:rPr lang="en-US" sz="1800" dirty="0"/>
              <a:t>like using a JDBC driver, </a:t>
            </a:r>
            <a:r>
              <a:rPr lang="en-US" sz="1800" dirty="0" smtClean="0"/>
              <a:t>more</a:t>
            </a:r>
            <a:endParaRPr lang="en-US" sz="18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004" y="1946124"/>
            <a:ext cx="760286" cy="50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flipH="1">
            <a:off x="7620545" y="1376737"/>
            <a:ext cx="10274" cy="27637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404" y="3462437"/>
            <a:ext cx="760286" cy="50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899" y="2033540"/>
            <a:ext cx="542248" cy="57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092" y="3462437"/>
            <a:ext cx="542248" cy="57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4428" y="1654550"/>
            <a:ext cx="403723" cy="41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336" y="3325840"/>
            <a:ext cx="407126" cy="42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290" y="3252559"/>
            <a:ext cx="403723" cy="41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401361" y="1556452"/>
            <a:ext cx="74453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360678" y="2709890"/>
            <a:ext cx="74453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8410667" y="1789909"/>
            <a:ext cx="554960" cy="307777"/>
          </a:xfrm>
          <a:prstGeom prst="rect">
            <a:avLst/>
          </a:prstGeom>
          <a:noFill/>
        </p:spPr>
        <p:txBody>
          <a:bodyPr wrap="none" rtlCol="0">
            <a:spAutoFit/>
          </a:bodyPr>
          <a:lstStyle/>
          <a:p>
            <a:r>
              <a:rPr lang="en-US" b="1" dirty="0" smtClean="0"/>
              <a:t>DSE</a:t>
            </a:r>
          </a:p>
        </p:txBody>
      </p:sp>
      <p:sp>
        <p:nvSpPr>
          <p:cNvPr id="17" name="TextBox 16"/>
          <p:cNvSpPr txBox="1"/>
          <p:nvPr/>
        </p:nvSpPr>
        <p:spPr>
          <a:xfrm>
            <a:off x="8575778" y="3229710"/>
            <a:ext cx="554960" cy="307777"/>
          </a:xfrm>
          <a:prstGeom prst="rect">
            <a:avLst/>
          </a:prstGeom>
          <a:noFill/>
        </p:spPr>
        <p:txBody>
          <a:bodyPr wrap="none" rtlCol="0">
            <a:spAutoFit/>
          </a:bodyPr>
          <a:lstStyle/>
          <a:p>
            <a:r>
              <a:rPr lang="en-US" b="1" dirty="0" smtClean="0"/>
              <a:t>DSE</a:t>
            </a:r>
          </a:p>
        </p:txBody>
      </p:sp>
      <p:sp>
        <p:nvSpPr>
          <p:cNvPr id="18" name="TextBox 17"/>
          <p:cNvSpPr txBox="1"/>
          <p:nvPr/>
        </p:nvSpPr>
        <p:spPr>
          <a:xfrm>
            <a:off x="6428667" y="1115127"/>
            <a:ext cx="1151277" cy="523220"/>
          </a:xfrm>
          <a:prstGeom prst="rect">
            <a:avLst/>
          </a:prstGeom>
          <a:noFill/>
        </p:spPr>
        <p:txBody>
          <a:bodyPr wrap="none" rtlCol="0">
            <a:spAutoFit/>
          </a:bodyPr>
          <a:lstStyle/>
          <a:p>
            <a:r>
              <a:rPr lang="en-US" b="1" dirty="0" smtClean="0"/>
              <a:t>Java,</a:t>
            </a:r>
          </a:p>
          <a:p>
            <a:r>
              <a:rPr lang="en-US" b="1" dirty="0" smtClean="0"/>
              <a:t>Java Driver</a:t>
            </a:r>
          </a:p>
        </p:txBody>
      </p:sp>
      <p:sp>
        <p:nvSpPr>
          <p:cNvPr id="19" name="TextBox 18"/>
          <p:cNvSpPr txBox="1"/>
          <p:nvPr/>
        </p:nvSpPr>
        <p:spPr>
          <a:xfrm>
            <a:off x="7630819" y="3687703"/>
            <a:ext cx="683200" cy="307777"/>
          </a:xfrm>
          <a:prstGeom prst="rect">
            <a:avLst/>
          </a:prstGeom>
          <a:noFill/>
        </p:spPr>
        <p:txBody>
          <a:bodyPr wrap="none" rtlCol="0">
            <a:spAutoFit/>
          </a:bodyPr>
          <a:lstStyle/>
          <a:p>
            <a:r>
              <a:rPr lang="en-US" b="1" dirty="0" smtClean="0"/>
              <a:t>Spark</a:t>
            </a:r>
          </a:p>
        </p:txBody>
      </p:sp>
      <p:sp>
        <p:nvSpPr>
          <p:cNvPr id="20" name="TextBox 19"/>
          <p:cNvSpPr txBox="1"/>
          <p:nvPr/>
        </p:nvSpPr>
        <p:spPr>
          <a:xfrm>
            <a:off x="6154553" y="2761738"/>
            <a:ext cx="1103187" cy="738664"/>
          </a:xfrm>
          <a:prstGeom prst="rect">
            <a:avLst/>
          </a:prstGeom>
          <a:noFill/>
        </p:spPr>
        <p:txBody>
          <a:bodyPr wrap="none" rtlCol="0">
            <a:spAutoFit/>
          </a:bodyPr>
          <a:lstStyle/>
          <a:p>
            <a:r>
              <a:rPr lang="en-US" b="1" dirty="0" smtClean="0"/>
              <a:t>DSE Spark</a:t>
            </a:r>
          </a:p>
          <a:p>
            <a:r>
              <a:rPr lang="en-US" b="1" dirty="0" smtClean="0"/>
              <a:t>Cassandra</a:t>
            </a:r>
          </a:p>
          <a:p>
            <a:r>
              <a:rPr lang="en-US" b="1" dirty="0" smtClean="0"/>
              <a:t>Connector</a:t>
            </a:r>
          </a:p>
        </p:txBody>
      </p:sp>
    </p:spTree>
    <p:extLst>
      <p:ext uri="{BB962C8B-B14F-4D97-AF65-F5344CB8AC3E}">
        <p14:creationId xmlns:p14="http://schemas.microsoft.com/office/powerpoint/2010/main" val="30154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2154" y="1527577"/>
            <a:ext cx="1688643" cy="548048"/>
          </a:xfrm>
        </p:spPr>
        <p:txBody>
          <a:bodyPr/>
          <a:lstStyle/>
          <a:p>
            <a:r>
              <a:rPr lang="en-US" dirty="0" smtClean="0"/>
              <a:t>Versions: They Matter</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6</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243" y="270472"/>
            <a:ext cx="7094757" cy="396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690" y="2427302"/>
            <a:ext cx="2157572" cy="1323439"/>
          </a:xfrm>
          <a:prstGeom prst="rect">
            <a:avLst/>
          </a:prstGeom>
          <a:noFill/>
        </p:spPr>
        <p:txBody>
          <a:bodyPr wrap="square" rtlCol="0">
            <a:spAutoFit/>
          </a:bodyPr>
          <a:lstStyle/>
          <a:p>
            <a:r>
              <a:rPr lang="en-US" sz="2000" dirty="0" smtClean="0"/>
              <a:t>DSE 6.0, 6.0.1 </a:t>
            </a:r>
          </a:p>
          <a:p>
            <a:r>
              <a:rPr lang="en-US" sz="2000" dirty="0" smtClean="0"/>
              <a:t>Java 8</a:t>
            </a:r>
          </a:p>
          <a:p>
            <a:r>
              <a:rPr lang="en-US" sz="2000" dirty="0" smtClean="0"/>
              <a:t>Spark 2.2.1.2</a:t>
            </a:r>
          </a:p>
          <a:p>
            <a:r>
              <a:rPr lang="en-US" sz="2000" dirty="0" err="1" smtClean="0"/>
              <a:t>Scala</a:t>
            </a:r>
            <a:r>
              <a:rPr lang="en-US" sz="2000" dirty="0" smtClean="0"/>
              <a:t> 2.11, 2.12</a:t>
            </a:r>
          </a:p>
        </p:txBody>
      </p:sp>
      <p:sp>
        <p:nvSpPr>
          <p:cNvPr id="7" name="Right Arrow 6"/>
          <p:cNvSpPr/>
          <p:nvPr/>
        </p:nvSpPr>
        <p:spPr>
          <a:xfrm rot="10800000">
            <a:off x="8523002" y="1327280"/>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32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 y="270472"/>
            <a:ext cx="8229600" cy="548048"/>
          </a:xfrm>
        </p:spPr>
        <p:txBody>
          <a:bodyPr/>
          <a:lstStyle/>
          <a:p>
            <a:r>
              <a:rPr lang="en-US" dirty="0" smtClean="0"/>
              <a:t>Installing </a:t>
            </a:r>
            <a:r>
              <a:rPr lang="en-US" dirty="0" err="1" smtClean="0"/>
              <a:t>Scala</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dirty="0" smtClean="0"/>
              <a:t>000-DTSE-Analytics-7458-DU-60-</a:t>
            </a:r>
            <a:fld id="{5A6FB346-E907-314D-8DE1-ECD2B2B6AA1B}" type="slidenum">
              <a:rPr lang="uk-UA" smtClean="0"/>
              <a:pPr/>
              <a:t>7</a:t>
            </a:fld>
            <a:endParaRPr lang="uk-UA" dirty="0"/>
          </a:p>
        </p:txBody>
      </p:sp>
      <p:sp>
        <p:nvSpPr>
          <p:cNvPr id="2" name="TextBox 1"/>
          <p:cNvSpPr txBox="1"/>
          <p:nvPr/>
        </p:nvSpPr>
        <p:spPr>
          <a:xfrm>
            <a:off x="210620" y="941810"/>
            <a:ext cx="7327647" cy="3139321"/>
          </a:xfrm>
          <a:prstGeom prst="rect">
            <a:avLst/>
          </a:prstGeom>
          <a:noFill/>
        </p:spPr>
        <p:txBody>
          <a:bodyPr wrap="none" rtlCol="0">
            <a:spAutoFit/>
          </a:bodyPr>
          <a:lstStyle/>
          <a:p>
            <a:r>
              <a:rPr lang="en-US" sz="2000" dirty="0"/>
              <a:t>Can already run </a:t>
            </a:r>
            <a:r>
              <a:rPr lang="en-US" sz="2000" dirty="0" smtClean="0"/>
              <a:t>Spark </a:t>
            </a:r>
            <a:r>
              <a:rPr lang="en-US" sz="2000" dirty="0" err="1" smtClean="0"/>
              <a:t>Scala</a:t>
            </a:r>
            <a:r>
              <a:rPr lang="en-US" sz="2000" dirty="0" smtClean="0"/>
              <a:t> via REPL,</a:t>
            </a:r>
            <a:endParaRPr lang="en-US" sz="2000" dirty="0"/>
          </a:p>
          <a:p>
            <a:r>
              <a:rPr lang="en-US" sz="2000" dirty="0" smtClean="0"/>
              <a:t>      </a:t>
            </a:r>
            <a:r>
              <a:rPr lang="en-US" sz="2000" dirty="0" err="1" smtClean="0"/>
              <a:t>dse</a:t>
            </a:r>
            <a:r>
              <a:rPr lang="en-US" sz="2000" dirty="0" smtClean="0"/>
              <a:t> </a:t>
            </a:r>
            <a:r>
              <a:rPr lang="en-US" sz="2000" dirty="0"/>
              <a:t>spark</a:t>
            </a:r>
          </a:p>
          <a:p>
            <a:endParaRPr lang="en-US" sz="2000" dirty="0"/>
          </a:p>
          <a:p>
            <a:r>
              <a:rPr lang="en-US" sz="2000" dirty="0" smtClean="0"/>
              <a:t>Or</a:t>
            </a:r>
            <a:r>
              <a:rPr lang="en-US" sz="2000" dirty="0"/>
              <a:t>, installing </a:t>
            </a:r>
            <a:r>
              <a:rPr lang="en-US" sz="2000" dirty="0" err="1" smtClean="0"/>
              <a:t>Scala</a:t>
            </a:r>
            <a:r>
              <a:rPr lang="en-US" sz="2000" dirty="0"/>
              <a:t>,</a:t>
            </a:r>
          </a:p>
          <a:p>
            <a:r>
              <a:rPr lang="en-US" sz="2000" dirty="0" smtClean="0"/>
              <a:t>      Check </a:t>
            </a:r>
            <a:r>
              <a:rPr lang="en-US" sz="2000" dirty="0"/>
              <a:t>for Java JDK </a:t>
            </a:r>
            <a:r>
              <a:rPr lang="en-US" sz="2000" dirty="0" smtClean="0"/>
              <a:t>1.8</a:t>
            </a:r>
          </a:p>
          <a:p>
            <a:r>
              <a:rPr lang="en-US" sz="2000" dirty="0"/>
              <a:t> </a:t>
            </a:r>
            <a:r>
              <a:rPr lang="en-US" sz="2000" dirty="0" smtClean="0"/>
              <a:t>     </a:t>
            </a:r>
            <a:r>
              <a:rPr lang="en-US" sz="2000" dirty="0" err="1" smtClean="0"/>
              <a:t>javac</a:t>
            </a:r>
            <a:r>
              <a:rPr lang="en-US" sz="2000" dirty="0" smtClean="0"/>
              <a:t> </a:t>
            </a:r>
            <a:r>
              <a:rPr lang="en-US" sz="2000" dirty="0"/>
              <a:t>-version</a:t>
            </a:r>
          </a:p>
          <a:p>
            <a:endParaRPr lang="en-US" sz="2000" dirty="0" smtClean="0"/>
          </a:p>
          <a:p>
            <a:r>
              <a:rPr lang="en-US" sz="2000" dirty="0"/>
              <a:t> </a:t>
            </a:r>
            <a:r>
              <a:rPr lang="en-US" sz="2000" dirty="0" smtClean="0"/>
              <a:t>    Then</a:t>
            </a:r>
            <a:r>
              <a:rPr lang="en-US" sz="2000" dirty="0"/>
              <a:t>,</a:t>
            </a:r>
          </a:p>
          <a:p>
            <a:r>
              <a:rPr lang="en-US" sz="1800" dirty="0" smtClean="0"/>
              <a:t>      </a:t>
            </a:r>
            <a:r>
              <a:rPr lang="en-US" sz="1800" dirty="0" err="1" smtClean="0"/>
              <a:t>wget</a:t>
            </a:r>
            <a:r>
              <a:rPr lang="en-US" sz="1800" dirty="0" smtClean="0"/>
              <a:t> </a:t>
            </a:r>
            <a:r>
              <a:rPr lang="en-US" sz="1800" dirty="0">
                <a:hlinkClick r:id="rId3"/>
              </a:rPr>
              <a:t>http://</a:t>
            </a:r>
            <a:r>
              <a:rPr lang="en-US" sz="1800" dirty="0" smtClean="0">
                <a:hlinkClick r:id="rId3"/>
              </a:rPr>
              <a:t>downloads.typesafe.com/scala/2.11.8/scala-2.11.8.rpm</a:t>
            </a:r>
            <a:endParaRPr lang="en-US" sz="1800" dirty="0" smtClean="0"/>
          </a:p>
          <a:p>
            <a:r>
              <a:rPr lang="en-US" sz="2000" dirty="0"/>
              <a:t> </a:t>
            </a:r>
            <a:r>
              <a:rPr lang="en-US" sz="2000" dirty="0" smtClean="0"/>
              <a:t>     yum </a:t>
            </a:r>
            <a:r>
              <a:rPr lang="en-US" sz="2000" dirty="0"/>
              <a:t>install *.rpm</a:t>
            </a:r>
            <a:endParaRPr lang="en-US" sz="2000"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81" y="841874"/>
            <a:ext cx="2169286" cy="88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683" y="1821284"/>
            <a:ext cx="2039421" cy="8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627823">
            <a:off x="7566304" y="1276063"/>
            <a:ext cx="700087" cy="65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49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What is it ? </a:t>
            </a:r>
            <a:endParaRPr lang="en-US" dirty="0"/>
          </a:p>
        </p:txBody>
      </p:sp>
      <p:sp>
        <p:nvSpPr>
          <p:cNvPr id="3" name="Slide Number Placeholder 2"/>
          <p:cNvSpPr>
            <a:spLocks noGrp="1"/>
          </p:cNvSpPr>
          <p:nvPr>
            <p:ph type="sldNum" sz="quarter" idx="11"/>
          </p:nvPr>
        </p:nvSpPr>
        <p:spPr/>
        <p:txBody>
          <a:bodyPr/>
          <a:lstStyle/>
          <a:p>
            <a:r>
              <a:rPr lang="en-US" dirty="0" smtClean="0"/>
              <a:t>000-DTSE-Studio-6240-DU-60-</a:t>
            </a:r>
            <a:fld id="{5A6FB346-E907-314D-8DE1-ECD2B2B6AA1B}" type="slidenum">
              <a:rPr lang="uk-UA" smtClean="0"/>
              <a:pPr/>
              <a:t>8</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998" y="1620116"/>
            <a:ext cx="3084802"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818520"/>
            <a:ext cx="4815148" cy="3970318"/>
          </a:xfrm>
          <a:prstGeom prst="rect">
            <a:avLst/>
          </a:prstGeom>
          <a:noFill/>
        </p:spPr>
        <p:txBody>
          <a:bodyPr wrap="square" rtlCol="0">
            <a:spAutoFit/>
          </a:bodyPr>
          <a:lstStyle/>
          <a:p>
            <a:r>
              <a:rPr lang="en-US" sz="1800" dirty="0" smtClean="0"/>
              <a:t>Apache Maven is "build automation software". Think yum(C), or apt-get(C), (iTunes), but for Java programs.</a:t>
            </a:r>
          </a:p>
          <a:p>
            <a:pPr marL="233363" indent="-233363">
              <a:buFont typeface="Arial" pitchFamily="34" charset="0"/>
              <a:buChar char="•"/>
            </a:pPr>
            <a:endParaRPr lang="en-US" sz="1800" dirty="0"/>
          </a:p>
          <a:p>
            <a:pPr defTabSz="228600"/>
            <a:r>
              <a:rPr lang="en-US" sz="1800" dirty="0" smtClean="0"/>
              <a:t>	-- Will create </a:t>
            </a:r>
            <a:r>
              <a:rPr lang="en-US" sz="1800" dirty="0"/>
              <a:t>your </a:t>
            </a:r>
            <a:r>
              <a:rPr lang="en-US" sz="1800" dirty="0" smtClean="0"/>
              <a:t>project </a:t>
            </a:r>
            <a:r>
              <a:rPr lang="en-US" sz="1800" dirty="0" err="1" smtClean="0"/>
              <a:t>filesystem</a:t>
            </a:r>
            <a:r>
              <a:rPr lang="en-US" sz="1800" dirty="0" smtClean="0"/>
              <a:t> </a:t>
            </a:r>
          </a:p>
          <a:p>
            <a:pPr defTabSz="228600"/>
            <a:r>
              <a:rPr lang="en-US" sz="1800" dirty="0"/>
              <a:t>	</a:t>
            </a:r>
            <a:r>
              <a:rPr lang="en-US" sz="1800" dirty="0" smtClean="0"/>
              <a:t>	structure</a:t>
            </a:r>
            <a:r>
              <a:rPr lang="en-US" sz="1800" dirty="0"/>
              <a:t>, </a:t>
            </a:r>
            <a:r>
              <a:rPr lang="en-US" sz="1800" dirty="0" smtClean="0"/>
              <a:t>compile</a:t>
            </a:r>
            <a:r>
              <a:rPr lang="en-US" sz="1800" dirty="0"/>
              <a:t>, deploy, other</a:t>
            </a:r>
            <a:r>
              <a:rPr lang="en-US" sz="1800" dirty="0" smtClean="0"/>
              <a:t>.</a:t>
            </a:r>
          </a:p>
          <a:p>
            <a:pPr defTabSz="228600"/>
            <a:r>
              <a:rPr lang="en-US" sz="1800" dirty="0"/>
              <a:t>	</a:t>
            </a:r>
            <a:r>
              <a:rPr lang="en-US" sz="1800" dirty="0" smtClean="0"/>
              <a:t>-- Will find, download, version, and </a:t>
            </a:r>
          </a:p>
          <a:p>
            <a:pPr defTabSz="228600"/>
            <a:r>
              <a:rPr lang="en-US" sz="1800" dirty="0"/>
              <a:t>	</a:t>
            </a:r>
            <a:r>
              <a:rPr lang="en-US" sz="1800" dirty="0" smtClean="0"/>
              <a:t>	manage all of your Java/</a:t>
            </a:r>
            <a:r>
              <a:rPr lang="en-US" sz="1800" dirty="0" err="1" smtClean="0"/>
              <a:t>Scala</a:t>
            </a:r>
            <a:r>
              <a:rPr lang="en-US" sz="1800" dirty="0" smtClean="0"/>
              <a:t> </a:t>
            </a:r>
          </a:p>
          <a:p>
            <a:pPr defTabSz="228600"/>
            <a:r>
              <a:rPr lang="en-US" sz="1800" dirty="0"/>
              <a:t>	</a:t>
            </a:r>
            <a:r>
              <a:rPr lang="en-US" sz="1800" dirty="0" smtClean="0"/>
              <a:t>	dependencies.</a:t>
            </a:r>
          </a:p>
          <a:p>
            <a:pPr defTabSz="228600"/>
            <a:r>
              <a:rPr lang="en-US" sz="1800" dirty="0"/>
              <a:t>	</a:t>
            </a:r>
            <a:r>
              <a:rPr lang="en-US" sz="1800" dirty="0" smtClean="0"/>
              <a:t>-- And, do all of this in about 4</a:t>
            </a:r>
          </a:p>
          <a:p>
            <a:pPr defTabSz="228600"/>
            <a:r>
              <a:rPr lang="en-US" sz="1800" dirty="0"/>
              <a:t>	</a:t>
            </a:r>
            <a:r>
              <a:rPr lang="en-US" sz="1800" dirty="0" smtClean="0"/>
              <a:t>	total commands.</a:t>
            </a:r>
          </a:p>
          <a:p>
            <a:pPr defTabSz="228600"/>
            <a:endParaRPr lang="en-US" sz="1800" dirty="0"/>
          </a:p>
          <a:p>
            <a:pPr defTabSz="228600"/>
            <a:r>
              <a:rPr lang="en-US" sz="1800" dirty="0" smtClean="0"/>
              <a:t>	-- Supports Java, </a:t>
            </a:r>
            <a:r>
              <a:rPr lang="en-US" sz="1800" dirty="0" err="1" smtClean="0"/>
              <a:t>Scala</a:t>
            </a:r>
            <a:r>
              <a:rPr lang="en-US" sz="1800" dirty="0" smtClean="0"/>
              <a:t>, Ruby, C/C++ </a:t>
            </a:r>
          </a:p>
          <a:p>
            <a:pPr defTabSz="228600"/>
            <a:r>
              <a:rPr lang="en-US" sz="1800" dirty="0"/>
              <a:t>	</a:t>
            </a:r>
            <a:r>
              <a:rPr lang="en-US" sz="1800" dirty="0" smtClean="0"/>
              <a:t>	others</a:t>
            </a:r>
          </a:p>
        </p:txBody>
      </p:sp>
    </p:spTree>
    <p:extLst>
      <p:ext uri="{BB962C8B-B14F-4D97-AF65-F5344CB8AC3E}">
        <p14:creationId xmlns:p14="http://schemas.microsoft.com/office/powerpoint/2010/main" val="41755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How to install</a:t>
            </a:r>
            <a:endParaRPr lang="en-US" dirty="0"/>
          </a:p>
        </p:txBody>
      </p:sp>
      <p:sp>
        <p:nvSpPr>
          <p:cNvPr id="3" name="Slide Number Placeholder 2"/>
          <p:cNvSpPr>
            <a:spLocks noGrp="1"/>
          </p:cNvSpPr>
          <p:nvPr>
            <p:ph type="sldNum" sz="quarter" idx="11"/>
          </p:nvPr>
        </p:nvSpPr>
        <p:spPr/>
        <p:txBody>
          <a:bodyPr/>
          <a:lstStyle/>
          <a:p>
            <a:r>
              <a:rPr lang="en-US" dirty="0" smtClean="0"/>
              <a:t>000-DTSE-Studio-6240-DU-60-</a:t>
            </a:r>
            <a:fld id="{5A6FB346-E907-314D-8DE1-ECD2B2B6AA1B}" type="slidenum">
              <a:rPr lang="uk-UA" smtClean="0"/>
              <a:pPr/>
              <a:t>9</a:t>
            </a:fld>
            <a:endParaRPr lang="uk-UA" dirty="0"/>
          </a:p>
        </p:txBody>
      </p:sp>
      <p:sp>
        <p:nvSpPr>
          <p:cNvPr id="4" name="TextBox 3"/>
          <p:cNvSpPr txBox="1"/>
          <p:nvPr/>
        </p:nvSpPr>
        <p:spPr>
          <a:xfrm>
            <a:off x="3667991" y="977398"/>
            <a:ext cx="5320145" cy="2862322"/>
          </a:xfrm>
          <a:prstGeom prst="rect">
            <a:avLst/>
          </a:prstGeom>
          <a:noFill/>
        </p:spPr>
        <p:txBody>
          <a:bodyPr wrap="square" rtlCol="0">
            <a:spAutoFit/>
          </a:bodyPr>
          <a:lstStyle/>
          <a:p>
            <a:pPr marL="285750" indent="-285750">
              <a:buFont typeface="Arial" pitchFamily="34" charset="0"/>
              <a:buChar char="•"/>
            </a:pPr>
            <a:r>
              <a:rPr lang="en-US" sz="1800" dirty="0" smtClean="0"/>
              <a:t>Already installed ?  "</a:t>
            </a:r>
            <a:r>
              <a:rPr lang="en-US" sz="1800" dirty="0" err="1" smtClean="0"/>
              <a:t>mvn</a:t>
            </a:r>
            <a:r>
              <a:rPr lang="en-US" sz="1800" dirty="0" smtClean="0"/>
              <a:t>  --version"</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If not, Tar ball; unzip, place in PATH</a:t>
            </a:r>
          </a:p>
          <a:p>
            <a:pPr defTabSz="228600"/>
            <a:r>
              <a:rPr lang="en-US" sz="1800" dirty="0"/>
              <a:t>		-- </a:t>
            </a:r>
            <a:r>
              <a:rPr lang="en-US" sz="1800" dirty="0">
                <a:hlinkClick r:id="rId3"/>
              </a:rPr>
              <a:t>https://</a:t>
            </a:r>
            <a:r>
              <a:rPr lang="en-US" sz="1800" dirty="0" smtClean="0">
                <a:hlinkClick r:id="rId3"/>
              </a:rPr>
              <a:t>maven.apache.org/download.cgi</a:t>
            </a:r>
            <a:endParaRPr lang="en-US" sz="1800" dirty="0" smtClean="0"/>
          </a:p>
          <a:p>
            <a:pPr defTabSz="228600"/>
            <a:r>
              <a:rPr lang="en-US" sz="1800" dirty="0"/>
              <a:t>		-- </a:t>
            </a:r>
            <a:r>
              <a:rPr lang="en-US" sz="1800" dirty="0">
                <a:hlinkClick r:id="rId4"/>
              </a:rPr>
              <a:t>https://</a:t>
            </a:r>
            <a:r>
              <a:rPr lang="en-US" sz="1800" dirty="0" smtClean="0">
                <a:hlinkClick r:id="rId4"/>
              </a:rPr>
              <a:t>maven.apache.org/install.html</a:t>
            </a:r>
            <a:endParaRPr lang="en-US" sz="1800" dirty="0" smtClean="0"/>
          </a:p>
          <a:p>
            <a:pPr defTabSz="228600"/>
            <a:endParaRPr lang="en-US" sz="1800" dirty="0"/>
          </a:p>
          <a:p>
            <a:pPr defTabSz="228600"/>
            <a:r>
              <a:rPr lang="en-US" sz="1800" dirty="0" smtClean="0"/>
              <a:t>		-- Version 3.5.4, 8MB in size</a:t>
            </a:r>
          </a:p>
          <a:p>
            <a:pPr defTabSz="228600"/>
            <a:r>
              <a:rPr lang="en-US" sz="1800" dirty="0"/>
              <a:t>	</a:t>
            </a:r>
            <a:r>
              <a:rPr lang="en-US" sz="1800" dirty="0" smtClean="0"/>
              <a:t>	-- Is a Java app, requires Java 8 (v 3.5.4)</a:t>
            </a:r>
          </a:p>
          <a:p>
            <a:pPr defTabSz="228600"/>
            <a:endParaRPr lang="en-US" sz="1800" dirty="0"/>
          </a:p>
          <a:p>
            <a:pPr defTabSz="228600"/>
            <a:r>
              <a:rPr lang="en-US" sz="1800" dirty="0" smtClean="0"/>
              <a:t>		-- </a:t>
            </a:r>
            <a:r>
              <a:rPr lang="en-US" sz="1800" dirty="0" err="1" smtClean="0"/>
              <a:t>mvn</a:t>
            </a:r>
            <a:r>
              <a:rPr lang="en-US" sz="1800" dirty="0" smtClean="0"/>
              <a:t> --version</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46" y="1615732"/>
            <a:ext cx="2551436" cy="142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5747" y="3367111"/>
            <a:ext cx="2227634" cy="738664"/>
          </a:xfrm>
          <a:prstGeom prst="rect">
            <a:avLst/>
          </a:prstGeom>
          <a:noFill/>
        </p:spPr>
        <p:txBody>
          <a:bodyPr wrap="square" rtlCol="0">
            <a:spAutoFit/>
          </a:bodyPr>
          <a:lstStyle/>
          <a:p>
            <a:r>
              <a:rPr lang="en-US" b="1" dirty="0" smtClean="0"/>
              <a:t>Run all commands in this unit inside a Linux terminal window.</a:t>
            </a:r>
          </a:p>
        </p:txBody>
      </p:sp>
    </p:spTree>
    <p:extLst>
      <p:ext uri="{BB962C8B-B14F-4D97-AF65-F5344CB8AC3E}">
        <p14:creationId xmlns:p14="http://schemas.microsoft.com/office/powerpoint/2010/main" val="3160915540"/>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1606</TotalTime>
  <Words>3154</Words>
  <Application>Microsoft Office PowerPoint</Application>
  <PresentationFormat>On-screen Show (16:9)</PresentationFormat>
  <Paragraphs>584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DataStax_Template_Widescreen</vt:lpstr>
      <vt:lpstr>Discussion Unit:</vt:lpstr>
      <vt:lpstr>Discussion Lab:</vt:lpstr>
      <vt:lpstr>Discussion Lab: Attributes</vt:lpstr>
      <vt:lpstr>End of Discussion Lab: </vt:lpstr>
      <vt:lpstr>[ What ] is interacting with DSE ? </vt:lpstr>
      <vt:lpstr>Versions: They Matter</vt:lpstr>
      <vt:lpstr>Installing Scala:</vt:lpstr>
      <vt:lpstr>Apache Maven: What is it ? </vt:lpstr>
      <vt:lpstr>Apache Maven: How to install</vt:lpstr>
      <vt:lpstr>Previously (6244/6245) when using Java-</vt:lpstr>
      <vt:lpstr>When using Scala-</vt:lpstr>
      <vt:lpstr>mvn generate: What just happened ?</vt:lpstr>
      <vt:lpstr>What is a pom.xml ?</vt:lpstr>
      <vt:lpstr>What's in App.scala ?</vt:lpstr>
      <vt:lpstr>Did Maven know about DSE/Spark ?</vt:lpstr>
      <vt:lpstr>To compile and run a Java (Scala, kind of) program-</vt:lpstr>
      <vt:lpstr>The better sequence for DSE/Spark/Scala: Next steps</vt:lpstr>
      <vt:lpstr>DSE Spark Scala:</vt:lpstr>
      <vt:lpstr>Just customer: end to end example-</vt:lpstr>
      <vt:lpstr>Just customer: end to end example-</vt:lpstr>
      <vt:lpstr>Just customer: end to end example-</vt:lpstr>
      <vt:lpstr>Just customer: end to end example-</vt:lpstr>
      <vt:lpstr>Just customer: end to end example-</vt:lpstr>
      <vt:lpstr>Just customer: end to end example-</vt:lpstr>
      <vt:lpstr>Just customer: end to end example-</vt:lpstr>
      <vt:lpstr>Just customer: end to end example-</vt:lpstr>
      <vt:lpstr>Just customer: end to end example-</vt:lpstr>
      <vt:lpstr>Just customer: end to end example-</vt:lpstr>
      <vt:lpstr>End of Unit:</vt:lpstr>
      <vt:lpstr>Additional Detail:</vt:lpstr>
      <vt:lpstr>DSE Java Driver-</vt:lpstr>
      <vt:lpstr>DSE Spark (Cassandra) Connector-</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98</cp:revision>
  <dcterms:created xsi:type="dcterms:W3CDTF">2018-03-30T00:33:11Z</dcterms:created>
  <dcterms:modified xsi:type="dcterms:W3CDTF">2019-01-09T15:40:21Z</dcterms:modified>
  <cp:category/>
</cp:coreProperties>
</file>