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91" r:id="rId5"/>
    <p:sldId id="292" r:id="rId6"/>
    <p:sldId id="293" r:id="rId7"/>
    <p:sldId id="295" r:id="rId8"/>
    <p:sldId id="296" r:id="rId9"/>
    <p:sldId id="297" r:id="rId10"/>
    <p:sldId id="298" r:id="rId11"/>
    <p:sldId id="294" r:id="rId12"/>
    <p:sldId id="299" r:id="rId13"/>
    <p:sldId id="300" r:id="rId14"/>
    <p:sldId id="301" r:id="rId15"/>
    <p:sldId id="303" r:id="rId16"/>
    <p:sldId id="304" r:id="rId17"/>
    <p:sldId id="305" r:id="rId18"/>
    <p:sldId id="302" r:id="rId19"/>
    <p:sldId id="288" r:id="rId20"/>
    <p:sldId id="306" r:id="rId21"/>
    <p:sldId id="307" r:id="rId22"/>
    <p:sldId id="308" r:id="rId23"/>
    <p:sldId id="263" r:id="rId24"/>
    <p:sldId id="264" r:id="rId25"/>
    <p:sldId id="309" r:id="rId26"/>
    <p:sldId id="310" r:id="rId27"/>
    <p:sldId id="31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56191" autoAdjust="0"/>
  </p:normalViewPr>
  <p:slideViewPr>
    <p:cSldViewPr snapToGrid="0" snapToObjects="1">
      <p:cViewPr varScale="1">
        <p:scale>
          <a:sx n="65" d="100"/>
          <a:sy n="65" d="100"/>
        </p:scale>
        <p:origin x="-1752" y="-108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70" d="100"/>
        <a:sy n="170" d="100"/>
      </p:scale>
      <p:origin x="0" y="1002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compile and run a DSE Analytics client.</a:t>
            </a:r>
          </a:p>
          <a:p>
            <a:endParaRPr lang="en-US" dirty="0" smtClean="0"/>
          </a:p>
          <a:p>
            <a:r>
              <a:rPr lang="en-US" dirty="0" smtClean="0"/>
              <a:t>Prerequisites/other include:</a:t>
            </a:r>
          </a:p>
          <a:p>
            <a:endParaRPr lang="en-US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800" dirty="0" smtClean="0"/>
              <a:t>This Practice Lab has as a prerequisite, Practice Lab 6241, where we install and configure Eclipse Photon on </a:t>
            </a:r>
            <a:r>
              <a:rPr lang="en-US" sz="800" dirty="0" err="1" smtClean="0"/>
              <a:t>MacOS</a:t>
            </a:r>
            <a:r>
              <a:rPr lang="en-US" sz="800" dirty="0" smtClean="0"/>
              <a:t> including a </a:t>
            </a:r>
            <a:r>
              <a:rPr lang="en-US" sz="800" dirty="0" err="1" smtClean="0"/>
              <a:t>Scala</a:t>
            </a:r>
            <a:r>
              <a:rPr lang="en-US" sz="800" dirty="0" smtClean="0"/>
              <a:t> plugin.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800" dirty="0" smtClean="0"/>
              <a:t>This Practice Lab also has a prerequisite, Discussion Units 7544/7545 and 7548/7549, where we make the DSE Analytics client we run here.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800" dirty="0" smtClean="0"/>
              <a:t>In this Practice Lab we edit, compile, and run a DSE Analytics client program. As such, this lab expects an operating DSE cluster with DSE Analytics be accessible.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800" dirty="0" smtClean="0"/>
              <a:t>Instructions in this practice lab are written for </a:t>
            </a:r>
            <a:r>
              <a:rPr lang="en-US" sz="800" dirty="0" err="1" smtClean="0"/>
              <a:t>MacOS</a:t>
            </a:r>
            <a:r>
              <a:rPr lang="en-US" sz="800" dirty="0" smtClean="0"/>
              <a:t>, but should function for most Linux distributions.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800" dirty="0" smtClean="0"/>
              <a:t>This Practice Lab will require reasonable Internet access. </a:t>
            </a:r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configure</a:t>
            </a:r>
            <a:r>
              <a:rPr lang="en-US" baseline="0" dirty="0" smtClean="0"/>
              <a:t> to use the standard Maven online repository for archetypes; example as shown.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Enter, http://repo1.maven.org/maven2/archetype-catalog.xml, in the text entry field titled, Catalog File, then TAB to the next visual control.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Optionally click, Verify.</a:t>
            </a:r>
          </a:p>
          <a:p>
            <a:r>
              <a:rPr lang="en-US" baseline="0" dirty="0" smtClean="0"/>
              <a:t>Then click,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After the addition of our Archetype Catalog, click, Apply and Close.</a:t>
            </a:r>
          </a:p>
        </p:txBody>
      </p:sp>
    </p:spTree>
    <p:extLst>
      <p:ext uri="{BB962C8B-B14F-4D97-AF65-F5344CB8AC3E}">
        <p14:creationId xmlns:p14="http://schemas.microsoft.com/office/powerpoint/2010/main" val="405137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we are pointing to a Maven Archetype Catalog with way too many entries. (Maven can manage development of Java, </a:t>
            </a:r>
            <a:r>
              <a:rPr lang="en-US" dirty="0" err="1" smtClean="0"/>
              <a:t>Scala</a:t>
            </a:r>
            <a:r>
              <a:rPr lang="en-US" dirty="0" smtClean="0"/>
              <a:t>, Ruby, and many more languages and project types. Too many, perhaps.)</a:t>
            </a:r>
          </a:p>
          <a:p>
            <a:endParaRPr lang="en-US" dirty="0" smtClean="0"/>
          </a:p>
          <a:p>
            <a:r>
              <a:rPr lang="en-US" dirty="0" smtClean="0"/>
              <a:t>Enter a Filter value of, </a:t>
            </a:r>
            <a:r>
              <a:rPr lang="en-US" dirty="0" err="1" smtClean="0"/>
              <a:t>scala</a:t>
            </a:r>
            <a:r>
              <a:rPr lang="en-US" dirty="0" smtClean="0"/>
              <a:t>-archetype-simple, the similar value to what we used in Discussion Unit, 7548.</a:t>
            </a:r>
          </a:p>
          <a:p>
            <a:endParaRPr lang="en-US" dirty="0" smtClean="0"/>
          </a:p>
          <a:p>
            <a:r>
              <a:rPr lang="en-US" dirty="0" smtClean="0"/>
              <a:t>Later,</a:t>
            </a:r>
            <a:r>
              <a:rPr lang="en-US" baseline="0" dirty="0" smtClean="0"/>
              <a:t> w</a:t>
            </a:r>
            <a:r>
              <a:rPr lang="en-US" dirty="0" smtClean="0"/>
              <a:t>e wont use either of the two available </a:t>
            </a:r>
            <a:r>
              <a:rPr lang="en-US" dirty="0" err="1" smtClean="0"/>
              <a:t>GroupId's</a:t>
            </a:r>
            <a:r>
              <a:rPr lang="en-US" dirty="0" smtClean="0"/>
              <a:t>,</a:t>
            </a:r>
            <a:r>
              <a:rPr lang="en-US" baseline="0" dirty="0" smtClean="0"/>
              <a:t> since we need DSE specific settings neither know about. For now, however, select the version 1.3 option, and click, Next. (</a:t>
            </a:r>
            <a:r>
              <a:rPr lang="en-US" baseline="0" dirty="0" err="1" smtClean="0"/>
              <a:t>GroupId</a:t>
            </a:r>
            <a:r>
              <a:rPr lang="en-US" baseline="0" dirty="0" smtClean="0"/>
              <a:t> in this context represents the archetype setting. On the next page, </a:t>
            </a:r>
            <a:r>
              <a:rPr lang="en-US" baseline="0" dirty="0" err="1" smtClean="0"/>
              <a:t>GroupID</a:t>
            </a:r>
            <a:r>
              <a:rPr lang="en-US" baseline="0" dirty="0" smtClean="0"/>
              <a:t> has a different context.)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5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Enter a </a:t>
            </a:r>
            <a:r>
              <a:rPr lang="en-US" dirty="0" err="1" smtClean="0"/>
              <a:t>GroupId</a:t>
            </a:r>
            <a:r>
              <a:rPr lang="en-US" baseline="0" dirty="0" smtClean="0"/>
              <a:t> as shown. The </a:t>
            </a:r>
            <a:r>
              <a:rPr lang="en-US" baseline="0" dirty="0" err="1" smtClean="0"/>
              <a:t>GroupId</a:t>
            </a:r>
            <a:r>
              <a:rPr lang="en-US" baseline="0" dirty="0" smtClean="0"/>
              <a:t> value is the same as our package statement, inside our soon to be generated </a:t>
            </a:r>
            <a:r>
              <a:rPr lang="en-US" baseline="0" dirty="0" err="1" smtClean="0"/>
              <a:t>App.scala</a:t>
            </a:r>
            <a:r>
              <a:rPr lang="en-US" baseline="0" dirty="0" smtClean="0"/>
              <a:t> source code file.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Enter an </a:t>
            </a:r>
            <a:r>
              <a:rPr lang="en-US" baseline="0" dirty="0" err="1" smtClean="0"/>
              <a:t>ArtifactId</a:t>
            </a:r>
            <a:r>
              <a:rPr lang="en-US" baseline="0" dirty="0" smtClean="0"/>
              <a:t> as shown. This value is the same as our (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) project name.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And enter a Version as shown. As a first/simple program, the value, 1.0, is simple to type and use.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And click, Finish.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99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a generated project, a number of things are broken like Java Virtual Machine version,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We'll fix these on the screens that follow.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click through; Finish, OK, (possibly others).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7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generated a number of stubbed</a:t>
            </a:r>
            <a:r>
              <a:rPr lang="en-US" baseline="0" dirty="0" smtClean="0"/>
              <a:t> out test units that will not compile; delete using the steps outlined above.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condition, and repair, is the same as we performed in Discussion Unit 7548; same cause, same effect, same repair.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4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configure to use the Java Compiler version 1.8; initially</a:t>
            </a:r>
            <a:r>
              <a:rPr lang="en-US" baseline="0" dirty="0" smtClean="0"/>
              <a:t> it is set to version 1.5, the default JDK/JRE for Eclipse Photon.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From the Eclipse Menu Bar, select; File -&gt; Properties -&gt; Java Compiler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Un-check, "Use compliance ..", and manage the display to select a version 1.8 Java compiler.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Click, Apply and Close.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Upon changing the compiler settings, the modal dialog box as displayed is produced, click, Yes.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2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Maven was</a:t>
            </a:r>
            <a:r>
              <a:rPr lang="en-US" baseline="0" dirty="0" smtClean="0"/>
              <a:t> asked to generate a (Maven)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project, Eclipse has yet to receive this news.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Complete the following: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In the Eclipse Project Explorer view, Right-Click the project (my-app-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), and select; Configure -&gt; Add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0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Maven archetype we chose served our</a:t>
            </a:r>
            <a:r>
              <a:rPr lang="en-US" baseline="0" dirty="0" smtClean="0"/>
              <a:t> needs until now.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no archetype in the standard online Maven repository that knows how to compile the exact version of DSE Analytics (Apache Spark) client we want; thus, we'll have to edit the pom.xml.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an interim step, we want to remove one of the plugins from the pom.xml. Complete the following: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In the Eclipse Project Explorer view, navigate to the pom.xml (there is only one per project), and Double-Click to open this file in the Editor view.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We want to comment out (or delete) the entire plugin block for net.alchim31.maven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Multi-line comments in XML begin with a,  &lt;!- -    (no spaces between those 4 characters).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And end with a,   - -&gt;      (no spaces between those 3 characters).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Right-Click the pom.xml file again, and choose, Save.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From the Eclipse Menu Bar, select; Project -&gt; Clean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Clean can take a bit of time to complete; be patient.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8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contents of pom.xml are displayed.</a:t>
            </a:r>
            <a:r>
              <a:rPr lang="en-US" baseline="0" dirty="0" smtClean="0"/>
              <a:t> Comments: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While XML formatted, the (syntax of a POM) is far reaching, and can become complex for true enterprise projects. 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In this unit, we cover most aspects of a POM relative to compiling DSE Analytics (Apache Spark) client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Eclipse-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https://en.wikipedia.org/wiki/Eclipse_(software)</a:t>
            </a:r>
          </a:p>
          <a:p>
            <a:pPr lvl="1"/>
            <a:r>
              <a:rPr lang="en-US" dirty="0" smtClean="0"/>
              <a:t>https://en.wikipedia.org/wiki/IBM_VisualAge</a:t>
            </a:r>
          </a:p>
        </p:txBody>
      </p:sp>
    </p:spTree>
    <p:extLst>
      <p:ext uri="{BB962C8B-B14F-4D97-AF65-F5344CB8AC3E}">
        <p14:creationId xmlns:p14="http://schemas.microsoft.com/office/powerpoint/2010/main" val="2992944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for a test;</a:t>
            </a:r>
            <a:r>
              <a:rPr lang="en-US" baseline="0" dirty="0" smtClean="0"/>
              <a:t> </a:t>
            </a:r>
            <a:r>
              <a:rPr lang="en-US" dirty="0" smtClean="0"/>
              <a:t>have we done everything correctly thus far</a:t>
            </a:r>
            <a:r>
              <a:rPr lang="en-US" baseline="0" dirty="0" smtClean="0"/>
              <a:t> 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Maven generated </a:t>
            </a:r>
            <a:r>
              <a:rPr lang="en-US" dirty="0" err="1" smtClean="0"/>
              <a:t>App.scala</a:t>
            </a:r>
            <a:r>
              <a:rPr lang="en-US" dirty="0" smtClean="0"/>
              <a:t> should run and output as shown in the Eclipse Console view.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the Eclipse Project Explorer view, find and open (Double-Click) the </a:t>
            </a:r>
            <a:r>
              <a:rPr lang="en-US" baseline="0" dirty="0" err="1" smtClean="0"/>
              <a:t>App.scala</a:t>
            </a:r>
            <a:r>
              <a:rPr lang="en-US" baseline="0" dirty="0" smtClean="0"/>
              <a:t> program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The Eclipse Toolbar is context sensitive, be certain </a:t>
            </a:r>
            <a:r>
              <a:rPr lang="en-US" baseline="0" dirty="0" err="1" smtClean="0"/>
              <a:t>App.scala</a:t>
            </a:r>
            <a:r>
              <a:rPr lang="en-US" baseline="0" dirty="0" smtClean="0"/>
              <a:t> is open and current.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In the Toolbar, find the (single green arrow; it has a balloon help titled, Run).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Click; Run -&gt; App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You should receive the output as shown in the Console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37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in the Eclipse Console view is</a:t>
            </a:r>
            <a:r>
              <a:rPr lang="en-US" baseline="0" dirty="0" smtClean="0"/>
              <a:t> an error; the generated </a:t>
            </a:r>
            <a:r>
              <a:rPr lang="en-US" baseline="0" dirty="0" err="1" smtClean="0"/>
              <a:t>App.scala</a:t>
            </a:r>
            <a:r>
              <a:rPr lang="en-US" baseline="0" dirty="0" smtClean="0"/>
              <a:t> doesn't know how to find the DSE Analytics server.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Complete the following:</a:t>
            </a:r>
          </a:p>
          <a:p>
            <a:endParaRPr lang="en-US" baseline="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800" dirty="0" smtClean="0"/>
              <a:t>From Discussion Unit 7548/7549, grab the very same pom.xml, and </a:t>
            </a:r>
            <a:r>
              <a:rPr lang="en-US" sz="800" dirty="0" err="1" smtClean="0"/>
              <a:t>App.scala</a:t>
            </a:r>
            <a:r>
              <a:rPr lang="en-US" sz="800" dirty="0" smtClean="0"/>
              <a:t> you created and ran there.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800" dirty="0" smtClean="0"/>
              <a:t>Copy and paste the above files into the same pom.xml and </a:t>
            </a:r>
            <a:r>
              <a:rPr lang="en-US" sz="800" dirty="0" err="1" smtClean="0"/>
              <a:t>App.scala</a:t>
            </a:r>
            <a:r>
              <a:rPr lang="en-US" sz="800" dirty="0" smtClean="0"/>
              <a:t> you just generated and ran.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800" dirty="0" smtClean="0"/>
              <a:t>Be certain to Save.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800" dirty="0" smtClean="0"/>
              <a:t>Do a, Project -&gt; Clean, and Run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8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800" dirty="0" smtClean="0"/>
              <a:t>Output in the Console view should be similar to that as displayed o</a:t>
            </a:r>
            <a:r>
              <a:rPr lang="en-US" sz="800" baseline="0" dirty="0" smtClean="0"/>
              <a:t>n the next page.</a:t>
            </a:r>
            <a:endParaRPr lang="en-US" sz="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60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done when: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You successfully compile and run your program from Discussion Unit 7548/7549.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31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remaining content may be read “extra credit”, as time allows.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73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https://stackoverflow.com/questions/29114936/how-do-i-find-the-correct-maven-archetype-project-for-developing-with-scala-in-e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99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http://www.planetofbits.com/eclipse/increase-jvm-heap-size-in-eclipse/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0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and configure Eclipse Photon, per the instructions detailed in Practice Lab 6241.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0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a complete execution of Practice Lab 6241, we have a Maven project to support a DSE Java client. This project displays as shown in the Eclipse Project Explorer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4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need to make a new project; one to support </a:t>
            </a:r>
            <a:r>
              <a:rPr lang="en-US" dirty="0" err="1" smtClean="0"/>
              <a:t>Scala</a:t>
            </a:r>
            <a:r>
              <a:rPr lang="en-US" dirty="0" smtClean="0"/>
              <a:t>. (An Eclipse project will either support compilation of Java, or </a:t>
            </a:r>
            <a:r>
              <a:rPr lang="en-US" dirty="0" err="1" smtClean="0"/>
              <a:t>Scala</a:t>
            </a:r>
            <a:r>
              <a:rPr lang="en-US" dirty="0" smtClean="0"/>
              <a:t>;</a:t>
            </a:r>
            <a:r>
              <a:rPr lang="en-US" baseline="0" dirty="0" smtClean="0"/>
              <a:t> not both at the same time.)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Eclipse Menu Bar, select; File -&gt; New -&gt;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6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tempting, the path to, </a:t>
            </a:r>
            <a:r>
              <a:rPr lang="en-US" dirty="0" err="1" smtClean="0"/>
              <a:t>Scala</a:t>
            </a:r>
            <a:r>
              <a:rPr lang="en-US" dirty="0" smtClean="0"/>
              <a:t> Wizards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Project, will not work for us; this type of project does not use Maven, has no pom.xml,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type of project would support simpler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programs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7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modal dialog box titled, Select a wizard, select;</a:t>
            </a:r>
            <a:r>
              <a:rPr lang="en-US" baseline="0" dirty="0" smtClean="0"/>
              <a:t> Maven -&gt; Maven Project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Maven is capable enough to configure for a DSE Analytics (Apache Spark) client on its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don't need any of the function from this dialog box; just click,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1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archetypes are essentially project templates, and call to create a standard </a:t>
            </a:r>
            <a:r>
              <a:rPr lang="en-US" dirty="0" err="1" smtClean="0"/>
              <a:t>filesystem</a:t>
            </a:r>
            <a:r>
              <a:rPr lang="en-US" dirty="0" smtClean="0"/>
              <a:t> structure, make given compiler and other settings, and more.</a:t>
            </a:r>
          </a:p>
          <a:p>
            <a:endParaRPr lang="en-US" dirty="0" smtClean="0"/>
          </a:p>
          <a:p>
            <a:r>
              <a:rPr lang="en-US" dirty="0" smtClean="0"/>
              <a:t>The default archetype that comes up is the same we used on Discussion Unit</a:t>
            </a:r>
            <a:r>
              <a:rPr lang="en-US" baseline="0" dirty="0" smtClean="0"/>
              <a:t> 6240, where we edited, compiled, and run a DSE Java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want a DSE Analytics (Apache Spark) client today, and will need to configure for an online archetype repository. (Eclipse Photon ships with zero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archetypes.)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Click, Configure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6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Edit and Compile using Eclipse with </a:t>
            </a:r>
            <a:r>
              <a:rPr lang="en-US" sz="2000" dirty="0" err="1" smtClean="0"/>
              <a:t>Scala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882043" y="334020"/>
            <a:ext cx="506245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This Practice Lab has as a prerequisite, Practice Lab 6241, where we install and configure Eclipse Photon on </a:t>
            </a:r>
            <a:r>
              <a:rPr lang="en-US" sz="1600" dirty="0" err="1" smtClean="0"/>
              <a:t>MacOS</a:t>
            </a:r>
            <a:r>
              <a:rPr lang="en-US" sz="1600" dirty="0" smtClean="0"/>
              <a:t> including a </a:t>
            </a:r>
            <a:r>
              <a:rPr lang="en-US" sz="1600" dirty="0" err="1" smtClean="0"/>
              <a:t>Scala</a:t>
            </a:r>
            <a:r>
              <a:rPr lang="en-US" sz="1600" dirty="0" smtClean="0"/>
              <a:t> plugin.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This Practice Lab also has a prerequisite, Discussion Units 7544/7545 and 7548/7549, where we make the DSE Analytics client we run here.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6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In this Practice Lab, we edit, compile, and run a DSE Analytics client program. As such, this lab expects an operating DSE cluster with DSE Analytics be accessible.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6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Instructions in this practice lab are written for </a:t>
            </a:r>
            <a:r>
              <a:rPr lang="en-US" sz="1600" dirty="0" err="1" smtClean="0"/>
              <a:t>MacOS</a:t>
            </a:r>
            <a:r>
              <a:rPr lang="en-US" sz="1600" dirty="0" smtClean="0"/>
              <a:t>, but should function for most Linux </a:t>
            </a:r>
            <a:r>
              <a:rPr lang="en-US" sz="1600" dirty="0" err="1" smtClean="0"/>
              <a:t>distro</a:t>
            </a:r>
            <a:r>
              <a:rPr lang="en-US" sz="1600" dirty="0" err="1"/>
              <a:t>s</a:t>
            </a:r>
            <a:r>
              <a:rPr lang="en-US" sz="1600" dirty="0" smtClean="0"/>
              <a:t>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6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This Practice Lab will require reasonable Internet access. </a:t>
            </a:r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(Remote) Maven Archetype Repository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1490663"/>
            <a:ext cx="50196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" y="1642079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Enter the value as shown in the text entry field titled, Catalog File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Optionally Click, Verify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And Click, OK</a:t>
            </a:r>
          </a:p>
        </p:txBody>
      </p:sp>
    </p:spTree>
    <p:extLst>
      <p:ext uri="{BB962C8B-B14F-4D97-AF65-F5344CB8AC3E}">
        <p14:creationId xmlns:p14="http://schemas.microsoft.com/office/powerpoint/2010/main" val="306969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896921"/>
            <a:ext cx="2847975" cy="548048"/>
          </a:xfrm>
        </p:spPr>
        <p:txBody>
          <a:bodyPr/>
          <a:lstStyle/>
          <a:p>
            <a:r>
              <a:rPr lang="en-US" dirty="0" smtClean="0"/>
              <a:t>Archetype Catalog added-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170820"/>
            <a:ext cx="5517065" cy="451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29324" y="1670566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After the addition of our Archetype Catalog, Click, Apply and Close</a:t>
            </a:r>
          </a:p>
        </p:txBody>
      </p:sp>
    </p:spTree>
    <p:extLst>
      <p:ext uri="{BB962C8B-B14F-4D97-AF65-F5344CB8AC3E}">
        <p14:creationId xmlns:p14="http://schemas.microsoft.com/office/powerpoint/2010/main" val="9606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" y="552450"/>
            <a:ext cx="2501265" cy="548048"/>
          </a:xfrm>
        </p:spPr>
        <p:txBody>
          <a:bodyPr/>
          <a:lstStyle/>
          <a:p>
            <a:r>
              <a:rPr lang="en-US" dirty="0" smtClean="0"/>
              <a:t>Picking a given Archetype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52450"/>
            <a:ext cx="5751514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" y="1214798"/>
            <a:ext cx="27203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Manage the display as shown on the right-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6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Specifically enter a Filter of, </a:t>
            </a:r>
            <a:r>
              <a:rPr lang="en-US" sz="1600" dirty="0" err="1" smtClean="0"/>
              <a:t>scala</a:t>
            </a:r>
            <a:r>
              <a:rPr lang="en-US" sz="1600" dirty="0" smtClean="0"/>
              <a:t>-archetype-simple, to reduce the number of options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6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When your dialog box matches that as shown, Click, Next</a:t>
            </a:r>
          </a:p>
        </p:txBody>
      </p:sp>
    </p:spTree>
    <p:extLst>
      <p:ext uri="{BB962C8B-B14F-4D97-AF65-F5344CB8AC3E}">
        <p14:creationId xmlns:p14="http://schemas.microsoft.com/office/powerpoint/2010/main" val="66071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024" y="581025"/>
            <a:ext cx="2314576" cy="548048"/>
          </a:xfrm>
        </p:spPr>
        <p:txBody>
          <a:bodyPr/>
          <a:lstStyle/>
          <a:p>
            <a:r>
              <a:rPr lang="en-US" dirty="0" smtClean="0"/>
              <a:t>The Project Proper-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1" y="419100"/>
            <a:ext cx="601599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25" y="1260991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Enter a </a:t>
            </a:r>
            <a:r>
              <a:rPr lang="en-US" sz="1800" dirty="0" err="1" smtClean="0"/>
              <a:t>GroupId</a:t>
            </a:r>
            <a:r>
              <a:rPr lang="en-US" sz="1800" dirty="0" smtClean="0"/>
              <a:t>, </a:t>
            </a:r>
            <a:r>
              <a:rPr lang="en-US" sz="1800" dirty="0" err="1" smtClean="0"/>
              <a:t>ArtifactId</a:t>
            </a:r>
            <a:r>
              <a:rPr lang="en-US" sz="1800" dirty="0" smtClean="0"/>
              <a:t>, and Version as shown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Click, Finish</a:t>
            </a:r>
          </a:p>
        </p:txBody>
      </p:sp>
    </p:spTree>
    <p:extLst>
      <p:ext uri="{BB962C8B-B14F-4D97-AF65-F5344CB8AC3E}">
        <p14:creationId xmlns:p14="http://schemas.microsoft.com/office/powerpoint/2010/main" val="304764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94720"/>
            <a:ext cx="2781300" cy="548048"/>
          </a:xfrm>
        </p:spPr>
        <p:txBody>
          <a:bodyPr/>
          <a:lstStyle/>
          <a:p>
            <a:r>
              <a:rPr lang="en-US" dirty="0" smtClean="0"/>
              <a:t>As generated, a number of things are broken-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70471"/>
            <a:ext cx="5458576" cy="451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2957513"/>
            <a:ext cx="4981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310" y="182674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We'll fix these; not here</a:t>
            </a:r>
          </a:p>
        </p:txBody>
      </p:sp>
    </p:spTree>
    <p:extLst>
      <p:ext uri="{BB962C8B-B14F-4D97-AF65-F5344CB8AC3E}">
        <p14:creationId xmlns:p14="http://schemas.microsoft.com/office/powerpoint/2010/main" val="299434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475" y="918172"/>
            <a:ext cx="4333875" cy="548048"/>
          </a:xfrm>
        </p:spPr>
        <p:txBody>
          <a:bodyPr/>
          <a:lstStyle/>
          <a:p>
            <a:r>
              <a:rPr lang="en-US" dirty="0" smtClean="0"/>
              <a:t>Delete the generated/stub, test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18520"/>
            <a:ext cx="34766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62475" y="1589568"/>
            <a:ext cx="4248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In the Project Explorer view, navigate to, my-app/</a:t>
            </a:r>
            <a:r>
              <a:rPr lang="en-US" sz="1800" dirty="0" err="1" smtClean="0"/>
              <a:t>scala</a:t>
            </a:r>
            <a:r>
              <a:rPr lang="en-US" sz="1800" dirty="0" smtClean="0"/>
              <a:t> -&gt; </a:t>
            </a:r>
            <a:r>
              <a:rPr lang="en-US" sz="1800" dirty="0" err="1" smtClean="0"/>
              <a:t>src</a:t>
            </a:r>
            <a:r>
              <a:rPr lang="en-US" sz="1800" dirty="0" smtClean="0"/>
              <a:t>/test/</a:t>
            </a:r>
            <a:r>
              <a:rPr lang="en-US" sz="1800" dirty="0" err="1" smtClean="0"/>
              <a:t>scala</a:t>
            </a:r>
            <a:r>
              <a:rPr lang="en-US" sz="1800" dirty="0" smtClean="0"/>
              <a:t> -&gt; samples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Shift-Click all entries, Right-Click, and Delete 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These are stub test units and do not compile</a:t>
            </a:r>
          </a:p>
        </p:txBody>
      </p:sp>
    </p:spTree>
    <p:extLst>
      <p:ext uri="{BB962C8B-B14F-4D97-AF65-F5344CB8AC3E}">
        <p14:creationId xmlns:p14="http://schemas.microsoft.com/office/powerpoint/2010/main" val="200670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Java Compiler version to 1.8-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9" y="1282541"/>
            <a:ext cx="2177666" cy="311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095375"/>
            <a:ext cx="4300537" cy="320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163710"/>
            <a:ext cx="4133850" cy="106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0" y="1933818"/>
            <a:ext cx="927916" cy="137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8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42"/>
            <a:ext cx="4391025" cy="548048"/>
          </a:xfrm>
        </p:spPr>
        <p:txBody>
          <a:bodyPr/>
          <a:lstStyle/>
          <a:p>
            <a:r>
              <a:rPr lang="en-US" dirty="0" smtClean="0"/>
              <a:t>Maven knows, Eclipse doesn't know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70471"/>
            <a:ext cx="3538537" cy="448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" y="1826745"/>
            <a:ext cx="4194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While Maven knows we want a </a:t>
            </a:r>
            <a:r>
              <a:rPr lang="en-US" sz="1800" dirty="0" err="1" smtClean="0"/>
              <a:t>Scala</a:t>
            </a:r>
            <a:r>
              <a:rPr lang="en-US" sz="1800" dirty="0" smtClean="0"/>
              <a:t> project, Eclipse does not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In the Project Explorer view, Right-Click the project, and select; Configure -&gt; Add </a:t>
            </a:r>
            <a:r>
              <a:rPr lang="en-US" sz="1800" dirty="0" err="1" smtClean="0"/>
              <a:t>Scala</a:t>
            </a:r>
            <a:r>
              <a:rPr lang="en-US" sz="1800" dirty="0" smtClean="0"/>
              <a:t> Nature</a:t>
            </a:r>
          </a:p>
        </p:txBody>
      </p:sp>
    </p:spTree>
    <p:extLst>
      <p:ext uri="{BB962C8B-B14F-4D97-AF65-F5344CB8AC3E}">
        <p14:creationId xmlns:p14="http://schemas.microsoft.com/office/powerpoint/2010/main" val="412379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924" y="348243"/>
            <a:ext cx="3095625" cy="548048"/>
          </a:xfrm>
        </p:spPr>
        <p:txBody>
          <a:bodyPr/>
          <a:lstStyle/>
          <a:p>
            <a:r>
              <a:rPr lang="en-US" dirty="0" smtClean="0"/>
              <a:t>Fix the pom.xml-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18</a:t>
            </a:fld>
            <a:endParaRPr lang="uk-U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476250"/>
            <a:ext cx="48006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2601" y="1207308"/>
            <a:ext cx="3028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Edit the pom.xml file as detailed on the Notes page.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Save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From the Menu Bar; Project -&gt; Clean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(Clean can take a bit of time.)</a:t>
            </a:r>
          </a:p>
        </p:txBody>
      </p:sp>
    </p:spTree>
    <p:extLst>
      <p:ext uri="{BB962C8B-B14F-4D97-AF65-F5344CB8AC3E}">
        <p14:creationId xmlns:p14="http://schemas.microsoft.com/office/powerpoint/2010/main" val="179857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pom.xml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229101" y="281515"/>
            <a:ext cx="47070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&lt;project </a:t>
            </a:r>
            <a:r>
              <a:rPr lang="en-US" dirty="0" err="1">
                <a:latin typeface="Courier" pitchFamily="49" charset="0"/>
              </a:rPr>
              <a:t>xmlns</a:t>
            </a:r>
            <a:r>
              <a:rPr lang="en-US" dirty="0">
                <a:latin typeface="Courier" pitchFamily="49" charset="0"/>
              </a:rPr>
              <a:t>="http</a:t>
            </a:r>
            <a:r>
              <a:rPr lang="en-US" dirty="0" smtClean="0">
                <a:latin typeface="Courier" pitchFamily="49" charset="0"/>
              </a:rPr>
              <a:t>://maven.apache.or ...</a:t>
            </a:r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  </a:t>
            </a:r>
            <a:r>
              <a:rPr lang="en-US" dirty="0" err="1">
                <a:latin typeface="Courier" pitchFamily="49" charset="0"/>
              </a:rPr>
              <a:t>xsi:schemaLocation</a:t>
            </a:r>
            <a:r>
              <a:rPr lang="en-US" dirty="0">
                <a:latin typeface="Courier" pitchFamily="49" charset="0"/>
              </a:rPr>
              <a:t>="http://</a:t>
            </a:r>
            <a:r>
              <a:rPr lang="en-US" dirty="0" smtClean="0">
                <a:latin typeface="Courier" pitchFamily="49" charset="0"/>
              </a:rPr>
              <a:t>mav ...</a:t>
            </a:r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  &lt;</a:t>
            </a:r>
            <a:r>
              <a:rPr lang="en-US" dirty="0" err="1">
                <a:latin typeface="Courier" pitchFamily="49" charset="0"/>
              </a:rPr>
              <a:t>modelVersion</a:t>
            </a:r>
            <a:r>
              <a:rPr lang="en-US" dirty="0">
                <a:latin typeface="Courier" pitchFamily="49" charset="0"/>
              </a:rPr>
              <a:t>&gt;4.0.0&lt;/</a:t>
            </a:r>
            <a:r>
              <a:rPr lang="en-US" dirty="0" err="1">
                <a:latin typeface="Courier" pitchFamily="49" charset="0"/>
              </a:rPr>
              <a:t>modelVersion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r>
              <a:rPr lang="en-US" dirty="0">
                <a:latin typeface="Courier" pitchFamily="49" charset="0"/>
              </a:rPr>
              <a:t>  &lt;</a:t>
            </a:r>
            <a:r>
              <a:rPr lang="en-US" dirty="0" err="1">
                <a:latin typeface="Courier" pitchFamily="49" charset="0"/>
              </a:rPr>
              <a:t>groupId</a:t>
            </a:r>
            <a:r>
              <a:rPr lang="en-US" dirty="0">
                <a:latin typeface="Courier" pitchFamily="49" charset="0"/>
              </a:rPr>
              <a:t>&gt;</a:t>
            </a:r>
            <a:r>
              <a:rPr lang="en-US" dirty="0" err="1">
                <a:latin typeface="Courier" pitchFamily="49" charset="0"/>
              </a:rPr>
              <a:t>com.datastax.enablement.bootcamp</a:t>
            </a:r>
            <a:r>
              <a:rPr lang="en-US" dirty="0">
                <a:latin typeface="Courier" pitchFamily="49" charset="0"/>
              </a:rPr>
              <a:t>&lt;/</a:t>
            </a:r>
            <a:r>
              <a:rPr lang="en-US" dirty="0" err="1">
                <a:latin typeface="Courier" pitchFamily="49" charset="0"/>
              </a:rPr>
              <a:t>groupId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r>
              <a:rPr lang="en-US" dirty="0">
                <a:latin typeface="Courier" pitchFamily="49" charset="0"/>
              </a:rPr>
              <a:t>  &lt;</a:t>
            </a:r>
            <a:r>
              <a:rPr lang="en-US" dirty="0" err="1">
                <a:latin typeface="Courier" pitchFamily="49" charset="0"/>
              </a:rPr>
              <a:t>artifactId</a:t>
            </a:r>
            <a:r>
              <a:rPr lang="en-US" dirty="0">
                <a:latin typeface="Courier" pitchFamily="49" charset="0"/>
              </a:rPr>
              <a:t>&gt;my-app&lt;/</a:t>
            </a:r>
            <a:r>
              <a:rPr lang="en-US" dirty="0" err="1">
                <a:latin typeface="Courier" pitchFamily="49" charset="0"/>
              </a:rPr>
              <a:t>artifactId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r>
              <a:rPr lang="en-US" dirty="0">
                <a:latin typeface="Courier" pitchFamily="49" charset="0"/>
              </a:rPr>
              <a:t>  &lt;packaging&gt;jar&lt;/packaging&gt;</a:t>
            </a:r>
          </a:p>
          <a:p>
            <a:r>
              <a:rPr lang="en-US" dirty="0">
                <a:latin typeface="Courier" pitchFamily="49" charset="0"/>
              </a:rPr>
              <a:t>  &lt;version&gt;1.0-SNAPSHOT&lt;/version&gt;</a:t>
            </a:r>
          </a:p>
          <a:p>
            <a:r>
              <a:rPr lang="en-US" dirty="0">
                <a:latin typeface="Courier" pitchFamily="49" charset="0"/>
              </a:rPr>
              <a:t>  &lt;name&gt;my-app&lt;/name&gt;</a:t>
            </a:r>
          </a:p>
          <a:p>
            <a:r>
              <a:rPr lang="en-US" dirty="0">
                <a:latin typeface="Courier" pitchFamily="49" charset="0"/>
              </a:rPr>
              <a:t>  &lt;</a:t>
            </a:r>
            <a:r>
              <a:rPr lang="en-US" dirty="0" err="1">
                <a:latin typeface="Courier" pitchFamily="49" charset="0"/>
              </a:rPr>
              <a:t>url</a:t>
            </a:r>
            <a:r>
              <a:rPr lang="en-US" dirty="0">
                <a:latin typeface="Courier" pitchFamily="49" charset="0"/>
              </a:rPr>
              <a:t>&gt;http://maven.apache.org&lt;/url&gt;</a:t>
            </a:r>
          </a:p>
          <a:p>
            <a:r>
              <a:rPr lang="en-US" dirty="0">
                <a:latin typeface="Courier" pitchFamily="49" charset="0"/>
              </a:rPr>
              <a:t>  &lt;dependencies&gt;</a:t>
            </a:r>
          </a:p>
          <a:p>
            <a:r>
              <a:rPr lang="en-US" dirty="0">
                <a:latin typeface="Courier" pitchFamily="49" charset="0"/>
              </a:rPr>
              <a:t>    &lt;dependency&gt;</a:t>
            </a:r>
          </a:p>
          <a:p>
            <a:r>
              <a:rPr lang="en-US" dirty="0">
                <a:latin typeface="Courier" pitchFamily="49" charset="0"/>
              </a:rPr>
              <a:t>      &lt;</a:t>
            </a:r>
            <a:r>
              <a:rPr lang="en-US" dirty="0" err="1">
                <a:latin typeface="Courier" pitchFamily="49" charset="0"/>
              </a:rPr>
              <a:t>groupId</a:t>
            </a:r>
            <a:r>
              <a:rPr lang="en-US" dirty="0">
                <a:latin typeface="Courier" pitchFamily="49" charset="0"/>
              </a:rPr>
              <a:t>&gt;</a:t>
            </a:r>
            <a:r>
              <a:rPr lang="en-US" dirty="0" err="1">
                <a:latin typeface="Courier" pitchFamily="49" charset="0"/>
              </a:rPr>
              <a:t>junit</a:t>
            </a:r>
            <a:r>
              <a:rPr lang="en-US" dirty="0">
                <a:latin typeface="Courier" pitchFamily="49" charset="0"/>
              </a:rPr>
              <a:t>&lt;/</a:t>
            </a:r>
            <a:r>
              <a:rPr lang="en-US" dirty="0" err="1">
                <a:latin typeface="Courier" pitchFamily="49" charset="0"/>
              </a:rPr>
              <a:t>groupId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r>
              <a:rPr lang="en-US" dirty="0">
                <a:latin typeface="Courier" pitchFamily="49" charset="0"/>
              </a:rPr>
              <a:t>      &lt;</a:t>
            </a:r>
            <a:r>
              <a:rPr lang="en-US" dirty="0" err="1">
                <a:latin typeface="Courier" pitchFamily="49" charset="0"/>
              </a:rPr>
              <a:t>artifactId</a:t>
            </a:r>
            <a:r>
              <a:rPr lang="en-US" dirty="0">
                <a:latin typeface="Courier" pitchFamily="49" charset="0"/>
              </a:rPr>
              <a:t>&gt;</a:t>
            </a:r>
            <a:r>
              <a:rPr lang="en-US" dirty="0" err="1">
                <a:latin typeface="Courier" pitchFamily="49" charset="0"/>
              </a:rPr>
              <a:t>junit</a:t>
            </a:r>
            <a:r>
              <a:rPr lang="en-US" dirty="0">
                <a:latin typeface="Courier" pitchFamily="49" charset="0"/>
              </a:rPr>
              <a:t>&lt;/</a:t>
            </a:r>
            <a:r>
              <a:rPr lang="en-US" dirty="0" err="1">
                <a:latin typeface="Courier" pitchFamily="49" charset="0"/>
              </a:rPr>
              <a:t>artifactId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r>
              <a:rPr lang="en-US" dirty="0">
                <a:latin typeface="Courier" pitchFamily="49" charset="0"/>
              </a:rPr>
              <a:t>      &lt;version&gt;3.8.1&lt;/version&gt;</a:t>
            </a:r>
          </a:p>
          <a:p>
            <a:r>
              <a:rPr lang="en-US" dirty="0">
                <a:latin typeface="Courier" pitchFamily="49" charset="0"/>
              </a:rPr>
              <a:t>      &lt;scope&gt;test&lt;/scope&gt;</a:t>
            </a:r>
          </a:p>
          <a:p>
            <a:r>
              <a:rPr lang="en-US" dirty="0">
                <a:latin typeface="Courier" pitchFamily="49" charset="0"/>
              </a:rPr>
              <a:t>    &lt;/dependency&gt;</a:t>
            </a:r>
          </a:p>
          <a:p>
            <a:r>
              <a:rPr lang="en-US" dirty="0">
                <a:latin typeface="Courier" pitchFamily="49" charset="0"/>
              </a:rPr>
              <a:t>  &lt;/dependencies&gt;</a:t>
            </a:r>
          </a:p>
          <a:p>
            <a:r>
              <a:rPr lang="en-US" dirty="0">
                <a:latin typeface="Courier" pitchFamily="49" charset="0"/>
              </a:rPr>
              <a:t>&lt;/project&gt;</a:t>
            </a:r>
            <a:endParaRPr lang="en-US" dirty="0" smtClean="0"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26779"/>
            <a:ext cx="354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xml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"project object model"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Each project has one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Tells Maven how to compile, </a:t>
            </a:r>
            <a:r>
              <a:rPr lang="en-US" sz="1800" dirty="0" err="1" smtClean="0"/>
              <a:t>etc</a:t>
            </a:r>
            <a:r>
              <a:rPr lang="en-US" sz="1800" dirty="0" smtClean="0"/>
              <a:t>, your project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Edit once and done ?</a:t>
            </a:r>
          </a:p>
        </p:txBody>
      </p:sp>
    </p:spTree>
    <p:extLst>
      <p:ext uri="{BB962C8B-B14F-4D97-AF65-F5344CB8AC3E}">
        <p14:creationId xmlns:p14="http://schemas.microsoft.com/office/powerpoint/2010/main" val="196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0472"/>
            <a:ext cx="8229600" cy="548048"/>
          </a:xfrm>
        </p:spPr>
        <p:txBody>
          <a:bodyPr/>
          <a:lstStyle/>
          <a:p>
            <a:r>
              <a:rPr lang="en-US" dirty="0" smtClean="0"/>
              <a:t>Eclipse IDE: What is it 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19075" y="818520"/>
            <a:ext cx="4815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Open source integrated developer's workbench (IDE) </a:t>
            </a:r>
          </a:p>
          <a:p>
            <a:pPr defTabSz="228600"/>
            <a:endParaRPr lang="en-US" sz="1800" dirty="0"/>
          </a:p>
          <a:p>
            <a:pPr marL="228600" indent="-228600" defTabSz="228600">
              <a:buFont typeface="Arial" pitchFamily="34" charset="0"/>
              <a:buChar char="•"/>
            </a:pPr>
            <a:r>
              <a:rPr lang="en-US" sz="1800" dirty="0" smtClean="0"/>
              <a:t>From 1984's Visual Age, a similar IBM program</a:t>
            </a:r>
          </a:p>
          <a:p>
            <a:pPr marL="228600" indent="-228600" defTabSz="228600">
              <a:buFont typeface="Arial" pitchFamily="34" charset="0"/>
              <a:buChar char="•"/>
            </a:pPr>
            <a:r>
              <a:rPr lang="en-US" sz="1800" dirty="0" smtClean="0"/>
              <a:t>Not apache, is Eclipse Public License (ECL)</a:t>
            </a:r>
          </a:p>
          <a:p>
            <a:pPr marL="228600" indent="-228600" defTabSz="228600">
              <a:buFont typeface="Arial" pitchFamily="34" charset="0"/>
              <a:buChar char="•"/>
            </a:pPr>
            <a:r>
              <a:rPr lang="en-US" sz="1800" dirty="0" smtClean="0"/>
              <a:t>Releases with science related names</a:t>
            </a:r>
          </a:p>
          <a:p>
            <a:pPr marL="228600" indent="-228600" defTabSz="228600">
              <a:buFont typeface="Arial" pitchFamily="34" charset="0"/>
              <a:buChar char="•"/>
            </a:pPr>
            <a:r>
              <a:rPr lang="en-US" sz="1800" dirty="0" smtClean="0"/>
              <a:t>June/2018 release is Photon</a:t>
            </a:r>
          </a:p>
          <a:p>
            <a:pPr marL="228600" indent="-228600" defTabSz="228600">
              <a:buFont typeface="Arial" pitchFamily="34" charset="0"/>
              <a:buChar char="•"/>
            </a:pPr>
            <a:r>
              <a:rPr lang="en-US" sz="1800" dirty="0" smtClean="0"/>
              <a:t>Many/many development languages supported</a:t>
            </a:r>
          </a:p>
          <a:p>
            <a:pPr marL="228600" indent="-228600" defTabSz="228600">
              <a:buFont typeface="Arial" pitchFamily="34" charset="0"/>
              <a:buChar char="•"/>
            </a:pPr>
            <a:r>
              <a:rPr lang="en-US" sz="1800" dirty="0" smtClean="0"/>
              <a:t>Extensible (Vi plugin !)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48" y="1233487"/>
            <a:ext cx="3414452" cy="22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66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69" y="577473"/>
            <a:ext cx="3187065" cy="548048"/>
          </a:xfrm>
        </p:spPr>
        <p:txBody>
          <a:bodyPr/>
          <a:lstStyle/>
          <a:p>
            <a:r>
              <a:rPr lang="en-US" dirty="0" smtClean="0"/>
              <a:t>Run the generated </a:t>
            </a:r>
            <a:r>
              <a:rPr lang="en-US" dirty="0" err="1" smtClean="0"/>
              <a:t>App.scala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20</a:t>
            </a:fld>
            <a:endParaRPr lang="uk-U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91" y="445770"/>
            <a:ext cx="514773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" y="1198095"/>
            <a:ext cx="3749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Time for a test-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In the Project Explorer view, find and open (Double-Click) </a:t>
            </a:r>
            <a:r>
              <a:rPr lang="en-US" sz="1800" dirty="0" err="1" smtClean="0"/>
              <a:t>App.scala</a:t>
            </a: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From the Eclipse Toolbar, click the Run icon  (Run is </a:t>
            </a:r>
            <a:r>
              <a:rPr lang="en-US" sz="1800" smtClean="0"/>
              <a:t>context sensitive</a:t>
            </a:r>
            <a:r>
              <a:rPr lang="en-US" sz="1800" dirty="0" smtClean="0"/>
              <a:t>, and </a:t>
            </a:r>
            <a:r>
              <a:rPr lang="en-US" sz="1800" dirty="0" err="1" smtClean="0"/>
              <a:t>App.scala</a:t>
            </a:r>
            <a:r>
              <a:rPr lang="en-US" sz="1800" dirty="0" smtClean="0"/>
              <a:t> must be current.)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Successful output as shown in the Console view</a:t>
            </a:r>
          </a:p>
        </p:txBody>
      </p:sp>
    </p:spTree>
    <p:extLst>
      <p:ext uri="{BB962C8B-B14F-4D97-AF65-F5344CB8AC3E}">
        <p14:creationId xmlns:p14="http://schemas.microsoft.com/office/powerpoint/2010/main" val="180440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987"/>
            <a:ext cx="8229600" cy="548048"/>
          </a:xfrm>
        </p:spPr>
        <p:txBody>
          <a:bodyPr/>
          <a:lstStyle/>
          <a:p>
            <a:r>
              <a:rPr lang="en-US" dirty="0" smtClean="0"/>
              <a:t>That was the default generated </a:t>
            </a:r>
            <a:r>
              <a:rPr lang="en-US" dirty="0" err="1" smtClean="0"/>
              <a:t>App.scala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21</a:t>
            </a:fld>
            <a:endParaRPr lang="uk-UA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6" y="933440"/>
            <a:ext cx="7726399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" y="1683870"/>
            <a:ext cx="374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From Discussion Unit 7548/7549, and 7554, grab the very same pom.xml, and </a:t>
            </a:r>
            <a:r>
              <a:rPr lang="en-US" sz="1800" dirty="0" err="1" smtClean="0"/>
              <a:t>App.scala</a:t>
            </a:r>
            <a:r>
              <a:rPr lang="en-US" sz="1800" dirty="0" smtClean="0"/>
              <a:t> you created and ran there.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Copy and paste the above files into the same pom.xml and </a:t>
            </a:r>
            <a:r>
              <a:rPr lang="en-US" sz="1800" dirty="0" err="1" smtClean="0"/>
              <a:t>App.scala</a:t>
            </a:r>
            <a:r>
              <a:rPr lang="en-US" sz="1800" dirty="0" smtClean="0"/>
              <a:t> you just generated and ran. Be certain to Save.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Do a, Project -&gt; Clean, and Run</a:t>
            </a:r>
          </a:p>
        </p:txBody>
      </p:sp>
    </p:spTree>
    <p:extLst>
      <p:ext uri="{BB962C8B-B14F-4D97-AF65-F5344CB8AC3E}">
        <p14:creationId xmlns:p14="http://schemas.microsoft.com/office/powerpoint/2010/main" val="2545858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22</a:t>
            </a:fld>
            <a:endParaRPr lang="uk-UA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560070"/>
            <a:ext cx="6532563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050" y="922020"/>
            <a:ext cx="3276600" cy="548048"/>
          </a:xfrm>
        </p:spPr>
        <p:txBody>
          <a:bodyPr/>
          <a:lstStyle/>
          <a:p>
            <a:r>
              <a:rPr lang="en-US" dirty="0" smtClean="0"/>
              <a:t>You are done when-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98" y="2204774"/>
            <a:ext cx="1614487" cy="120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99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23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Detail: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5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8108" y="942529"/>
            <a:ext cx="2522668" cy="548048"/>
          </a:xfrm>
        </p:spPr>
        <p:txBody>
          <a:bodyPr/>
          <a:lstStyle/>
          <a:p>
            <a:r>
              <a:rPr lang="en-US" dirty="0" smtClean="0"/>
              <a:t>More Help Finding Archetypes: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33443" y="2124933"/>
            <a:ext cx="283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Notes page lists a </a:t>
            </a:r>
            <a:r>
              <a:rPr lang="en-US" sz="1800" dirty="0" err="1" smtClean="0"/>
              <a:t>Url</a:t>
            </a:r>
            <a:r>
              <a:rPr lang="en-US" sz="1800" dirty="0" smtClean="0"/>
              <a:t> to a </a:t>
            </a:r>
            <a:r>
              <a:rPr lang="en-US" sz="1800" dirty="0" err="1" smtClean="0"/>
              <a:t>StackOverflow</a:t>
            </a:r>
            <a:r>
              <a:rPr lang="en-US" sz="1800" dirty="0" smtClean="0"/>
              <a:t> article on finding Maven </a:t>
            </a:r>
            <a:r>
              <a:rPr lang="en-US" sz="1800" dirty="0" err="1" smtClean="0"/>
              <a:t>Scala</a:t>
            </a:r>
            <a:r>
              <a:rPr lang="en-US" sz="1800" dirty="0" smtClean="0"/>
              <a:t> archetypes-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25" y="641284"/>
            <a:ext cx="5577504" cy="382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95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674" y="410322"/>
            <a:ext cx="3087446" cy="548048"/>
          </a:xfrm>
        </p:spPr>
        <p:txBody>
          <a:bodyPr/>
          <a:lstStyle/>
          <a:p>
            <a:r>
              <a:rPr lang="en-US" dirty="0" smtClean="0"/>
              <a:t>Eclipse Sluggish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27</a:t>
            </a:fld>
            <a:endParaRPr lang="uk-UA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0" y="265804"/>
            <a:ext cx="5021131" cy="43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73674" y="1508929"/>
            <a:ext cx="2833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Eclipse is a Java app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Tune the JVM settings as shown; specifically </a:t>
            </a:r>
            <a:r>
              <a:rPr lang="en-US" sz="1800" dirty="0" err="1" smtClean="0"/>
              <a:t>Xmx</a:t>
            </a:r>
            <a:endParaRPr lang="en-US" sz="1800" dirty="0" smtClean="0"/>
          </a:p>
          <a:p>
            <a:pPr marL="225425" indent="-225425">
              <a:buFont typeface="Arial" pitchFamily="34" charset="0"/>
              <a:buChar char="•"/>
            </a:pPr>
            <a:endParaRPr lang="en-US" sz="1800" dirty="0"/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1G default is common, 4G if you have room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1800" dirty="0"/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err="1" smtClean="0"/>
              <a:t>Url</a:t>
            </a:r>
            <a:r>
              <a:rPr lang="en-US" sz="1800" dirty="0" smtClean="0"/>
              <a:t> on Notes page</a:t>
            </a:r>
          </a:p>
        </p:txBody>
      </p:sp>
    </p:spTree>
    <p:extLst>
      <p:ext uri="{BB962C8B-B14F-4D97-AF65-F5344CB8AC3E}">
        <p14:creationId xmlns:p14="http://schemas.microsoft.com/office/powerpoint/2010/main" val="92514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How to Install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220442" y="1868469"/>
            <a:ext cx="4323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Reference Practice Lab 6241, where we installed Eclipse, and an Eclipse plugin specific to </a:t>
            </a:r>
            <a:r>
              <a:rPr lang="en-US" sz="1800" dirty="0" err="1" smtClean="0"/>
              <a:t>Scala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Launch Eclipse, and then ..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6" y="1615732"/>
            <a:ext cx="2551436" cy="142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5747" y="3367111"/>
            <a:ext cx="222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Instructions in Practice Lab 6241.</a:t>
            </a:r>
          </a:p>
        </p:txBody>
      </p:sp>
    </p:spTree>
    <p:extLst>
      <p:ext uri="{BB962C8B-B14F-4D97-AF65-F5344CB8AC3E}">
        <p14:creationId xmlns:p14="http://schemas.microsoft.com/office/powerpoint/2010/main" val="21080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858821"/>
            <a:ext cx="2676525" cy="548048"/>
          </a:xfrm>
        </p:spPr>
        <p:txBody>
          <a:bodyPr/>
          <a:lstStyle/>
          <a:p>
            <a:r>
              <a:rPr lang="en-US" dirty="0" smtClean="0"/>
              <a:t>After Practice Lab 6241-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43" y="266699"/>
            <a:ext cx="574317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" y="1918960"/>
            <a:ext cx="255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Configured for DSE Java clients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Eclipse </a:t>
            </a:r>
            <a:r>
              <a:rPr lang="en-US" sz="1800" dirty="0" err="1" smtClean="0"/>
              <a:t>Scala</a:t>
            </a:r>
            <a:r>
              <a:rPr lang="en-US" sz="1800" dirty="0" smtClean="0"/>
              <a:t> plugin installed </a:t>
            </a:r>
          </a:p>
        </p:txBody>
      </p:sp>
    </p:spTree>
    <p:extLst>
      <p:ext uri="{BB962C8B-B14F-4D97-AF65-F5344CB8AC3E}">
        <p14:creationId xmlns:p14="http://schemas.microsoft.com/office/powerpoint/2010/main" val="182006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825" y="1006877"/>
            <a:ext cx="3133725" cy="548048"/>
          </a:xfrm>
        </p:spPr>
        <p:txBody>
          <a:bodyPr/>
          <a:lstStyle/>
          <a:p>
            <a:r>
              <a:rPr lang="en-US" dirty="0" smtClean="0"/>
              <a:t>From the Eclipse Menu Bar-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" y="270471"/>
            <a:ext cx="5355232" cy="429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6950" y="19753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File -&gt; New -&gt; Other</a:t>
            </a:r>
          </a:p>
        </p:txBody>
      </p:sp>
    </p:spTree>
    <p:extLst>
      <p:ext uri="{BB962C8B-B14F-4D97-AF65-F5344CB8AC3E}">
        <p14:creationId xmlns:p14="http://schemas.microsoft.com/office/powerpoint/2010/main" val="236514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472"/>
            <a:ext cx="2714625" cy="548048"/>
          </a:xfrm>
        </p:spPr>
        <p:txBody>
          <a:bodyPr/>
          <a:lstStyle/>
          <a:p>
            <a:r>
              <a:rPr lang="en-US" dirty="0" smtClean="0"/>
              <a:t>Don't use this-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6" y="180975"/>
            <a:ext cx="3269476" cy="452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42079"/>
            <a:ext cx="3648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Simple </a:t>
            </a:r>
            <a:r>
              <a:rPr lang="en-US" sz="1800" dirty="0" err="1" smtClean="0"/>
              <a:t>Scala</a:t>
            </a:r>
            <a:r>
              <a:rPr lang="en-US" sz="1800" dirty="0" smtClean="0"/>
              <a:t> programs only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N</a:t>
            </a:r>
            <a:r>
              <a:rPr lang="en-US" sz="1800" dirty="0" smtClean="0"/>
              <a:t>ot a Maven project, no pom.xml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Better off using the DSE Spark REPL</a:t>
            </a:r>
          </a:p>
        </p:txBody>
      </p:sp>
    </p:spTree>
    <p:extLst>
      <p:ext uri="{BB962C8B-B14F-4D97-AF65-F5344CB8AC3E}">
        <p14:creationId xmlns:p14="http://schemas.microsoft.com/office/powerpoint/2010/main" val="34425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575" y="639746"/>
            <a:ext cx="3800475" cy="548048"/>
          </a:xfrm>
        </p:spPr>
        <p:txBody>
          <a:bodyPr/>
          <a:lstStyle/>
          <a:p>
            <a:r>
              <a:rPr lang="en-US" dirty="0" smtClean="0"/>
              <a:t>In the, Select a wizard, modal dialog box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" y="139382"/>
            <a:ext cx="3630769" cy="456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4043" y="1689616"/>
            <a:ext cx="3958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Maven -&gt; Maven Project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This option gives us support for a pom.xml, which will automatically pull all of our (DSE and Spark)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1093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818520"/>
            <a:ext cx="3048000" cy="548048"/>
          </a:xfrm>
        </p:spPr>
        <p:txBody>
          <a:bodyPr/>
          <a:lstStyle/>
          <a:p>
            <a:r>
              <a:rPr lang="en-US" dirty="0" smtClean="0"/>
              <a:t>Just click through this dialog box-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70472"/>
            <a:ext cx="5143111" cy="449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450" y="2080229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There's nothing we need on this dialog box-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Click, Next</a:t>
            </a:r>
          </a:p>
        </p:txBody>
      </p:sp>
    </p:spTree>
    <p:extLst>
      <p:ext uri="{BB962C8B-B14F-4D97-AF65-F5344CB8AC3E}">
        <p14:creationId xmlns:p14="http://schemas.microsoft.com/office/powerpoint/2010/main" val="10511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0" y="270471"/>
            <a:ext cx="3486150" cy="548048"/>
          </a:xfrm>
        </p:spPr>
        <p:txBody>
          <a:bodyPr/>
          <a:lstStyle/>
          <a:p>
            <a:r>
              <a:rPr lang="en-US" dirty="0" smtClean="0"/>
              <a:t>Maven Archetypes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000-DTSE-Analytics-7554-PL-60-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2" y="270471"/>
            <a:ext cx="4496643" cy="448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95493" y="1194316"/>
            <a:ext cx="395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Maven Archetypes, a project </a:t>
            </a:r>
            <a:r>
              <a:rPr lang="en-US" sz="1800" dirty="0" err="1" smtClean="0"/>
              <a:t>templating</a:t>
            </a:r>
            <a:r>
              <a:rPr lang="en-US" sz="1800" dirty="0" smtClean="0"/>
              <a:t> device;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structure, other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The default is the same we used in Discussion Unit 6240, the default Java client archetype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We want </a:t>
            </a:r>
            <a:r>
              <a:rPr lang="en-US" sz="1800" dirty="0" err="1" smtClean="0"/>
              <a:t>Scala</a:t>
            </a: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Click, Configure</a:t>
            </a:r>
          </a:p>
        </p:txBody>
      </p:sp>
    </p:spTree>
    <p:extLst>
      <p:ext uri="{BB962C8B-B14F-4D97-AF65-F5344CB8AC3E}">
        <p14:creationId xmlns:p14="http://schemas.microsoft.com/office/powerpoint/2010/main" val="34367268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883</TotalTime>
  <Words>2344</Words>
  <Application>Microsoft Office PowerPoint</Application>
  <PresentationFormat>On-screen Show (16:9)</PresentationFormat>
  <Paragraphs>291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DataStax_Template_Widescreen</vt:lpstr>
      <vt:lpstr>Practice Lab:</vt:lpstr>
      <vt:lpstr>Eclipse IDE: What is it ? </vt:lpstr>
      <vt:lpstr>Eclipse: How to Install</vt:lpstr>
      <vt:lpstr>After Practice Lab 6241-</vt:lpstr>
      <vt:lpstr>From the Eclipse Menu Bar-</vt:lpstr>
      <vt:lpstr>Don't use this-</vt:lpstr>
      <vt:lpstr>In the, Select a wizard, modal dialog box</vt:lpstr>
      <vt:lpstr>Just click through this dialog box-</vt:lpstr>
      <vt:lpstr>Maven Archetypes</vt:lpstr>
      <vt:lpstr>Online (Remote) Maven Archetype Repository</vt:lpstr>
      <vt:lpstr>Archetype Catalog added-</vt:lpstr>
      <vt:lpstr>Picking a given Archetype</vt:lpstr>
      <vt:lpstr>The Project Proper-</vt:lpstr>
      <vt:lpstr>As generated, a number of things are broken-</vt:lpstr>
      <vt:lpstr>Delete the generated/stub, test code</vt:lpstr>
      <vt:lpstr>Setting Java Compiler version to 1.8-</vt:lpstr>
      <vt:lpstr>Maven knows, Eclipse doesn't know</vt:lpstr>
      <vt:lpstr>Fix the pom.xml-</vt:lpstr>
      <vt:lpstr>What is a pom.xml ?</vt:lpstr>
      <vt:lpstr>Run the generated App.scala</vt:lpstr>
      <vt:lpstr>That was the default generated App.scala-</vt:lpstr>
      <vt:lpstr>You are done when-</vt:lpstr>
      <vt:lpstr>Practice Lab:</vt:lpstr>
      <vt:lpstr>End of Unit:</vt:lpstr>
      <vt:lpstr>Additional Detail:</vt:lpstr>
      <vt:lpstr>More Help Finding Archetypes:</vt:lpstr>
      <vt:lpstr>Eclipse Sluggish 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82</cp:revision>
  <dcterms:created xsi:type="dcterms:W3CDTF">2018-03-30T00:33:11Z</dcterms:created>
  <dcterms:modified xsi:type="dcterms:W3CDTF">2019-01-09T15:46:29Z</dcterms:modified>
  <cp:category/>
</cp:coreProperties>
</file>