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23"/>
  </p:notesMasterIdLst>
  <p:handoutMasterIdLst>
    <p:handoutMasterId r:id="rId24"/>
  </p:handoutMasterIdLst>
  <p:sldIdLst>
    <p:sldId id="256" r:id="rId2"/>
    <p:sldId id="258" r:id="rId3"/>
    <p:sldId id="263" r:id="rId4"/>
    <p:sldId id="264" r:id="rId5"/>
    <p:sldId id="270" r:id="rId6"/>
    <p:sldId id="317" r:id="rId7"/>
    <p:sldId id="318" r:id="rId8"/>
    <p:sldId id="319" r:id="rId9"/>
    <p:sldId id="320" r:id="rId10"/>
    <p:sldId id="323" r:id="rId11"/>
    <p:sldId id="324" r:id="rId12"/>
    <p:sldId id="325" r:id="rId13"/>
    <p:sldId id="326" r:id="rId14"/>
    <p:sldId id="327" r:id="rId15"/>
    <p:sldId id="328" r:id="rId16"/>
    <p:sldId id="329" r:id="rId17"/>
    <p:sldId id="269" r:id="rId18"/>
    <p:sldId id="315" r:id="rId19"/>
    <p:sldId id="316" r:id="rId20"/>
    <p:sldId id="321" r:id="rId21"/>
    <p:sldId id="330"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pos="4196" userDrawn="1">
          <p15:clr>
            <a:srgbClr val="A4A3A4"/>
          </p15:clr>
        </p15:guide>
        <p15:guide id="2" pos="120" userDrawn="1">
          <p15:clr>
            <a:srgbClr val="A4A3A4"/>
          </p15:clr>
        </p15:guide>
        <p15:guide id="3" pos="192" userDrawn="1">
          <p15:clr>
            <a:srgbClr val="A4A3A4"/>
          </p15:clr>
        </p15:guide>
        <p15:guide id="4" orient="horz" pos="2918" userDrawn="1">
          <p15:clr>
            <a:srgbClr val="A4A3A4"/>
          </p15:clr>
        </p15:guide>
        <p15:guide id="5" orient="horz" pos="2397" userDrawn="1">
          <p15:clr>
            <a:srgbClr val="A4A3A4"/>
          </p15:clr>
        </p15:guide>
        <p15:guide id="6" orient="horz" pos="1491" userDrawn="1">
          <p15:clr>
            <a:srgbClr val="A4A3A4"/>
          </p15:clr>
        </p15:guide>
        <p15:guide id="7" pos="288" userDrawn="1">
          <p15:clr>
            <a:srgbClr val="A4A3A4"/>
          </p15:clr>
        </p15:guide>
        <p15:guide id="8" pos="1176" userDrawn="1">
          <p15:clr>
            <a:srgbClr val="A4A3A4"/>
          </p15:clr>
        </p15:guide>
        <p15:guide id="9" pos="2880" userDrawn="1">
          <p15:clr>
            <a:srgbClr val="A4A3A4"/>
          </p15:clr>
        </p15:guide>
        <p15:guide id="10" pos="2077" userDrawn="1">
          <p15:clr>
            <a:srgbClr val="A4A3A4"/>
          </p15:clr>
        </p15:guide>
        <p15:guide id="11" orient="horz" pos="890" userDrawn="1">
          <p15:clr>
            <a:srgbClr val="A4A3A4"/>
          </p15:clr>
        </p15:guide>
        <p15:guide id="12" orient="horz" pos="1201"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2C"/>
    <a:srgbClr val="FFDE81"/>
    <a:srgbClr val="FFD358"/>
    <a:srgbClr val="8031A7"/>
    <a:srgbClr val="BFBFBF"/>
    <a:srgbClr val="007A97"/>
    <a:srgbClr val="FAB200"/>
    <a:srgbClr val="7D5900"/>
    <a:srgbClr val="FFE29E"/>
    <a:srgbClr val="FFF4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90"/>
    <p:restoredTop sz="63163" autoAdjust="0"/>
  </p:normalViewPr>
  <p:slideViewPr>
    <p:cSldViewPr snapToGrid="0" snapToObjects="1">
      <p:cViewPr varScale="1">
        <p:scale>
          <a:sx n="75" d="100"/>
          <a:sy n="75" d="100"/>
        </p:scale>
        <p:origin x="-1452" y="-96"/>
      </p:cViewPr>
      <p:guideLst>
        <p:guide orient="horz" pos="2918"/>
        <p:guide orient="horz" pos="2397"/>
        <p:guide orient="horz" pos="1491"/>
        <p:guide orient="horz" pos="890"/>
        <p:guide orient="horz" pos="1201"/>
        <p:guide pos="4196"/>
        <p:guide pos="120"/>
        <p:guide pos="192"/>
        <p:guide pos="288"/>
        <p:guide pos="1176"/>
        <p:guide pos="2880"/>
        <p:guide pos="2077"/>
      </p:guideLst>
    </p:cSldViewPr>
  </p:slideViewPr>
  <p:notesTextViewPr>
    <p:cViewPr>
      <p:scale>
        <a:sx n="135" d="100"/>
        <a:sy n="135" d="100"/>
      </p:scale>
      <p:origin x="0" y="0"/>
    </p:cViewPr>
  </p:notesTextViewPr>
  <p:sorterViewPr>
    <p:cViewPr>
      <p:scale>
        <a:sx n="170" d="100"/>
        <a:sy n="170" d="100"/>
      </p:scale>
      <p:origin x="0" y="6816"/>
    </p:cViewPr>
  </p:sorterViewPr>
  <p:notesViewPr>
    <p:cSldViewPr snapToGrid="0" snapToObjects="1">
      <p:cViewPr varScale="1">
        <p:scale>
          <a:sx n="94" d="100"/>
          <a:sy n="94" d="100"/>
        </p:scale>
        <p:origin x="-375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E2D00C-46DC-0F47-B2AC-989F5DFB1A7F}" type="datetimeFigureOut">
              <a:rPr lang="en-US" smtClean="0"/>
              <a:t>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6F642-BC8A-F24D-81C7-A1734C779D91}" type="slidenum">
              <a:rPr lang="en-US" smtClean="0"/>
              <a:t>‹#›</a:t>
            </a:fld>
            <a:endParaRPr lang="en-US"/>
          </a:p>
        </p:txBody>
      </p:sp>
    </p:spTree>
    <p:extLst>
      <p:ext uri="{BB962C8B-B14F-4D97-AF65-F5344CB8AC3E}">
        <p14:creationId xmlns:p14="http://schemas.microsoft.com/office/powerpoint/2010/main" val="1972819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53683" y="199103"/>
            <a:ext cx="5887757" cy="331182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 name="Notes Placeholder 10"/>
          <p:cNvSpPr>
            <a:spLocks noGrp="1"/>
          </p:cNvSpPr>
          <p:nvPr>
            <p:ph type="body" sz="quarter" idx="3"/>
          </p:nvPr>
        </p:nvSpPr>
        <p:spPr>
          <a:xfrm>
            <a:off x="563842" y="3612198"/>
            <a:ext cx="5877597" cy="5285995"/>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1312107"/>
      </p:ext>
    </p:extLst>
  </p:cSld>
  <p:clrMap bg1="lt1" tx1="dk1" bg2="dk2" tx2="lt2" accent1="accent1" accent2="accent2" accent3="accent3" accent4="accent4" accent5="accent5" accent6="accent6" hlink="hlink" folHlink="folHlink"/>
  <p:hf hdr="0" dt="0"/>
  <p:notesStyle>
    <a:lvl1pPr marL="158750" indent="0" algn="l" defTabSz="914400" rtl="0" eaLnBrk="1" latinLnBrk="0" hangingPunct="1">
      <a:buNone/>
      <a:tabLst/>
      <a:defRPr sz="8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kern="1200" dirty="0" smtClean="0">
                <a:solidFill>
                  <a:schemeClr val="tx1"/>
                </a:solidFill>
                <a:latin typeface="+mn-lt"/>
                <a:ea typeface="+mn-ea"/>
                <a:cs typeface="+mn-cs"/>
              </a:rPr>
              <a:t>The goal of this Discussion Unit is to</a:t>
            </a:r>
            <a:r>
              <a:rPr lang="en-US" sz="800" kern="1200" baseline="0" dirty="0" smtClean="0">
                <a:solidFill>
                  <a:schemeClr val="tx1"/>
                </a:solidFill>
                <a:latin typeface="+mn-lt"/>
                <a:ea typeface="+mn-ea"/>
                <a:cs typeface="+mn-cs"/>
              </a:rPr>
              <a:t> configure and use DSEFS.</a:t>
            </a:r>
          </a:p>
          <a:p>
            <a:endParaRPr lang="en-US" sz="800" kern="1200" baseline="0" dirty="0" smtClean="0">
              <a:solidFill>
                <a:schemeClr val="tx1"/>
              </a:solidFill>
              <a:latin typeface="+mn-lt"/>
              <a:ea typeface="+mn-ea"/>
              <a:cs typeface="+mn-cs"/>
            </a:endParaRPr>
          </a:p>
          <a:p>
            <a:r>
              <a:rPr lang="en-US" sz="800" kern="1200" baseline="0" dirty="0" smtClean="0">
                <a:solidFill>
                  <a:schemeClr val="tx1"/>
                </a:solidFill>
                <a:latin typeface="+mn-lt"/>
                <a:ea typeface="+mn-ea"/>
                <a:cs typeface="+mn-cs"/>
              </a:rPr>
              <a:t>Reference </a:t>
            </a:r>
            <a:r>
              <a:rPr lang="en-US" sz="800" kern="1200" baseline="0" dirty="0" err="1" smtClean="0">
                <a:solidFill>
                  <a:schemeClr val="tx1"/>
                </a:solidFill>
                <a:latin typeface="+mn-lt"/>
                <a:ea typeface="+mn-ea"/>
                <a:cs typeface="+mn-cs"/>
              </a:rPr>
              <a:t>Urls</a:t>
            </a:r>
            <a:r>
              <a:rPr lang="en-US" sz="800" kern="1200" baseline="0" dirty="0" smtClean="0">
                <a:solidFill>
                  <a:schemeClr val="tx1"/>
                </a:solidFill>
                <a:latin typeface="+mn-lt"/>
                <a:ea typeface="+mn-ea"/>
                <a:cs typeface="+mn-cs"/>
              </a:rPr>
              <a:t>:</a:t>
            </a:r>
          </a:p>
          <a:p>
            <a:pPr lvl="1"/>
            <a:r>
              <a:rPr lang="en-US" dirty="0" smtClean="0"/>
              <a:t>https://docs.datastax.com/en/dse/6.0/dse-admin/datastax_enterprise/analytics/dsefsTOC.html</a:t>
            </a:r>
            <a:endParaRPr lang="en-US" dirty="0"/>
          </a:p>
        </p:txBody>
      </p:sp>
    </p:spTree>
    <p:extLst>
      <p:ext uri="{BB962C8B-B14F-4D97-AF65-F5344CB8AC3E}">
        <p14:creationId xmlns:p14="http://schemas.microsoft.com/office/powerpoint/2010/main" val="105560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err="1" smtClean="0"/>
              <a:t>Scala</a:t>
            </a:r>
            <a:r>
              <a:rPr lang="en-US" dirty="0" smtClean="0"/>
              <a:t> code to send data from operating</a:t>
            </a:r>
            <a:r>
              <a:rPr lang="en-US" baseline="0" dirty="0" smtClean="0"/>
              <a:t> system </a:t>
            </a:r>
            <a:r>
              <a:rPr lang="en-US" dirty="0" smtClean="0"/>
              <a:t>CSV into DSEFS.</a:t>
            </a:r>
            <a:endParaRPr lang="en-US" dirty="0"/>
          </a:p>
        </p:txBody>
      </p:sp>
    </p:spTree>
    <p:extLst>
      <p:ext uri="{BB962C8B-B14F-4D97-AF65-F5344CB8AC3E}">
        <p14:creationId xmlns:p14="http://schemas.microsoft.com/office/powerpoint/2010/main" val="647455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Using the "</a:t>
            </a:r>
            <a:r>
              <a:rPr lang="en-US" dirty="0" err="1" smtClean="0"/>
              <a:t>dse</a:t>
            </a:r>
            <a:r>
              <a:rPr lang="en-US" dirty="0" smtClean="0"/>
              <a:t> </a:t>
            </a:r>
            <a:r>
              <a:rPr lang="en-US" dirty="0" err="1" smtClean="0"/>
              <a:t>fs</a:t>
            </a:r>
            <a:r>
              <a:rPr lang="en-US" dirty="0" smtClean="0"/>
              <a:t>" utility:</a:t>
            </a:r>
          </a:p>
          <a:p>
            <a:endParaRPr lang="en-US" dirty="0" smtClean="0"/>
          </a:p>
          <a:p>
            <a:pPr marL="330200" indent="-171450">
              <a:buFont typeface="Arial" pitchFamily="34" charset="0"/>
              <a:buChar char="•"/>
            </a:pPr>
            <a:r>
              <a:rPr lang="en-US" dirty="0" smtClean="0"/>
              <a:t>Each of the commands in blue can be run directly. E.g.,</a:t>
            </a:r>
            <a:r>
              <a:rPr lang="en-US" baseline="0" dirty="0" smtClean="0"/>
              <a:t>  </a:t>
            </a:r>
            <a:r>
              <a:rPr lang="en-US" baseline="0" dirty="0" err="1" smtClean="0"/>
              <a:t>dse</a:t>
            </a:r>
            <a:r>
              <a:rPr lang="en-US" baseline="0" dirty="0" smtClean="0"/>
              <a:t> </a:t>
            </a:r>
            <a:r>
              <a:rPr lang="en-US" baseline="0" dirty="0" err="1" smtClean="0"/>
              <a:t>fs</a:t>
            </a:r>
            <a:r>
              <a:rPr lang="en-US" baseline="0" dirty="0" smtClean="0"/>
              <a:t> "</a:t>
            </a:r>
            <a:r>
              <a:rPr lang="en-US" baseline="0" dirty="0" err="1" smtClean="0"/>
              <a:t>ls</a:t>
            </a:r>
            <a:r>
              <a:rPr lang="en-US" baseline="0" dirty="0" smtClean="0"/>
              <a:t> –l"</a:t>
            </a:r>
          </a:p>
          <a:p>
            <a:pPr marL="330200" indent="-171450">
              <a:buFont typeface="Arial" pitchFamily="34" charset="0"/>
              <a:buChar char="•"/>
            </a:pPr>
            <a:r>
              <a:rPr lang="en-US" baseline="0" dirty="0" smtClean="0"/>
              <a:t>/</a:t>
            </a:r>
            <a:r>
              <a:rPr lang="en-US" baseline="0" dirty="0" err="1" smtClean="0"/>
              <a:t>tmp</a:t>
            </a:r>
            <a:r>
              <a:rPr lang="en-US" baseline="0" dirty="0" smtClean="0"/>
              <a:t> will pre-exist, as will /</a:t>
            </a:r>
            <a:r>
              <a:rPr lang="en-US" baseline="0" dirty="0" err="1" smtClean="0"/>
              <a:t>tmp</a:t>
            </a:r>
            <a:r>
              <a:rPr lang="en-US" baseline="0" dirty="0" smtClean="0"/>
              <a:t>/hive</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Notice that the uploaded file is stored as a directory. Why ?</a:t>
            </a:r>
            <a:endParaRPr lang="en-US" dirty="0"/>
          </a:p>
        </p:txBody>
      </p:sp>
    </p:spTree>
    <p:extLst>
      <p:ext uri="{BB962C8B-B14F-4D97-AF65-F5344CB8AC3E}">
        <p14:creationId xmlns:p14="http://schemas.microsoft.com/office/powerpoint/2010/main" val="2007445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Using the "</a:t>
            </a:r>
            <a:r>
              <a:rPr lang="en-US" dirty="0" err="1" smtClean="0"/>
              <a:t>dse</a:t>
            </a:r>
            <a:r>
              <a:rPr lang="en-US" dirty="0" smtClean="0"/>
              <a:t> </a:t>
            </a:r>
            <a:r>
              <a:rPr lang="en-US" dirty="0" err="1" smtClean="0"/>
              <a:t>fs</a:t>
            </a:r>
            <a:r>
              <a:rPr lang="en-US" dirty="0" smtClean="0"/>
              <a:t>" utility:</a:t>
            </a:r>
          </a:p>
          <a:p>
            <a:endParaRPr lang="en-US" dirty="0" smtClean="0"/>
          </a:p>
          <a:p>
            <a:pPr marL="330200" indent="-171450">
              <a:buFont typeface="Arial" pitchFamily="34" charset="0"/>
              <a:buChar char="•"/>
            </a:pPr>
            <a:r>
              <a:rPr lang="en-US" dirty="0" smtClean="0"/>
              <a:t>Notice the use of wildcard</a:t>
            </a:r>
            <a:r>
              <a:rPr lang="en-US" baseline="0" dirty="0" smtClean="0"/>
              <a:t> file naming.</a:t>
            </a:r>
          </a:p>
          <a:p>
            <a:pPr marL="330200" indent="-171450">
              <a:buFont typeface="Arial" pitchFamily="34" charset="0"/>
              <a:buChar char="•"/>
            </a:pPr>
            <a:r>
              <a:rPr lang="en-US" baseline="0" dirty="0" smtClean="0"/>
              <a:t>Notice the output of cat.</a:t>
            </a:r>
            <a:endParaRPr lang="en-US" dirty="0"/>
          </a:p>
        </p:txBody>
      </p:sp>
    </p:spTree>
    <p:extLst>
      <p:ext uri="{BB962C8B-B14F-4D97-AF65-F5344CB8AC3E}">
        <p14:creationId xmlns:p14="http://schemas.microsoft.com/office/powerpoint/2010/main" val="4018075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On a small, development laptop virtual machine, you may have to set </a:t>
            </a:r>
            <a:r>
              <a:rPr lang="en-US" dirty="0" err="1" smtClean="0"/>
              <a:t>min_free_space</a:t>
            </a:r>
            <a:r>
              <a:rPr lang="en-US" dirty="0" smtClean="0"/>
              <a:t>, to get DSEFS</a:t>
            </a:r>
            <a:r>
              <a:rPr lang="en-US" baseline="0" dirty="0" smtClean="0"/>
              <a:t> to work, values in bytes; error message as shown at bottom of page.</a:t>
            </a:r>
          </a:p>
          <a:p>
            <a:endParaRPr lang="en-US" dirty="0" smtClean="0"/>
          </a:p>
          <a:p>
            <a:r>
              <a:rPr lang="en-US" dirty="0" smtClean="0"/>
              <a:t>Reference </a:t>
            </a:r>
            <a:r>
              <a:rPr lang="en-US" dirty="0" err="1" smtClean="0"/>
              <a:t>Urls</a:t>
            </a:r>
            <a:r>
              <a:rPr lang="en-US" dirty="0" smtClean="0"/>
              <a:t>,</a:t>
            </a:r>
          </a:p>
          <a:p>
            <a:pPr lvl="1"/>
            <a:r>
              <a:rPr lang="en-US" dirty="0" smtClean="0"/>
              <a:t>https://docs.datastax.com/en/dse/6.0/dse-admin/datastax_enterprise/analytics/enablingDsefs.html</a:t>
            </a:r>
          </a:p>
          <a:p>
            <a:pPr lvl="1"/>
            <a:r>
              <a:rPr lang="en-US" dirty="0" smtClean="0"/>
              <a:t>https://stackoverflow.com/questions/49238402/there-are-no-available-dsefs-locations-to-write-data-to</a:t>
            </a:r>
            <a:endParaRPr lang="en-US" dirty="0"/>
          </a:p>
        </p:txBody>
      </p:sp>
    </p:spTree>
    <p:extLst>
      <p:ext uri="{BB962C8B-B14F-4D97-AF65-F5344CB8AC3E}">
        <p14:creationId xmlns:p14="http://schemas.microsoft.com/office/powerpoint/2010/main" val="1323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endParaRPr lang="en-US" dirty="0" smtClean="0"/>
          </a:p>
          <a:p>
            <a:r>
              <a:rPr lang="en-US" dirty="0" smtClean="0"/>
              <a:t>Reference </a:t>
            </a:r>
            <a:r>
              <a:rPr lang="en-US" dirty="0" err="1" smtClean="0"/>
              <a:t>Urls</a:t>
            </a:r>
            <a:r>
              <a:rPr lang="en-US" dirty="0" smtClean="0"/>
              <a:t>:</a:t>
            </a:r>
          </a:p>
          <a:p>
            <a:pPr lvl="1"/>
            <a:r>
              <a:rPr lang="en-US" dirty="0" smtClean="0"/>
              <a:t>https://docs.datastax.com/en/dse/6.0/dse-admin/datastax_enterprise/analytics/settingReplFactorAnalyticsKeyspaces.html</a:t>
            </a:r>
            <a:endParaRPr lang="en-US" dirty="0"/>
          </a:p>
        </p:txBody>
      </p:sp>
    </p:spTree>
    <p:extLst>
      <p:ext uri="{BB962C8B-B14F-4D97-AF65-F5344CB8AC3E}">
        <p14:creationId xmlns:p14="http://schemas.microsoft.com/office/powerpoint/2010/main" val="774334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endParaRPr lang="en-US" dirty="0" smtClean="0"/>
          </a:p>
          <a:p>
            <a:r>
              <a:rPr lang="en-US" dirty="0" smtClean="0"/>
              <a:t>Reference </a:t>
            </a:r>
            <a:r>
              <a:rPr lang="en-US" dirty="0" err="1" smtClean="0"/>
              <a:t>Urls</a:t>
            </a:r>
            <a:r>
              <a:rPr lang="en-US" dirty="0" smtClean="0"/>
              <a:t>,</a:t>
            </a:r>
          </a:p>
          <a:p>
            <a:pPr lvl="1"/>
            <a:r>
              <a:rPr lang="en-US" dirty="0" smtClean="0"/>
              <a:t>https://docs.datastax.com/en/dse/6.0/dse-admin/datastax_enterprise/analytics/commandsDsefs.html</a:t>
            </a:r>
            <a:endParaRPr lang="en-US" dirty="0"/>
          </a:p>
        </p:txBody>
      </p:sp>
    </p:spTree>
    <p:extLst>
      <p:ext uri="{BB962C8B-B14F-4D97-AF65-F5344CB8AC3E}">
        <p14:creationId xmlns:p14="http://schemas.microsoft.com/office/powerpoint/2010/main" val="4145927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endParaRPr lang="en-US" dirty="0" smtClean="0"/>
          </a:p>
          <a:p>
            <a:r>
              <a:rPr lang="en-US" dirty="0" smtClean="0"/>
              <a:t>Reference </a:t>
            </a:r>
            <a:r>
              <a:rPr lang="en-US" dirty="0" err="1" smtClean="0"/>
              <a:t>Urls</a:t>
            </a:r>
            <a:r>
              <a:rPr lang="en-US" dirty="0" smtClean="0"/>
              <a:t>:</a:t>
            </a:r>
          </a:p>
          <a:p>
            <a:pPr lvl="1"/>
            <a:r>
              <a:rPr lang="en-US" dirty="0" smtClean="0"/>
              <a:t>https://docs.datastax.com/en/dse/6.0/dse-admin/datastax_enterprise/analytics/dsefsRestInterface.html</a:t>
            </a:r>
            <a:endParaRPr lang="en-US" dirty="0"/>
          </a:p>
        </p:txBody>
      </p:sp>
    </p:spTree>
    <p:extLst>
      <p:ext uri="{BB962C8B-B14F-4D97-AF65-F5344CB8AC3E}">
        <p14:creationId xmlns:p14="http://schemas.microsoft.com/office/powerpoint/2010/main" val="2107233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a:t>
            </a:r>
            <a:r>
              <a:rPr lang="en-US" baseline="0" dirty="0" smtClean="0"/>
              <a:t> of Discussion Unit-</a:t>
            </a:r>
            <a:endParaRPr lang="en-US" dirty="0" smtClean="0"/>
          </a:p>
          <a:p>
            <a:endParaRPr lang="en-US" dirty="0"/>
          </a:p>
        </p:txBody>
      </p:sp>
    </p:spTree>
    <p:extLst>
      <p:ext uri="{BB962C8B-B14F-4D97-AF65-F5344CB8AC3E}">
        <p14:creationId xmlns:p14="http://schemas.microsoft.com/office/powerpoint/2010/main" val="1706696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remaining content may be read “extra credit”, as time allows.</a:t>
            </a:r>
            <a:endParaRPr lang="en-US" dirty="0" smtClean="0"/>
          </a:p>
          <a:p>
            <a:endParaRPr lang="en-US" dirty="0"/>
          </a:p>
        </p:txBody>
      </p:sp>
    </p:spTree>
    <p:extLst>
      <p:ext uri="{BB962C8B-B14F-4D97-AF65-F5344CB8AC3E}">
        <p14:creationId xmlns:p14="http://schemas.microsoft.com/office/powerpoint/2010/main" val="329929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No additional notes-</a:t>
            </a:r>
          </a:p>
          <a:p>
            <a:pPr marL="158750" indent="0">
              <a:buFont typeface="Arial" pitchFamily="34" charset="0"/>
              <a:buNone/>
            </a:pPr>
            <a:endParaRPr lang="en-US" dirty="0"/>
          </a:p>
        </p:txBody>
      </p:sp>
    </p:spTree>
    <p:extLst>
      <p:ext uri="{BB962C8B-B14F-4D97-AF65-F5344CB8AC3E}">
        <p14:creationId xmlns:p14="http://schemas.microsoft.com/office/powerpoint/2010/main" val="119079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On the next page we enter a Discussion Lab. </a:t>
            </a:r>
          </a:p>
          <a:p>
            <a:endParaRPr lang="en-US" dirty="0"/>
          </a:p>
        </p:txBody>
      </p:sp>
    </p:spTree>
    <p:extLst>
      <p:ext uri="{BB962C8B-B14F-4D97-AF65-F5344CB8AC3E}">
        <p14:creationId xmlns:p14="http://schemas.microsoft.com/office/powerpoint/2010/main" val="703612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50838"/>
            <a:ext cx="4662488" cy="2624137"/>
          </a:xfrm>
        </p:spPr>
      </p:sp>
      <p:sp>
        <p:nvSpPr>
          <p:cNvPr id="3" name="Notes Placeholder 2"/>
          <p:cNvSpPr>
            <a:spLocks noGrp="1"/>
          </p:cNvSpPr>
          <p:nvPr>
            <p:ph type="body" idx="1"/>
          </p:nvPr>
        </p:nvSpPr>
        <p:spPr/>
        <p:txBody>
          <a:bodyPr/>
          <a:lstStyle/>
          <a:p>
            <a:pPr marL="158750" indent="0">
              <a:buFont typeface="Arial" pitchFamily="34" charset="0"/>
              <a:buNone/>
            </a:pPr>
            <a:r>
              <a:rPr lang="en-US" dirty="0" smtClean="0"/>
              <a:t>No additional notes-</a:t>
            </a:r>
            <a:endParaRPr lang="en-US" dirty="0"/>
          </a:p>
        </p:txBody>
      </p:sp>
    </p:spTree>
    <p:extLst>
      <p:ext uri="{BB962C8B-B14F-4D97-AF65-F5344CB8AC3E}">
        <p14:creationId xmlns:p14="http://schemas.microsoft.com/office/powerpoint/2010/main" val="119079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Answer </a:t>
            </a:r>
            <a:r>
              <a:rPr lang="en-US" dirty="0" smtClean="0"/>
              <a:t>the questions above-</a:t>
            </a:r>
            <a:endParaRPr lang="en-US" dirty="0"/>
          </a:p>
        </p:txBody>
      </p:sp>
    </p:spTree>
    <p:extLst>
      <p:ext uri="{BB962C8B-B14F-4D97-AF65-F5344CB8AC3E}">
        <p14:creationId xmlns:p14="http://schemas.microsoft.com/office/powerpoint/2010/main" val="222370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baseline="0" dirty="0" smtClean="0"/>
              <a:t>Matching pairs Discussion Lab: properties of HDFS, RDDs, DSEFS, Map/Reduce, NAS</a:t>
            </a:r>
          </a:p>
          <a:p>
            <a:endParaRPr lang="en-US" sz="800" baseline="0" dirty="0" smtClean="0"/>
          </a:p>
          <a:p>
            <a:pPr marL="330200" indent="-171450">
              <a:buFont typeface="Arial" pitchFamily="34" charset="0"/>
              <a:buChar char="•"/>
            </a:pPr>
            <a:r>
              <a:rPr lang="en-US" sz="800" baseline="0" dirty="0" smtClean="0"/>
              <a:t>Match the terms on the right with the objects on the left.</a:t>
            </a:r>
          </a:p>
          <a:p>
            <a:pPr marL="330200" indent="-171450">
              <a:buFont typeface="Arial" pitchFamily="34" charset="0"/>
              <a:buChar char="•"/>
            </a:pPr>
            <a:endParaRPr lang="en-US" sz="800" baseline="0" dirty="0" smtClean="0"/>
          </a:p>
          <a:p>
            <a:pPr marL="158750" indent="0">
              <a:buFont typeface="Arial" pitchFamily="34" charset="0"/>
              <a:buNone/>
            </a:pPr>
            <a:r>
              <a:rPr lang="en-US" sz="800" baseline="0" dirty="0" smtClean="0"/>
              <a:t>Reference </a:t>
            </a:r>
            <a:r>
              <a:rPr lang="en-US" sz="800" baseline="0" dirty="0" err="1" smtClean="0"/>
              <a:t>Urls</a:t>
            </a:r>
            <a:r>
              <a:rPr lang="en-US" sz="800" baseline="0" dirty="0" smtClean="0"/>
              <a:t>,</a:t>
            </a:r>
          </a:p>
          <a:p>
            <a:pPr marL="457200" lvl="1" indent="0">
              <a:buFont typeface="Arial" pitchFamily="34" charset="0"/>
              <a:buNone/>
            </a:pPr>
            <a:r>
              <a:rPr lang="en-US" sz="800" dirty="0" smtClean="0"/>
              <a:t>https://www.edureka.co/blog/interview-questions/hadoop-interview-questions-hdfs-2/</a:t>
            </a:r>
          </a:p>
          <a:p>
            <a:pPr marL="457200" lvl="1" indent="0">
              <a:buFont typeface="Arial" pitchFamily="34" charset="0"/>
              <a:buNone/>
            </a:pPr>
            <a:r>
              <a:rPr lang="en-US" sz="800" dirty="0" smtClean="0"/>
              <a:t>Portable Operating System Interface (POSIX), https://en.wikipedia.org/wiki/POSIX#cite_note-1</a:t>
            </a:r>
            <a:endParaRPr lang="en-US" sz="800" dirty="0"/>
          </a:p>
        </p:txBody>
      </p:sp>
    </p:spTree>
    <p:extLst>
      <p:ext uri="{BB962C8B-B14F-4D97-AF65-F5344CB8AC3E}">
        <p14:creationId xmlns:p14="http://schemas.microsoft.com/office/powerpoint/2010/main" val="337680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 of Discussion Lab-</a:t>
            </a:r>
          </a:p>
          <a:p>
            <a:endParaRPr lang="en-US" dirty="0"/>
          </a:p>
        </p:txBody>
      </p:sp>
    </p:spTree>
    <p:extLst>
      <p:ext uri="{BB962C8B-B14F-4D97-AF65-F5344CB8AC3E}">
        <p14:creationId xmlns:p14="http://schemas.microsoft.com/office/powerpoint/2010/main" val="151630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No additional notes-</a:t>
            </a:r>
          </a:p>
          <a:p>
            <a:endParaRPr lang="en-US" dirty="0"/>
          </a:p>
        </p:txBody>
      </p:sp>
    </p:spTree>
    <p:extLst>
      <p:ext uri="{BB962C8B-B14F-4D97-AF65-F5344CB8AC3E}">
        <p14:creationId xmlns:p14="http://schemas.microsoft.com/office/powerpoint/2010/main" val="3135358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endParaRPr lang="en-US" dirty="0" smtClean="0"/>
          </a:p>
          <a:p>
            <a:r>
              <a:rPr lang="en-US" dirty="0" smtClean="0"/>
              <a:t>Reference </a:t>
            </a:r>
            <a:r>
              <a:rPr lang="en-US" dirty="0" err="1" smtClean="0"/>
              <a:t>Urls</a:t>
            </a:r>
            <a:r>
              <a:rPr lang="en-US" dirty="0" smtClean="0"/>
              <a:t>,</a:t>
            </a:r>
          </a:p>
          <a:p>
            <a:pPr lvl="1"/>
            <a:r>
              <a:rPr lang="en-US" dirty="0" smtClean="0"/>
              <a:t>https://www.datastax.com/dev/blog/from-cfs-to-dsefs</a:t>
            </a:r>
          </a:p>
        </p:txBody>
      </p:sp>
    </p:spTree>
    <p:extLst>
      <p:ext uri="{BB962C8B-B14F-4D97-AF65-F5344CB8AC3E}">
        <p14:creationId xmlns:p14="http://schemas.microsoft.com/office/powerpoint/2010/main" val="313535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No additional notes-</a:t>
            </a:r>
          </a:p>
          <a:p>
            <a:endParaRPr lang="en-US" dirty="0"/>
          </a:p>
        </p:txBody>
      </p:sp>
    </p:spTree>
    <p:extLst>
      <p:ext uri="{BB962C8B-B14F-4D97-AF65-F5344CB8AC3E}">
        <p14:creationId xmlns:p14="http://schemas.microsoft.com/office/powerpoint/2010/main" val="313535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major difference between CFS and DSEFS architectures is that in DSEFS the data storage layer is separate from the metadata storage layer. Metadata, which includes information about paths, file names, file attributes, as well as pointers to data, are stored in Cassandra tables. File data are stored outside Cassandra, directly in the node's local file system. Data is split into blocks, each 64 MB large by default, and each block is stored in its own file.</a:t>
            </a:r>
          </a:p>
          <a:p>
            <a:endParaRPr lang="en-US" dirty="0" smtClean="0"/>
          </a:p>
          <a:p>
            <a:r>
              <a:rPr lang="en-US" dirty="0" smtClean="0"/>
              <a:t>Storing data blocks in the local file system has several advantages:</a:t>
            </a:r>
          </a:p>
          <a:p>
            <a:endParaRPr lang="en-US" dirty="0" smtClean="0"/>
          </a:p>
          <a:p>
            <a:pPr marL="330200" indent="-171450">
              <a:buFont typeface="Arial" pitchFamily="34" charset="0"/>
              <a:buChar char="•"/>
            </a:pPr>
            <a:r>
              <a:rPr lang="en-US" dirty="0" smtClean="0"/>
              <a:t>There is virtually no limit on the number of blocks that can be stored, other than the capacity of storage devices installed in the cluster. Blocks at rest do not take any other system resources such as memory or file descriptors.</a:t>
            </a:r>
          </a:p>
          <a:p>
            <a:pPr marL="330200" indent="-171450">
              <a:buFont typeface="Arial" pitchFamily="34" charset="0"/>
              <a:buChar char="•"/>
            </a:pPr>
            <a:r>
              <a:rPr lang="en-US" dirty="0" smtClean="0"/>
              <a:t>The DSEFS server can stream a data block over the network very efficiently using </a:t>
            </a:r>
            <a:r>
              <a:rPr lang="en-US" dirty="0" err="1" smtClean="0"/>
              <a:t>sendfile</a:t>
            </a:r>
            <a:r>
              <a:rPr lang="en-US" dirty="0" smtClean="0"/>
              <a:t> without copying any part of it to JVM heap nor </a:t>
            </a:r>
            <a:r>
              <a:rPr lang="en-US" dirty="0" err="1" smtClean="0"/>
              <a:t>userspace</a:t>
            </a:r>
            <a:r>
              <a:rPr lang="en-US" dirty="0" smtClean="0"/>
              <a:t> memory.</a:t>
            </a:r>
          </a:p>
          <a:p>
            <a:pPr marL="330200" indent="-171450">
              <a:buFont typeface="Arial" pitchFamily="34" charset="0"/>
              <a:buChar char="•"/>
            </a:pPr>
            <a:r>
              <a:rPr lang="en-US" dirty="0" smtClean="0"/>
              <a:t>Writing data to blocks skips the Cassandra commit log, so every block needs to be written only once.</a:t>
            </a:r>
          </a:p>
          <a:p>
            <a:pPr marL="330200" indent="-171450">
              <a:buFont typeface="Arial" pitchFamily="34" charset="0"/>
              <a:buChar char="•"/>
            </a:pPr>
            <a:r>
              <a:rPr lang="en-US" dirty="0" smtClean="0"/>
              <a:t>Deleting files is fast and space is reclaimed immediately. Each block is stored in its own file in some storage directory, so deleting a file from DSEFS is just deleting files from the</a:t>
            </a:r>
            <a:r>
              <a:rPr lang="en-US" baseline="0" dirty="0" smtClean="0"/>
              <a:t> </a:t>
            </a:r>
            <a:r>
              <a:rPr lang="en-US" dirty="0" smtClean="0"/>
              <a:t>local file system. There is no need to wait for a compaction operation.</a:t>
            </a:r>
          </a:p>
          <a:p>
            <a:pPr marL="330200" indent="-171450">
              <a:buFont typeface="Arial" pitchFamily="34" charset="0"/>
              <a:buChar char="•"/>
            </a:pPr>
            <a:r>
              <a:rPr lang="en-US" dirty="0" smtClean="0"/>
              <a:t>Looking up blocks is faster than accessing </a:t>
            </a:r>
            <a:r>
              <a:rPr lang="en-US" dirty="0" err="1" smtClean="0"/>
              <a:t>sstables</a:t>
            </a:r>
            <a:r>
              <a:rPr lang="en-US" dirty="0" smtClean="0"/>
              <a:t>. Blocks can be quickly accessed directly by their name which is stored in the metadata.</a:t>
            </a:r>
          </a:p>
          <a:p>
            <a:pPr marL="330200" indent="-171450">
              <a:buFont typeface="Arial" pitchFamily="34" charset="0"/>
              <a:buChar char="•"/>
            </a:pPr>
            <a:r>
              <a:rPr lang="en-US" dirty="0" smtClean="0"/>
              <a:t>Replication for data can be configured in a very fine grained way, separately from Cassandra replication. For example files in one directory can have RF=3 and files in another</a:t>
            </a:r>
            <a:r>
              <a:rPr lang="en-US" baseline="0" dirty="0" smtClean="0"/>
              <a:t> </a:t>
            </a:r>
            <a:r>
              <a:rPr lang="en-US" dirty="0" smtClean="0"/>
              <a:t>directory can have RF=5. You can also set replication factor for each file.</a:t>
            </a:r>
          </a:p>
          <a:p>
            <a:pPr marL="330200" indent="-171450">
              <a:buFont typeface="Arial" pitchFamily="34" charset="0"/>
              <a:buChar char="•"/>
            </a:pPr>
            <a:r>
              <a:rPr lang="en-US" dirty="0" smtClean="0"/>
              <a:t>Data placement is much more flexible than what can be achieved with consistent hashing. A coordinator may choose to place a block on the local node to save network bandwidth or to place a block on the node that has low disk usage to balance the cluster.</a:t>
            </a:r>
          </a:p>
          <a:p>
            <a:endParaRPr lang="en-US" dirty="0" smtClean="0"/>
          </a:p>
          <a:p>
            <a:r>
              <a:rPr lang="en-US" dirty="0" smtClean="0"/>
              <a:t>Using Cassandra to store metadata has also many advantages:</a:t>
            </a:r>
          </a:p>
          <a:p>
            <a:endParaRPr lang="en-US" dirty="0" smtClean="0"/>
          </a:p>
          <a:p>
            <a:pPr marL="330200" indent="-171450">
              <a:buFont typeface="Arial" pitchFamily="34" charset="0"/>
              <a:buChar char="•"/>
            </a:pPr>
            <a:r>
              <a:rPr lang="en-US" dirty="0" smtClean="0"/>
              <a:t>The Cassandra tabular data model is well suited for efficient storage and quick lookup of information about files and block locations. Metadata is tiny compared to data, and comprised of pieces of information of such types that Cassandra can handle well.</a:t>
            </a:r>
          </a:p>
          <a:p>
            <a:pPr marL="330200" indent="-171450">
              <a:buFont typeface="Arial" pitchFamily="34" charset="0"/>
              <a:buChar char="•"/>
            </a:pPr>
            <a:r>
              <a:rPr lang="en-US" dirty="0" smtClean="0"/>
              <a:t>Cassandra offers excellent scalability, with capacity not limited by the amount of memory available to a single server (such as for an HDFS </a:t>
            </a:r>
            <a:r>
              <a:rPr lang="en-US" dirty="0" err="1" smtClean="0"/>
              <a:t>NameNode</a:t>
            </a:r>
            <a:r>
              <a:rPr lang="en-US" dirty="0" smtClean="0"/>
              <a:t>). This means DSEFS can store a virtually unlimited number of files.</a:t>
            </a:r>
          </a:p>
          <a:p>
            <a:pPr marL="330200" indent="-171450">
              <a:buFont typeface="Arial" pitchFamily="34" charset="0"/>
              <a:buChar char="•"/>
            </a:pPr>
            <a:r>
              <a:rPr lang="en-US" dirty="0" smtClean="0"/>
              <a:t>The shared-nothing architecture of Cassandra offers strong high availability guarantees and allows DSEFS to be shared-nothing as well. Any node of your cluster may fail and DSEFS continues to work for both reads and writes. There are no special "master" nodes like HDFS </a:t>
            </a:r>
            <a:r>
              <a:rPr lang="en-US" dirty="0" err="1" smtClean="0"/>
              <a:t>NameNode</a:t>
            </a:r>
            <a:r>
              <a:rPr lang="en-US" dirty="0" smtClean="0"/>
              <a:t>. Hence, there are no single points of failure, even temporary. DSEFS clients can connect to any node of the DSE cluster that runs DSEFS.</a:t>
            </a:r>
          </a:p>
          <a:p>
            <a:pPr marL="330200" indent="-171450">
              <a:buFont typeface="Arial" pitchFamily="34" charset="0"/>
              <a:buChar char="•"/>
            </a:pPr>
            <a:r>
              <a:rPr lang="en-US" dirty="0" smtClean="0"/>
              <a:t>Cassandra lightweight transactions allow to make some operations atomic within a data center, e.g. if multiple clients in the same data center request to create the same path, at most one will succeed.</a:t>
            </a:r>
          </a:p>
          <a:p>
            <a:pPr marL="330200" indent="-171450">
              <a:buFont typeface="Arial" pitchFamily="34" charset="0"/>
              <a:buChar char="•"/>
            </a:pPr>
            <a:r>
              <a:rPr lang="en-US" dirty="0" smtClean="0"/>
              <a:t>Cassandra offers standard tools like </a:t>
            </a:r>
            <a:r>
              <a:rPr lang="en-US" dirty="0" err="1" smtClean="0"/>
              <a:t>cqlsh</a:t>
            </a:r>
            <a:r>
              <a:rPr lang="en-US" dirty="0" smtClean="0"/>
              <a:t> to query and manipulate data. In some cases it may be useful to have easy access to internal file system metadata structures, e.g. when debugging or recovering data.</a:t>
            </a:r>
          </a:p>
          <a:p>
            <a:endParaRPr lang="en-US" dirty="0" smtClean="0"/>
          </a:p>
          <a:p>
            <a:r>
              <a:rPr lang="en-US" dirty="0" smtClean="0"/>
              <a:t>Reference </a:t>
            </a:r>
            <a:r>
              <a:rPr lang="en-US" dirty="0" err="1" smtClean="0"/>
              <a:t>Urls</a:t>
            </a:r>
            <a:r>
              <a:rPr lang="en-US" dirty="0" smtClean="0"/>
              <a:t>:</a:t>
            </a:r>
          </a:p>
          <a:p>
            <a:pPr lvl="1"/>
            <a:r>
              <a:rPr lang="en-US" dirty="0" smtClean="0"/>
              <a:t>https://www.datastax.com/dev/blog/from-cfs-to-dsefs</a:t>
            </a:r>
          </a:p>
          <a:p>
            <a:endParaRPr lang="en-US" dirty="0"/>
          </a:p>
        </p:txBody>
      </p:sp>
    </p:spTree>
    <p:extLst>
      <p:ext uri="{BB962C8B-B14F-4D97-AF65-F5344CB8AC3E}">
        <p14:creationId xmlns:p14="http://schemas.microsoft.com/office/powerpoint/2010/main" val="313535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Clients may talk to any node by HTTP to port 5598. The contacted node becomes the coordinator for the request. When accessing a file, the coordinator consults the metadata layer to check if the file exists, then to check permissions and finally to get the list of block identifiers and block locations. Then it fetches the blocks either from local block layer or from remote nodes by using DSEFS internode communication on port 5599. The coordinator joins blocks together and streams them to the client. In the future we may implement an optimization to skip the coordinator and request and join blocks directly by the client.</a:t>
            </a:r>
          </a:p>
          <a:p>
            <a:endParaRPr lang="en-US" dirty="0" smtClean="0"/>
          </a:p>
          <a:p>
            <a:r>
              <a:rPr lang="en-US" dirty="0" smtClean="0"/>
              <a:t>When writing a file, first the appropriate records are created in the metadata to register the new file, then the incoming data stream is split into blocks and sent to the appropriate block locations. After successfully writing a block, metadata is updated to reflect that fact.</a:t>
            </a:r>
          </a:p>
          <a:p>
            <a:r>
              <a:rPr lang="en-US" dirty="0" smtClean="0"/>
              <a:t>DSEFS Implementation</a:t>
            </a:r>
          </a:p>
          <a:p>
            <a:endParaRPr lang="en-US" dirty="0" smtClean="0"/>
          </a:p>
          <a:p>
            <a:r>
              <a:rPr lang="en-US" dirty="0" smtClean="0"/>
              <a:t>DSEFS has been implemented in the </a:t>
            </a:r>
            <a:r>
              <a:rPr lang="en-US" dirty="0" err="1" smtClean="0"/>
              <a:t>Scala</a:t>
            </a:r>
            <a:r>
              <a:rPr lang="en-US" dirty="0" smtClean="0"/>
              <a:t> programming language. It uses </a:t>
            </a:r>
            <a:r>
              <a:rPr lang="en-US" dirty="0" err="1" smtClean="0"/>
              <a:t>Netty</a:t>
            </a:r>
            <a:r>
              <a:rPr lang="en-US" dirty="0" smtClean="0"/>
              <a:t> for network connectivity, memory management and asynchronous task execution.</a:t>
            </a:r>
          </a:p>
          <a:p>
            <a:endParaRPr lang="en-US" dirty="0" smtClean="0"/>
          </a:p>
          <a:p>
            <a:r>
              <a:rPr lang="en-US" dirty="0" err="1" smtClean="0"/>
              <a:t>Netty</a:t>
            </a:r>
            <a:r>
              <a:rPr lang="en-US" dirty="0" smtClean="0"/>
              <a:t> together with </a:t>
            </a:r>
            <a:r>
              <a:rPr lang="en-US" dirty="0" err="1" smtClean="0"/>
              <a:t>Scala-Async</a:t>
            </a:r>
            <a:r>
              <a:rPr lang="en-US" dirty="0" smtClean="0"/>
              <a:t> allow for non-blocking, asynchronous style of concurrent programming, without callback hell and without explicit thread synchronization. A small number of threads is multiplexed between many connections. A request is always handled by a single thread. This thread-per-core parallelism model greatly improves cache efficiency, reduces the frequency of context switches and keeps the cost of connections low. Connections between the client and the server as well as between the nodes are persistent and shared by multiple requests.</a:t>
            </a:r>
          </a:p>
          <a:p>
            <a:endParaRPr lang="en-US" dirty="0" smtClean="0"/>
          </a:p>
          <a:p>
            <a:r>
              <a:rPr lang="en-US" dirty="0" smtClean="0"/>
              <a:t>DSEFS allocates buffers from off-heap memory with </a:t>
            </a:r>
            <a:r>
              <a:rPr lang="en-US" dirty="0" err="1" smtClean="0"/>
              <a:t>Netty</a:t>
            </a:r>
            <a:r>
              <a:rPr lang="en-US" dirty="0" smtClean="0"/>
              <a:t> pooled allocator. JVM heap is used almost exclusively for temporary, short-lived objects. Therefore DSEFS is GC friendly. When internally testing the DSEFS server in standalone mode, external to DSE, we've been able to use JVM heaps of size as low as 64 MB (yes, megabytes) without a noticeable drop in performance.</a:t>
            </a:r>
          </a:p>
          <a:p>
            <a:endParaRPr lang="en-US" dirty="0" smtClean="0"/>
          </a:p>
          <a:p>
            <a:r>
              <a:rPr lang="en-US" dirty="0" smtClean="0"/>
              <a:t>Contrary to CFS, DSEFS doesn't use the old Thrift API to connect to DSE. Instead, it uses </a:t>
            </a:r>
            <a:r>
              <a:rPr lang="en-US" dirty="0" err="1" smtClean="0"/>
              <a:t>DataStax</a:t>
            </a:r>
            <a:r>
              <a:rPr lang="en-US" dirty="0" smtClean="0"/>
              <a:t> Java Driver and CQL. CFS was the last DSE component using Thrift, so if you migrate your applications to DSEFS, you can simply disable Thrift API by setting </a:t>
            </a:r>
            <a:r>
              <a:rPr lang="en-US" dirty="0" err="1" smtClean="0"/>
              <a:t>cassandra.yaml</a:t>
            </a:r>
            <a:r>
              <a:rPr lang="en-US" dirty="0" smtClean="0"/>
              <a:t> </a:t>
            </a:r>
            <a:r>
              <a:rPr lang="en-US" dirty="0" err="1" smtClean="0"/>
              <a:t>start_rpc</a:t>
            </a:r>
            <a:r>
              <a:rPr lang="en-US" dirty="0" smtClean="0"/>
              <a:t> property to false.</a:t>
            </a:r>
          </a:p>
          <a:p>
            <a:endParaRPr lang="en-US" dirty="0" smtClean="0"/>
          </a:p>
          <a:p>
            <a:r>
              <a:rPr lang="en-US" dirty="0" smtClean="0"/>
              <a:t>Reference </a:t>
            </a:r>
            <a:r>
              <a:rPr lang="en-US" dirty="0" err="1" smtClean="0"/>
              <a:t>Urls</a:t>
            </a:r>
            <a:r>
              <a:rPr lang="en-US" dirty="0" smtClean="0"/>
              <a:t>:</a:t>
            </a:r>
          </a:p>
          <a:p>
            <a:pPr lvl="1"/>
            <a:r>
              <a:rPr lang="en-US" dirty="0" smtClean="0"/>
              <a:t>https://www.datastax.com/dev/blog/from-cfs-to-dsefs</a:t>
            </a:r>
          </a:p>
        </p:txBody>
      </p:sp>
    </p:spTree>
    <p:extLst>
      <p:ext uri="{BB962C8B-B14F-4D97-AF65-F5344CB8AC3E}">
        <p14:creationId xmlns:p14="http://schemas.microsoft.com/office/powerpoint/2010/main" val="31353580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 Title Slide">
    <p:spTree>
      <p:nvGrpSpPr>
        <p:cNvPr id="1" name="Shape 88"/>
        <p:cNvGrpSpPr/>
        <p:nvPr/>
      </p:nvGrpSpPr>
      <p:grpSpPr>
        <a:xfrm>
          <a:off x="0" y="0"/>
          <a:ext cx="0" cy="0"/>
          <a:chOff x="0" y="0"/>
          <a:chExt cx="0" cy="0"/>
        </a:xfrm>
      </p:grpSpPr>
      <p:sp>
        <p:nvSpPr>
          <p:cNvPr id="13" name="Round Single Corner Rectangle 12"/>
          <p:cNvSpPr/>
          <p:nvPr userDrawn="1"/>
        </p:nvSpPr>
        <p:spPr>
          <a:xfrm flipV="1">
            <a:off x="0" y="-2"/>
            <a:ext cx="3654128" cy="5143502"/>
          </a:xfrm>
          <a:prstGeom prst="round1Rect">
            <a:avLst>
              <a:gd name="adj" fmla="val 2846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Shape 98"/>
          <p:cNvSpPr/>
          <p:nvPr userDrawn="1"/>
        </p:nvSpPr>
        <p:spPr>
          <a:xfrm>
            <a:off x="-3472" y="659747"/>
            <a:ext cx="3657600" cy="18428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r="29726"/>
          <a:stretch/>
        </p:blipFill>
        <p:spPr>
          <a:xfrm>
            <a:off x="0" y="817418"/>
            <a:ext cx="3654128" cy="4326018"/>
          </a:xfrm>
          <a:prstGeom prst="rect">
            <a:avLst/>
          </a:prstGeom>
          <a:noFill/>
          <a:ln>
            <a:noFill/>
          </a:ln>
        </p:spPr>
      </p:pic>
      <p:sp>
        <p:nvSpPr>
          <p:cNvPr id="20" name="Shape 71"/>
          <p:cNvSpPr txBox="1">
            <a:spLocks noGrp="1"/>
          </p:cNvSpPr>
          <p:nvPr>
            <p:ph type="body" idx="1"/>
          </p:nvPr>
        </p:nvSpPr>
        <p:spPr>
          <a:xfrm>
            <a:off x="457200" y="1733643"/>
            <a:ext cx="3089305" cy="680970"/>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6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21" name="Shape 64"/>
          <p:cNvSpPr txBox="1">
            <a:spLocks noGrp="1"/>
          </p:cNvSpPr>
          <p:nvPr>
            <p:ph type="title"/>
          </p:nvPr>
        </p:nvSpPr>
        <p:spPr>
          <a:xfrm>
            <a:off x="457200" y="890791"/>
            <a:ext cx="3089305" cy="828360"/>
          </a:xfrm>
          <a:prstGeom prst="rect">
            <a:avLst/>
          </a:prstGeom>
          <a:noFill/>
          <a:ln>
            <a:noFill/>
          </a:ln>
        </p:spPr>
        <p:txBody>
          <a:bodyPr spcFirstLastPara="1" wrap="square" lIns="0" tIns="91425" rIns="91425" bIns="91425" anchor="b" anchorCtr="0"/>
          <a:lstStyle>
            <a:lvl1pPr marL="0" marR="0" lvl="0" indent="0" algn="l" rtl="0">
              <a:lnSpc>
                <a:spcPct val="90000"/>
              </a:lnSpc>
              <a:spcBef>
                <a:spcPts val="0"/>
              </a:spcBef>
              <a:spcAft>
                <a:spcPts val="0"/>
              </a:spcAft>
              <a:buClr>
                <a:schemeClr val="lt1"/>
              </a:buClr>
              <a:buSzPts val="1400"/>
              <a:buFont typeface="Arial"/>
              <a:buNone/>
              <a:defRPr sz="28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000-DTSE-Analytics-7560-60-DU-</a:t>
            </a:r>
            <a:fld id="{5A6FB346-E907-314D-8DE1-ECD2B2B6AA1B}" type="slidenum">
              <a:rPr lang="uk-UA" smtClean="0"/>
              <a:pPr/>
              <a:t>‹#›</a:t>
            </a:fld>
            <a:endParaRPr lang="uk-UA" dirty="0"/>
          </a:p>
        </p:txBody>
      </p:sp>
      <p:pic>
        <p:nvPicPr>
          <p:cNvPr id="10"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1"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 Light banner, 1 column tex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alphaModFix amt="3000"/>
            <a:extLst>
              <a:ext uri="{28A0092B-C50C-407E-A947-70E740481C1C}">
                <a14:useLocalDpi xmlns:a14="http://schemas.microsoft.com/office/drawing/2010/main"/>
              </a:ext>
            </a:extLst>
          </a:blip>
          <a:srcRect r="11266"/>
          <a:stretch/>
        </p:blipFill>
        <p:spPr>
          <a:xfrm rot="5400000">
            <a:off x="227748" y="2081119"/>
            <a:ext cx="2860272" cy="3264494"/>
          </a:xfrm>
          <a:prstGeom prst="rect">
            <a:avLst/>
          </a:prstGeom>
        </p:spPr>
      </p:pic>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000-DTSE-Analytics-7560-60-DU-</a:t>
            </a:r>
            <a:fld id="{5A6FB346-E907-314D-8DE1-ECD2B2B6AA1B}" type="slidenum">
              <a:rPr lang="uk-UA" smtClean="0"/>
              <a:pPr/>
              <a:t>‹#›</a:t>
            </a:fld>
            <a:endParaRPr lang="uk-UA" dirty="0"/>
          </a:p>
        </p:txBody>
      </p:sp>
      <p:pic>
        <p:nvPicPr>
          <p:cNvPr id="8"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653575908"/>
      </p:ext>
    </p:extLst>
  </p:cSld>
  <p:clrMapOvr>
    <a:masterClrMapping/>
  </p:clrMapOvr>
  <p:extLst mod="1">
    <p:ext uri="{DCECCB84-F9BA-43D5-87BE-67443E8EF086}">
      <p15:sldGuideLst xmlns:p15="http://schemas.microsoft.com/office/powerpoint/2012/main" xmlns="">
        <p15:guide id="4"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6 - Internal Only">
    <p:spTree>
      <p:nvGrpSpPr>
        <p:cNvPr id="1" name=""/>
        <p:cNvGrpSpPr/>
        <p:nvPr/>
      </p:nvGrpSpPr>
      <p:grpSpPr>
        <a:xfrm>
          <a:off x="0" y="0"/>
          <a:ext cx="0" cy="0"/>
          <a:chOff x="0" y="0"/>
          <a:chExt cx="0" cy="0"/>
        </a:xfrm>
      </p:grpSpPr>
      <p:sp>
        <p:nvSpPr>
          <p:cNvPr id="11" name="Round Single Corner Rectangle 10"/>
          <p:cNvSpPr/>
          <p:nvPr userDrawn="1"/>
        </p:nvSpPr>
        <p:spPr>
          <a:xfrm rot="10800000" flipH="1">
            <a:off x="-1" y="-6"/>
            <a:ext cx="9144001" cy="866491"/>
          </a:xfrm>
          <a:prstGeom prst="round1Rect">
            <a:avLst>
              <a:gd name="adj" fmla="val 50000"/>
            </a:avLst>
          </a:prstGeom>
          <a:solidFill>
            <a:srgbClr val="FFD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270472"/>
            <a:ext cx="6726195"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lt1"/>
                </a:solidFill>
              </a:defRPr>
            </a:lvl1pPr>
          </a:lstStyle>
          <a:p>
            <a:pPr marL="0" lvl="0" indent="0">
              <a:lnSpc>
                <a:spcPct val="80000"/>
              </a:lnSpc>
              <a:buClr>
                <a:schemeClr val="lt1"/>
              </a:buClr>
              <a:buSzPts val="1400"/>
              <a:buFont typeface="Arial"/>
            </a:pPr>
            <a:r>
              <a:rPr lang="en-US" dirty="0"/>
              <a:t>Click to edit title text</a:t>
            </a:r>
          </a:p>
        </p:txBody>
      </p:sp>
      <p:pic>
        <p:nvPicPr>
          <p:cNvPr id="14" name="Picture 13" descr="line-dot-pattern@2x.png"/>
          <p:cNvPicPr>
            <a:picLocks noChangeAspect="1"/>
          </p:cNvPicPr>
          <p:nvPr userDrawn="1"/>
        </p:nvPicPr>
        <p:blipFill rotWithShape="1">
          <a:blip r:embed="rId2">
            <a:extLst>
              <a:ext uri="{28A0092B-C50C-407E-A947-70E740481C1C}">
                <a14:useLocalDpi xmlns:a14="http://schemas.microsoft.com/office/drawing/2010/main"/>
              </a:ext>
            </a:extLst>
          </a:blip>
          <a:srcRect l="4800" b="12647"/>
          <a:stretch/>
        </p:blipFill>
        <p:spPr>
          <a:xfrm rot="16200000">
            <a:off x="7179812" y="-1097707"/>
            <a:ext cx="866487" cy="3061892"/>
          </a:xfrm>
          <a:prstGeom prst="rect">
            <a:avLst/>
          </a:prstGeom>
        </p:spPr>
      </p:pic>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000-DTSE-Analytics-7560-60-DU-</a:t>
            </a:r>
            <a:fld id="{5A6FB346-E907-314D-8DE1-ECD2B2B6AA1B}" type="slidenum">
              <a:rPr lang="uk-UA" smtClean="0"/>
              <a:pPr/>
              <a:t>‹#›</a:t>
            </a:fld>
            <a:endParaRPr lang="uk-UA" dirty="0"/>
          </a:p>
        </p:txBody>
      </p:sp>
      <p:grpSp>
        <p:nvGrpSpPr>
          <p:cNvPr id="5" name="Group 4"/>
          <p:cNvGrpSpPr/>
          <p:nvPr userDrawn="1"/>
        </p:nvGrpSpPr>
        <p:grpSpPr>
          <a:xfrm>
            <a:off x="6991004" y="1978634"/>
            <a:ext cx="1925571" cy="1271847"/>
            <a:chOff x="6991004" y="1978634"/>
            <a:chExt cx="1925571" cy="1271847"/>
          </a:xfrm>
        </p:grpSpPr>
        <p:sp>
          <p:nvSpPr>
            <p:cNvPr id="2" name="Rectangle 1"/>
            <p:cNvSpPr/>
            <p:nvPr userDrawn="1"/>
          </p:nvSpPr>
          <p:spPr>
            <a:xfrm>
              <a:off x="6991004" y="1978634"/>
              <a:ext cx="1925571" cy="1271847"/>
            </a:xfrm>
            <a:prstGeom prst="rect">
              <a:avLst/>
            </a:prstGeom>
            <a:noFill/>
            <a:ln w="136525">
              <a:solidFill>
                <a:srgbClr val="FFDE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7090756" y="2152892"/>
              <a:ext cx="1704109" cy="923330"/>
            </a:xfrm>
            <a:prstGeom prst="rect">
              <a:avLst/>
            </a:prstGeom>
            <a:noFill/>
          </p:spPr>
          <p:txBody>
            <a:bodyPr wrap="square" rtlCol="0">
              <a:spAutoFit/>
            </a:bodyPr>
            <a:lstStyle/>
            <a:p>
              <a:pPr algn="ctr"/>
              <a:r>
                <a:rPr lang="en-US" sz="1800" b="1" dirty="0" err="1" smtClean="0">
                  <a:solidFill>
                    <a:srgbClr val="FFC72C"/>
                  </a:solidFill>
                </a:rPr>
                <a:t>DataStax</a:t>
              </a:r>
              <a:r>
                <a:rPr lang="en-US" sz="1800" b="1" dirty="0" smtClean="0">
                  <a:solidFill>
                    <a:srgbClr val="FFC72C"/>
                  </a:solidFill>
                </a:rPr>
                <a:t> Internal Use Only</a:t>
              </a:r>
            </a:p>
          </p:txBody>
        </p:sp>
      </p:grpSp>
      <p:pic>
        <p:nvPicPr>
          <p:cNvPr id="13"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6"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287096619"/>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7 - Sub-section Break (Exercise, other)">
    <p:spTree>
      <p:nvGrpSpPr>
        <p:cNvPr id="1" name=""/>
        <p:cNvGrpSpPr/>
        <p:nvPr/>
      </p:nvGrpSpPr>
      <p:grpSpPr>
        <a:xfrm>
          <a:off x="0" y="0"/>
          <a:ext cx="0" cy="0"/>
          <a:chOff x="0" y="0"/>
          <a:chExt cx="0" cy="0"/>
        </a:xfrm>
      </p:grpSpPr>
      <p:sp>
        <p:nvSpPr>
          <p:cNvPr id="5" name="Round Single Corner Rectangle 4"/>
          <p:cNvSpPr/>
          <p:nvPr userDrawn="1"/>
        </p:nvSpPr>
        <p:spPr>
          <a:xfrm flipH="1">
            <a:off x="0" y="1"/>
            <a:ext cx="4267200" cy="4286249"/>
          </a:xfrm>
          <a:prstGeom prst="round1Rect">
            <a:avLst>
              <a:gd name="adj" fmla="val 3481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a:stretch/>
        </p:blipFill>
        <p:spPr>
          <a:xfrm flipV="1">
            <a:off x="-1274" y="0"/>
            <a:ext cx="5199810" cy="4326018"/>
          </a:xfrm>
          <a:prstGeom prst="rect">
            <a:avLst/>
          </a:prstGeom>
          <a:noFill/>
          <a:ln>
            <a:noFill/>
          </a:ln>
        </p:spPr>
      </p:pic>
      <p:sp>
        <p:nvSpPr>
          <p:cNvPr id="12" name="Shape 71"/>
          <p:cNvSpPr txBox="1">
            <a:spLocks noGrp="1"/>
          </p:cNvSpPr>
          <p:nvPr>
            <p:ph type="body" idx="1"/>
          </p:nvPr>
        </p:nvSpPr>
        <p:spPr>
          <a:xfrm>
            <a:off x="457200" y="3015512"/>
            <a:ext cx="3409406" cy="1189095"/>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8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13" name="Shape 64"/>
          <p:cNvSpPr txBox="1">
            <a:spLocks noGrp="1"/>
          </p:cNvSpPr>
          <p:nvPr>
            <p:ph type="title"/>
          </p:nvPr>
        </p:nvSpPr>
        <p:spPr>
          <a:xfrm>
            <a:off x="457200" y="1702021"/>
            <a:ext cx="3409406" cy="1299000"/>
          </a:xfrm>
          <a:prstGeom prst="rect">
            <a:avLst/>
          </a:prstGeom>
          <a:noFill/>
          <a:ln>
            <a:noFill/>
          </a:ln>
        </p:spPr>
        <p:txBody>
          <a:bodyPr spcFirstLastPara="1" wrap="square" lIns="0" tIns="91425" rIns="91425" bIns="91425" anchor="b" anchorCtr="0"/>
          <a:lstStyle>
            <a:lvl1pPr marL="0" marR="0" lvl="0" indent="0" algn="l" rtl="0">
              <a:lnSpc>
                <a:spcPct val="80000"/>
              </a:lnSpc>
              <a:spcBef>
                <a:spcPts val="0"/>
              </a:spcBef>
              <a:spcAft>
                <a:spcPts val="0"/>
              </a:spcAft>
              <a:buClr>
                <a:schemeClr val="lt1"/>
              </a:buClr>
              <a:buSzPts val="1400"/>
              <a:buFont typeface="Arial"/>
              <a:buNone/>
              <a:defRPr sz="32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000-DTSE-Analytics-7560-60-DU-</a:t>
            </a:r>
            <a:fld id="{5A6FB346-E907-314D-8DE1-ECD2B2B6AA1B}" type="slidenum">
              <a:rPr lang="uk-UA" smtClean="0"/>
              <a:pPr/>
              <a:t>‹#›</a:t>
            </a:fld>
            <a:endParaRPr lang="uk-UA" dirty="0"/>
          </a:p>
        </p:txBody>
      </p:sp>
      <p:pic>
        <p:nvPicPr>
          <p:cNvPr id="9"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752276708"/>
      </p:ext>
    </p:extLst>
  </p:cSld>
  <p:clrMapOvr>
    <a:masterClrMapping/>
  </p:clrMapOvr>
  <p:extLst mod="1">
    <p:ext uri="{DCECCB84-F9BA-43D5-87BE-67443E8EF086}">
      <p15:sldGuideLst xmlns:p15="http://schemas.microsoft.com/office/powerpoint/2012/main" xmlns="">
        <p15:guide id="1" pos="2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8 - Section 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000-DTSE-Analytics-7560-60-DU-</a:t>
            </a:r>
            <a:fld id="{5A6FB346-E907-314D-8DE1-ECD2B2B6AA1B}" type="slidenum">
              <a:rPr lang="uk-UA" smtClean="0"/>
              <a:pPr/>
              <a:t>‹#›</a:t>
            </a:fld>
            <a:endParaRPr lang="uk-UA" dirty="0"/>
          </a:p>
        </p:txBody>
      </p:sp>
      <p:sp>
        <p:nvSpPr>
          <p:cNvPr id="10"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End of Module:</a:t>
            </a:r>
            <a:endParaRPr lang="en-US" dirty="0"/>
          </a:p>
        </p:txBody>
      </p:sp>
      <p:pic>
        <p:nvPicPr>
          <p:cNvPr id="9"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9 - Additional Detail:">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baseline="0">
                <a:solidFill>
                  <a:schemeClr val="bg1"/>
                </a:solidFill>
                <a:latin typeface="Arial" charset="0"/>
                <a:ea typeface="Arial" charset="0"/>
                <a:cs typeface="Arial" charset="0"/>
              </a:defRPr>
            </a:lvl1pPr>
          </a:lstStyle>
          <a:p>
            <a:r>
              <a:rPr lang="en-US" dirty="0" smtClean="0"/>
              <a:t>Additional Detail:</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000-DTSE-Analytics-7560-60-DU-</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85693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Prerequisites: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000-DTSE-Analytics-7560-60-DU-</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89428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Solutions: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000-DTSE-Analytics-7560-60-DU-</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20170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02 - Light banner, 1 column tex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alphaModFix amt="3000"/>
            <a:extLst>
              <a:ext uri="{28A0092B-C50C-407E-A947-70E740481C1C}">
                <a14:useLocalDpi xmlns:a14="http://schemas.microsoft.com/office/drawing/2010/main"/>
              </a:ext>
            </a:extLst>
          </a:blip>
          <a:srcRect r="11266"/>
          <a:stretch/>
        </p:blipFill>
        <p:spPr>
          <a:xfrm rot="5400000">
            <a:off x="227748" y="2081119"/>
            <a:ext cx="2860272" cy="3264494"/>
          </a:xfrm>
          <a:prstGeom prst="rect">
            <a:avLst/>
          </a:prstGeom>
        </p:spPr>
      </p:pic>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000-DTSE-Analytics-7560-60-DU-</a:t>
            </a:r>
            <a:fld id="{5A6FB346-E907-314D-8DE1-ECD2B2B6AA1B}" type="slidenum">
              <a:rPr lang="uk-UA" smtClean="0"/>
              <a:pPr/>
              <a:t>‹#›</a:t>
            </a:fld>
            <a:endParaRPr lang="uk-UA" dirty="0"/>
          </a:p>
        </p:txBody>
      </p:sp>
      <p:pic>
        <p:nvPicPr>
          <p:cNvPr id="8"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3843393189"/>
      </p:ext>
    </p:extLst>
  </p:cSld>
  <p:clrMapOvr>
    <a:masterClrMapping/>
  </p:clrMapOvr>
  <p:extLst mod="1">
    <p:ext uri="{DCECCB84-F9BA-43D5-87BE-67443E8EF086}">
      <p15:sldGuideLst xmlns="" xmlns:p15="http://schemas.microsoft.com/office/powerpoint/2012/main">
        <p15:guide id="4" pos="547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96" r:id="rId1"/>
    <p:sldLayoutId id="2147483713" r:id="rId2"/>
    <p:sldLayoutId id="2147483714" r:id="rId3"/>
    <p:sldLayoutId id="2147483717" r:id="rId4"/>
    <p:sldLayoutId id="2147483710" r:id="rId5"/>
    <p:sldLayoutId id="2147483716" r:id="rId6"/>
    <p:sldLayoutId id="2147483715" r:id="rId7"/>
    <p:sldLayoutId id="2147483718" r:id="rId8"/>
    <p:sldLayoutId id="2147483719" r:id="rId9"/>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xmlns="">
        <p15:guide id="1" orient="horz" pos="3151" userDrawn="1">
          <p15:clr>
            <a:srgbClr val="F26B43"/>
          </p15:clr>
        </p15:guide>
        <p15:guide id="2" pos="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799901"/>
            <a:ext cx="3089305" cy="680970"/>
          </a:xfrm>
        </p:spPr>
        <p:txBody>
          <a:bodyPr/>
          <a:lstStyle/>
          <a:p>
            <a:r>
              <a:rPr lang="en-US" sz="2000" dirty="0" smtClean="0"/>
              <a:t>DSEFS</a:t>
            </a:r>
            <a:endParaRPr lang="en-US" sz="2000" dirty="0"/>
          </a:p>
        </p:txBody>
      </p:sp>
      <p:sp>
        <p:nvSpPr>
          <p:cNvPr id="3" name="Title 2"/>
          <p:cNvSpPr>
            <a:spLocks noGrp="1"/>
          </p:cNvSpPr>
          <p:nvPr>
            <p:ph type="title"/>
          </p:nvPr>
        </p:nvSpPr>
        <p:spPr>
          <a:xfrm>
            <a:off x="457200" y="1181492"/>
            <a:ext cx="3089305" cy="828360"/>
          </a:xfrm>
        </p:spPr>
        <p:txBody>
          <a:bodyPr/>
          <a:lstStyle/>
          <a:p>
            <a:r>
              <a:rPr lang="en-US" dirty="0" smtClean="0"/>
              <a:t>Discussion Unit: DSE Analytics</a:t>
            </a:r>
            <a:endParaRPr lang="en-US" dirty="0"/>
          </a:p>
        </p:txBody>
      </p:sp>
      <p:sp>
        <p:nvSpPr>
          <p:cNvPr id="4" name="Slide Number Placeholder 3"/>
          <p:cNvSpPr>
            <a:spLocks noGrp="1"/>
          </p:cNvSpPr>
          <p:nvPr>
            <p:ph type="sldNum" sz="quarter" idx="11"/>
          </p:nvPr>
        </p:nvSpPr>
        <p:spPr/>
        <p:txBody>
          <a:bodyPr/>
          <a:lstStyle/>
          <a:p>
            <a:r>
              <a:rPr lang="en-US" dirty="0" smtClean="0"/>
              <a:t>000-DTSE-Analytics-7560-60-DU-</a:t>
            </a:r>
            <a:fld id="{5A6FB346-E907-314D-8DE1-ECD2B2B6AA1B}" type="slidenum">
              <a:rPr lang="uk-UA" smtClean="0"/>
              <a:pPr/>
              <a:t>1</a:t>
            </a:fld>
            <a:endParaRPr lang="uk-UA" dirty="0"/>
          </a:p>
        </p:txBody>
      </p:sp>
      <p:sp>
        <p:nvSpPr>
          <p:cNvPr id="7" name="Content Placeholder 1"/>
          <p:cNvSpPr txBox="1">
            <a:spLocks/>
          </p:cNvSpPr>
          <p:nvPr/>
        </p:nvSpPr>
        <p:spPr>
          <a:xfrm>
            <a:off x="4111328" y="1181492"/>
            <a:ext cx="4916294" cy="1749351"/>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27013" indent="-227013">
              <a:buFont typeface="Arial" pitchFamily="34" charset="0"/>
              <a:buChar char="•"/>
            </a:pPr>
            <a:r>
              <a:rPr lang="en-US" sz="2000" kern="1200" dirty="0">
                <a:solidFill>
                  <a:schemeClr val="tx1"/>
                </a:solidFill>
              </a:rPr>
              <a:t>The goal of this Discussion Unit is to configure and use DSEFS.</a:t>
            </a:r>
            <a:endParaRPr lang="en-US" sz="2000" dirty="0"/>
          </a:p>
        </p:txBody>
      </p:sp>
    </p:spTree>
    <p:extLst>
      <p:ext uri="{BB962C8B-B14F-4D97-AF65-F5344CB8AC3E}">
        <p14:creationId xmlns:p14="http://schemas.microsoft.com/office/powerpoint/2010/main" val="153097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DSEFS: </a:t>
            </a:r>
            <a:r>
              <a:rPr lang="en-US" dirty="0" err="1" smtClean="0"/>
              <a:t>Roundtrip</a:t>
            </a:r>
            <a:r>
              <a:rPr lang="en-US" dirty="0" smtClean="0"/>
              <a:t> using DSE Spark</a:t>
            </a:r>
            <a:endParaRPr lang="en-US" dirty="0"/>
          </a:p>
        </p:txBody>
      </p:sp>
      <p:sp>
        <p:nvSpPr>
          <p:cNvPr id="3" name="Slide Number Placeholder 2"/>
          <p:cNvSpPr>
            <a:spLocks noGrp="1"/>
          </p:cNvSpPr>
          <p:nvPr>
            <p:ph type="sldNum" sz="quarter" idx="11"/>
          </p:nvPr>
        </p:nvSpPr>
        <p:spPr/>
        <p:txBody>
          <a:bodyPr/>
          <a:lstStyle/>
          <a:p>
            <a:r>
              <a:rPr lang="en-US" dirty="0" smtClean="0"/>
              <a:t>000-DTSE-Analytics-7560-60-DU-</a:t>
            </a:r>
            <a:fld id="{5A6FB346-E907-314D-8DE1-ECD2B2B6AA1B}" type="slidenum">
              <a:rPr lang="uk-UA" smtClean="0"/>
              <a:pPr/>
              <a:t>10</a:t>
            </a:fld>
            <a:endParaRPr lang="uk-UA" dirty="0"/>
          </a:p>
        </p:txBody>
      </p:sp>
      <p:sp>
        <p:nvSpPr>
          <p:cNvPr id="5" name="TextBox 4"/>
          <p:cNvSpPr txBox="1"/>
          <p:nvPr/>
        </p:nvSpPr>
        <p:spPr>
          <a:xfrm>
            <a:off x="3424334" y="1658914"/>
            <a:ext cx="5355772" cy="1754326"/>
          </a:xfrm>
          <a:prstGeom prst="rect">
            <a:avLst/>
          </a:prstGeom>
          <a:noFill/>
        </p:spPr>
        <p:txBody>
          <a:bodyPr wrap="square" rtlCol="0">
            <a:spAutoFit/>
          </a:bodyPr>
          <a:lstStyle/>
          <a:p>
            <a:pPr>
              <a:tabLst>
                <a:tab pos="227013" algn="l"/>
              </a:tabLst>
            </a:pPr>
            <a:r>
              <a:rPr lang="en-US" sz="1800" dirty="0" err="1"/>
              <a:t>val</a:t>
            </a:r>
            <a:r>
              <a:rPr lang="en-US" sz="1800" dirty="0"/>
              <a:t> rows = </a:t>
            </a:r>
            <a:r>
              <a:rPr lang="en-US" sz="1800" dirty="0" err="1"/>
              <a:t>sc.textFile</a:t>
            </a:r>
            <a:r>
              <a:rPr lang="en-US" sz="1800" dirty="0" smtClean="0"/>
              <a:t>(</a:t>
            </a:r>
          </a:p>
          <a:p>
            <a:pPr>
              <a:tabLst>
                <a:tab pos="227013" algn="l"/>
              </a:tabLst>
            </a:pPr>
            <a:r>
              <a:rPr lang="en-US" sz="1800" dirty="0"/>
              <a:t> </a:t>
            </a:r>
            <a:r>
              <a:rPr lang="en-US" sz="1800" dirty="0" smtClean="0"/>
              <a:t>  "</a:t>
            </a:r>
            <a:r>
              <a:rPr lang="en-US" sz="1800" dirty="0"/>
              <a:t>file:///opt/stores_db/7545_HelloWorld.csv")</a:t>
            </a:r>
          </a:p>
          <a:p>
            <a:pPr>
              <a:tabLst>
                <a:tab pos="227013" algn="l"/>
              </a:tabLst>
            </a:pPr>
            <a:r>
              <a:rPr lang="en-US" sz="1800" dirty="0" err="1" smtClean="0"/>
              <a:t>rows.collect</a:t>
            </a:r>
            <a:r>
              <a:rPr lang="en-US" sz="1800" dirty="0"/>
              <a:t>().</a:t>
            </a:r>
            <a:r>
              <a:rPr lang="en-US" sz="1800" dirty="0" err="1"/>
              <a:t>foreach</a:t>
            </a:r>
            <a:r>
              <a:rPr lang="en-US" sz="1800" dirty="0"/>
              <a:t>(</a:t>
            </a:r>
            <a:r>
              <a:rPr lang="en-US" sz="1800" dirty="0" err="1"/>
              <a:t>println</a:t>
            </a:r>
            <a:r>
              <a:rPr lang="en-US" sz="1800" dirty="0"/>
              <a:t>)</a:t>
            </a:r>
          </a:p>
          <a:p>
            <a:pPr>
              <a:tabLst>
                <a:tab pos="227013" algn="l"/>
              </a:tabLst>
            </a:pPr>
            <a:endParaRPr lang="en-US" sz="1800" dirty="0"/>
          </a:p>
          <a:p>
            <a:pPr>
              <a:tabLst>
                <a:tab pos="227013" algn="l"/>
              </a:tabLst>
            </a:pPr>
            <a:r>
              <a:rPr lang="en-US" sz="1800" dirty="0" err="1" smtClean="0"/>
              <a:t>rows.saveAsTextFile</a:t>
            </a:r>
            <a:r>
              <a:rPr lang="en-US" sz="1800" dirty="0" smtClean="0"/>
              <a:t>(</a:t>
            </a:r>
          </a:p>
          <a:p>
            <a:pPr>
              <a:tabLst>
                <a:tab pos="227013" algn="l"/>
              </a:tabLst>
            </a:pPr>
            <a:r>
              <a:rPr lang="en-US" sz="1800" dirty="0"/>
              <a:t> </a:t>
            </a:r>
            <a:r>
              <a:rPr lang="en-US" sz="1800" dirty="0" smtClean="0"/>
              <a:t>  "</a:t>
            </a:r>
            <a:r>
              <a:rPr lang="en-US" sz="1800" dirty="0" err="1"/>
              <a:t>dsefs</a:t>
            </a:r>
            <a:r>
              <a:rPr lang="en-US" sz="1800" dirty="0"/>
              <a:t>:///</a:t>
            </a:r>
            <a:r>
              <a:rPr lang="en-US" sz="1800" dirty="0" err="1"/>
              <a:t>tmp</a:t>
            </a:r>
            <a:r>
              <a:rPr lang="en-US" sz="1800" dirty="0"/>
              <a:t>/7545_HelloWorld.csv")</a:t>
            </a:r>
          </a:p>
        </p:txBody>
      </p:sp>
      <p:pic>
        <p:nvPicPr>
          <p:cNvPr id="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 r="51395" b="9433"/>
          <a:stretch/>
        </p:blipFill>
        <p:spPr bwMode="auto">
          <a:xfrm>
            <a:off x="737693" y="2004013"/>
            <a:ext cx="1997985" cy="83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72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39" y="246779"/>
            <a:ext cx="8453534" cy="548048"/>
          </a:xfrm>
        </p:spPr>
        <p:txBody>
          <a:bodyPr/>
          <a:lstStyle/>
          <a:p>
            <a:r>
              <a:rPr lang="en-US" dirty="0" smtClean="0"/>
              <a:t>DSEFS: Verify via "</a:t>
            </a:r>
            <a:r>
              <a:rPr lang="en-US" dirty="0" err="1" smtClean="0"/>
              <a:t>dse</a:t>
            </a:r>
            <a:r>
              <a:rPr lang="en-US" dirty="0" smtClean="0"/>
              <a:t> </a:t>
            </a:r>
            <a:r>
              <a:rPr lang="en-US" dirty="0" err="1" smtClean="0"/>
              <a:t>fs</a:t>
            </a:r>
            <a:r>
              <a:rPr lang="en-US" dirty="0" smtClean="0"/>
              <a:t>"</a:t>
            </a:r>
            <a:endParaRPr lang="en-US" dirty="0"/>
          </a:p>
        </p:txBody>
      </p:sp>
      <p:sp>
        <p:nvSpPr>
          <p:cNvPr id="3" name="Slide Number Placeholder 2"/>
          <p:cNvSpPr>
            <a:spLocks noGrp="1"/>
          </p:cNvSpPr>
          <p:nvPr>
            <p:ph type="sldNum" sz="quarter" idx="11"/>
          </p:nvPr>
        </p:nvSpPr>
        <p:spPr/>
        <p:txBody>
          <a:bodyPr/>
          <a:lstStyle/>
          <a:p>
            <a:r>
              <a:rPr lang="en-US" dirty="0" smtClean="0"/>
              <a:t>000-DTSE-Analytics-7560-60-DU-</a:t>
            </a:r>
            <a:fld id="{5A6FB346-E907-314D-8DE1-ECD2B2B6AA1B}" type="slidenum">
              <a:rPr lang="uk-UA" smtClean="0"/>
              <a:pPr/>
              <a:t>11</a:t>
            </a:fld>
            <a:endParaRPr lang="uk-UA" dirty="0"/>
          </a:p>
        </p:txBody>
      </p:sp>
      <p:sp>
        <p:nvSpPr>
          <p:cNvPr id="4" name="TextBox 3"/>
          <p:cNvSpPr txBox="1"/>
          <p:nvPr/>
        </p:nvSpPr>
        <p:spPr>
          <a:xfrm>
            <a:off x="923729" y="794827"/>
            <a:ext cx="8098973" cy="2862322"/>
          </a:xfrm>
          <a:prstGeom prst="rect">
            <a:avLst/>
          </a:prstGeom>
          <a:noFill/>
        </p:spPr>
        <p:txBody>
          <a:bodyPr wrap="square" rtlCol="0">
            <a:spAutoFit/>
          </a:bodyPr>
          <a:lstStyle/>
          <a:p>
            <a:pPr>
              <a:tabLst>
                <a:tab pos="227013" algn="l"/>
              </a:tabLst>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dse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fs</a:t>
            </a:r>
            <a:endParaRPr lang="en-US" sz="1200" dirty="0">
              <a:latin typeface="Courier New" pitchFamily="49" charset="0"/>
              <a:cs typeface="Courier New" pitchFamily="49" charset="0"/>
            </a:endParaRPr>
          </a:p>
          <a:p>
            <a:pPr>
              <a:tabLst>
                <a:tab pos="227013" algn="l"/>
              </a:tabLst>
            </a:pPr>
            <a:r>
              <a:rPr lang="en-US" sz="1200" dirty="0" err="1" smtClean="0">
                <a:latin typeface="Courier New" pitchFamily="49" charset="0"/>
                <a:cs typeface="Courier New" pitchFamily="49" charset="0"/>
              </a:rPr>
              <a:t>dsefs</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dsefs://127.0.0.1:5598/ &gt; </a:t>
            </a:r>
            <a:r>
              <a:rPr lang="en-US" sz="1200" dirty="0" err="1">
                <a:solidFill>
                  <a:srgbClr val="00B0F0"/>
                </a:solidFill>
                <a:latin typeface="Courier New" pitchFamily="49" charset="0"/>
                <a:cs typeface="Courier New" pitchFamily="49" charset="0"/>
              </a:rPr>
              <a:t>ls</a:t>
            </a:r>
            <a:r>
              <a:rPr lang="en-US" sz="1200" dirty="0">
                <a:solidFill>
                  <a:srgbClr val="00B0F0"/>
                </a:solidFill>
                <a:latin typeface="Courier New" pitchFamily="49" charset="0"/>
                <a:cs typeface="Courier New" pitchFamily="49" charset="0"/>
              </a:rPr>
              <a:t> -l</a:t>
            </a:r>
          </a:p>
          <a:p>
            <a:pPr>
              <a:tabLst>
                <a:tab pos="227013" algn="l"/>
              </a:tabLst>
            </a:pPr>
            <a:r>
              <a:rPr lang="en-US" sz="1200" dirty="0">
                <a:latin typeface="Courier New" pitchFamily="49" charset="0"/>
                <a:cs typeface="Courier New" pitchFamily="49" charset="0"/>
              </a:rPr>
              <a:t>Type  Permission  Owner  Group  Length  Modified                  Name</a:t>
            </a:r>
          </a:p>
          <a:p>
            <a:pPr>
              <a:tabLst>
                <a:tab pos="227013" algn="l"/>
              </a:tabLst>
            </a:pPr>
            <a:r>
              <a:rPr lang="en-US" sz="1200" dirty="0" err="1">
                <a:latin typeface="Courier New" pitchFamily="49" charset="0"/>
                <a:cs typeface="Courier New" pitchFamily="49" charset="0"/>
              </a:rPr>
              <a:t>dir</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rwx-wx-wx</a:t>
            </a:r>
            <a:r>
              <a:rPr lang="en-US" sz="1200" dirty="0">
                <a:latin typeface="Courier New" pitchFamily="49" charset="0"/>
                <a:cs typeface="Courier New" pitchFamily="49" charset="0"/>
              </a:rPr>
              <a:t>   none   </a:t>
            </a:r>
            <a:r>
              <a:rPr lang="en-US" sz="1200" dirty="0" err="1">
                <a:latin typeface="Courier New" pitchFamily="49" charset="0"/>
                <a:cs typeface="Courier New" pitchFamily="49" charset="0"/>
              </a:rPr>
              <a:t>none</a:t>
            </a:r>
            <a:r>
              <a:rPr lang="en-US" sz="1200" dirty="0">
                <a:latin typeface="Courier New" pitchFamily="49" charset="0"/>
                <a:cs typeface="Courier New" pitchFamily="49" charset="0"/>
              </a:rPr>
              <a:t>        -  2018-07-19 17:09:49-0600  </a:t>
            </a:r>
            <a:r>
              <a:rPr lang="en-US" sz="1200" dirty="0" err="1">
                <a:solidFill>
                  <a:srgbClr val="C00000"/>
                </a:solidFill>
                <a:latin typeface="Courier New" pitchFamily="49" charset="0"/>
                <a:cs typeface="Courier New" pitchFamily="49" charset="0"/>
              </a:rPr>
              <a:t>tmp</a:t>
            </a:r>
            <a:endParaRPr lang="en-US" sz="1200" dirty="0">
              <a:solidFill>
                <a:srgbClr val="C00000"/>
              </a:solidFill>
              <a:latin typeface="Courier New" pitchFamily="49" charset="0"/>
              <a:cs typeface="Courier New" pitchFamily="49" charset="0"/>
            </a:endParaRPr>
          </a:p>
          <a:p>
            <a:pPr>
              <a:tabLst>
                <a:tab pos="227013" algn="l"/>
              </a:tabLst>
            </a:pPr>
            <a:r>
              <a:rPr lang="en-US" sz="1200" dirty="0" err="1">
                <a:latin typeface="Courier New" pitchFamily="49" charset="0"/>
                <a:cs typeface="Courier New" pitchFamily="49" charset="0"/>
              </a:rPr>
              <a:t>dsefs</a:t>
            </a:r>
            <a:r>
              <a:rPr lang="en-US" sz="1200" dirty="0">
                <a:latin typeface="Courier New" pitchFamily="49" charset="0"/>
                <a:cs typeface="Courier New" pitchFamily="49" charset="0"/>
              </a:rPr>
              <a:t> dsefs://127.0.0.1:5598/ &gt; </a:t>
            </a:r>
            <a:r>
              <a:rPr lang="en-US" sz="1200" dirty="0">
                <a:solidFill>
                  <a:srgbClr val="00B0F0"/>
                </a:solidFill>
                <a:latin typeface="Courier New" pitchFamily="49" charset="0"/>
                <a:cs typeface="Courier New" pitchFamily="49" charset="0"/>
              </a:rPr>
              <a:t>cd </a:t>
            </a:r>
            <a:r>
              <a:rPr lang="en-US" sz="1200" dirty="0" err="1">
                <a:solidFill>
                  <a:srgbClr val="00B0F0"/>
                </a:solidFill>
                <a:latin typeface="Courier New" pitchFamily="49" charset="0"/>
                <a:cs typeface="Courier New" pitchFamily="49" charset="0"/>
              </a:rPr>
              <a:t>tmp</a:t>
            </a:r>
            <a:endParaRPr lang="en-US" sz="1200" dirty="0">
              <a:solidFill>
                <a:srgbClr val="00B0F0"/>
              </a:solidFill>
              <a:latin typeface="Courier New" pitchFamily="49" charset="0"/>
              <a:cs typeface="Courier New" pitchFamily="49" charset="0"/>
            </a:endParaRPr>
          </a:p>
          <a:p>
            <a:pPr>
              <a:tabLst>
                <a:tab pos="227013" algn="l"/>
              </a:tabLst>
            </a:pPr>
            <a:r>
              <a:rPr lang="en-US" sz="1200" dirty="0" err="1">
                <a:latin typeface="Courier New" pitchFamily="49" charset="0"/>
                <a:cs typeface="Courier New" pitchFamily="49" charset="0"/>
              </a:rPr>
              <a:t>dsefs</a:t>
            </a:r>
            <a:r>
              <a:rPr lang="en-US" sz="1200" dirty="0">
                <a:latin typeface="Courier New" pitchFamily="49" charset="0"/>
                <a:cs typeface="Courier New" pitchFamily="49" charset="0"/>
              </a:rPr>
              <a:t> dsefs://127.0.0.1:5598/tmp/ &gt; </a:t>
            </a:r>
            <a:r>
              <a:rPr lang="en-US" sz="1200" dirty="0" err="1">
                <a:solidFill>
                  <a:srgbClr val="00B0F0"/>
                </a:solidFill>
                <a:latin typeface="Courier New" pitchFamily="49" charset="0"/>
                <a:cs typeface="Courier New" pitchFamily="49" charset="0"/>
              </a:rPr>
              <a:t>ls</a:t>
            </a:r>
            <a:r>
              <a:rPr lang="en-US" sz="1200" dirty="0">
                <a:solidFill>
                  <a:srgbClr val="00B0F0"/>
                </a:solidFill>
                <a:latin typeface="Courier New" pitchFamily="49" charset="0"/>
                <a:cs typeface="Courier New" pitchFamily="49" charset="0"/>
              </a:rPr>
              <a:t> -l</a:t>
            </a:r>
          </a:p>
          <a:p>
            <a:pPr>
              <a:tabLst>
                <a:tab pos="227013" algn="l"/>
              </a:tabLst>
            </a:pPr>
            <a:r>
              <a:rPr lang="en-US" sz="1200" dirty="0">
                <a:latin typeface="Courier New" pitchFamily="49" charset="0"/>
                <a:cs typeface="Courier New" pitchFamily="49" charset="0"/>
              </a:rPr>
              <a:t>Type  Permission  Owner  Group  Length  Modified                  Name</a:t>
            </a:r>
          </a:p>
          <a:p>
            <a:pPr>
              <a:tabLst>
                <a:tab pos="227013" algn="l"/>
              </a:tabLst>
            </a:pPr>
            <a:r>
              <a:rPr lang="en-US" sz="1200" dirty="0" err="1">
                <a:latin typeface="Courier New" pitchFamily="49" charset="0"/>
                <a:cs typeface="Courier New" pitchFamily="49" charset="0"/>
              </a:rPr>
              <a:t>dir</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rwx-wx-wx</a:t>
            </a:r>
            <a:r>
              <a:rPr lang="en-US" sz="1200" dirty="0">
                <a:latin typeface="Courier New" pitchFamily="49" charset="0"/>
                <a:cs typeface="Courier New" pitchFamily="49" charset="0"/>
              </a:rPr>
              <a:t>   none   </a:t>
            </a:r>
            <a:r>
              <a:rPr lang="en-US" sz="1200" dirty="0" err="1">
                <a:latin typeface="Courier New" pitchFamily="49" charset="0"/>
                <a:cs typeface="Courier New" pitchFamily="49" charset="0"/>
              </a:rPr>
              <a:t>none</a:t>
            </a:r>
            <a:r>
              <a:rPr lang="en-US" sz="1200" dirty="0">
                <a:latin typeface="Courier New" pitchFamily="49" charset="0"/>
                <a:cs typeface="Courier New" pitchFamily="49" charset="0"/>
              </a:rPr>
              <a:t>        -  2018-07-19 17:09:49-0600  </a:t>
            </a:r>
            <a:r>
              <a:rPr lang="en-US" sz="1200" dirty="0" smtClean="0">
                <a:solidFill>
                  <a:srgbClr val="C00000"/>
                </a:solidFill>
                <a:latin typeface="Courier New" pitchFamily="49" charset="0"/>
                <a:cs typeface="Courier New" pitchFamily="49" charset="0"/>
              </a:rPr>
              <a:t>hive</a:t>
            </a:r>
          </a:p>
          <a:p>
            <a:pPr>
              <a:tabLst>
                <a:tab pos="227013" algn="l"/>
              </a:tabLst>
            </a:pPr>
            <a:endParaRPr lang="en-US" sz="1200" dirty="0">
              <a:latin typeface="Courier New" pitchFamily="49" charset="0"/>
              <a:cs typeface="Courier New" pitchFamily="49" charset="0"/>
            </a:endParaRPr>
          </a:p>
          <a:p>
            <a:pPr>
              <a:tabLst>
                <a:tab pos="227013" algn="l"/>
              </a:tabLst>
            </a:pPr>
            <a:r>
              <a:rPr lang="en-US" sz="1200" dirty="0" smtClean="0">
                <a:latin typeface="Courier New" pitchFamily="49" charset="0"/>
                <a:cs typeface="Courier New" pitchFamily="49" charset="0"/>
              </a:rPr>
              <a:t>      </a:t>
            </a:r>
            <a:r>
              <a:rPr lang="en-US" sz="1200" dirty="0" smtClean="0">
                <a:solidFill>
                  <a:srgbClr val="C00000"/>
                </a:solidFill>
                <a:latin typeface="Courier New" pitchFamily="49" charset="0"/>
                <a:cs typeface="Courier New" pitchFamily="49" charset="0"/>
              </a:rPr>
              <a:t>... After job on previous page runs</a:t>
            </a:r>
            <a:endParaRPr lang="en-US" sz="1200" dirty="0" smtClean="0">
              <a:latin typeface="Courier New" pitchFamily="49" charset="0"/>
              <a:cs typeface="Courier New" pitchFamily="49" charset="0"/>
            </a:endParaRPr>
          </a:p>
          <a:p>
            <a:pPr>
              <a:tabLst>
                <a:tab pos="227013" algn="l"/>
              </a:tabLst>
            </a:pPr>
            <a:endParaRPr lang="en-US" sz="1200" dirty="0">
              <a:latin typeface="Courier New" pitchFamily="49" charset="0"/>
              <a:cs typeface="Courier New" pitchFamily="49" charset="0"/>
            </a:endParaRPr>
          </a:p>
          <a:p>
            <a:pPr>
              <a:tabLst>
                <a:tab pos="227013" algn="l"/>
              </a:tabLst>
            </a:pPr>
            <a:r>
              <a:rPr lang="en-US" sz="1200" dirty="0" err="1">
                <a:latin typeface="Courier New" pitchFamily="49" charset="0"/>
                <a:cs typeface="Courier New" pitchFamily="49" charset="0"/>
              </a:rPr>
              <a:t>dsefs</a:t>
            </a:r>
            <a:r>
              <a:rPr lang="en-US" sz="1200" dirty="0">
                <a:latin typeface="Courier New" pitchFamily="49" charset="0"/>
                <a:cs typeface="Courier New" pitchFamily="49" charset="0"/>
              </a:rPr>
              <a:t> dsefs://127.0.0.1:5598/tmp/ &gt; </a:t>
            </a:r>
            <a:r>
              <a:rPr lang="en-US" sz="1200" dirty="0" err="1">
                <a:solidFill>
                  <a:srgbClr val="00B0F0"/>
                </a:solidFill>
                <a:latin typeface="Courier New" pitchFamily="49" charset="0"/>
                <a:cs typeface="Courier New" pitchFamily="49" charset="0"/>
              </a:rPr>
              <a:t>ls</a:t>
            </a:r>
            <a:r>
              <a:rPr lang="en-US" sz="1200" dirty="0">
                <a:solidFill>
                  <a:srgbClr val="00B0F0"/>
                </a:solidFill>
                <a:latin typeface="Courier New" pitchFamily="49" charset="0"/>
                <a:cs typeface="Courier New" pitchFamily="49" charset="0"/>
              </a:rPr>
              <a:t> -l</a:t>
            </a:r>
          </a:p>
          <a:p>
            <a:pPr>
              <a:tabLst>
                <a:tab pos="227013" algn="l"/>
              </a:tabLst>
            </a:pPr>
            <a:r>
              <a:rPr lang="en-US" sz="1200" dirty="0">
                <a:latin typeface="Courier New" pitchFamily="49" charset="0"/>
                <a:cs typeface="Courier New" pitchFamily="49" charset="0"/>
              </a:rPr>
              <a:t>Type  Permission  Owner  Group  Length  Modified                  Name</a:t>
            </a:r>
          </a:p>
          <a:p>
            <a:pPr>
              <a:tabLst>
                <a:tab pos="227013" algn="l"/>
              </a:tabLst>
            </a:pPr>
            <a:r>
              <a:rPr lang="en-US" sz="1200" dirty="0" err="1">
                <a:solidFill>
                  <a:srgbClr val="C00000"/>
                </a:solidFill>
                <a:latin typeface="Courier New" pitchFamily="49" charset="0"/>
                <a:cs typeface="Courier New" pitchFamily="49" charset="0"/>
              </a:rPr>
              <a:t>dir</a:t>
            </a:r>
            <a:r>
              <a:rPr lang="en-US" sz="1200" dirty="0">
                <a:solidFill>
                  <a:srgbClr val="C00000"/>
                </a:solidFill>
                <a:latin typeface="Courier New" pitchFamily="49" charset="0"/>
                <a:cs typeface="Courier New" pitchFamily="49" charset="0"/>
              </a:rPr>
              <a:t>   </a:t>
            </a:r>
            <a:r>
              <a:rPr lang="en-US" sz="1200" dirty="0" err="1">
                <a:solidFill>
                  <a:srgbClr val="C00000"/>
                </a:solidFill>
                <a:latin typeface="Courier New" pitchFamily="49" charset="0"/>
                <a:cs typeface="Courier New" pitchFamily="49" charset="0"/>
              </a:rPr>
              <a:t>rwxrwxrwx</a:t>
            </a:r>
            <a:r>
              <a:rPr lang="en-US" sz="1200" dirty="0">
                <a:solidFill>
                  <a:srgbClr val="C00000"/>
                </a:solidFill>
                <a:latin typeface="Courier New" pitchFamily="49" charset="0"/>
                <a:cs typeface="Courier New" pitchFamily="49" charset="0"/>
              </a:rPr>
              <a:t>   none   </a:t>
            </a:r>
            <a:r>
              <a:rPr lang="en-US" sz="1200" dirty="0" err="1">
                <a:solidFill>
                  <a:srgbClr val="C00000"/>
                </a:solidFill>
                <a:latin typeface="Courier New" pitchFamily="49" charset="0"/>
                <a:cs typeface="Courier New" pitchFamily="49" charset="0"/>
              </a:rPr>
              <a:t>none</a:t>
            </a:r>
            <a:r>
              <a:rPr lang="en-US" sz="1200" dirty="0">
                <a:solidFill>
                  <a:srgbClr val="C00000"/>
                </a:solidFill>
                <a:latin typeface="Courier New" pitchFamily="49" charset="0"/>
                <a:cs typeface="Courier New" pitchFamily="49" charset="0"/>
              </a:rPr>
              <a:t>        -  2018-07-19 17:21:54-0600  7545_HelloWorld.csv</a:t>
            </a:r>
          </a:p>
          <a:p>
            <a:pPr>
              <a:tabLst>
                <a:tab pos="227013" algn="l"/>
              </a:tabLst>
            </a:pPr>
            <a:r>
              <a:rPr lang="en-US" sz="1200" dirty="0" err="1">
                <a:latin typeface="Courier New" pitchFamily="49" charset="0"/>
                <a:cs typeface="Courier New" pitchFamily="49" charset="0"/>
              </a:rPr>
              <a:t>dir</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rwx-wx-wx</a:t>
            </a:r>
            <a:r>
              <a:rPr lang="en-US" sz="1200" dirty="0">
                <a:latin typeface="Courier New" pitchFamily="49" charset="0"/>
                <a:cs typeface="Courier New" pitchFamily="49" charset="0"/>
              </a:rPr>
              <a:t>   none   </a:t>
            </a:r>
            <a:r>
              <a:rPr lang="en-US" sz="1200" dirty="0" err="1">
                <a:latin typeface="Courier New" pitchFamily="49" charset="0"/>
                <a:cs typeface="Courier New" pitchFamily="49" charset="0"/>
              </a:rPr>
              <a:t>none</a:t>
            </a:r>
            <a:r>
              <a:rPr lang="en-US" sz="1200" dirty="0">
                <a:latin typeface="Courier New" pitchFamily="49" charset="0"/>
                <a:cs typeface="Courier New" pitchFamily="49" charset="0"/>
              </a:rPr>
              <a:t>        -  2018-07-19 17:09:49-0600  </a:t>
            </a:r>
            <a:r>
              <a:rPr lang="en-US" sz="1200" dirty="0" smtClean="0">
                <a:solidFill>
                  <a:srgbClr val="C00000"/>
                </a:solidFill>
                <a:latin typeface="Courier New" pitchFamily="49" charset="0"/>
                <a:cs typeface="Courier New" pitchFamily="49" charset="0"/>
              </a:rPr>
              <a:t>hive</a:t>
            </a:r>
            <a:endParaRPr lang="en-US" sz="1200" dirty="0">
              <a:solidFill>
                <a:srgbClr val="C00000"/>
              </a:solidFill>
              <a:latin typeface="Courier New" pitchFamily="49" charset="0"/>
              <a:cs typeface="Courier New" pitchFamily="49"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35488">
            <a:off x="340565" y="3345901"/>
            <a:ext cx="685800" cy="622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676" y="3736561"/>
            <a:ext cx="753263" cy="94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59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5" y="311231"/>
            <a:ext cx="8397550" cy="548048"/>
          </a:xfrm>
        </p:spPr>
        <p:txBody>
          <a:bodyPr/>
          <a:lstStyle/>
          <a:p>
            <a:r>
              <a:rPr lang="en-US" dirty="0"/>
              <a:t>DSEFS: Verify via "</a:t>
            </a:r>
            <a:r>
              <a:rPr lang="en-US" dirty="0" err="1"/>
              <a:t>dse</a:t>
            </a:r>
            <a:r>
              <a:rPr lang="en-US" dirty="0"/>
              <a:t> </a:t>
            </a:r>
            <a:r>
              <a:rPr lang="en-US" dirty="0" err="1"/>
              <a:t>fs</a:t>
            </a:r>
            <a:r>
              <a:rPr lang="en-US" dirty="0"/>
              <a:t>"</a:t>
            </a:r>
          </a:p>
        </p:txBody>
      </p:sp>
      <p:sp>
        <p:nvSpPr>
          <p:cNvPr id="3" name="Slide Number Placeholder 2"/>
          <p:cNvSpPr>
            <a:spLocks noGrp="1"/>
          </p:cNvSpPr>
          <p:nvPr>
            <p:ph type="sldNum" sz="quarter" idx="11"/>
          </p:nvPr>
        </p:nvSpPr>
        <p:spPr/>
        <p:txBody>
          <a:bodyPr/>
          <a:lstStyle/>
          <a:p>
            <a:r>
              <a:rPr lang="en-US" dirty="0" smtClean="0"/>
              <a:t>000-DTSE-Analytics-7560-60-DU-</a:t>
            </a:r>
            <a:fld id="{5A6FB346-E907-314D-8DE1-ECD2B2B6AA1B}" type="slidenum">
              <a:rPr lang="uk-UA" smtClean="0"/>
              <a:pPr/>
              <a:t>12</a:t>
            </a:fld>
            <a:endParaRPr lang="uk-UA" dirty="0"/>
          </a:p>
        </p:txBody>
      </p:sp>
      <p:sp>
        <p:nvSpPr>
          <p:cNvPr id="4" name="TextBox 3"/>
          <p:cNvSpPr txBox="1"/>
          <p:nvPr/>
        </p:nvSpPr>
        <p:spPr>
          <a:xfrm>
            <a:off x="261256" y="1266473"/>
            <a:ext cx="8761445" cy="2677656"/>
          </a:xfrm>
          <a:prstGeom prst="rect">
            <a:avLst/>
          </a:prstGeom>
          <a:noFill/>
        </p:spPr>
        <p:txBody>
          <a:bodyPr wrap="square" rtlCol="0">
            <a:spAutoFit/>
          </a:bodyPr>
          <a:lstStyle/>
          <a:p>
            <a:pPr>
              <a:tabLst>
                <a:tab pos="227013" algn="l"/>
              </a:tabLst>
            </a:pPr>
            <a:r>
              <a:rPr lang="en-US" sz="1200" dirty="0" err="1" smtClean="0">
                <a:latin typeface="Courier New" pitchFamily="49" charset="0"/>
                <a:cs typeface="Courier New" pitchFamily="49" charset="0"/>
              </a:rPr>
              <a:t>dsefs</a:t>
            </a:r>
            <a:r>
              <a:rPr lang="en-US" sz="1200" dirty="0" smtClean="0">
                <a:latin typeface="Courier New" pitchFamily="49" charset="0"/>
                <a:cs typeface="Courier New" pitchFamily="49" charset="0"/>
              </a:rPr>
              <a:t> </a:t>
            </a:r>
            <a:r>
              <a:rPr lang="en-US" sz="1200" dirty="0">
                <a:latin typeface="Courier New" pitchFamily="49" charset="0"/>
                <a:cs typeface="Courier New" pitchFamily="49" charset="0"/>
              </a:rPr>
              <a:t>dsefs://127.0.0.1:5598/tmp/ &gt; </a:t>
            </a:r>
            <a:r>
              <a:rPr lang="en-US" sz="1200" dirty="0">
                <a:solidFill>
                  <a:srgbClr val="00B0F0"/>
                </a:solidFill>
                <a:latin typeface="Courier New" pitchFamily="49" charset="0"/>
                <a:cs typeface="Courier New" pitchFamily="49" charset="0"/>
              </a:rPr>
              <a:t>cd 75*</a:t>
            </a:r>
          </a:p>
          <a:p>
            <a:pPr>
              <a:tabLst>
                <a:tab pos="227013" algn="l"/>
              </a:tabLst>
            </a:pPr>
            <a:r>
              <a:rPr lang="en-US" sz="1200" dirty="0" err="1">
                <a:latin typeface="Courier New" pitchFamily="49" charset="0"/>
                <a:cs typeface="Courier New" pitchFamily="49" charset="0"/>
              </a:rPr>
              <a:t>dsefs</a:t>
            </a:r>
            <a:r>
              <a:rPr lang="en-US" sz="1200" dirty="0">
                <a:latin typeface="Courier New" pitchFamily="49" charset="0"/>
                <a:cs typeface="Courier New" pitchFamily="49" charset="0"/>
              </a:rPr>
              <a:t> dsefs://127.0.0.1:5598/tmp/7545_HelloWorld.csv/ &gt; </a:t>
            </a:r>
            <a:r>
              <a:rPr lang="en-US" sz="1200" dirty="0" err="1">
                <a:solidFill>
                  <a:srgbClr val="00B0F0"/>
                </a:solidFill>
                <a:latin typeface="Courier New" pitchFamily="49" charset="0"/>
                <a:cs typeface="Courier New" pitchFamily="49" charset="0"/>
              </a:rPr>
              <a:t>ls</a:t>
            </a:r>
            <a:r>
              <a:rPr lang="en-US" sz="1200" dirty="0">
                <a:solidFill>
                  <a:srgbClr val="00B0F0"/>
                </a:solidFill>
                <a:latin typeface="Courier New" pitchFamily="49" charset="0"/>
                <a:cs typeface="Courier New" pitchFamily="49" charset="0"/>
              </a:rPr>
              <a:t> -l</a:t>
            </a:r>
          </a:p>
          <a:p>
            <a:pPr>
              <a:tabLst>
                <a:tab pos="227013" algn="l"/>
              </a:tabLst>
            </a:pPr>
            <a:r>
              <a:rPr lang="en-US" sz="1200" dirty="0">
                <a:latin typeface="Courier New" pitchFamily="49" charset="0"/>
                <a:cs typeface="Courier New" pitchFamily="49" charset="0"/>
              </a:rPr>
              <a:t>Type  Permission  Owner  Group  Length  Modified                  Name</a:t>
            </a:r>
          </a:p>
          <a:p>
            <a:pPr>
              <a:tabLst>
                <a:tab pos="227013" algn="l"/>
              </a:tabLst>
            </a:pPr>
            <a:r>
              <a:rPr lang="en-US" sz="1200" dirty="0">
                <a:solidFill>
                  <a:srgbClr val="C00000"/>
                </a:solidFill>
                <a:latin typeface="Courier New" pitchFamily="49" charset="0"/>
                <a:cs typeface="Courier New" pitchFamily="49" charset="0"/>
              </a:rPr>
              <a:t>file  </a:t>
            </a:r>
            <a:r>
              <a:rPr lang="en-US" sz="1200" dirty="0" err="1">
                <a:solidFill>
                  <a:srgbClr val="C00000"/>
                </a:solidFill>
                <a:latin typeface="Courier New" pitchFamily="49" charset="0"/>
                <a:cs typeface="Courier New" pitchFamily="49" charset="0"/>
              </a:rPr>
              <a:t>rw</a:t>
            </a:r>
            <a:r>
              <a:rPr lang="en-US" sz="1200" dirty="0">
                <a:solidFill>
                  <a:srgbClr val="C00000"/>
                </a:solidFill>
                <a:latin typeface="Courier New" pitchFamily="49" charset="0"/>
                <a:cs typeface="Courier New" pitchFamily="49" charset="0"/>
              </a:rPr>
              <a:t>-r--r--   none   </a:t>
            </a:r>
            <a:r>
              <a:rPr lang="en-US" sz="1200" dirty="0" err="1">
                <a:solidFill>
                  <a:srgbClr val="C00000"/>
                </a:solidFill>
                <a:latin typeface="Courier New" pitchFamily="49" charset="0"/>
                <a:cs typeface="Courier New" pitchFamily="49" charset="0"/>
              </a:rPr>
              <a:t>none</a:t>
            </a:r>
            <a:r>
              <a:rPr lang="en-US" sz="1200" dirty="0">
                <a:solidFill>
                  <a:srgbClr val="C00000"/>
                </a:solidFill>
                <a:latin typeface="Courier New" pitchFamily="49" charset="0"/>
                <a:cs typeface="Courier New" pitchFamily="49" charset="0"/>
              </a:rPr>
              <a:t>        0  2018-07-19 17:21:55-0600  _SUCCESS</a:t>
            </a:r>
          </a:p>
          <a:p>
            <a:pPr>
              <a:tabLst>
                <a:tab pos="227013" algn="l"/>
              </a:tabLst>
            </a:pPr>
            <a:r>
              <a:rPr lang="en-US" sz="1200" dirty="0">
                <a:latin typeface="Courier New" pitchFamily="49" charset="0"/>
                <a:cs typeface="Courier New" pitchFamily="49" charset="0"/>
              </a:rPr>
              <a:t>file  </a:t>
            </a:r>
            <a:r>
              <a:rPr lang="en-US" sz="1200" dirty="0" err="1">
                <a:latin typeface="Courier New" pitchFamily="49" charset="0"/>
                <a:cs typeface="Courier New" pitchFamily="49" charset="0"/>
              </a:rPr>
              <a:t>rw</a:t>
            </a:r>
            <a:r>
              <a:rPr lang="en-US" sz="1200" dirty="0">
                <a:latin typeface="Courier New" pitchFamily="49" charset="0"/>
                <a:cs typeface="Courier New" pitchFamily="49" charset="0"/>
              </a:rPr>
              <a:t>-r--r--   none   </a:t>
            </a:r>
            <a:r>
              <a:rPr lang="en-US" sz="1200" dirty="0" err="1">
                <a:latin typeface="Courier New" pitchFamily="49" charset="0"/>
                <a:cs typeface="Courier New" pitchFamily="49" charset="0"/>
              </a:rPr>
              <a:t>none</a:t>
            </a:r>
            <a:r>
              <a:rPr lang="en-US" sz="1200" dirty="0">
                <a:latin typeface="Courier New" pitchFamily="49" charset="0"/>
                <a:cs typeface="Courier New" pitchFamily="49" charset="0"/>
              </a:rPr>
              <a:t>       48  2018-07-19 17:21:54-0600  </a:t>
            </a:r>
            <a:r>
              <a:rPr lang="en-US" sz="1200" dirty="0">
                <a:solidFill>
                  <a:srgbClr val="C00000"/>
                </a:solidFill>
                <a:latin typeface="Courier New" pitchFamily="49" charset="0"/>
                <a:cs typeface="Courier New" pitchFamily="49" charset="0"/>
              </a:rPr>
              <a:t>part-00000</a:t>
            </a:r>
          </a:p>
          <a:p>
            <a:pPr>
              <a:tabLst>
                <a:tab pos="227013" algn="l"/>
              </a:tabLst>
            </a:pPr>
            <a:r>
              <a:rPr lang="en-US" sz="1200" dirty="0">
                <a:latin typeface="Courier New" pitchFamily="49" charset="0"/>
                <a:cs typeface="Courier New" pitchFamily="49" charset="0"/>
              </a:rPr>
              <a:t>file  </a:t>
            </a:r>
            <a:r>
              <a:rPr lang="en-US" sz="1200" dirty="0" err="1">
                <a:latin typeface="Courier New" pitchFamily="49" charset="0"/>
                <a:cs typeface="Courier New" pitchFamily="49" charset="0"/>
              </a:rPr>
              <a:t>rw</a:t>
            </a:r>
            <a:r>
              <a:rPr lang="en-US" sz="1200" dirty="0">
                <a:latin typeface="Courier New" pitchFamily="49" charset="0"/>
                <a:cs typeface="Courier New" pitchFamily="49" charset="0"/>
              </a:rPr>
              <a:t>-r--r--   none   </a:t>
            </a:r>
            <a:r>
              <a:rPr lang="en-US" sz="1200" dirty="0" err="1">
                <a:latin typeface="Courier New" pitchFamily="49" charset="0"/>
                <a:cs typeface="Courier New" pitchFamily="49" charset="0"/>
              </a:rPr>
              <a:t>none</a:t>
            </a:r>
            <a:r>
              <a:rPr lang="en-US" sz="1200" dirty="0">
                <a:latin typeface="Courier New" pitchFamily="49" charset="0"/>
                <a:cs typeface="Courier New" pitchFamily="49" charset="0"/>
              </a:rPr>
              <a:t>       15  2018-07-19 17:21:55-0600  </a:t>
            </a:r>
            <a:r>
              <a:rPr lang="en-US" sz="1200" dirty="0" smtClean="0">
                <a:solidFill>
                  <a:srgbClr val="C00000"/>
                </a:solidFill>
                <a:latin typeface="Courier New" pitchFamily="49" charset="0"/>
                <a:cs typeface="Courier New" pitchFamily="49" charset="0"/>
              </a:rPr>
              <a:t>part-00001</a:t>
            </a:r>
          </a:p>
          <a:p>
            <a:pPr>
              <a:tabLst>
                <a:tab pos="227013" algn="l"/>
              </a:tabLst>
            </a:pPr>
            <a:endParaRPr lang="en-US" sz="1200" dirty="0">
              <a:solidFill>
                <a:srgbClr val="C00000"/>
              </a:solidFill>
              <a:latin typeface="Courier New" pitchFamily="49" charset="0"/>
              <a:cs typeface="Courier New" pitchFamily="49" charset="0"/>
            </a:endParaRPr>
          </a:p>
          <a:p>
            <a:pPr>
              <a:tabLst>
                <a:tab pos="227013" algn="l"/>
              </a:tabLst>
            </a:pPr>
            <a:r>
              <a:rPr lang="en-US" sz="1200" dirty="0" err="1">
                <a:latin typeface="Courier New" pitchFamily="49" charset="0"/>
                <a:cs typeface="Courier New" pitchFamily="49" charset="0"/>
              </a:rPr>
              <a:t>dsefs</a:t>
            </a:r>
            <a:r>
              <a:rPr lang="en-US" sz="1200" dirty="0">
                <a:latin typeface="Courier New" pitchFamily="49" charset="0"/>
                <a:cs typeface="Courier New" pitchFamily="49" charset="0"/>
              </a:rPr>
              <a:t> dsefs://127.0.0.1:5598/tmp/7545_HelloWorld.csv/ &gt; </a:t>
            </a:r>
            <a:r>
              <a:rPr lang="en-US" sz="1200" dirty="0">
                <a:solidFill>
                  <a:srgbClr val="00B0F0"/>
                </a:solidFill>
                <a:latin typeface="Courier New" pitchFamily="49" charset="0"/>
                <a:cs typeface="Courier New" pitchFamily="49" charset="0"/>
              </a:rPr>
              <a:t>cat part*</a:t>
            </a:r>
          </a:p>
          <a:p>
            <a:pPr>
              <a:tabLst>
                <a:tab pos="227013" algn="l"/>
              </a:tabLst>
            </a:pPr>
            <a:r>
              <a:rPr lang="en-US" sz="1200" dirty="0">
                <a:latin typeface="Courier New" pitchFamily="49" charset="0"/>
                <a:cs typeface="Courier New" pitchFamily="49" charset="0"/>
              </a:rPr>
              <a:t>111, Bob, Mary</a:t>
            </a:r>
          </a:p>
          <a:p>
            <a:pPr>
              <a:tabLst>
                <a:tab pos="227013" algn="l"/>
              </a:tabLst>
            </a:pPr>
            <a:r>
              <a:rPr lang="en-US" sz="1200" dirty="0">
                <a:latin typeface="Courier New" pitchFamily="49" charset="0"/>
                <a:cs typeface="Courier New" pitchFamily="49" charset="0"/>
              </a:rPr>
              <a:t>222, Ted</a:t>
            </a:r>
          </a:p>
          <a:p>
            <a:pPr>
              <a:tabLst>
                <a:tab pos="227013" algn="l"/>
              </a:tabLst>
            </a:pPr>
            <a:r>
              <a:rPr lang="en-US" sz="1200" dirty="0">
                <a:latin typeface="Courier New" pitchFamily="49" charset="0"/>
                <a:cs typeface="Courier New" pitchFamily="49" charset="0"/>
              </a:rPr>
              <a:t>333, Alice, Bob, Harold</a:t>
            </a:r>
          </a:p>
          <a:p>
            <a:pPr>
              <a:tabLst>
                <a:tab pos="227013" algn="l"/>
              </a:tabLst>
            </a:pPr>
            <a:r>
              <a:rPr lang="en-US" sz="1200" dirty="0">
                <a:latin typeface="Courier New" pitchFamily="49" charset="0"/>
                <a:cs typeface="Courier New" pitchFamily="49" charset="0"/>
              </a:rPr>
              <a:t>444, Dave, </a:t>
            </a:r>
            <a:r>
              <a:rPr lang="en-US" sz="1200" dirty="0" smtClean="0">
                <a:latin typeface="Courier New" pitchFamily="49" charset="0"/>
                <a:cs typeface="Courier New" pitchFamily="49" charset="0"/>
              </a:rPr>
              <a:t>Bob</a:t>
            </a:r>
          </a:p>
          <a:p>
            <a:pPr>
              <a:tabLst>
                <a:tab pos="227013" algn="l"/>
              </a:tabLst>
            </a:pPr>
            <a:endParaRPr lang="en-US" sz="1200" dirty="0">
              <a:latin typeface="Courier New" pitchFamily="49" charset="0"/>
              <a:cs typeface="Courier New" pitchFamily="49" charset="0"/>
            </a:endParaRPr>
          </a:p>
          <a:p>
            <a:pPr>
              <a:tabLst>
                <a:tab pos="227013" algn="l"/>
              </a:tabLst>
            </a:pPr>
            <a:r>
              <a:rPr lang="en-US" sz="1200" dirty="0" err="1">
                <a:latin typeface="Courier New" pitchFamily="49" charset="0"/>
                <a:cs typeface="Courier New" pitchFamily="49" charset="0"/>
              </a:rPr>
              <a:t>dsefs</a:t>
            </a:r>
            <a:r>
              <a:rPr lang="en-US" sz="1200" dirty="0">
                <a:latin typeface="Courier New" pitchFamily="49" charset="0"/>
                <a:cs typeface="Courier New" pitchFamily="49" charset="0"/>
              </a:rPr>
              <a:t> dsefs://127.0.0.1:5598/tmp/7545_HelloWorld.csv/ &gt;</a:t>
            </a:r>
          </a:p>
        </p:txBody>
      </p:sp>
    </p:spTree>
    <p:extLst>
      <p:ext uri="{BB962C8B-B14F-4D97-AF65-F5344CB8AC3E}">
        <p14:creationId xmlns:p14="http://schemas.microsoft.com/office/powerpoint/2010/main" val="253208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DSEFS: Settings, </a:t>
            </a:r>
            <a:r>
              <a:rPr lang="en-US" dirty="0" err="1" smtClean="0"/>
              <a:t>dse.yaml</a:t>
            </a:r>
            <a:endParaRPr lang="en-US" dirty="0"/>
          </a:p>
        </p:txBody>
      </p:sp>
      <p:sp>
        <p:nvSpPr>
          <p:cNvPr id="3" name="Slide Number Placeholder 2"/>
          <p:cNvSpPr>
            <a:spLocks noGrp="1"/>
          </p:cNvSpPr>
          <p:nvPr>
            <p:ph type="sldNum" sz="quarter" idx="11"/>
          </p:nvPr>
        </p:nvSpPr>
        <p:spPr/>
        <p:txBody>
          <a:bodyPr/>
          <a:lstStyle/>
          <a:p>
            <a:r>
              <a:rPr lang="en-US" dirty="0" smtClean="0"/>
              <a:t>000-DTSE-Analytics-7560-60-DU-</a:t>
            </a:r>
            <a:fld id="{5A6FB346-E907-314D-8DE1-ECD2B2B6AA1B}" type="slidenum">
              <a:rPr lang="uk-UA" smtClean="0"/>
              <a:pPr/>
              <a:t>13</a:t>
            </a:fld>
            <a:endParaRPr lang="uk-UA" dirty="0"/>
          </a:p>
        </p:txBody>
      </p:sp>
      <p:sp>
        <p:nvSpPr>
          <p:cNvPr id="4" name="TextBox 3"/>
          <p:cNvSpPr txBox="1"/>
          <p:nvPr/>
        </p:nvSpPr>
        <p:spPr>
          <a:xfrm>
            <a:off x="457199" y="818520"/>
            <a:ext cx="8481527" cy="3416320"/>
          </a:xfrm>
          <a:prstGeom prst="rect">
            <a:avLst/>
          </a:prstGeom>
          <a:noFill/>
        </p:spPr>
        <p:txBody>
          <a:bodyPr wrap="square" rtlCol="0">
            <a:spAutoFit/>
          </a:bodyPr>
          <a:lstStyle/>
          <a:p>
            <a:pPr>
              <a:tabLst>
                <a:tab pos="227013" algn="l"/>
              </a:tabLst>
            </a:pPr>
            <a:r>
              <a:rPr lang="en-US" sz="1800" dirty="0" err="1">
                <a:latin typeface="Courier New" pitchFamily="49" charset="0"/>
                <a:cs typeface="Courier New" pitchFamily="49" charset="0"/>
              </a:rPr>
              <a:t>dsefs_options</a:t>
            </a:r>
            <a:r>
              <a:rPr lang="en-US" sz="1800" dirty="0">
                <a:latin typeface="Courier New" pitchFamily="49" charset="0"/>
                <a:cs typeface="Courier New" pitchFamily="49" charset="0"/>
              </a:rPr>
              <a:t>:</a:t>
            </a:r>
          </a:p>
          <a:p>
            <a:pPr>
              <a:tabLst>
                <a:tab pos="227013" algn="l"/>
              </a:tabLst>
            </a:pPr>
            <a:r>
              <a:rPr lang="en-US" sz="1800" dirty="0">
                <a:latin typeface="Courier New" pitchFamily="49" charset="0"/>
                <a:cs typeface="Courier New" pitchFamily="49" charset="0"/>
              </a:rPr>
              <a:t>    enabled: </a:t>
            </a:r>
          </a:p>
          <a:p>
            <a:pPr>
              <a:tabLst>
                <a:tab pos="227013" algn="l"/>
              </a:tabLst>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keyspace_name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dsefs</a:t>
            </a:r>
            <a:endParaRPr lang="en-US" sz="1800" dirty="0">
              <a:latin typeface="Courier New" pitchFamily="49" charset="0"/>
              <a:cs typeface="Courier New" pitchFamily="49" charset="0"/>
            </a:endParaRPr>
          </a:p>
          <a:p>
            <a:pPr>
              <a:tabLst>
                <a:tab pos="227013" algn="l"/>
              </a:tabLst>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work_dir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var</a:t>
            </a:r>
            <a:r>
              <a:rPr lang="en-US" sz="1800" dirty="0">
                <a:latin typeface="Courier New" pitchFamily="49" charset="0"/>
                <a:cs typeface="Courier New" pitchFamily="49" charset="0"/>
              </a:rPr>
              <a:t>/lib/</a:t>
            </a:r>
            <a:r>
              <a:rPr lang="en-US" sz="1800" dirty="0" err="1">
                <a:latin typeface="Courier New" pitchFamily="49" charset="0"/>
                <a:cs typeface="Courier New" pitchFamily="49" charset="0"/>
              </a:rPr>
              <a:t>dsefs</a:t>
            </a:r>
            <a:endParaRPr lang="en-US" sz="1800" dirty="0">
              <a:latin typeface="Courier New" pitchFamily="49" charset="0"/>
              <a:cs typeface="Courier New" pitchFamily="49" charset="0"/>
            </a:endParaRPr>
          </a:p>
          <a:p>
            <a:pPr>
              <a:tabLst>
                <a:tab pos="227013" algn="l"/>
              </a:tabLst>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public_port</a:t>
            </a:r>
            <a:r>
              <a:rPr lang="en-US" sz="1800" dirty="0">
                <a:latin typeface="Courier New" pitchFamily="49" charset="0"/>
                <a:cs typeface="Courier New" pitchFamily="49" charset="0"/>
              </a:rPr>
              <a:t>: 5598</a:t>
            </a:r>
          </a:p>
          <a:p>
            <a:pPr>
              <a:tabLst>
                <a:tab pos="227013" algn="l"/>
              </a:tabLst>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private_port</a:t>
            </a:r>
            <a:r>
              <a:rPr lang="en-US" sz="1800" dirty="0">
                <a:latin typeface="Courier New" pitchFamily="49" charset="0"/>
                <a:cs typeface="Courier New" pitchFamily="49" charset="0"/>
              </a:rPr>
              <a:t>: 5599</a:t>
            </a:r>
          </a:p>
          <a:p>
            <a:pPr>
              <a:tabLst>
                <a:tab pos="227013" algn="l"/>
              </a:tabLst>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data_directories</a:t>
            </a:r>
            <a:r>
              <a:rPr lang="en-US" sz="1800" dirty="0">
                <a:latin typeface="Courier New" pitchFamily="49" charset="0"/>
                <a:cs typeface="Courier New" pitchFamily="49" charset="0"/>
              </a:rPr>
              <a:t>:</a:t>
            </a:r>
          </a:p>
          <a:p>
            <a:pPr>
              <a:tabLst>
                <a:tab pos="227013" algn="l"/>
              </a:tabLst>
            </a:pP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dir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var</a:t>
            </a:r>
            <a:r>
              <a:rPr lang="en-US" sz="1800" dirty="0">
                <a:latin typeface="Courier New" pitchFamily="49" charset="0"/>
                <a:cs typeface="Courier New" pitchFamily="49" charset="0"/>
              </a:rPr>
              <a:t>/lib/</a:t>
            </a:r>
            <a:r>
              <a:rPr lang="en-US" sz="1800" dirty="0" err="1">
                <a:latin typeface="Courier New" pitchFamily="49" charset="0"/>
                <a:cs typeface="Courier New" pitchFamily="49" charset="0"/>
              </a:rPr>
              <a:t>dsefs</a:t>
            </a:r>
            <a:r>
              <a:rPr lang="en-US" sz="1800" dirty="0">
                <a:latin typeface="Courier New" pitchFamily="49" charset="0"/>
                <a:cs typeface="Courier New" pitchFamily="49" charset="0"/>
              </a:rPr>
              <a:t>/data</a:t>
            </a:r>
          </a:p>
          <a:p>
            <a:pPr>
              <a:tabLst>
                <a:tab pos="227013" algn="l"/>
              </a:tabLst>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storage_weight</a:t>
            </a:r>
            <a:r>
              <a:rPr lang="en-US" sz="1800" dirty="0">
                <a:latin typeface="Courier New" pitchFamily="49" charset="0"/>
                <a:cs typeface="Courier New" pitchFamily="49" charset="0"/>
              </a:rPr>
              <a:t>: 1.0</a:t>
            </a:r>
          </a:p>
          <a:p>
            <a:pPr>
              <a:tabLst>
                <a:tab pos="227013" algn="l"/>
              </a:tabLst>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min_free_space</a:t>
            </a: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5368709120  # Change to 1024 for </a:t>
            </a:r>
            <a:r>
              <a:rPr lang="en-US" sz="1800" dirty="0" err="1" smtClean="0">
                <a:latin typeface="Courier New" pitchFamily="49" charset="0"/>
                <a:cs typeface="Courier New" pitchFamily="49" charset="0"/>
              </a:rPr>
              <a:t>dev</a:t>
            </a:r>
            <a:endParaRPr lang="en-US" sz="1800" dirty="0" smtClean="0">
              <a:latin typeface="Courier New" pitchFamily="49" charset="0"/>
              <a:cs typeface="Courier New" pitchFamily="49" charset="0"/>
            </a:endParaRPr>
          </a:p>
          <a:p>
            <a:pPr>
              <a:tabLst>
                <a:tab pos="227013" algn="l"/>
              </a:tabLst>
            </a:pPr>
            <a:endParaRPr lang="en-US" sz="1800" dirty="0">
              <a:latin typeface="Courier New" pitchFamily="49" charset="0"/>
              <a:cs typeface="Courier New" pitchFamily="49" charset="0"/>
            </a:endParaRPr>
          </a:p>
          <a:p>
            <a:pPr>
              <a:tabLst>
                <a:tab pos="227013" algn="l"/>
              </a:tabLst>
            </a:pPr>
            <a:r>
              <a:rPr lang="en-US" sz="1800" dirty="0">
                <a:solidFill>
                  <a:srgbClr val="FF0000"/>
                </a:solidFill>
                <a:latin typeface="+mj-lt"/>
                <a:cs typeface="Courier New" pitchFamily="49" charset="0"/>
              </a:rPr>
              <a:t>" ... DSEFS nodes are either unavailable or low on free </a:t>
            </a:r>
            <a:r>
              <a:rPr lang="en-US" sz="1800" dirty="0" smtClean="0">
                <a:solidFill>
                  <a:srgbClr val="FF0000"/>
                </a:solidFill>
                <a:latin typeface="+mj-lt"/>
                <a:cs typeface="Courier New" pitchFamily="49" charset="0"/>
              </a:rPr>
              <a:t>space  ... "</a:t>
            </a:r>
          </a:p>
        </p:txBody>
      </p:sp>
    </p:spTree>
    <p:extLst>
      <p:ext uri="{BB962C8B-B14F-4D97-AF65-F5344CB8AC3E}">
        <p14:creationId xmlns:p14="http://schemas.microsoft.com/office/powerpoint/2010/main" val="960838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of DSE Analytics: </a:t>
            </a:r>
            <a:r>
              <a:rPr lang="en-US" dirty="0" err="1" smtClean="0"/>
              <a:t>Keyspace</a:t>
            </a:r>
            <a:r>
              <a:rPr lang="en-US" dirty="0" smtClean="0"/>
              <a:t> RF/Strategy</a:t>
            </a:r>
            <a:endParaRPr lang="en-US" dirty="0"/>
          </a:p>
        </p:txBody>
      </p:sp>
      <p:sp>
        <p:nvSpPr>
          <p:cNvPr id="3" name="Slide Number Placeholder 2"/>
          <p:cNvSpPr>
            <a:spLocks noGrp="1"/>
          </p:cNvSpPr>
          <p:nvPr>
            <p:ph type="sldNum" sz="quarter" idx="11"/>
          </p:nvPr>
        </p:nvSpPr>
        <p:spPr/>
        <p:txBody>
          <a:bodyPr/>
          <a:lstStyle/>
          <a:p>
            <a:r>
              <a:rPr lang="en-US" dirty="0" smtClean="0"/>
              <a:t>000-DTSE-Analytics-7560-60-DU-</a:t>
            </a:r>
            <a:fld id="{5A6FB346-E907-314D-8DE1-ECD2B2B6AA1B}" type="slidenum">
              <a:rPr lang="uk-UA" smtClean="0"/>
              <a:pPr/>
              <a:t>14</a:t>
            </a:fld>
            <a:endParaRPr lang="uk-UA" dirty="0"/>
          </a:p>
        </p:txBody>
      </p:sp>
      <p:sp>
        <p:nvSpPr>
          <p:cNvPr id="4" name="TextBox 3"/>
          <p:cNvSpPr txBox="1"/>
          <p:nvPr/>
        </p:nvSpPr>
        <p:spPr>
          <a:xfrm>
            <a:off x="5691673" y="1201714"/>
            <a:ext cx="2995127" cy="2308324"/>
          </a:xfrm>
          <a:prstGeom prst="rect">
            <a:avLst/>
          </a:prstGeom>
          <a:noFill/>
        </p:spPr>
        <p:txBody>
          <a:bodyPr wrap="square" rtlCol="0">
            <a:spAutoFit/>
          </a:bodyPr>
          <a:lstStyle/>
          <a:p>
            <a:pPr marL="233363" indent="-233363">
              <a:buFont typeface="Arial" pitchFamily="34" charset="0"/>
              <a:buChar char="•"/>
              <a:tabLst>
                <a:tab pos="227013" algn="l"/>
              </a:tabLst>
            </a:pPr>
            <a:r>
              <a:rPr lang="en-US" sz="1800" dirty="0" err="1" smtClean="0"/>
              <a:t>dse_analytics</a:t>
            </a:r>
            <a:endParaRPr lang="en-US" sz="1800" dirty="0"/>
          </a:p>
          <a:p>
            <a:pPr marL="233363" indent="-233363">
              <a:buFont typeface="Arial" pitchFamily="34" charset="0"/>
              <a:buChar char="•"/>
              <a:tabLst>
                <a:tab pos="227013" algn="l"/>
              </a:tabLst>
            </a:pPr>
            <a:r>
              <a:rPr lang="en-US" sz="1800" dirty="0" err="1" smtClean="0"/>
              <a:t>dse_leases</a:t>
            </a:r>
            <a:endParaRPr lang="en-US" sz="1800" dirty="0"/>
          </a:p>
          <a:p>
            <a:pPr marL="233363" indent="-233363">
              <a:buFont typeface="Arial" pitchFamily="34" charset="0"/>
              <a:buChar char="•"/>
              <a:tabLst>
                <a:tab pos="227013" algn="l"/>
              </a:tabLst>
            </a:pPr>
            <a:r>
              <a:rPr lang="en-US" sz="1800" dirty="0" err="1" smtClean="0">
                <a:solidFill>
                  <a:srgbClr val="00B0F0"/>
                </a:solidFill>
              </a:rPr>
              <a:t>dsefs</a:t>
            </a:r>
            <a:endParaRPr lang="en-US" sz="1800" dirty="0">
              <a:solidFill>
                <a:srgbClr val="00B0F0"/>
              </a:solidFill>
            </a:endParaRPr>
          </a:p>
          <a:p>
            <a:pPr marL="233363" indent="-233363">
              <a:buFont typeface="Arial" pitchFamily="34" charset="0"/>
              <a:buChar char="•"/>
              <a:tabLst>
                <a:tab pos="227013" algn="l"/>
              </a:tabLst>
            </a:pPr>
            <a:r>
              <a:rPr lang="en-US" sz="1800" dirty="0" smtClean="0"/>
              <a:t>"</a:t>
            </a:r>
            <a:r>
              <a:rPr lang="en-US" sz="1800" dirty="0" err="1"/>
              <a:t>HiveMetaStore</a:t>
            </a:r>
            <a:r>
              <a:rPr lang="en-US" sz="1800" dirty="0" smtClean="0"/>
              <a:t>"</a:t>
            </a:r>
          </a:p>
          <a:p>
            <a:pPr marL="233363" indent="-233363">
              <a:buFont typeface="Arial" pitchFamily="34" charset="0"/>
              <a:buChar char="•"/>
              <a:tabLst>
                <a:tab pos="227013" algn="l"/>
              </a:tabLst>
            </a:pPr>
            <a:endParaRPr lang="en-US" sz="1800" dirty="0"/>
          </a:p>
          <a:p>
            <a:pPr marL="233363" indent="-233363">
              <a:buFont typeface="Arial" pitchFamily="34" charset="0"/>
              <a:buChar char="•"/>
              <a:tabLst>
                <a:tab pos="227013" algn="l"/>
              </a:tabLst>
            </a:pPr>
            <a:r>
              <a:rPr lang="en-US" sz="1800" dirty="0" smtClean="0"/>
              <a:t>See DSE Core Practice Lab, 6207/</a:t>
            </a:r>
            <a:r>
              <a:rPr lang="en-US" sz="1800" dirty="0" err="1" smtClean="0"/>
              <a:t>Keyspaces</a:t>
            </a:r>
            <a:endParaRPr lang="en-US" sz="1800" dirty="0"/>
          </a:p>
          <a:p>
            <a:pPr marL="233363" indent="-233363">
              <a:buFont typeface="Arial" pitchFamily="34" charset="0"/>
              <a:buChar char="•"/>
              <a:tabLst>
                <a:tab pos="227013" algn="l"/>
              </a:tabLst>
            </a:pPr>
            <a:endParaRPr lang="en-US" sz="1800" dirty="0" err="1"/>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847974" y="1297647"/>
            <a:ext cx="367754" cy="128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753462" y="1765698"/>
            <a:ext cx="2635658" cy="338554"/>
          </a:xfrm>
          <a:prstGeom prst="rect">
            <a:avLst/>
          </a:prstGeom>
          <a:noFill/>
        </p:spPr>
        <p:txBody>
          <a:bodyPr wrap="none" rtlCol="0">
            <a:spAutoFit/>
          </a:bodyPr>
          <a:lstStyle/>
          <a:p>
            <a:r>
              <a:rPr lang="en-US" sz="1600" dirty="0" smtClean="0"/>
              <a:t>Different; 1 DSEFS per DC</a:t>
            </a:r>
          </a:p>
        </p:txBody>
      </p:sp>
      <p:sp>
        <p:nvSpPr>
          <p:cNvPr id="7" name="TextBox 6"/>
          <p:cNvSpPr txBox="1"/>
          <p:nvPr/>
        </p:nvSpPr>
        <p:spPr>
          <a:xfrm>
            <a:off x="412067" y="3115147"/>
            <a:ext cx="5561138" cy="1200329"/>
          </a:xfrm>
          <a:prstGeom prst="rect">
            <a:avLst/>
          </a:prstGeom>
          <a:noFill/>
        </p:spPr>
        <p:txBody>
          <a:bodyPr wrap="none" rtlCol="0">
            <a:spAutoFit/>
          </a:bodyPr>
          <a:lstStyle/>
          <a:p>
            <a:r>
              <a:rPr lang="en-US" sz="1800" dirty="0">
                <a:latin typeface="Courier New" pitchFamily="49" charset="0"/>
                <a:cs typeface="Courier New" pitchFamily="49" charset="0"/>
              </a:rPr>
              <a:t>ALTER KEYSPACE </a:t>
            </a:r>
            <a:r>
              <a:rPr lang="en-US" sz="1800" dirty="0" err="1">
                <a:latin typeface="Courier New" pitchFamily="49" charset="0"/>
                <a:cs typeface="Courier New" pitchFamily="49" charset="0"/>
              </a:rPr>
              <a:t>dsefs</a:t>
            </a:r>
            <a:r>
              <a:rPr lang="en-US" sz="1800" dirty="0">
                <a:latin typeface="Courier New" pitchFamily="49" charset="0"/>
                <a:cs typeface="Courier New" pitchFamily="49" charset="0"/>
              </a:rPr>
              <a:t> </a:t>
            </a:r>
          </a:p>
          <a:p>
            <a:r>
              <a:rPr lang="en-US" sz="1800" dirty="0">
                <a:latin typeface="Courier New" pitchFamily="49" charset="0"/>
                <a:cs typeface="Courier New" pitchFamily="49" charset="0"/>
              </a:rPr>
              <a:t>WITH REPLICATION = {</a:t>
            </a:r>
          </a:p>
          <a:p>
            <a:r>
              <a:rPr lang="en-US" sz="1800" dirty="0" smtClean="0">
                <a:latin typeface="Courier New" pitchFamily="49" charset="0"/>
                <a:cs typeface="Courier New" pitchFamily="49" charset="0"/>
              </a:rPr>
              <a:t>   'class</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NetworkTopologyStrategy</a:t>
            </a:r>
            <a:r>
              <a:rPr lang="en-US" sz="1800" dirty="0">
                <a:latin typeface="Courier New" pitchFamily="49" charset="0"/>
                <a:cs typeface="Courier New" pitchFamily="49" charset="0"/>
              </a:rPr>
              <a:t>', </a:t>
            </a:r>
          </a:p>
          <a:p>
            <a:r>
              <a:rPr lang="en-US" sz="1800" dirty="0">
                <a:latin typeface="Courier New" pitchFamily="49" charset="0"/>
                <a:cs typeface="Courier New" pitchFamily="49" charset="0"/>
              </a:rPr>
              <a:t>   'Analytics': '3'};</a:t>
            </a:r>
            <a:endParaRPr lang="en-US" sz="1800" dirty="0" smtClean="0">
              <a:latin typeface="Courier New" pitchFamily="49" charset="0"/>
              <a:cs typeface="Courier New" pitchFamily="49" charset="0"/>
            </a:endParaRPr>
          </a:p>
        </p:txBody>
      </p:sp>
    </p:spTree>
    <p:extLst>
      <p:ext uri="{BB962C8B-B14F-4D97-AF65-F5344CB8AC3E}">
        <p14:creationId xmlns:p14="http://schemas.microsoft.com/office/powerpoint/2010/main" val="2082447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7395" y="1138219"/>
            <a:ext cx="2500604" cy="548048"/>
          </a:xfrm>
        </p:spPr>
        <p:txBody>
          <a:bodyPr/>
          <a:lstStyle/>
          <a:p>
            <a:r>
              <a:rPr lang="en-US" dirty="0" smtClean="0"/>
              <a:t>DSEFS: Nearly POSIX compliant</a:t>
            </a:r>
            <a:endParaRPr lang="en-US" dirty="0"/>
          </a:p>
        </p:txBody>
      </p:sp>
      <p:sp>
        <p:nvSpPr>
          <p:cNvPr id="3" name="Slide Number Placeholder 2"/>
          <p:cNvSpPr>
            <a:spLocks noGrp="1"/>
          </p:cNvSpPr>
          <p:nvPr>
            <p:ph type="sldNum" sz="quarter" idx="11"/>
          </p:nvPr>
        </p:nvSpPr>
        <p:spPr/>
        <p:txBody>
          <a:bodyPr/>
          <a:lstStyle/>
          <a:p>
            <a:r>
              <a:rPr lang="en-US" dirty="0" smtClean="0"/>
              <a:t>000-DTSE-Analytics-7560-60-DU-</a:t>
            </a:r>
            <a:fld id="{5A6FB346-E907-314D-8DE1-ECD2B2B6AA1B}" type="slidenum">
              <a:rPr lang="uk-UA" smtClean="0"/>
              <a:pPr/>
              <a:t>15</a:t>
            </a:fld>
            <a:endParaRPr lang="uk-UA" dirty="0"/>
          </a:p>
        </p:txBody>
      </p:sp>
      <p:sp>
        <p:nvSpPr>
          <p:cNvPr id="4" name="TextBox 3"/>
          <p:cNvSpPr txBox="1"/>
          <p:nvPr/>
        </p:nvSpPr>
        <p:spPr>
          <a:xfrm>
            <a:off x="1057625" y="249353"/>
            <a:ext cx="2797551" cy="4524315"/>
          </a:xfrm>
          <a:prstGeom prst="rect">
            <a:avLst/>
          </a:prstGeom>
          <a:noFill/>
        </p:spPr>
        <p:txBody>
          <a:bodyPr wrap="square" rtlCol="0">
            <a:spAutoFit/>
          </a:bodyPr>
          <a:lstStyle/>
          <a:p>
            <a:pPr marL="227013" indent="-227013">
              <a:buFont typeface="Arial" pitchFamily="34" charset="0"/>
              <a:buChar char="•"/>
            </a:pPr>
            <a:r>
              <a:rPr lang="en-US" sz="1600" dirty="0" smtClean="0"/>
              <a:t>append</a:t>
            </a:r>
          </a:p>
          <a:p>
            <a:pPr marL="227013" indent="-227013">
              <a:buFont typeface="Arial" pitchFamily="34" charset="0"/>
              <a:buChar char="•"/>
            </a:pPr>
            <a:r>
              <a:rPr lang="en-US" sz="1600" dirty="0" smtClean="0"/>
              <a:t>cat</a:t>
            </a:r>
          </a:p>
          <a:p>
            <a:pPr marL="227013" indent="-227013">
              <a:buFont typeface="Arial" pitchFamily="34" charset="0"/>
              <a:buChar char="•"/>
            </a:pPr>
            <a:r>
              <a:rPr lang="en-US" sz="1600" dirty="0" smtClean="0"/>
              <a:t>cd</a:t>
            </a:r>
          </a:p>
          <a:p>
            <a:pPr marL="227013" indent="-227013">
              <a:buFont typeface="Arial" pitchFamily="34" charset="0"/>
              <a:buChar char="•"/>
            </a:pPr>
            <a:r>
              <a:rPr lang="en-US" sz="1600" dirty="0" err="1" smtClean="0"/>
              <a:t>chgrp</a:t>
            </a:r>
            <a:r>
              <a:rPr lang="en-US" sz="1600" dirty="0" smtClean="0"/>
              <a:t>, </a:t>
            </a:r>
            <a:r>
              <a:rPr lang="en-US" sz="1600" dirty="0" err="1" smtClean="0"/>
              <a:t>chmod</a:t>
            </a:r>
            <a:r>
              <a:rPr lang="en-US" sz="1600" dirty="0" smtClean="0"/>
              <a:t>, </a:t>
            </a:r>
            <a:r>
              <a:rPr lang="en-US" sz="1600" dirty="0" err="1" smtClean="0"/>
              <a:t>chown</a:t>
            </a:r>
            <a:endParaRPr lang="en-US" sz="1600" dirty="0" smtClean="0"/>
          </a:p>
          <a:p>
            <a:pPr marL="227013" indent="-227013">
              <a:buFont typeface="Arial" pitchFamily="34" charset="0"/>
              <a:buChar char="•"/>
            </a:pPr>
            <a:r>
              <a:rPr lang="en-US" sz="1600" dirty="0" err="1" smtClean="0"/>
              <a:t>cp</a:t>
            </a:r>
            <a:endParaRPr lang="en-US" sz="1600" dirty="0" smtClean="0"/>
          </a:p>
          <a:p>
            <a:pPr marL="227013" indent="-227013">
              <a:buFont typeface="Arial" pitchFamily="34" charset="0"/>
              <a:buChar char="•"/>
            </a:pPr>
            <a:r>
              <a:rPr lang="en-US" sz="1600" dirty="0" err="1" smtClean="0"/>
              <a:t>df</a:t>
            </a:r>
            <a:endParaRPr lang="en-US" sz="1600" dirty="0" smtClean="0"/>
          </a:p>
          <a:p>
            <a:pPr marL="227013" indent="-227013">
              <a:buFont typeface="Arial" pitchFamily="34" charset="0"/>
              <a:buChar char="•"/>
            </a:pPr>
            <a:r>
              <a:rPr lang="en-US" sz="1600" dirty="0" smtClean="0"/>
              <a:t>echo</a:t>
            </a:r>
          </a:p>
          <a:p>
            <a:pPr marL="227013" indent="-227013">
              <a:buFont typeface="Arial" pitchFamily="34" charset="0"/>
              <a:buChar char="•"/>
            </a:pPr>
            <a:r>
              <a:rPr lang="en-US" sz="1600" dirty="0" smtClean="0"/>
              <a:t>exit</a:t>
            </a:r>
          </a:p>
          <a:p>
            <a:pPr marL="227013" indent="-227013">
              <a:buFont typeface="Arial" pitchFamily="34" charset="0"/>
              <a:buChar char="•"/>
            </a:pPr>
            <a:r>
              <a:rPr lang="en-US" sz="1600" dirty="0" err="1" smtClean="0"/>
              <a:t>fsck</a:t>
            </a:r>
            <a:endParaRPr lang="en-US" sz="1600" dirty="0" smtClean="0"/>
          </a:p>
          <a:p>
            <a:pPr marL="227013" indent="-227013">
              <a:buFont typeface="Arial" pitchFamily="34" charset="0"/>
              <a:buChar char="•"/>
            </a:pPr>
            <a:r>
              <a:rPr lang="en-US" sz="1600" dirty="0" smtClean="0"/>
              <a:t>get</a:t>
            </a:r>
          </a:p>
          <a:p>
            <a:pPr marL="227013" indent="-227013">
              <a:buFont typeface="Arial" pitchFamily="34" charset="0"/>
              <a:buChar char="•"/>
            </a:pPr>
            <a:r>
              <a:rPr lang="en-US" sz="1600" dirty="0" err="1" smtClean="0"/>
              <a:t>ls</a:t>
            </a:r>
            <a:endParaRPr lang="en-US" sz="1600" dirty="0" smtClean="0"/>
          </a:p>
          <a:p>
            <a:pPr marL="227013" indent="-227013">
              <a:buFont typeface="Arial" pitchFamily="34" charset="0"/>
              <a:buChar char="•"/>
            </a:pPr>
            <a:r>
              <a:rPr lang="en-US" sz="1600" dirty="0" err="1" smtClean="0"/>
              <a:t>mkdir</a:t>
            </a:r>
            <a:r>
              <a:rPr lang="en-US" sz="1600" dirty="0" smtClean="0"/>
              <a:t>, </a:t>
            </a:r>
            <a:r>
              <a:rPr lang="en-US" sz="1600" dirty="0" err="1" smtClean="0"/>
              <a:t>rmdir</a:t>
            </a:r>
            <a:r>
              <a:rPr lang="en-US" sz="1600" dirty="0" smtClean="0"/>
              <a:t>, </a:t>
            </a:r>
            <a:r>
              <a:rPr lang="en-US" sz="1600" dirty="0" err="1" smtClean="0"/>
              <a:t>rm</a:t>
            </a:r>
            <a:r>
              <a:rPr lang="en-US" sz="1600" dirty="0" smtClean="0"/>
              <a:t> [ -r ]</a:t>
            </a:r>
          </a:p>
          <a:p>
            <a:pPr marL="227013" indent="-227013">
              <a:buFont typeface="Arial" pitchFamily="34" charset="0"/>
              <a:buChar char="•"/>
            </a:pPr>
            <a:r>
              <a:rPr lang="en-US" sz="1600" dirty="0" smtClean="0"/>
              <a:t>mv, rename</a:t>
            </a:r>
          </a:p>
          <a:p>
            <a:pPr marL="227013" indent="-227013">
              <a:buFont typeface="Arial" pitchFamily="34" charset="0"/>
              <a:buChar char="•"/>
            </a:pPr>
            <a:r>
              <a:rPr lang="en-US" sz="1600" dirty="0" smtClean="0"/>
              <a:t>put</a:t>
            </a:r>
          </a:p>
          <a:p>
            <a:pPr marL="227013" indent="-227013">
              <a:buFont typeface="Arial" pitchFamily="34" charset="0"/>
              <a:buChar char="•"/>
            </a:pPr>
            <a:r>
              <a:rPr lang="en-US" sz="1600" dirty="0" err="1" smtClean="0"/>
              <a:t>pwd</a:t>
            </a:r>
            <a:r>
              <a:rPr lang="en-US" sz="1600" dirty="0" smtClean="0"/>
              <a:t>, </a:t>
            </a:r>
            <a:r>
              <a:rPr lang="en-US" sz="1600" dirty="0" err="1" smtClean="0"/>
              <a:t>realpath</a:t>
            </a:r>
            <a:endParaRPr lang="en-US" sz="1600" dirty="0" smtClean="0"/>
          </a:p>
          <a:p>
            <a:pPr marL="227013" indent="-227013">
              <a:buFont typeface="Arial" pitchFamily="34" charset="0"/>
              <a:buChar char="•"/>
            </a:pPr>
            <a:r>
              <a:rPr lang="en-US" sz="1600" dirty="0" smtClean="0"/>
              <a:t>stat</a:t>
            </a:r>
          </a:p>
          <a:p>
            <a:pPr marL="227013" indent="-227013">
              <a:buFont typeface="Arial" pitchFamily="34" charset="0"/>
              <a:buChar char="•"/>
            </a:pPr>
            <a:r>
              <a:rPr lang="en-US" sz="1600" dirty="0" smtClean="0"/>
              <a:t>truncate</a:t>
            </a:r>
          </a:p>
          <a:p>
            <a:pPr marL="227013" indent="-227013">
              <a:buFont typeface="Arial" pitchFamily="34" charset="0"/>
              <a:buChar char="•"/>
            </a:pPr>
            <a:r>
              <a:rPr lang="en-US" sz="1600" dirty="0" err="1" smtClean="0"/>
              <a:t>umount</a:t>
            </a:r>
            <a:endParaRPr lang="en-US"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529" y="1880119"/>
            <a:ext cx="3230336" cy="193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672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DSEFS: REST Interface</a:t>
            </a:r>
            <a:endParaRPr lang="en-US" dirty="0"/>
          </a:p>
        </p:txBody>
      </p:sp>
      <p:sp>
        <p:nvSpPr>
          <p:cNvPr id="3" name="Slide Number Placeholder 2"/>
          <p:cNvSpPr>
            <a:spLocks noGrp="1"/>
          </p:cNvSpPr>
          <p:nvPr>
            <p:ph type="sldNum" sz="quarter" idx="11"/>
          </p:nvPr>
        </p:nvSpPr>
        <p:spPr/>
        <p:txBody>
          <a:bodyPr/>
          <a:lstStyle/>
          <a:p>
            <a:r>
              <a:rPr lang="en-US" dirty="0" smtClean="0"/>
              <a:t>000-DTSE-Analytics-7560-60-DU-</a:t>
            </a:r>
            <a:fld id="{5A6FB346-E907-314D-8DE1-ECD2B2B6AA1B}" type="slidenum">
              <a:rPr lang="uk-UA" smtClean="0"/>
              <a:pPr/>
              <a:t>16</a:t>
            </a:fld>
            <a:endParaRPr lang="uk-UA" dirty="0"/>
          </a:p>
        </p:txBody>
      </p:sp>
      <p:sp>
        <p:nvSpPr>
          <p:cNvPr id="4" name="TextBox 3"/>
          <p:cNvSpPr txBox="1"/>
          <p:nvPr/>
        </p:nvSpPr>
        <p:spPr>
          <a:xfrm>
            <a:off x="251928" y="995802"/>
            <a:ext cx="8434872" cy="3077766"/>
          </a:xfrm>
          <a:prstGeom prst="rect">
            <a:avLst/>
          </a:prstGeom>
          <a:noFill/>
        </p:spPr>
        <p:txBody>
          <a:bodyPr wrap="square" rtlCol="0">
            <a:spAutoFit/>
          </a:bodyPr>
          <a:lstStyle/>
          <a:p>
            <a:r>
              <a:rPr lang="en-US" sz="1600" dirty="0">
                <a:latin typeface="Courier New" pitchFamily="49" charset="0"/>
                <a:cs typeface="Courier New" pitchFamily="49" charset="0"/>
              </a:rPr>
              <a:t>curl -L -X PUT 'localhost:5598/</a:t>
            </a:r>
            <a:r>
              <a:rPr lang="en-US" sz="1600" dirty="0" err="1">
                <a:latin typeface="Courier New" pitchFamily="49" charset="0"/>
                <a:cs typeface="Courier New" pitchFamily="49" charset="0"/>
              </a:rPr>
              <a:t>webhdfs</a:t>
            </a:r>
            <a:r>
              <a:rPr lang="en-US" sz="1600" dirty="0">
                <a:latin typeface="Courier New" pitchFamily="49" charset="0"/>
                <a:cs typeface="Courier New" pitchFamily="49" charset="0"/>
              </a:rPr>
              <a:t>/v1/</a:t>
            </a:r>
            <a:r>
              <a:rPr lang="en-US" sz="1600" dirty="0" err="1">
                <a:latin typeface="Courier New" pitchFamily="49" charset="0"/>
                <a:cs typeface="Courier New" pitchFamily="49" charset="0"/>
              </a:rPr>
              <a:t>fs</a:t>
            </a:r>
            <a:r>
              <a:rPr lang="en-US" sz="1600" dirty="0">
                <a:latin typeface="Courier New" pitchFamily="49" charset="0"/>
                <a:cs typeface="Courier New" pitchFamily="49" charset="0"/>
              </a:rPr>
              <a:t>/a/b/c/d/</a:t>
            </a:r>
            <a:r>
              <a:rPr lang="en-US" sz="1600" dirty="0" err="1">
                <a:latin typeface="Courier New" pitchFamily="49" charset="0"/>
                <a:cs typeface="Courier New" pitchFamily="49" charset="0"/>
              </a:rPr>
              <a:t>e?op</a:t>
            </a:r>
            <a:r>
              <a:rPr lang="en-US" sz="1600" dirty="0">
                <a:latin typeface="Courier New" pitchFamily="49" charset="0"/>
                <a:cs typeface="Courier New" pitchFamily="49" charset="0"/>
              </a:rPr>
              <a:t>=MKDIRS'</a:t>
            </a:r>
          </a:p>
          <a:p>
            <a:r>
              <a:rPr lang="en-US" sz="1600" dirty="0" smtClean="0">
                <a:latin typeface="Courier New" pitchFamily="49" charset="0"/>
                <a:cs typeface="Courier New" pitchFamily="49" charset="0"/>
              </a:rPr>
              <a:t>curl </a:t>
            </a:r>
            <a:r>
              <a:rPr lang="en-US" sz="1600" dirty="0">
                <a:latin typeface="Courier New" pitchFamily="49" charset="0"/>
                <a:cs typeface="Courier New" pitchFamily="49" charset="0"/>
              </a:rPr>
              <a:t>-L -X PUT -T logfile.txt </a:t>
            </a:r>
            <a:endParaRPr lang="en-US" sz="1600" dirty="0" smtClean="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'127.0.0.1:5598/</a:t>
            </a:r>
            <a:r>
              <a:rPr lang="en-US" sz="1600" dirty="0" err="1" smtClean="0">
                <a:latin typeface="Courier New" pitchFamily="49" charset="0"/>
                <a:cs typeface="Courier New" pitchFamily="49" charset="0"/>
              </a:rPr>
              <a:t>webhdfs</a:t>
            </a:r>
            <a:r>
              <a:rPr lang="en-US" sz="1600" dirty="0" smtClean="0">
                <a:latin typeface="Courier New" pitchFamily="49" charset="0"/>
                <a:cs typeface="Courier New" pitchFamily="49" charset="0"/>
              </a:rPr>
              <a:t>/v1/</a:t>
            </a:r>
            <a:r>
              <a:rPr lang="en-US" sz="1600" dirty="0" err="1" smtClean="0">
                <a:latin typeface="Courier New" pitchFamily="49" charset="0"/>
                <a:cs typeface="Courier New" pitchFamily="49" charset="0"/>
              </a:rPr>
              <a:t>fs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log?op</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CREATE&amp;overwrite</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true&amp;blocksize</a:t>
            </a:r>
            <a:r>
              <a:rPr lang="en-US" sz="1600" dirty="0" smtClean="0">
                <a:latin typeface="Courier New" pitchFamily="49" charset="0"/>
                <a:cs typeface="Courier New" pitchFamily="49" charset="0"/>
              </a:rPr>
              <a:t>=50000&amp;rf=1'</a:t>
            </a:r>
          </a:p>
          <a:p>
            <a:endParaRPr lang="en-US" sz="1600" dirty="0">
              <a:latin typeface="Courier New" pitchFamily="49" charset="0"/>
              <a:cs typeface="Courier New" pitchFamily="49" charset="0"/>
            </a:endParaRPr>
          </a:p>
          <a:p>
            <a:r>
              <a:rPr lang="en-US" sz="1600" dirty="0" smtClean="0">
                <a:latin typeface="Courier New" pitchFamily="49" charset="0"/>
                <a:cs typeface="Courier New" pitchFamily="49" charset="0"/>
              </a:rPr>
              <a:t>curl </a:t>
            </a:r>
            <a:r>
              <a:rPr lang="en-US" sz="1600" dirty="0">
                <a:latin typeface="Courier New" pitchFamily="49" charset="0"/>
                <a:cs typeface="Courier New" pitchFamily="49" charset="0"/>
              </a:rPr>
              <a:t>-L -X POST logfile.txt \</a:t>
            </a:r>
            <a:endParaRPr lang="en-US" sz="1600" dirty="0" smtClean="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'localhost:5598/</a:t>
            </a:r>
            <a:r>
              <a:rPr lang="en-US" sz="1600" dirty="0" err="1" smtClean="0">
                <a:latin typeface="Courier New" pitchFamily="49" charset="0"/>
                <a:cs typeface="Courier New" pitchFamily="49" charset="0"/>
              </a:rPr>
              <a:t>webhdfs</a:t>
            </a:r>
            <a:r>
              <a:rPr lang="en-US" sz="1600" dirty="0" smtClean="0">
                <a:latin typeface="Courier New" pitchFamily="49" charset="0"/>
                <a:cs typeface="Courier New" pitchFamily="49" charset="0"/>
              </a:rPr>
              <a:t>/v1/</a:t>
            </a:r>
            <a:r>
              <a:rPr lang="en-US" sz="1600" dirty="0" err="1" smtClean="0">
                <a:latin typeface="Courier New" pitchFamily="49" charset="0"/>
                <a:cs typeface="Courier New" pitchFamily="49" charset="0"/>
              </a:rPr>
              <a:t>fs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log?op</a:t>
            </a:r>
            <a:r>
              <a:rPr lang="en-US" sz="1600" dirty="0" smtClean="0">
                <a:latin typeface="Courier New" pitchFamily="49" charset="0"/>
                <a:cs typeface="Courier New" pitchFamily="49" charset="0"/>
              </a:rPr>
              <a:t>=APPEND</a:t>
            </a:r>
            <a:r>
              <a:rPr lang="en-US" sz="1600" dirty="0">
                <a:latin typeface="Courier New" pitchFamily="49" charset="0"/>
                <a:cs typeface="Courier New" pitchFamily="49" charset="0"/>
              </a:rPr>
              <a:t>'</a:t>
            </a:r>
          </a:p>
          <a:p>
            <a:pPr marL="227013" indent="-227013">
              <a:buFont typeface="Arial" pitchFamily="34" charset="0"/>
              <a:buChar char="•"/>
            </a:pPr>
            <a:endParaRPr lang="en-US" sz="1600" dirty="0">
              <a:latin typeface="Courier New" pitchFamily="49" charset="0"/>
              <a:cs typeface="Courier New" pitchFamily="49" charset="0"/>
            </a:endParaRPr>
          </a:p>
          <a:p>
            <a:r>
              <a:rPr lang="en-US" sz="1800" dirty="0">
                <a:latin typeface="+mj-lt"/>
                <a:cs typeface="Courier New" pitchFamily="49" charset="0"/>
              </a:rPr>
              <a:t>Or from the DSE Spark shell:</a:t>
            </a:r>
          </a:p>
          <a:p>
            <a:pPr marL="227013" indent="-227013">
              <a:buFont typeface="Arial" pitchFamily="34" charset="0"/>
              <a:buChar char="•"/>
            </a:pP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val</a:t>
            </a:r>
            <a:r>
              <a:rPr lang="en-US" sz="1600" dirty="0">
                <a:latin typeface="Courier New" pitchFamily="49" charset="0"/>
                <a:cs typeface="Courier New" pitchFamily="49" charset="0"/>
              </a:rPr>
              <a:t> rdd1 = </a:t>
            </a:r>
            <a:r>
              <a:rPr lang="en-US" sz="1600" dirty="0" err="1">
                <a:latin typeface="Courier New" pitchFamily="49" charset="0"/>
                <a:cs typeface="Courier New" pitchFamily="49" charset="0"/>
              </a:rPr>
              <a:t>sc.textFile</a:t>
            </a:r>
            <a:r>
              <a:rPr lang="en-US" sz="1600" dirty="0" smtClean="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err="1">
                <a:latin typeface="Courier New" pitchFamily="49" charset="0"/>
                <a:cs typeface="Courier New" pitchFamily="49" charset="0"/>
              </a:rPr>
              <a:t>webhdfs</a:t>
            </a:r>
            <a:r>
              <a:rPr lang="en-US" sz="1600" dirty="0">
                <a:latin typeface="Courier New" pitchFamily="49" charset="0"/>
                <a:cs typeface="Courier New" pitchFamily="49" charset="0"/>
              </a:rPr>
              <a:t>://localhost:5598/</a:t>
            </a:r>
            <a:r>
              <a:rPr lang="en-US" sz="1600" dirty="0" err="1">
                <a:latin typeface="Courier New" pitchFamily="49" charset="0"/>
                <a:cs typeface="Courier New" pitchFamily="49" charset="0"/>
              </a:rPr>
              <a:t>webhdfs</a:t>
            </a:r>
            <a:r>
              <a:rPr lang="en-US" sz="1600" dirty="0">
                <a:latin typeface="Courier New" pitchFamily="49" charset="0"/>
                <a:cs typeface="Courier New" pitchFamily="49" charset="0"/>
              </a:rPr>
              <a:t>/v1/</a:t>
            </a:r>
            <a:r>
              <a:rPr lang="en-US" sz="1600" dirty="0" err="1">
                <a:latin typeface="Courier New" pitchFamily="49" charset="0"/>
                <a:cs typeface="Courier New" pitchFamily="49" charset="0"/>
              </a:rPr>
              <a:t>fs</a:t>
            </a:r>
            <a:r>
              <a:rPr lang="en-US" sz="1600" dirty="0">
                <a:latin typeface="Courier New" pitchFamily="49" charset="0"/>
                <a:cs typeface="Courier New" pitchFamily="49" charset="0"/>
              </a:rPr>
              <a:t>/log")</a:t>
            </a:r>
          </a:p>
        </p:txBody>
      </p:sp>
    </p:spTree>
    <p:extLst>
      <p:ext uri="{BB962C8B-B14F-4D97-AF65-F5344CB8AC3E}">
        <p14:creationId xmlns:p14="http://schemas.microsoft.com/office/powerpoint/2010/main" val="321154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dirty="0" smtClean="0"/>
              <a:t>000-DTSE-Analytics-7560-60-DU-</a:t>
            </a:r>
            <a:fld id="{5A6FB346-E907-314D-8DE1-ECD2B2B6AA1B}" type="slidenum">
              <a:rPr lang="uk-UA" smtClean="0"/>
              <a:pPr/>
              <a:t>17</a:t>
            </a:fld>
            <a:endParaRPr lang="uk-UA" dirty="0"/>
          </a:p>
        </p:txBody>
      </p:sp>
      <p:sp>
        <p:nvSpPr>
          <p:cNvPr id="4" name="Title 3"/>
          <p:cNvSpPr>
            <a:spLocks noGrp="1"/>
          </p:cNvSpPr>
          <p:nvPr>
            <p:ph type="title"/>
          </p:nvPr>
        </p:nvSpPr>
        <p:spPr/>
        <p:txBody>
          <a:bodyPr/>
          <a:lstStyle/>
          <a:p>
            <a:r>
              <a:rPr lang="en-US" dirty="0" smtClean="0"/>
              <a:t>End of Unit:</a:t>
            </a:r>
            <a:endParaRPr lang="en-US" dirty="0"/>
          </a:p>
        </p:txBody>
      </p:sp>
    </p:spTree>
    <p:extLst>
      <p:ext uri="{BB962C8B-B14F-4D97-AF65-F5344CB8AC3E}">
        <p14:creationId xmlns:p14="http://schemas.microsoft.com/office/powerpoint/2010/main" val="5226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Additional Detail:</a:t>
            </a:r>
            <a:endParaRPr lang="en-US" dirty="0"/>
          </a:p>
        </p:txBody>
      </p:sp>
      <p:sp>
        <p:nvSpPr>
          <p:cNvPr id="4" name="Date Placeholder 3"/>
          <p:cNvSpPr>
            <a:spLocks noGrp="1"/>
          </p:cNvSpPr>
          <p:nvPr>
            <p:ph type="dt" sz="half" idx="4294967295"/>
          </p:nvPr>
        </p:nvSpPr>
        <p:spPr>
          <a:xfrm>
            <a:off x="6859175" y="4790123"/>
            <a:ext cx="2057400" cy="189202"/>
          </a:xfrm>
          <a:prstGeom prst="rect">
            <a:avLst/>
          </a:prstGeom>
        </p:spPr>
        <p:txBody>
          <a:bodyPr/>
          <a:lstStyle/>
          <a:p>
            <a:r>
              <a:rPr lang="en-US" smtClean="0"/>
              <a:t>© DataStax, All Rights Reserved. Confidential.</a:t>
            </a:r>
            <a:endParaRPr lang="en-US" dirty="0"/>
          </a:p>
        </p:txBody>
      </p:sp>
      <p:sp>
        <p:nvSpPr>
          <p:cNvPr id="3" name="Slide Number Placeholder 2"/>
          <p:cNvSpPr>
            <a:spLocks noGrp="1"/>
          </p:cNvSpPr>
          <p:nvPr>
            <p:ph type="sldNum" sz="quarter" idx="11"/>
          </p:nvPr>
        </p:nvSpPr>
        <p:spPr/>
        <p:txBody>
          <a:bodyPr/>
          <a:lstStyle/>
          <a:p>
            <a:r>
              <a:rPr lang="en-US" dirty="0" smtClean="0"/>
              <a:t>000-DTSE-Analytics-7560-60-DU-</a:t>
            </a:r>
            <a:fld id="{5A6FB346-E907-314D-8DE1-ECD2B2B6AA1B}" type="slidenum">
              <a:rPr lang="uk-UA" smtClean="0"/>
              <a:pPr/>
              <a:t>18</a:t>
            </a:fld>
            <a:endParaRPr lang="uk-UA" dirty="0"/>
          </a:p>
        </p:txBody>
      </p:sp>
    </p:spTree>
    <p:extLst>
      <p:ext uri="{BB962C8B-B14F-4D97-AF65-F5344CB8AC3E}">
        <p14:creationId xmlns:p14="http://schemas.microsoft.com/office/powerpoint/2010/main" val="3984551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Using HDFS</a:t>
            </a:r>
            <a:endParaRPr lang="en-US" dirty="0"/>
          </a:p>
        </p:txBody>
      </p:sp>
      <p:sp>
        <p:nvSpPr>
          <p:cNvPr id="4" name="Slide Number Placeholder 3"/>
          <p:cNvSpPr>
            <a:spLocks noGrp="1"/>
          </p:cNvSpPr>
          <p:nvPr>
            <p:ph type="sldNum" sz="quarter" idx="11"/>
          </p:nvPr>
        </p:nvSpPr>
        <p:spPr/>
        <p:txBody>
          <a:bodyPr/>
          <a:lstStyle/>
          <a:p>
            <a:r>
              <a:rPr lang="en-US" dirty="0" smtClean="0"/>
              <a:t>000-DTSE-Analytics-7560-60-DU-</a:t>
            </a:r>
            <a:fld id="{5A6FB346-E907-314D-8DE1-ECD2B2B6AA1B}" type="slidenum">
              <a:rPr lang="uk-UA" smtClean="0"/>
              <a:pPr/>
              <a:t>19</a:t>
            </a:fld>
            <a:endParaRPr lang="uk-UA" dirty="0"/>
          </a:p>
        </p:txBody>
      </p:sp>
      <p:sp>
        <p:nvSpPr>
          <p:cNvPr id="3" name="Date Placeholder 2"/>
          <p:cNvSpPr>
            <a:spLocks noGrp="1"/>
          </p:cNvSpPr>
          <p:nvPr>
            <p:ph type="dt" sz="half" idx="4294967295"/>
          </p:nvPr>
        </p:nvSpPr>
        <p:spPr>
          <a:xfrm>
            <a:off x="7086600" y="4789488"/>
            <a:ext cx="2057400" cy="190500"/>
          </a:xfrm>
          <a:prstGeom prst="rect">
            <a:avLst/>
          </a:prstGeom>
        </p:spPr>
        <p:txBody>
          <a:bodyPr/>
          <a:lstStyle/>
          <a:p>
            <a:r>
              <a:rPr lang="en-US" smtClean="0"/>
              <a:t>© DataStax, All Rights Reserved. Confidential.</a:t>
            </a:r>
            <a:endParaRPr lang="en-US" dirty="0"/>
          </a:p>
        </p:txBody>
      </p:sp>
      <p:sp>
        <p:nvSpPr>
          <p:cNvPr id="2" name="TextBox 1"/>
          <p:cNvSpPr txBox="1"/>
          <p:nvPr/>
        </p:nvSpPr>
        <p:spPr>
          <a:xfrm>
            <a:off x="457200" y="1567543"/>
            <a:ext cx="6556923" cy="1508105"/>
          </a:xfrm>
          <a:prstGeom prst="rect">
            <a:avLst/>
          </a:prstGeom>
          <a:noFill/>
        </p:spPr>
        <p:txBody>
          <a:bodyPr wrap="none" rtlCol="0">
            <a:spAutoFit/>
          </a:bodyPr>
          <a:lstStyle/>
          <a:p>
            <a:r>
              <a:rPr lang="en-US" sz="2000" dirty="0"/>
              <a:t>Not part of the DSE system but is part of </a:t>
            </a:r>
            <a:r>
              <a:rPr lang="en-US" sz="2000" dirty="0" err="1"/>
              <a:t>Hadoop</a:t>
            </a:r>
            <a:endParaRPr lang="en-US" sz="2000" dirty="0"/>
          </a:p>
          <a:p>
            <a:pPr marL="227013" indent="-227013">
              <a:buFont typeface="Arial" pitchFamily="34" charset="0"/>
              <a:buChar char="•"/>
            </a:pPr>
            <a:r>
              <a:rPr lang="en-US" sz="1800" dirty="0"/>
              <a:t>Can be used for long term data storage</a:t>
            </a:r>
          </a:p>
          <a:p>
            <a:pPr marL="227013" indent="-227013">
              <a:buFont typeface="Arial" pitchFamily="34" charset="0"/>
              <a:buChar char="•"/>
            </a:pPr>
            <a:r>
              <a:rPr lang="en-US" sz="1800" dirty="0"/>
              <a:t>Spark is able to connect to any existing HDFS </a:t>
            </a:r>
          </a:p>
          <a:p>
            <a:pPr marL="227013" indent="-227013">
              <a:buFont typeface="Arial" pitchFamily="34" charset="0"/>
              <a:buChar char="•"/>
            </a:pPr>
            <a:r>
              <a:rPr lang="en-US" sz="1800" dirty="0"/>
              <a:t>Additionally </a:t>
            </a:r>
            <a:r>
              <a:rPr lang="en-US" sz="1800" dirty="0" smtClean="0"/>
              <a:t>Spark </a:t>
            </a:r>
            <a:r>
              <a:rPr lang="en-US" sz="1800" dirty="0"/>
              <a:t>is designed to be file system independent</a:t>
            </a:r>
          </a:p>
          <a:p>
            <a:pPr marL="227013" lvl="1" indent="-227013">
              <a:buFont typeface="Arial" pitchFamily="34" charset="0"/>
              <a:buChar char="•"/>
            </a:pPr>
            <a:r>
              <a:rPr lang="en-US" sz="1800" dirty="0"/>
              <a:t>Thus </a:t>
            </a:r>
            <a:r>
              <a:rPr lang="en-US" sz="1800" dirty="0" smtClean="0"/>
              <a:t>Spark can </a:t>
            </a:r>
            <a:r>
              <a:rPr lang="en-US" sz="1800" dirty="0"/>
              <a:t>also connect to systems like </a:t>
            </a:r>
            <a:r>
              <a:rPr lang="en-US" sz="1800" dirty="0" err="1" smtClean="0"/>
              <a:t>HBase</a:t>
            </a:r>
            <a:r>
              <a:rPr lang="en-US" sz="1800" dirty="0" smtClean="0"/>
              <a:t> </a:t>
            </a:r>
            <a:r>
              <a:rPr lang="en-US" sz="1800" dirty="0"/>
              <a:t>or S3</a:t>
            </a:r>
          </a:p>
        </p:txBody>
      </p:sp>
    </p:spTree>
    <p:extLst>
      <p:ext uri="{BB962C8B-B14F-4D97-AF65-F5344CB8AC3E}">
        <p14:creationId xmlns:p14="http://schemas.microsoft.com/office/powerpoint/2010/main" val="266935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Matching pairs – Match the attributes on the right with the areas on the left </a:t>
            </a:r>
          </a:p>
          <a:p>
            <a:endParaRPr lang="en-US" dirty="0"/>
          </a:p>
        </p:txBody>
      </p:sp>
      <p:sp>
        <p:nvSpPr>
          <p:cNvPr id="5" name="Title 4"/>
          <p:cNvSpPr>
            <a:spLocks noGrp="1"/>
          </p:cNvSpPr>
          <p:nvPr>
            <p:ph type="title"/>
          </p:nvPr>
        </p:nvSpPr>
        <p:spPr/>
        <p:txBody>
          <a:bodyPr/>
          <a:lstStyle/>
          <a:p>
            <a:r>
              <a:rPr lang="en-US" dirty="0"/>
              <a:t>Discussion Lab:</a:t>
            </a:r>
          </a:p>
        </p:txBody>
      </p:sp>
      <p:sp>
        <p:nvSpPr>
          <p:cNvPr id="3" name="Slide Number Placeholder 2"/>
          <p:cNvSpPr>
            <a:spLocks noGrp="1"/>
          </p:cNvSpPr>
          <p:nvPr>
            <p:ph type="sldNum" sz="quarter" idx="11"/>
          </p:nvPr>
        </p:nvSpPr>
        <p:spPr/>
        <p:txBody>
          <a:bodyPr/>
          <a:lstStyle/>
          <a:p>
            <a:r>
              <a:rPr lang="en-US" dirty="0" smtClean="0"/>
              <a:t>000-DTSE-Analytics-7560-60-DU-</a:t>
            </a:r>
            <a:fld id="{5A6FB346-E907-314D-8DE1-ECD2B2B6AA1B}" type="slidenum">
              <a:rPr lang="uk-UA" smtClean="0"/>
              <a:pPr/>
              <a:t>2</a:t>
            </a:fld>
            <a:endParaRPr lang="uk-UA" dirty="0"/>
          </a:p>
        </p:txBody>
      </p:sp>
      <p:sp>
        <p:nvSpPr>
          <p:cNvPr id="9" name="TextBox 8"/>
          <p:cNvSpPr txBox="1"/>
          <p:nvPr/>
        </p:nvSpPr>
        <p:spPr>
          <a:xfrm>
            <a:off x="4607169" y="994135"/>
            <a:ext cx="4353951" cy="707886"/>
          </a:xfrm>
          <a:prstGeom prst="rect">
            <a:avLst/>
          </a:prstGeom>
          <a:noFill/>
        </p:spPr>
        <p:txBody>
          <a:bodyPr wrap="square" rtlCol="0">
            <a:spAutoFit/>
          </a:bodyPr>
          <a:lstStyle/>
          <a:p>
            <a:r>
              <a:rPr lang="en-US" sz="2000" dirty="0" smtClean="0"/>
              <a:t>DSE Analytics; DSEFS, HDFS, NAS, RDD, Map/Reduce</a:t>
            </a:r>
          </a:p>
        </p:txBody>
      </p:sp>
    </p:spTree>
    <p:extLst>
      <p:ext uri="{BB962C8B-B14F-4D97-AF65-F5344CB8AC3E}">
        <p14:creationId xmlns:p14="http://schemas.microsoft.com/office/powerpoint/2010/main" val="3589519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547" y="870947"/>
            <a:ext cx="7973511" cy="7136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lstStyle/>
          <a:p>
            <a:r>
              <a:rPr lang="en-US" dirty="0" smtClean="0"/>
              <a:t>DSEFS Compared to: HDFS, CFS</a:t>
            </a:r>
            <a:endParaRPr lang="en-US" dirty="0"/>
          </a:p>
        </p:txBody>
      </p:sp>
      <p:sp>
        <p:nvSpPr>
          <p:cNvPr id="4" name="Slide Number Placeholder 3"/>
          <p:cNvSpPr>
            <a:spLocks noGrp="1"/>
          </p:cNvSpPr>
          <p:nvPr>
            <p:ph type="sldNum" sz="quarter" idx="11"/>
          </p:nvPr>
        </p:nvSpPr>
        <p:spPr/>
        <p:txBody>
          <a:bodyPr/>
          <a:lstStyle/>
          <a:p>
            <a:r>
              <a:rPr lang="en-US" dirty="0" smtClean="0"/>
              <a:t>000-DTSE-Analytics-7560-60-DU-</a:t>
            </a:r>
            <a:fld id="{5A6FB346-E907-314D-8DE1-ECD2B2B6AA1B}" type="slidenum">
              <a:rPr lang="uk-UA" smtClean="0"/>
              <a:pPr/>
              <a:t>20</a:t>
            </a:fld>
            <a:endParaRPr lang="uk-UA" dirty="0"/>
          </a:p>
        </p:txBody>
      </p:sp>
      <p:sp>
        <p:nvSpPr>
          <p:cNvPr id="3" name="Date Placeholder 2"/>
          <p:cNvSpPr>
            <a:spLocks noGrp="1"/>
          </p:cNvSpPr>
          <p:nvPr>
            <p:ph type="dt" sz="half" idx="4294967295"/>
          </p:nvPr>
        </p:nvSpPr>
        <p:spPr>
          <a:xfrm>
            <a:off x="7086600" y="4789488"/>
            <a:ext cx="2057400" cy="190500"/>
          </a:xfrm>
          <a:prstGeom prst="rect">
            <a:avLst/>
          </a:prstGeom>
        </p:spPr>
        <p:txBody>
          <a:bodyPr/>
          <a:lstStyle/>
          <a:p>
            <a:r>
              <a:rPr lang="en-US" smtClean="0"/>
              <a:t>© DataStax, All Rights Reserved. Confidential.</a:t>
            </a:r>
            <a:endParaRPr lang="en-US" dirty="0"/>
          </a:p>
        </p:txBody>
      </p:sp>
      <p:cxnSp>
        <p:nvCxnSpPr>
          <p:cNvPr id="6" name="Straight Connector 5"/>
          <p:cNvCxnSpPr/>
          <p:nvPr/>
        </p:nvCxnSpPr>
        <p:spPr>
          <a:xfrm>
            <a:off x="457076" y="870947"/>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9547" y="870947"/>
            <a:ext cx="0" cy="3564082"/>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89120" y="870947"/>
            <a:ext cx="0" cy="3560617"/>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43058" y="870947"/>
            <a:ext cx="0" cy="3557305"/>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076" y="1584580"/>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7076" y="4439111"/>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076" y="2298213"/>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7076" y="3011846"/>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7076" y="3725479"/>
            <a:ext cx="7985065" cy="0"/>
          </a:xfrm>
          <a:prstGeom prst="line">
            <a:avLst/>
          </a:prstGeom>
          <a:ln w="34925">
            <a:solidFill>
              <a:srgbClr val="BFBFBF"/>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37772" y="1046325"/>
            <a:ext cx="3089307" cy="338554"/>
          </a:xfrm>
          <a:prstGeom prst="rect">
            <a:avLst/>
          </a:prstGeom>
          <a:noFill/>
        </p:spPr>
        <p:txBody>
          <a:bodyPr wrap="none" rtlCol="0">
            <a:spAutoFit/>
          </a:bodyPr>
          <a:lstStyle/>
          <a:p>
            <a:r>
              <a:rPr lang="en-US" sz="1600" b="1" dirty="0" smtClean="0">
                <a:solidFill>
                  <a:schemeClr val="bg1"/>
                </a:solidFill>
              </a:rPr>
              <a:t>Benefits of DSEFS over HDFS</a:t>
            </a:r>
          </a:p>
        </p:txBody>
      </p:sp>
      <p:sp>
        <p:nvSpPr>
          <p:cNvPr id="27" name="TextBox 26"/>
          <p:cNvSpPr txBox="1"/>
          <p:nvPr/>
        </p:nvSpPr>
        <p:spPr>
          <a:xfrm>
            <a:off x="437772" y="1747365"/>
            <a:ext cx="2593980" cy="338554"/>
          </a:xfrm>
          <a:prstGeom prst="rect">
            <a:avLst/>
          </a:prstGeom>
          <a:noFill/>
        </p:spPr>
        <p:txBody>
          <a:bodyPr wrap="none" rtlCol="0">
            <a:spAutoFit/>
          </a:bodyPr>
          <a:lstStyle/>
          <a:p>
            <a:r>
              <a:rPr lang="en-US" sz="1600" b="1" dirty="0" smtClean="0"/>
              <a:t>No single point of failure</a:t>
            </a:r>
          </a:p>
        </p:txBody>
      </p:sp>
      <p:sp>
        <p:nvSpPr>
          <p:cNvPr id="28" name="TextBox 27"/>
          <p:cNvSpPr txBox="1"/>
          <p:nvPr/>
        </p:nvSpPr>
        <p:spPr>
          <a:xfrm>
            <a:off x="437772" y="2480322"/>
            <a:ext cx="1584088" cy="338554"/>
          </a:xfrm>
          <a:prstGeom prst="rect">
            <a:avLst/>
          </a:prstGeom>
          <a:noFill/>
        </p:spPr>
        <p:txBody>
          <a:bodyPr wrap="none" rtlCol="0">
            <a:spAutoFit/>
          </a:bodyPr>
          <a:lstStyle/>
          <a:p>
            <a:r>
              <a:rPr lang="en-US" sz="1600" b="1" dirty="0" smtClean="0"/>
              <a:t>No </a:t>
            </a:r>
            <a:r>
              <a:rPr lang="en-US" sz="1600" b="1" dirty="0" err="1" smtClean="0"/>
              <a:t>NameNode</a:t>
            </a:r>
            <a:endParaRPr lang="en-US" sz="1600" b="1" dirty="0" smtClean="0"/>
          </a:p>
        </p:txBody>
      </p:sp>
      <p:sp>
        <p:nvSpPr>
          <p:cNvPr id="29" name="TextBox 28"/>
          <p:cNvSpPr txBox="1"/>
          <p:nvPr/>
        </p:nvSpPr>
        <p:spPr>
          <a:xfrm>
            <a:off x="437772" y="3166862"/>
            <a:ext cx="2630848" cy="338554"/>
          </a:xfrm>
          <a:prstGeom prst="rect">
            <a:avLst/>
          </a:prstGeom>
          <a:noFill/>
        </p:spPr>
        <p:txBody>
          <a:bodyPr wrap="none" rtlCol="0">
            <a:spAutoFit/>
          </a:bodyPr>
          <a:lstStyle/>
          <a:p>
            <a:r>
              <a:rPr lang="en-US" sz="1600" b="1" dirty="0" smtClean="0"/>
              <a:t>No </a:t>
            </a:r>
            <a:r>
              <a:rPr lang="en-US" sz="1600" b="1" dirty="0" err="1" smtClean="0"/>
              <a:t>SecondaryNameNode</a:t>
            </a:r>
            <a:endParaRPr lang="en-US" sz="1600" b="1" dirty="0" smtClean="0"/>
          </a:p>
        </p:txBody>
      </p:sp>
      <p:sp>
        <p:nvSpPr>
          <p:cNvPr id="30" name="TextBox 29"/>
          <p:cNvSpPr txBox="1"/>
          <p:nvPr/>
        </p:nvSpPr>
        <p:spPr>
          <a:xfrm>
            <a:off x="437772" y="3894028"/>
            <a:ext cx="1550424" cy="338554"/>
          </a:xfrm>
          <a:prstGeom prst="rect">
            <a:avLst/>
          </a:prstGeom>
          <a:noFill/>
        </p:spPr>
        <p:txBody>
          <a:bodyPr wrap="none" rtlCol="0">
            <a:spAutoFit/>
          </a:bodyPr>
          <a:lstStyle/>
          <a:p>
            <a:r>
              <a:rPr lang="en-US" sz="1600" b="1" dirty="0" smtClean="0"/>
              <a:t>No Zookeeper</a:t>
            </a:r>
          </a:p>
        </p:txBody>
      </p:sp>
      <p:sp>
        <p:nvSpPr>
          <p:cNvPr id="31" name="TextBox 30"/>
          <p:cNvSpPr txBox="1"/>
          <p:nvPr/>
        </p:nvSpPr>
        <p:spPr>
          <a:xfrm>
            <a:off x="4569989" y="1046325"/>
            <a:ext cx="2941831" cy="338554"/>
          </a:xfrm>
          <a:prstGeom prst="rect">
            <a:avLst/>
          </a:prstGeom>
          <a:noFill/>
        </p:spPr>
        <p:txBody>
          <a:bodyPr wrap="none" rtlCol="0">
            <a:spAutoFit/>
          </a:bodyPr>
          <a:lstStyle/>
          <a:p>
            <a:r>
              <a:rPr lang="en-US" sz="1600" b="1" dirty="0" smtClean="0">
                <a:solidFill>
                  <a:schemeClr val="bg1"/>
                </a:solidFill>
              </a:rPr>
              <a:t>Benefits of DSEFS over CFS</a:t>
            </a:r>
          </a:p>
        </p:txBody>
      </p:sp>
      <p:sp>
        <p:nvSpPr>
          <p:cNvPr id="32" name="TextBox 31"/>
          <p:cNvSpPr txBox="1"/>
          <p:nvPr/>
        </p:nvSpPr>
        <p:spPr>
          <a:xfrm>
            <a:off x="4569989" y="1747365"/>
            <a:ext cx="2486578" cy="338554"/>
          </a:xfrm>
          <a:prstGeom prst="rect">
            <a:avLst/>
          </a:prstGeom>
          <a:noFill/>
        </p:spPr>
        <p:txBody>
          <a:bodyPr wrap="none" rtlCol="0">
            <a:spAutoFit/>
          </a:bodyPr>
          <a:lstStyle/>
          <a:p>
            <a:r>
              <a:rPr lang="en-US" sz="1600" b="1" dirty="0" smtClean="0"/>
              <a:t>No impact on DSE Core</a:t>
            </a:r>
          </a:p>
        </p:txBody>
      </p:sp>
      <p:sp>
        <p:nvSpPr>
          <p:cNvPr id="33" name="TextBox 32"/>
          <p:cNvSpPr txBox="1"/>
          <p:nvPr/>
        </p:nvSpPr>
        <p:spPr>
          <a:xfrm>
            <a:off x="4569989" y="2384523"/>
            <a:ext cx="3703154" cy="584775"/>
          </a:xfrm>
          <a:prstGeom prst="rect">
            <a:avLst/>
          </a:prstGeom>
          <a:noFill/>
        </p:spPr>
        <p:txBody>
          <a:bodyPr wrap="square" rtlCol="0">
            <a:spAutoFit/>
          </a:bodyPr>
          <a:lstStyle/>
          <a:p>
            <a:r>
              <a:rPr lang="en-US" sz="1600" b="1" dirty="0" smtClean="0"/>
              <a:t>No overhead from compactions, commit log writes</a:t>
            </a:r>
          </a:p>
        </p:txBody>
      </p:sp>
      <p:sp>
        <p:nvSpPr>
          <p:cNvPr id="34" name="TextBox 33"/>
          <p:cNvSpPr txBox="1"/>
          <p:nvPr/>
        </p:nvSpPr>
        <p:spPr>
          <a:xfrm>
            <a:off x="4569989" y="3166862"/>
            <a:ext cx="2432076" cy="338554"/>
          </a:xfrm>
          <a:prstGeom prst="rect">
            <a:avLst/>
          </a:prstGeom>
          <a:noFill/>
        </p:spPr>
        <p:txBody>
          <a:bodyPr wrap="none" rtlCol="0">
            <a:spAutoFit/>
          </a:bodyPr>
          <a:lstStyle/>
          <a:p>
            <a:r>
              <a:rPr lang="en-US" sz="1600" b="1" dirty="0" smtClean="0"/>
              <a:t>No data density impact</a:t>
            </a:r>
          </a:p>
        </p:txBody>
      </p:sp>
      <p:sp>
        <p:nvSpPr>
          <p:cNvPr id="35" name="TextBox 34"/>
          <p:cNvSpPr txBox="1"/>
          <p:nvPr/>
        </p:nvSpPr>
        <p:spPr>
          <a:xfrm>
            <a:off x="4569989" y="3894028"/>
            <a:ext cx="3299301" cy="338554"/>
          </a:xfrm>
          <a:prstGeom prst="rect">
            <a:avLst/>
          </a:prstGeom>
          <a:noFill/>
        </p:spPr>
        <p:txBody>
          <a:bodyPr wrap="none" rtlCol="0">
            <a:spAutoFit/>
          </a:bodyPr>
          <a:lstStyle/>
          <a:p>
            <a:r>
              <a:rPr lang="en-US" sz="1600" b="1" dirty="0" smtClean="0"/>
              <a:t>Immediate deletes, no overhead</a:t>
            </a:r>
          </a:p>
        </p:txBody>
      </p:sp>
    </p:spTree>
    <p:extLst>
      <p:ext uri="{BB962C8B-B14F-4D97-AF65-F5344CB8AC3E}">
        <p14:creationId xmlns:p14="http://schemas.microsoft.com/office/powerpoint/2010/main" val="779335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DSEFS Questions:</a:t>
            </a:r>
            <a:endParaRPr lang="en-US" dirty="0"/>
          </a:p>
        </p:txBody>
      </p:sp>
      <p:sp>
        <p:nvSpPr>
          <p:cNvPr id="3" name="Slide Number Placeholder 2"/>
          <p:cNvSpPr>
            <a:spLocks noGrp="1"/>
          </p:cNvSpPr>
          <p:nvPr>
            <p:ph type="sldNum" sz="quarter" idx="11"/>
          </p:nvPr>
        </p:nvSpPr>
        <p:spPr/>
        <p:txBody>
          <a:bodyPr/>
          <a:lstStyle/>
          <a:p>
            <a:r>
              <a:rPr lang="en-US" smtClean="0"/>
              <a:t>000-DTSE-Analytics-7560-60-DU-</a:t>
            </a:r>
            <a:fld id="{5A6FB346-E907-314D-8DE1-ECD2B2B6AA1B}" type="slidenum">
              <a:rPr lang="uk-UA" smtClean="0"/>
              <a:pPr/>
              <a:t>21</a:t>
            </a:fld>
            <a:endParaRPr lang="uk-UA" dirty="0"/>
          </a:p>
        </p:txBody>
      </p:sp>
      <p:sp>
        <p:nvSpPr>
          <p:cNvPr id="4" name="TextBox 3"/>
          <p:cNvSpPr txBox="1"/>
          <p:nvPr/>
        </p:nvSpPr>
        <p:spPr>
          <a:xfrm>
            <a:off x="558903" y="1492898"/>
            <a:ext cx="7660433" cy="2031325"/>
          </a:xfrm>
          <a:prstGeom prst="rect">
            <a:avLst/>
          </a:prstGeom>
          <a:noFill/>
        </p:spPr>
        <p:txBody>
          <a:bodyPr wrap="square" rtlCol="0">
            <a:spAutoFit/>
          </a:bodyPr>
          <a:lstStyle/>
          <a:p>
            <a:pPr marL="233363" indent="-233363">
              <a:buFont typeface="Arial" pitchFamily="34" charset="0"/>
              <a:buChar char="•"/>
            </a:pPr>
            <a:r>
              <a:rPr lang="en-US" sz="1800" dirty="0"/>
              <a:t>What should the replication factor be on metadata?</a:t>
            </a:r>
          </a:p>
          <a:p>
            <a:pPr marL="233363" indent="-233363">
              <a:buFont typeface="Arial" pitchFamily="34" charset="0"/>
              <a:buChar char="•"/>
            </a:pPr>
            <a:r>
              <a:rPr lang="en-US" sz="1800" dirty="0"/>
              <a:t>What should be the replication factor on a given file?</a:t>
            </a:r>
          </a:p>
          <a:p>
            <a:pPr marL="233363" indent="-233363">
              <a:buFont typeface="Arial" pitchFamily="34" charset="0"/>
              <a:buChar char="•"/>
            </a:pPr>
            <a:r>
              <a:rPr lang="en-US" sz="1800" dirty="0"/>
              <a:t>What if the file is a jar needed to run a spark job (</a:t>
            </a:r>
            <a:r>
              <a:rPr lang="en-US" sz="1800" dirty="0" err="1"/>
              <a:t>dse</a:t>
            </a:r>
            <a:r>
              <a:rPr lang="en-US" sz="1800" dirty="0"/>
              <a:t> spark-submit -jars dsefs://myjob/jars/xyz.jar)?</a:t>
            </a:r>
          </a:p>
          <a:p>
            <a:pPr marL="233363" indent="-233363">
              <a:buFont typeface="Arial" pitchFamily="34" charset="0"/>
              <a:buChar char="•"/>
            </a:pPr>
            <a:r>
              <a:rPr lang="en-US" sz="1800" dirty="0"/>
              <a:t>Where would you use DSEFS?</a:t>
            </a:r>
          </a:p>
          <a:p>
            <a:pPr marL="233363" indent="-233363">
              <a:buFont typeface="Arial" pitchFamily="34" charset="0"/>
              <a:buChar char="•"/>
            </a:pPr>
            <a:r>
              <a:rPr lang="en-US" sz="1800" dirty="0"/>
              <a:t>Does DSEFS data count towards data density on a DSE node?</a:t>
            </a:r>
          </a:p>
          <a:p>
            <a:pPr marL="233363" indent="-233363">
              <a:buFont typeface="Arial" pitchFamily="34" charset="0"/>
              <a:buChar char="•"/>
            </a:pPr>
            <a:r>
              <a:rPr lang="en-US" sz="1800" dirty="0"/>
              <a:t>Why use </a:t>
            </a:r>
            <a:r>
              <a:rPr lang="en-US" sz="1800" dirty="0" err="1"/>
              <a:t>webhdfs</a:t>
            </a:r>
            <a:r>
              <a:rPr lang="en-US" sz="1800" dirty="0"/>
              <a:t>?</a:t>
            </a:r>
          </a:p>
        </p:txBody>
      </p:sp>
    </p:spTree>
    <p:extLst>
      <p:ext uri="{BB962C8B-B14F-4D97-AF65-F5344CB8AC3E}">
        <p14:creationId xmlns:p14="http://schemas.microsoft.com/office/powerpoint/2010/main" val="265520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827"/>
            <a:ext cx="7990114" cy="548048"/>
          </a:xfrm>
        </p:spPr>
        <p:txBody>
          <a:bodyPr/>
          <a:lstStyle/>
          <a:p>
            <a:r>
              <a:rPr lang="en-US" dirty="0" smtClean="0"/>
              <a:t>DSE Analytics: HDFS, RDD, DSEFS, M/R, NAS</a:t>
            </a:r>
            <a:endParaRPr lang="en-US" dirty="0"/>
          </a:p>
        </p:txBody>
      </p:sp>
      <p:sp>
        <p:nvSpPr>
          <p:cNvPr id="3" name="Slide Number Placeholder 2"/>
          <p:cNvSpPr>
            <a:spLocks noGrp="1"/>
          </p:cNvSpPr>
          <p:nvPr>
            <p:ph type="sldNum" sz="quarter" idx="11"/>
          </p:nvPr>
        </p:nvSpPr>
        <p:spPr/>
        <p:txBody>
          <a:bodyPr/>
          <a:lstStyle/>
          <a:p>
            <a:r>
              <a:rPr lang="en-US" dirty="0" smtClean="0"/>
              <a:t>000-DTSE-Analytics-7560-60-DU-</a:t>
            </a:r>
            <a:fld id="{5A6FB346-E907-314D-8DE1-ECD2B2B6AA1B}" type="slidenum">
              <a:rPr lang="uk-UA" smtClean="0"/>
              <a:pPr/>
              <a:t>3</a:t>
            </a:fld>
            <a:endParaRPr lang="uk-UA" dirty="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842" y="1401502"/>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18" y="3236645"/>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5686956" y="1140253"/>
            <a:ext cx="2412016" cy="338554"/>
          </a:xfrm>
          <a:prstGeom prst="rect">
            <a:avLst/>
          </a:prstGeom>
          <a:noFill/>
        </p:spPr>
        <p:txBody>
          <a:bodyPr wrap="square" rtlCol="0">
            <a:spAutoFit/>
          </a:bodyPr>
          <a:lstStyle/>
          <a:p>
            <a:r>
              <a:rPr lang="en-US" sz="1600" b="1" dirty="0" smtClean="0">
                <a:solidFill>
                  <a:srgbClr val="0070C0"/>
                </a:solidFill>
              </a:rPr>
              <a:t>Core to Spark</a:t>
            </a:r>
          </a:p>
        </p:txBody>
      </p:sp>
      <p:sp>
        <p:nvSpPr>
          <p:cNvPr id="12" name="TextBox 11"/>
          <p:cNvSpPr txBox="1"/>
          <p:nvPr/>
        </p:nvSpPr>
        <p:spPr>
          <a:xfrm>
            <a:off x="5686955" y="2623968"/>
            <a:ext cx="2699399" cy="338554"/>
          </a:xfrm>
          <a:prstGeom prst="rect">
            <a:avLst/>
          </a:prstGeom>
          <a:noFill/>
        </p:spPr>
        <p:txBody>
          <a:bodyPr wrap="square" rtlCol="0">
            <a:spAutoFit/>
          </a:bodyPr>
          <a:lstStyle/>
          <a:p>
            <a:r>
              <a:rPr lang="en-US" sz="1600" b="1" dirty="0">
                <a:solidFill>
                  <a:srgbClr val="0070C0"/>
                </a:solidFill>
              </a:rPr>
              <a:t>L</a:t>
            </a:r>
            <a:r>
              <a:rPr lang="en-US" sz="1600" b="1" dirty="0" smtClean="0">
                <a:solidFill>
                  <a:srgbClr val="0070C0"/>
                </a:solidFill>
              </a:rPr>
              <a:t>ocal to computation</a:t>
            </a:r>
          </a:p>
        </p:txBody>
      </p:sp>
      <p:sp>
        <p:nvSpPr>
          <p:cNvPr id="13" name="TextBox 12"/>
          <p:cNvSpPr txBox="1"/>
          <p:nvPr/>
        </p:nvSpPr>
        <p:spPr>
          <a:xfrm>
            <a:off x="5686955" y="2110254"/>
            <a:ext cx="1838965" cy="338554"/>
          </a:xfrm>
          <a:prstGeom prst="rect">
            <a:avLst/>
          </a:prstGeom>
          <a:noFill/>
        </p:spPr>
        <p:txBody>
          <a:bodyPr wrap="none" rtlCol="0">
            <a:spAutoFit/>
          </a:bodyPr>
          <a:lstStyle/>
          <a:p>
            <a:r>
              <a:rPr lang="en-US" sz="1600" b="1" dirty="0" smtClean="0">
                <a:solidFill>
                  <a:srgbClr val="0070C0"/>
                </a:solidFill>
              </a:rPr>
              <a:t>POSIX compliant</a:t>
            </a:r>
          </a:p>
        </p:txBody>
      </p:sp>
      <p:sp>
        <p:nvSpPr>
          <p:cNvPr id="14" name="TextBox 13"/>
          <p:cNvSpPr txBox="1"/>
          <p:nvPr/>
        </p:nvSpPr>
        <p:spPr>
          <a:xfrm>
            <a:off x="5686955" y="3114210"/>
            <a:ext cx="3004199" cy="338554"/>
          </a:xfrm>
          <a:prstGeom prst="rect">
            <a:avLst/>
          </a:prstGeom>
          <a:noFill/>
        </p:spPr>
        <p:txBody>
          <a:bodyPr wrap="square" rtlCol="0">
            <a:spAutoFit/>
          </a:bodyPr>
          <a:lstStyle/>
          <a:p>
            <a:r>
              <a:rPr lang="en-US" sz="1600" b="1" dirty="0">
                <a:solidFill>
                  <a:srgbClr val="0070C0"/>
                </a:solidFill>
              </a:rPr>
              <a:t>R</a:t>
            </a:r>
            <a:r>
              <a:rPr lang="en-US" sz="1600" b="1" dirty="0" smtClean="0">
                <a:solidFill>
                  <a:srgbClr val="0070C0"/>
                </a:solidFill>
              </a:rPr>
              <a:t>emote from computation</a:t>
            </a:r>
          </a:p>
        </p:txBody>
      </p:sp>
      <p:sp>
        <p:nvSpPr>
          <p:cNvPr id="15" name="TextBox 14"/>
          <p:cNvSpPr txBox="1"/>
          <p:nvPr/>
        </p:nvSpPr>
        <p:spPr>
          <a:xfrm>
            <a:off x="5686955" y="3607049"/>
            <a:ext cx="1768433" cy="338554"/>
          </a:xfrm>
          <a:prstGeom prst="rect">
            <a:avLst/>
          </a:prstGeom>
          <a:noFill/>
        </p:spPr>
        <p:txBody>
          <a:bodyPr wrap="none" rtlCol="0">
            <a:spAutoFit/>
          </a:bodyPr>
          <a:lstStyle/>
          <a:p>
            <a:r>
              <a:rPr lang="en-US" sz="1600" b="1" dirty="0">
                <a:solidFill>
                  <a:srgbClr val="0070C0"/>
                </a:solidFill>
              </a:rPr>
              <a:t>S</a:t>
            </a:r>
            <a:r>
              <a:rPr lang="en-US" sz="1600" b="1" dirty="0" smtClean="0">
                <a:solidFill>
                  <a:srgbClr val="0070C0"/>
                </a:solidFill>
              </a:rPr>
              <a:t>chema on read</a:t>
            </a:r>
          </a:p>
        </p:txBody>
      </p:sp>
      <p:pic>
        <p:nvPicPr>
          <p:cNvPr id="1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096" y="1153095"/>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096" y="1643386"/>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096" y="2133677"/>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096" y="2623968"/>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096" y="3114259"/>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Curved Connector 23"/>
          <p:cNvCxnSpPr/>
          <p:nvPr/>
        </p:nvCxnSpPr>
        <p:spPr>
          <a:xfrm rot="10800000" flipV="1">
            <a:off x="2869035" y="2106378"/>
            <a:ext cx="1520085" cy="1388086"/>
          </a:xfrm>
          <a:prstGeom prst="curvedConnector3">
            <a:avLst/>
          </a:prstGeom>
          <a:ln w="25400">
            <a:headEnd type="arrow"/>
            <a:tailEnd type="arrow"/>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842" y="1985913"/>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Oval 34"/>
          <p:cNvSpPr/>
          <p:nvPr/>
        </p:nvSpPr>
        <p:spPr>
          <a:xfrm>
            <a:off x="1212626" y="2506739"/>
            <a:ext cx="542263" cy="54226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095" y="4094838"/>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494" y="3604550"/>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5686955" y="1647570"/>
            <a:ext cx="1721946" cy="338554"/>
          </a:xfrm>
          <a:prstGeom prst="rect">
            <a:avLst/>
          </a:prstGeom>
          <a:noFill/>
        </p:spPr>
        <p:txBody>
          <a:bodyPr wrap="none" rtlCol="0">
            <a:spAutoFit/>
          </a:bodyPr>
          <a:lstStyle/>
          <a:p>
            <a:r>
              <a:rPr lang="en-US" sz="1600" b="1" dirty="0" smtClean="0">
                <a:solidFill>
                  <a:srgbClr val="0070C0"/>
                </a:solidFill>
              </a:rPr>
              <a:t>Core to </a:t>
            </a:r>
            <a:r>
              <a:rPr lang="en-US" sz="1600" b="1" dirty="0" err="1" smtClean="0">
                <a:solidFill>
                  <a:srgbClr val="0070C0"/>
                </a:solidFill>
              </a:rPr>
              <a:t>Hadoop</a:t>
            </a:r>
            <a:endParaRPr lang="en-US" sz="1600" b="1" dirty="0" smtClean="0">
              <a:solidFill>
                <a:srgbClr val="0070C0"/>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345" y="1047002"/>
            <a:ext cx="1490321" cy="8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3758" y="1841233"/>
            <a:ext cx="571908" cy="62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TextBox 45"/>
          <p:cNvSpPr txBox="1"/>
          <p:nvPr/>
        </p:nvSpPr>
        <p:spPr>
          <a:xfrm>
            <a:off x="612878" y="2426728"/>
            <a:ext cx="697627" cy="276999"/>
          </a:xfrm>
          <a:prstGeom prst="rect">
            <a:avLst/>
          </a:prstGeom>
          <a:noFill/>
        </p:spPr>
        <p:txBody>
          <a:bodyPr wrap="none" rtlCol="0">
            <a:spAutoFit/>
          </a:bodyPr>
          <a:lstStyle/>
          <a:p>
            <a:r>
              <a:rPr lang="en-US" sz="1200" b="1" dirty="0" smtClean="0"/>
              <a:t>DSEFS</a:t>
            </a:r>
          </a:p>
        </p:txBody>
      </p:sp>
      <p:pic>
        <p:nvPicPr>
          <p:cNvPr id="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7185" y="2583535"/>
            <a:ext cx="333145" cy="388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3758" y="3086418"/>
            <a:ext cx="647665" cy="68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18" y="2583038"/>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TextBox 48"/>
          <p:cNvSpPr txBox="1"/>
          <p:nvPr/>
        </p:nvSpPr>
        <p:spPr>
          <a:xfrm>
            <a:off x="744453" y="3165312"/>
            <a:ext cx="739305" cy="461665"/>
          </a:xfrm>
          <a:prstGeom prst="rect">
            <a:avLst/>
          </a:prstGeom>
          <a:noFill/>
        </p:spPr>
        <p:txBody>
          <a:bodyPr wrap="none" rtlCol="0">
            <a:spAutoFit/>
          </a:bodyPr>
          <a:lstStyle/>
          <a:p>
            <a:r>
              <a:rPr lang="en-US" sz="1200" b="1" dirty="0" smtClean="0"/>
              <a:t>Map/</a:t>
            </a:r>
          </a:p>
          <a:p>
            <a:r>
              <a:rPr lang="en-US" sz="1200" b="1" dirty="0" smtClean="0"/>
              <a:t>Reduce</a:t>
            </a:r>
          </a:p>
        </p:txBody>
      </p:sp>
      <p:pic>
        <p:nvPicPr>
          <p:cNvPr id="2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3757" y="3933692"/>
            <a:ext cx="499547" cy="499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18" y="3994221"/>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TextBox 50"/>
          <p:cNvSpPr txBox="1"/>
          <p:nvPr/>
        </p:nvSpPr>
        <p:spPr>
          <a:xfrm>
            <a:off x="859868" y="4085467"/>
            <a:ext cx="508473" cy="276999"/>
          </a:xfrm>
          <a:prstGeom prst="rect">
            <a:avLst/>
          </a:prstGeom>
          <a:noFill/>
        </p:spPr>
        <p:txBody>
          <a:bodyPr wrap="none" rtlCol="0">
            <a:spAutoFit/>
          </a:bodyPr>
          <a:lstStyle/>
          <a:p>
            <a:r>
              <a:rPr lang="en-US" sz="1200" b="1" dirty="0" smtClean="0"/>
              <a:t>SAN</a:t>
            </a:r>
          </a:p>
        </p:txBody>
      </p:sp>
      <p:sp>
        <p:nvSpPr>
          <p:cNvPr id="52" name="TextBox 51"/>
          <p:cNvSpPr txBox="1"/>
          <p:nvPr/>
        </p:nvSpPr>
        <p:spPr>
          <a:xfrm>
            <a:off x="5686955" y="4109092"/>
            <a:ext cx="1816523" cy="338554"/>
          </a:xfrm>
          <a:prstGeom prst="rect">
            <a:avLst/>
          </a:prstGeom>
          <a:noFill/>
        </p:spPr>
        <p:txBody>
          <a:bodyPr wrap="none" rtlCol="0">
            <a:spAutoFit/>
          </a:bodyPr>
          <a:lstStyle/>
          <a:p>
            <a:r>
              <a:rPr lang="en-US" sz="1600" b="1" dirty="0">
                <a:solidFill>
                  <a:srgbClr val="0070C0"/>
                </a:solidFill>
              </a:rPr>
              <a:t>S</a:t>
            </a:r>
            <a:r>
              <a:rPr lang="en-US" sz="1600" b="1" dirty="0" smtClean="0">
                <a:solidFill>
                  <a:srgbClr val="0070C0"/>
                </a:solidFill>
              </a:rPr>
              <a:t>chema on write</a:t>
            </a:r>
          </a:p>
        </p:txBody>
      </p:sp>
    </p:spTree>
    <p:extLst>
      <p:ext uri="{BB962C8B-B14F-4D97-AF65-F5344CB8AC3E}">
        <p14:creationId xmlns:p14="http://schemas.microsoft.com/office/powerpoint/2010/main" val="229469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of Discussion Lab:</a:t>
            </a:r>
          </a:p>
        </p:txBody>
      </p:sp>
      <p:sp>
        <p:nvSpPr>
          <p:cNvPr id="3" name="Slide Number Placeholder 2"/>
          <p:cNvSpPr>
            <a:spLocks noGrp="1"/>
          </p:cNvSpPr>
          <p:nvPr>
            <p:ph type="sldNum" sz="quarter" idx="11"/>
          </p:nvPr>
        </p:nvSpPr>
        <p:spPr/>
        <p:txBody>
          <a:bodyPr/>
          <a:lstStyle/>
          <a:p>
            <a:r>
              <a:rPr lang="en-US" dirty="0" smtClean="0"/>
              <a:t>000-DTSE-Analytics-7560-60-DU-</a:t>
            </a:r>
            <a:fld id="{5A6FB346-E907-314D-8DE1-ECD2B2B6AA1B}" type="slidenum">
              <a:rPr lang="uk-UA" smtClean="0"/>
              <a:pPr/>
              <a:t>4</a:t>
            </a:fld>
            <a:endParaRPr lang="uk-UA" dirty="0"/>
          </a:p>
        </p:txBody>
      </p:sp>
    </p:spTree>
    <p:extLst>
      <p:ext uri="{BB962C8B-B14F-4D97-AF65-F5344CB8AC3E}">
        <p14:creationId xmlns:p14="http://schemas.microsoft.com/office/powerpoint/2010/main" val="212020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49039" y="1158746"/>
            <a:ext cx="3124698" cy="548048"/>
          </a:xfrm>
        </p:spPr>
        <p:txBody>
          <a:bodyPr/>
          <a:lstStyle/>
          <a:p>
            <a:r>
              <a:rPr lang="en-US" dirty="0" smtClean="0"/>
              <a:t>DSEFS: What and Why</a:t>
            </a:r>
            <a:endParaRPr lang="en-US" dirty="0"/>
          </a:p>
        </p:txBody>
      </p:sp>
      <p:sp>
        <p:nvSpPr>
          <p:cNvPr id="4" name="Slide Number Placeholder 3"/>
          <p:cNvSpPr>
            <a:spLocks noGrp="1"/>
          </p:cNvSpPr>
          <p:nvPr>
            <p:ph type="sldNum" sz="quarter" idx="11"/>
          </p:nvPr>
        </p:nvSpPr>
        <p:spPr/>
        <p:txBody>
          <a:bodyPr/>
          <a:lstStyle/>
          <a:p>
            <a:r>
              <a:rPr lang="en-US" dirty="0" smtClean="0"/>
              <a:t>000-DTSE-Analytics-7560-60-DU-</a:t>
            </a:r>
            <a:fld id="{5A6FB346-E907-314D-8DE1-ECD2B2B6AA1B}" type="slidenum">
              <a:rPr lang="uk-UA" smtClean="0"/>
              <a:pPr/>
              <a:t>5</a:t>
            </a:fld>
            <a:endParaRPr lang="uk-UA" dirty="0"/>
          </a:p>
        </p:txBody>
      </p:sp>
      <p:sp>
        <p:nvSpPr>
          <p:cNvPr id="2" name="TextBox 1"/>
          <p:cNvSpPr txBox="1"/>
          <p:nvPr/>
        </p:nvSpPr>
        <p:spPr>
          <a:xfrm>
            <a:off x="336958" y="391886"/>
            <a:ext cx="5203372" cy="4247317"/>
          </a:xfrm>
          <a:prstGeom prst="rect">
            <a:avLst/>
          </a:prstGeom>
          <a:noFill/>
        </p:spPr>
        <p:txBody>
          <a:bodyPr wrap="square" rtlCol="0">
            <a:spAutoFit/>
          </a:bodyPr>
          <a:lstStyle/>
          <a:p>
            <a:pPr marL="227013" indent="-227013">
              <a:buFont typeface="Arial" pitchFamily="34" charset="0"/>
              <a:buChar char="•"/>
            </a:pPr>
            <a:r>
              <a:rPr lang="en-US" sz="1800" dirty="0" smtClean="0">
                <a:solidFill>
                  <a:srgbClr val="00B0F0"/>
                </a:solidFill>
              </a:rPr>
              <a:t>Staging for import/export</a:t>
            </a:r>
          </a:p>
          <a:p>
            <a:pPr marL="227013" indent="-227013">
              <a:buFont typeface="Arial" pitchFamily="34" charset="0"/>
              <a:buChar char="•"/>
            </a:pPr>
            <a:r>
              <a:rPr lang="en-US" sz="1800" dirty="0" smtClean="0">
                <a:solidFill>
                  <a:srgbClr val="00B0F0"/>
                </a:solidFill>
              </a:rPr>
              <a:t>Intermediate results in a DAG, Workflow</a:t>
            </a:r>
          </a:p>
          <a:p>
            <a:pPr marL="227013" indent="-227013">
              <a:buFont typeface="Arial" pitchFamily="34" charset="0"/>
              <a:buChar char="•"/>
            </a:pPr>
            <a:r>
              <a:rPr lang="en-US" sz="1800" dirty="0">
                <a:solidFill>
                  <a:srgbClr val="00B0F0"/>
                </a:solidFill>
              </a:rPr>
              <a:t>Distributing Jars; save work for driver and </a:t>
            </a:r>
            <a:r>
              <a:rPr lang="en-US" sz="1800" dirty="0" smtClean="0">
                <a:solidFill>
                  <a:srgbClr val="00B0F0"/>
                </a:solidFill>
              </a:rPr>
              <a:t>executor</a:t>
            </a:r>
          </a:p>
          <a:p>
            <a:pPr marL="227013" indent="-227013">
              <a:buFont typeface="Arial" pitchFamily="34" charset="0"/>
              <a:buChar char="•"/>
            </a:pPr>
            <a:r>
              <a:rPr lang="en-US" sz="1800" dirty="0" smtClean="0"/>
              <a:t>Scan heavy workloads</a:t>
            </a:r>
          </a:p>
          <a:p>
            <a:pPr marL="227013" indent="-227013">
              <a:buFont typeface="Arial" pitchFamily="34" charset="0"/>
              <a:buChar char="•"/>
            </a:pPr>
            <a:r>
              <a:rPr lang="en-US" sz="1800" dirty="0" smtClean="0"/>
              <a:t>Unstructured data</a:t>
            </a:r>
          </a:p>
          <a:p>
            <a:pPr marL="227013" indent="-227013">
              <a:buFont typeface="Arial" pitchFamily="34" charset="0"/>
              <a:buChar char="•"/>
            </a:pPr>
            <a:endParaRPr lang="en-US" sz="1800" dirty="0"/>
          </a:p>
          <a:p>
            <a:pPr marL="227013" indent="-227013">
              <a:buFont typeface="Arial" pitchFamily="34" charset="0"/>
              <a:buChar char="•"/>
            </a:pPr>
            <a:r>
              <a:rPr lang="en-US" sz="1800" dirty="0" smtClean="0"/>
              <a:t>DSE 5.0+ (CFS, 2.0 to 5.1)</a:t>
            </a:r>
          </a:p>
          <a:p>
            <a:pPr marL="227013" indent="-227013">
              <a:buFont typeface="Arial" pitchFamily="34" charset="0"/>
              <a:buChar char="•"/>
            </a:pPr>
            <a:r>
              <a:rPr lang="en-US" sz="1800" dirty="0" smtClean="0">
                <a:solidFill>
                  <a:srgbClr val="00B0F0"/>
                </a:solidFill>
              </a:rPr>
              <a:t>HDFS compatible storage</a:t>
            </a:r>
          </a:p>
          <a:p>
            <a:pPr marL="227013" indent="-227013">
              <a:buFont typeface="Arial" pitchFamily="34" charset="0"/>
              <a:buChar char="•"/>
            </a:pPr>
            <a:r>
              <a:rPr lang="en-US" sz="1800" dirty="0" smtClean="0">
                <a:solidFill>
                  <a:srgbClr val="00B0F0"/>
                </a:solidFill>
              </a:rPr>
              <a:t>Compression (HW level encryption)</a:t>
            </a:r>
          </a:p>
          <a:p>
            <a:pPr marL="227013" indent="-227013">
              <a:buFont typeface="Arial" pitchFamily="34" charset="0"/>
              <a:buChar char="•"/>
            </a:pPr>
            <a:r>
              <a:rPr lang="en-US" sz="1800" dirty="0" smtClean="0"/>
              <a:t>Shared nothing</a:t>
            </a:r>
          </a:p>
          <a:p>
            <a:pPr marL="227013" indent="-227013">
              <a:buFont typeface="Arial" pitchFamily="34" charset="0"/>
              <a:buChar char="•"/>
            </a:pPr>
            <a:r>
              <a:rPr lang="en-US" sz="1800" dirty="0"/>
              <a:t>S</a:t>
            </a:r>
            <a:r>
              <a:rPr lang="en-US" sz="1800" dirty="0" smtClean="0"/>
              <a:t>ame JVM as DSE Core</a:t>
            </a:r>
          </a:p>
          <a:p>
            <a:pPr marL="227013" indent="-227013">
              <a:buFont typeface="Arial" pitchFamily="34" charset="0"/>
              <a:buChar char="•"/>
            </a:pPr>
            <a:r>
              <a:rPr lang="en-US" sz="1800" dirty="0" smtClean="0">
                <a:solidFill>
                  <a:srgbClr val="00B0F0"/>
                </a:solidFill>
              </a:rPr>
              <a:t>Secure, Local DSE, LDAP, Kerberos, also TLS/SSL</a:t>
            </a:r>
          </a:p>
          <a:p>
            <a:pPr marL="227013" indent="-227013">
              <a:buFont typeface="Arial" pitchFamily="34" charset="0"/>
              <a:buChar char="•"/>
            </a:pPr>
            <a:r>
              <a:rPr lang="en-US" sz="1800" dirty="0" err="1" smtClean="0"/>
              <a:t>Performant</a:t>
            </a:r>
            <a:r>
              <a:rPr lang="en-US" sz="1800" dirty="0"/>
              <a:t>;</a:t>
            </a:r>
            <a:r>
              <a:rPr lang="en-US" sz="1800" dirty="0" smtClean="0"/>
              <a:t> option to disable </a:t>
            </a:r>
            <a:r>
              <a:rPr lang="en-US" sz="1800" dirty="0" err="1" smtClean="0"/>
              <a:t>fsync</a:t>
            </a:r>
            <a:endParaRPr lang="en-US" sz="18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033" y="2276430"/>
            <a:ext cx="2676972" cy="146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98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DSEFS: Features</a:t>
            </a:r>
            <a:endParaRPr lang="en-US" dirty="0"/>
          </a:p>
        </p:txBody>
      </p:sp>
      <p:sp>
        <p:nvSpPr>
          <p:cNvPr id="4" name="Slide Number Placeholder 3"/>
          <p:cNvSpPr>
            <a:spLocks noGrp="1"/>
          </p:cNvSpPr>
          <p:nvPr>
            <p:ph type="sldNum" sz="quarter" idx="11"/>
          </p:nvPr>
        </p:nvSpPr>
        <p:spPr/>
        <p:txBody>
          <a:bodyPr/>
          <a:lstStyle/>
          <a:p>
            <a:r>
              <a:rPr lang="en-US" dirty="0" smtClean="0"/>
              <a:t>000-DTSE-Analytics-7560-60-DU-</a:t>
            </a:r>
            <a:fld id="{5A6FB346-E907-314D-8DE1-ECD2B2B6AA1B}" type="slidenum">
              <a:rPr lang="uk-UA" smtClean="0"/>
              <a:pPr/>
              <a:t>6</a:t>
            </a:fld>
            <a:endParaRPr lang="uk-UA" dirty="0"/>
          </a:p>
        </p:txBody>
      </p:sp>
      <p:sp>
        <p:nvSpPr>
          <p:cNvPr id="2" name="TextBox 1"/>
          <p:cNvSpPr txBox="1"/>
          <p:nvPr/>
        </p:nvSpPr>
        <p:spPr>
          <a:xfrm>
            <a:off x="395151" y="818520"/>
            <a:ext cx="8043455" cy="3693319"/>
          </a:xfrm>
          <a:prstGeom prst="rect">
            <a:avLst/>
          </a:prstGeom>
          <a:noFill/>
        </p:spPr>
        <p:txBody>
          <a:bodyPr wrap="square" rtlCol="0">
            <a:spAutoFit/>
          </a:bodyPr>
          <a:lstStyle/>
          <a:p>
            <a:pPr marL="227013" indent="-227013">
              <a:buFont typeface="Arial" pitchFamily="34" charset="0"/>
              <a:buChar char="•"/>
            </a:pPr>
            <a:r>
              <a:rPr lang="en-US" sz="1800" dirty="0"/>
              <a:t>C</a:t>
            </a:r>
            <a:r>
              <a:rPr lang="en-US" sz="1800" dirty="0" smtClean="0"/>
              <a:t>reating</a:t>
            </a:r>
            <a:r>
              <a:rPr lang="en-US" sz="1800" dirty="0"/>
              <a:t>, listing, moving, renaming, deleting files and </a:t>
            </a:r>
            <a:r>
              <a:rPr lang="en-US" sz="1800" dirty="0" smtClean="0"/>
              <a:t>directories, wildcard expansion</a:t>
            </a:r>
            <a:endParaRPr lang="en-US" sz="1800" dirty="0"/>
          </a:p>
          <a:p>
            <a:pPr marL="227013" indent="-227013">
              <a:buFont typeface="Arial" pitchFamily="34" charset="0"/>
              <a:buChar char="•"/>
            </a:pPr>
            <a:r>
              <a:rPr lang="en-US" sz="1800" dirty="0"/>
              <a:t>O</a:t>
            </a:r>
            <a:r>
              <a:rPr lang="en-US" sz="1800" dirty="0" smtClean="0"/>
              <a:t>ptional </a:t>
            </a:r>
            <a:r>
              <a:rPr lang="en-US" sz="1800" dirty="0"/>
              <a:t>password / token authentication and K</a:t>
            </a:r>
            <a:r>
              <a:rPr lang="en-US" sz="1800" dirty="0" smtClean="0"/>
              <a:t>erberos </a:t>
            </a:r>
            <a:r>
              <a:rPr lang="en-US" sz="1800" dirty="0"/>
              <a:t>authentication in Spark</a:t>
            </a:r>
          </a:p>
          <a:p>
            <a:pPr marL="227013" indent="-227013">
              <a:buFont typeface="Arial" pitchFamily="34" charset="0"/>
              <a:buChar char="•"/>
            </a:pPr>
            <a:r>
              <a:rPr lang="en-US" sz="1800" dirty="0" smtClean="0"/>
              <a:t>POSIX </a:t>
            </a:r>
            <a:r>
              <a:rPr lang="en-US" sz="1800" dirty="0"/>
              <a:t>permissions and file attributes</a:t>
            </a:r>
          </a:p>
          <a:p>
            <a:pPr marL="227013" indent="-227013">
              <a:buFont typeface="Arial" pitchFamily="34" charset="0"/>
              <a:buChar char="•"/>
            </a:pPr>
            <a:r>
              <a:rPr lang="en-US" sz="1800" dirty="0"/>
              <a:t>I</a:t>
            </a:r>
            <a:r>
              <a:rPr lang="en-US" sz="1800" dirty="0" smtClean="0"/>
              <a:t>nteractive </a:t>
            </a:r>
            <a:r>
              <a:rPr lang="en-US" sz="1800" dirty="0"/>
              <a:t>console with access to DSEFS, local file system, </a:t>
            </a:r>
            <a:r>
              <a:rPr lang="en-US" sz="1800" dirty="0" smtClean="0"/>
              <a:t>and </a:t>
            </a:r>
            <a:r>
              <a:rPr lang="en-US" sz="1800" dirty="0"/>
              <a:t>other HDFS-compatible </a:t>
            </a:r>
            <a:r>
              <a:rPr lang="en-US" sz="1800" dirty="0" err="1"/>
              <a:t>filesystems</a:t>
            </a:r>
            <a:endParaRPr lang="en-US" sz="1800" dirty="0"/>
          </a:p>
          <a:p>
            <a:pPr marL="227013" indent="-227013">
              <a:buFont typeface="Arial" pitchFamily="34" charset="0"/>
              <a:buChar char="•"/>
            </a:pPr>
            <a:r>
              <a:rPr lang="en-US" sz="1800" dirty="0">
                <a:solidFill>
                  <a:srgbClr val="00B0F0"/>
                </a:solidFill>
              </a:rPr>
              <a:t>Q</a:t>
            </a:r>
            <a:r>
              <a:rPr lang="en-US" sz="1800" dirty="0" smtClean="0">
                <a:solidFill>
                  <a:srgbClr val="00B0F0"/>
                </a:solidFill>
              </a:rPr>
              <a:t>uerying </a:t>
            </a:r>
            <a:r>
              <a:rPr lang="en-US" sz="1800" dirty="0">
                <a:solidFill>
                  <a:srgbClr val="00B0F0"/>
                </a:solidFill>
              </a:rPr>
              <a:t>block locations for efficient data local processing in Spark or </a:t>
            </a:r>
            <a:r>
              <a:rPr lang="en-US" sz="1800" dirty="0" err="1">
                <a:solidFill>
                  <a:srgbClr val="00B0F0"/>
                </a:solidFill>
              </a:rPr>
              <a:t>Hadoop</a:t>
            </a:r>
            <a:endParaRPr lang="en-US" sz="1800" dirty="0">
              <a:solidFill>
                <a:srgbClr val="00B0F0"/>
              </a:solidFill>
            </a:endParaRPr>
          </a:p>
          <a:p>
            <a:pPr marL="227013" indent="-227013">
              <a:buFont typeface="Arial" pitchFamily="34" charset="0"/>
              <a:buChar char="•"/>
            </a:pPr>
            <a:r>
              <a:rPr lang="en-US" sz="1800" dirty="0"/>
              <a:t>R</a:t>
            </a:r>
            <a:r>
              <a:rPr lang="en-US" sz="1800" dirty="0" smtClean="0"/>
              <a:t>eplication </a:t>
            </a:r>
            <a:r>
              <a:rPr lang="en-US" sz="1800" dirty="0"/>
              <a:t>and block size control</a:t>
            </a:r>
          </a:p>
          <a:p>
            <a:pPr marL="227013" indent="-227013">
              <a:buFont typeface="Arial" pitchFamily="34" charset="0"/>
              <a:buChar char="•"/>
            </a:pPr>
            <a:r>
              <a:rPr lang="en-US" sz="1800" dirty="0"/>
              <a:t>T</a:t>
            </a:r>
            <a:r>
              <a:rPr lang="en-US" sz="1800" dirty="0" smtClean="0"/>
              <a:t>ransparent </a:t>
            </a:r>
            <a:r>
              <a:rPr lang="en-US" sz="1800" dirty="0"/>
              <a:t>optional LZ4 compression</a:t>
            </a:r>
          </a:p>
          <a:p>
            <a:pPr marL="227013" indent="-227013">
              <a:buFont typeface="Arial" pitchFamily="34" charset="0"/>
              <a:buChar char="•"/>
            </a:pPr>
            <a:r>
              <a:rPr lang="en-US" sz="1800" dirty="0"/>
              <a:t>U</a:t>
            </a:r>
            <a:r>
              <a:rPr lang="en-US" sz="1800" dirty="0" smtClean="0"/>
              <a:t>tility </a:t>
            </a:r>
            <a:r>
              <a:rPr lang="en-US" sz="1800" dirty="0"/>
              <a:t>to check </a:t>
            </a:r>
            <a:r>
              <a:rPr lang="en-US" sz="1800" dirty="0" err="1"/>
              <a:t>filesystem</a:t>
            </a:r>
            <a:r>
              <a:rPr lang="en-US" sz="1800" dirty="0"/>
              <a:t> integrity (</a:t>
            </a:r>
            <a:r>
              <a:rPr lang="en-US" sz="1800" dirty="0" err="1"/>
              <a:t>fsck</a:t>
            </a:r>
            <a:r>
              <a:rPr lang="en-US" sz="1800" dirty="0"/>
              <a:t>)</a:t>
            </a:r>
          </a:p>
          <a:p>
            <a:pPr marL="227013" indent="-227013">
              <a:buFont typeface="Arial" pitchFamily="34" charset="0"/>
              <a:buChar char="•"/>
            </a:pPr>
            <a:r>
              <a:rPr lang="en-US" sz="1800" dirty="0"/>
              <a:t>U</a:t>
            </a:r>
            <a:r>
              <a:rPr lang="en-US" sz="1800" dirty="0" smtClean="0"/>
              <a:t>tility </a:t>
            </a:r>
            <a:r>
              <a:rPr lang="en-US" sz="1800" dirty="0"/>
              <a:t>to view status of the cluster (e.g. disk usage)</a:t>
            </a:r>
          </a:p>
        </p:txBody>
      </p:sp>
    </p:spTree>
    <p:extLst>
      <p:ext uri="{BB962C8B-B14F-4D97-AF65-F5344CB8AC3E}">
        <p14:creationId xmlns:p14="http://schemas.microsoft.com/office/powerpoint/2010/main" val="274419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DSEFS: Just DSE Analytics (Apache Spark)</a:t>
            </a:r>
            <a:endParaRPr lang="en-US" dirty="0"/>
          </a:p>
        </p:txBody>
      </p:sp>
      <p:sp>
        <p:nvSpPr>
          <p:cNvPr id="4" name="Slide Number Placeholder 3"/>
          <p:cNvSpPr>
            <a:spLocks noGrp="1"/>
          </p:cNvSpPr>
          <p:nvPr>
            <p:ph type="sldNum" sz="quarter" idx="11"/>
          </p:nvPr>
        </p:nvSpPr>
        <p:spPr/>
        <p:txBody>
          <a:bodyPr/>
          <a:lstStyle/>
          <a:p>
            <a:r>
              <a:rPr lang="en-US" dirty="0" smtClean="0"/>
              <a:t>000-DTSE-Analytics-7560-60-DU-</a:t>
            </a:r>
            <a:fld id="{5A6FB346-E907-314D-8DE1-ECD2B2B6AA1B}" type="slidenum">
              <a:rPr lang="uk-UA" smtClean="0"/>
              <a:pPr/>
              <a:t>7</a:t>
            </a:fld>
            <a:endParaRPr lang="uk-UA" dirty="0"/>
          </a:p>
        </p:txBody>
      </p:sp>
      <p:sp>
        <p:nvSpPr>
          <p:cNvPr id="6" name="TextBox 5"/>
          <p:cNvSpPr txBox="1"/>
          <p:nvPr/>
        </p:nvSpPr>
        <p:spPr>
          <a:xfrm>
            <a:off x="3304903" y="1053737"/>
            <a:ext cx="5381897" cy="3693319"/>
          </a:xfrm>
          <a:prstGeom prst="rect">
            <a:avLst/>
          </a:prstGeom>
          <a:noFill/>
        </p:spPr>
        <p:txBody>
          <a:bodyPr wrap="square" rtlCol="0">
            <a:spAutoFit/>
          </a:bodyPr>
          <a:lstStyle/>
          <a:p>
            <a:pPr marL="227013" indent="-227013">
              <a:buFont typeface="Arial" pitchFamily="34" charset="0"/>
              <a:buChar char="•"/>
            </a:pPr>
            <a:r>
              <a:rPr lang="en-US" sz="1800" dirty="0" err="1" smtClean="0"/>
              <a:t>Checkpointing</a:t>
            </a:r>
            <a:r>
              <a:rPr lang="en-US" sz="1800" dirty="0" smtClean="0"/>
              <a:t> (DAG)</a:t>
            </a:r>
          </a:p>
          <a:p>
            <a:pPr marL="227013" indent="-227013">
              <a:buFont typeface="Arial" pitchFamily="34" charset="0"/>
              <a:buChar char="•"/>
            </a:pPr>
            <a:r>
              <a:rPr lang="en-US" sz="1800" dirty="0" smtClean="0">
                <a:solidFill>
                  <a:srgbClr val="00B0F0"/>
                </a:solidFill>
              </a:rPr>
              <a:t>Distributing Jars; save work for driver and executor</a:t>
            </a:r>
          </a:p>
          <a:p>
            <a:pPr marL="227013" indent="-227013">
              <a:buFont typeface="Arial" pitchFamily="34" charset="0"/>
              <a:buChar char="•"/>
            </a:pPr>
            <a:r>
              <a:rPr lang="en-US" sz="1800" dirty="0" smtClean="0"/>
              <a:t>Intermediate results; (Parquet, good choice)</a:t>
            </a:r>
          </a:p>
          <a:p>
            <a:pPr marL="227013" indent="-227013">
              <a:buFont typeface="Arial" pitchFamily="34" charset="0"/>
              <a:buChar char="•"/>
            </a:pPr>
            <a:endParaRPr lang="en-US" sz="1800" dirty="0"/>
          </a:p>
          <a:p>
            <a:pPr marL="227013" indent="-227013">
              <a:buFont typeface="Arial" pitchFamily="34" charset="0"/>
              <a:buChar char="•"/>
            </a:pPr>
            <a:r>
              <a:rPr lang="en-US" sz="1800" dirty="0" smtClean="0">
                <a:solidFill>
                  <a:srgbClr val="00B0F0"/>
                </a:solidFill>
              </a:rPr>
              <a:t>Starts by default with DSE Analytics</a:t>
            </a:r>
          </a:p>
          <a:p>
            <a:pPr marL="227013" indent="-227013">
              <a:buFont typeface="Arial" pitchFamily="34" charset="0"/>
              <a:buChar char="•"/>
            </a:pPr>
            <a:r>
              <a:rPr lang="en-US" sz="1800" dirty="0" err="1" smtClean="0"/>
              <a:t>dse.yaml</a:t>
            </a:r>
            <a:endParaRPr lang="en-US" sz="1800" dirty="0" smtClean="0"/>
          </a:p>
          <a:p>
            <a:pPr marL="227013" indent="-227013">
              <a:buFont typeface="Arial" pitchFamily="34" charset="0"/>
              <a:buChar char="•"/>
            </a:pPr>
            <a:r>
              <a:rPr lang="en-US" sz="1800" dirty="0" smtClean="0"/>
              <a:t>Prefer; separate disk-drive/controller</a:t>
            </a:r>
          </a:p>
          <a:p>
            <a:pPr marL="227013" indent="-227013">
              <a:buFont typeface="Arial" pitchFamily="34" charset="0"/>
              <a:buChar char="•"/>
            </a:pPr>
            <a:r>
              <a:rPr lang="en-US" sz="1800" dirty="0" smtClean="0">
                <a:solidFill>
                  <a:srgbClr val="00B0F0"/>
                </a:solidFill>
              </a:rPr>
              <a:t>Managed as </a:t>
            </a:r>
            <a:r>
              <a:rPr lang="en-US" sz="1800" dirty="0" err="1" smtClean="0">
                <a:solidFill>
                  <a:srgbClr val="00B0F0"/>
                </a:solidFill>
              </a:rPr>
              <a:t>Keyspace</a:t>
            </a:r>
            <a:r>
              <a:rPr lang="en-US" sz="1800" dirty="0" smtClean="0">
                <a:solidFill>
                  <a:srgbClr val="00B0F0"/>
                </a:solidFill>
              </a:rPr>
              <a:t>; RF and Replication Strategy</a:t>
            </a:r>
          </a:p>
          <a:p>
            <a:pPr marL="227013" indent="-227013">
              <a:buFont typeface="Arial" pitchFamily="34" charset="0"/>
              <a:buChar char="•"/>
            </a:pPr>
            <a:r>
              <a:rPr lang="en-US" sz="1800" dirty="0" smtClean="0"/>
              <a:t>Also RF per directory, per file</a:t>
            </a:r>
          </a:p>
          <a:p>
            <a:pPr marL="227013" indent="-227013">
              <a:buFont typeface="Arial" pitchFamily="34" charset="0"/>
              <a:buChar char="•"/>
            </a:pPr>
            <a:r>
              <a:rPr lang="en-US" sz="1800" dirty="0" smtClean="0">
                <a:solidFill>
                  <a:srgbClr val="00B0F0"/>
                </a:solidFill>
              </a:rPr>
              <a:t>One per DC. Multiple DCs ?, Different DSEFS names</a:t>
            </a:r>
          </a:p>
        </p:txBody>
      </p:sp>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127" r="49968"/>
          <a:stretch/>
        </p:blipFill>
        <p:spPr bwMode="auto">
          <a:xfrm>
            <a:off x="606829" y="1393830"/>
            <a:ext cx="2057994" cy="2068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19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DSEFS: Architecture </a:t>
            </a:r>
            <a:endParaRPr lang="en-US" dirty="0"/>
          </a:p>
        </p:txBody>
      </p:sp>
      <p:sp>
        <p:nvSpPr>
          <p:cNvPr id="4" name="Slide Number Placeholder 3"/>
          <p:cNvSpPr>
            <a:spLocks noGrp="1"/>
          </p:cNvSpPr>
          <p:nvPr>
            <p:ph type="sldNum" sz="quarter" idx="11"/>
          </p:nvPr>
        </p:nvSpPr>
        <p:spPr/>
        <p:txBody>
          <a:bodyPr/>
          <a:lstStyle/>
          <a:p>
            <a:r>
              <a:rPr lang="en-US" dirty="0" smtClean="0"/>
              <a:t>000-DTSE-Analytics-7560-60-DU-</a:t>
            </a:r>
            <a:fld id="{5A6FB346-E907-314D-8DE1-ECD2B2B6AA1B}" type="slidenum">
              <a:rPr lang="uk-UA" smtClean="0"/>
              <a:pPr/>
              <a:t>8</a:t>
            </a:fld>
            <a:endParaRPr lang="uk-U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601" y="200803"/>
            <a:ext cx="4907137" cy="4292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200" y="1733005"/>
            <a:ext cx="3226526" cy="923330"/>
          </a:xfrm>
          <a:prstGeom prst="rect">
            <a:avLst/>
          </a:prstGeom>
          <a:noFill/>
        </p:spPr>
        <p:txBody>
          <a:bodyPr wrap="square" rtlCol="0">
            <a:spAutoFit/>
          </a:bodyPr>
          <a:lstStyle/>
          <a:p>
            <a:pPr marL="227013" indent="-227013">
              <a:buFont typeface="Arial" pitchFamily="34" charset="0"/>
              <a:buChar char="•"/>
              <a:tabLst>
                <a:tab pos="227013" algn="l"/>
              </a:tabLst>
            </a:pPr>
            <a:r>
              <a:rPr lang="en-US" sz="1800" dirty="0" smtClean="0"/>
              <a:t>No single point of failure; shared nothing</a:t>
            </a:r>
          </a:p>
          <a:p>
            <a:pPr marL="227013" indent="-227013">
              <a:buFont typeface="Arial" pitchFamily="34" charset="0"/>
              <a:buChar char="•"/>
              <a:tabLst>
                <a:tab pos="227013" algn="l"/>
              </a:tabLst>
            </a:pPr>
            <a:r>
              <a:rPr lang="en-US" sz="1800" dirty="0" smtClean="0"/>
              <a:t>Same JVM as DSE Core</a:t>
            </a:r>
          </a:p>
        </p:txBody>
      </p:sp>
    </p:spTree>
    <p:extLst>
      <p:ext uri="{BB962C8B-B14F-4D97-AF65-F5344CB8AC3E}">
        <p14:creationId xmlns:p14="http://schemas.microsoft.com/office/powerpoint/2010/main" val="274419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51269" y="270472"/>
            <a:ext cx="3596639" cy="548048"/>
          </a:xfrm>
        </p:spPr>
        <p:txBody>
          <a:bodyPr/>
          <a:lstStyle/>
          <a:p>
            <a:r>
              <a:rPr lang="en-US" dirty="0" smtClean="0"/>
              <a:t>DSEFS: Architecture</a:t>
            </a:r>
            <a:endParaRPr lang="en-US" dirty="0"/>
          </a:p>
        </p:txBody>
      </p:sp>
      <p:sp>
        <p:nvSpPr>
          <p:cNvPr id="4" name="Slide Number Placeholder 3"/>
          <p:cNvSpPr>
            <a:spLocks noGrp="1"/>
          </p:cNvSpPr>
          <p:nvPr>
            <p:ph type="sldNum" sz="quarter" idx="11"/>
          </p:nvPr>
        </p:nvSpPr>
        <p:spPr/>
        <p:txBody>
          <a:bodyPr/>
          <a:lstStyle/>
          <a:p>
            <a:r>
              <a:rPr lang="en-US" dirty="0" smtClean="0"/>
              <a:t>000-DTSE-Analytics-7560-60-DU-</a:t>
            </a:r>
            <a:fld id="{5A6FB346-E907-314D-8DE1-ECD2B2B6AA1B}" type="slidenum">
              <a:rPr lang="uk-UA" smtClean="0"/>
              <a:pPr/>
              <a:t>9</a:t>
            </a:fld>
            <a:endParaRPr lang="uk-UA"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55" y="1134835"/>
            <a:ext cx="60007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657702" y="1920171"/>
            <a:ext cx="2190206" cy="1477328"/>
          </a:xfrm>
          <a:prstGeom prst="rect">
            <a:avLst/>
          </a:prstGeom>
          <a:noFill/>
        </p:spPr>
        <p:txBody>
          <a:bodyPr wrap="square" rtlCol="0">
            <a:spAutoFit/>
          </a:bodyPr>
          <a:lstStyle/>
          <a:p>
            <a:pPr marL="227013" indent="-227013">
              <a:buFont typeface="Arial" pitchFamily="34" charset="0"/>
              <a:buChar char="•"/>
              <a:tabLst>
                <a:tab pos="227013" algn="l"/>
              </a:tabLst>
            </a:pPr>
            <a:r>
              <a:rPr lang="en-US" sz="1800" dirty="0" smtClean="0"/>
              <a:t>Metadata is DSE Core</a:t>
            </a:r>
          </a:p>
          <a:p>
            <a:pPr marL="227013" indent="-227013">
              <a:buFont typeface="Arial" pitchFamily="34" charset="0"/>
              <a:buChar char="•"/>
              <a:tabLst>
                <a:tab pos="227013" algn="l"/>
              </a:tabLst>
            </a:pPr>
            <a:r>
              <a:rPr lang="en-US" sz="1800" dirty="0" smtClean="0"/>
              <a:t>Data-data as blocks on DSEFS</a:t>
            </a:r>
          </a:p>
        </p:txBody>
      </p:sp>
    </p:spTree>
    <p:extLst>
      <p:ext uri="{BB962C8B-B14F-4D97-AF65-F5344CB8AC3E}">
        <p14:creationId xmlns:p14="http://schemas.microsoft.com/office/powerpoint/2010/main" val="2744194248"/>
      </p:ext>
    </p:extLst>
  </p:cSld>
  <p:clrMapOvr>
    <a:masterClrMapping/>
  </p:clrMapOvr>
</p:sld>
</file>

<file path=ppt/theme/theme1.xml><?xml version="1.0" encoding="utf-8"?>
<a:theme xmlns:a="http://schemas.openxmlformats.org/drawingml/2006/main" name="DataStax_Template_Widescreen">
  <a:themeElements>
    <a:clrScheme name="DataStax 2018">
      <a:dk1>
        <a:srgbClr val="000000"/>
      </a:dk1>
      <a:lt1>
        <a:srgbClr val="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007997"/>
      </a:hlink>
      <a:folHlink>
        <a:srgbClr val="374C5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mtClean="0"/>
        </a:defPPr>
      </a:lstStyle>
    </a:txDef>
  </a:objectDefaults>
  <a:extraClrSchemeLst/>
  <a:extLst>
    <a:ext uri="{05A4C25C-085E-4340-85A3-A5531E510DB2}">
      <thm15:themeFamily xmlns:thm15="http://schemas.microsoft.com/office/thememl/2012/main" xmlns="" name="DataStax 2018" id="{D3827187-BCD1-524E-827E-1B9956023528}" vid="{205F31E9-C290-354E-9C88-283432D4769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DataStax 2018_FINAL PPT Template</Template>
  <TotalTime>2739</TotalTime>
  <Words>2322</Words>
  <Application>Microsoft Office PowerPoint</Application>
  <PresentationFormat>On-screen Show (16:9)</PresentationFormat>
  <Paragraphs>290</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DataStax_Template_Widescreen</vt:lpstr>
      <vt:lpstr>Discussion Unit: DSE Analytics</vt:lpstr>
      <vt:lpstr>Discussion Lab:</vt:lpstr>
      <vt:lpstr>DSE Analytics: HDFS, RDD, DSEFS, M/R, NAS</vt:lpstr>
      <vt:lpstr>End of Discussion Lab:</vt:lpstr>
      <vt:lpstr>DSEFS: What and Why</vt:lpstr>
      <vt:lpstr>DSEFS: Features</vt:lpstr>
      <vt:lpstr>DSEFS: Just DSE Analytics (Apache Spark)</vt:lpstr>
      <vt:lpstr>DSEFS: Architecture </vt:lpstr>
      <vt:lpstr>DSEFS: Architecture</vt:lpstr>
      <vt:lpstr>DSEFS: Roundtrip using DSE Spark</vt:lpstr>
      <vt:lpstr>DSEFS: Verify via "dse fs"</vt:lpstr>
      <vt:lpstr>DSEFS: Verify via "dse fs"</vt:lpstr>
      <vt:lpstr>DSEFS: Settings, dse.yaml</vt:lpstr>
      <vt:lpstr>All of DSE Analytics: Keyspace RF/Strategy</vt:lpstr>
      <vt:lpstr>DSEFS: Nearly POSIX compliant</vt:lpstr>
      <vt:lpstr>DSEFS: REST Interface</vt:lpstr>
      <vt:lpstr>End of Unit:</vt:lpstr>
      <vt:lpstr>Additional Detail:</vt:lpstr>
      <vt:lpstr>Using HDFS</vt:lpstr>
      <vt:lpstr>DSEFS Compared to: HDFS, CFS</vt:lpstr>
      <vt:lpstr>DSEFS Questions: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Yen Wolf</dc:creator>
  <cp:keywords/>
  <dc:description/>
  <cp:lastModifiedBy>default</cp:lastModifiedBy>
  <cp:revision>192</cp:revision>
  <dcterms:created xsi:type="dcterms:W3CDTF">2018-03-30T00:33:11Z</dcterms:created>
  <dcterms:modified xsi:type="dcterms:W3CDTF">2019-01-09T15:46:46Z</dcterms:modified>
  <cp:category/>
</cp:coreProperties>
</file>