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63" r:id="rId4"/>
    <p:sldId id="275" r:id="rId5"/>
    <p:sldId id="264" r:id="rId6"/>
    <p:sldId id="321" r:id="rId7"/>
    <p:sldId id="257" r:id="rId8"/>
    <p:sldId id="271" r:id="rId9"/>
    <p:sldId id="276" r:id="rId10"/>
    <p:sldId id="277" r:id="rId11"/>
    <p:sldId id="272" r:id="rId12"/>
    <p:sldId id="273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4" r:id="rId21"/>
    <p:sldId id="286" r:id="rId22"/>
    <p:sldId id="274" r:id="rId23"/>
    <p:sldId id="287" r:id="rId24"/>
    <p:sldId id="288" r:id="rId25"/>
    <p:sldId id="289" r:id="rId26"/>
    <p:sldId id="290" r:id="rId27"/>
    <p:sldId id="291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292" r:id="rId37"/>
    <p:sldId id="293" r:id="rId38"/>
    <p:sldId id="303" r:id="rId39"/>
    <p:sldId id="316" r:id="rId40"/>
    <p:sldId id="317" r:id="rId41"/>
    <p:sldId id="318" r:id="rId42"/>
    <p:sldId id="319" r:id="rId43"/>
    <p:sldId id="307" r:id="rId44"/>
    <p:sldId id="314" r:id="rId45"/>
    <p:sldId id="315" r:id="rId46"/>
    <p:sldId id="308" r:id="rId47"/>
    <p:sldId id="312" r:id="rId48"/>
    <p:sldId id="309" r:id="rId49"/>
    <p:sldId id="313" r:id="rId50"/>
    <p:sldId id="310" r:id="rId51"/>
    <p:sldId id="311" r:id="rId52"/>
    <p:sldId id="304" r:id="rId53"/>
    <p:sldId id="305" r:id="rId54"/>
    <p:sldId id="320" r:id="rId55"/>
    <p:sldId id="269" r:id="rId56"/>
    <p:sldId id="322" r:id="rId57"/>
    <p:sldId id="323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900"/>
    <a:srgbClr val="BFBFBF"/>
    <a:srgbClr val="FAB200"/>
    <a:srgbClr val="FFC72C"/>
    <a:srgbClr val="FFDE81"/>
    <a:srgbClr val="FFD358"/>
    <a:srgbClr val="8031A7"/>
    <a:srgbClr val="007A97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531" autoAdjust="0"/>
    <p:restoredTop sz="70031" autoAdjust="0"/>
  </p:normalViewPr>
  <p:slideViewPr>
    <p:cSldViewPr snapToGrid="0" snapToObjects="1">
      <p:cViewPr varScale="1">
        <p:scale>
          <a:sx n="84" d="100"/>
          <a:sy n="84" d="100"/>
        </p:scale>
        <p:origin x="-912" y="-90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70" d="100"/>
        <a:sy n="170" d="100"/>
      </p:scale>
      <p:origin x="0" y="2604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this Discussion Unit is to enter an intermediate level understanding and use of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DataFrames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the </a:t>
            </a:r>
            <a:r>
              <a:rPr lang="en-US" sz="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CassandraSQLConnect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560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performance</a:t>
            </a:r>
            <a:r>
              <a:rPr lang="en-US" baseline="0" dirty="0" smtClean="0"/>
              <a:t> advantage </a:t>
            </a:r>
            <a:r>
              <a:rPr lang="en-US" dirty="0" smtClean="0"/>
              <a:t>of </a:t>
            </a:r>
            <a:r>
              <a:rPr lang="en-US" dirty="0" err="1" smtClean="0"/>
              <a:t>DataFrames</a:t>
            </a:r>
            <a:r>
              <a:rPr lang="en-US" dirty="0" smtClean="0"/>
              <a:t> (and Datasets) over RDDs is: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sequence of the transforms may be changed be the DSE Analytics runtime, in order to improve performance.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One example; we start with a scan.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Same query; we add a sort. The sort causes</a:t>
            </a:r>
            <a:r>
              <a:rPr lang="en-US" baseline="0" dirty="0" smtClean="0"/>
              <a:t> a repartition.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This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reads from the first, a scan and sort. Here we end with a filter. Notice the optimized transform order.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19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Entering a detailed section on </a:t>
            </a:r>
            <a:r>
              <a:rPr lang="en-US" dirty="0" err="1" smtClean="0"/>
              <a:t>DataFrame</a:t>
            </a:r>
            <a:r>
              <a:rPr lang="en-US" baseline="0" dirty="0" smtClean="0"/>
              <a:t> creation.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6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DataFrames</a:t>
            </a:r>
            <a:r>
              <a:rPr lang="en-US" dirty="0" smtClean="0"/>
              <a:t>, how to; using reflection.</a:t>
            </a:r>
          </a:p>
          <a:p>
            <a:endParaRPr lang="en-US" dirty="0" smtClean="0"/>
          </a:p>
          <a:p>
            <a:r>
              <a:rPr lang="en-US" dirty="0" smtClean="0"/>
              <a:t>Here, from an array of tuples.</a:t>
            </a:r>
          </a:p>
          <a:p>
            <a:endParaRPr lang="en-US" dirty="0" smtClean="0"/>
          </a:p>
          <a:p>
            <a:r>
              <a:rPr lang="en-US" dirty="0" smtClean="0"/>
              <a:t>Notice the generated columns names, from ordinals.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DataFrames</a:t>
            </a:r>
            <a:r>
              <a:rPr lang="en-US" dirty="0" smtClean="0"/>
              <a:t>, how to; using reflection.</a:t>
            </a:r>
          </a:p>
          <a:p>
            <a:endParaRPr lang="en-US" dirty="0" smtClean="0"/>
          </a:p>
          <a:p>
            <a:r>
              <a:rPr lang="en-US" dirty="0" smtClean="0"/>
              <a:t>Here, from an array of case</a:t>
            </a:r>
            <a:r>
              <a:rPr lang="en-US" baseline="0" dirty="0" smtClean="0"/>
              <a:t> classes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Notice the inherited column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89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DataFrames</a:t>
            </a:r>
            <a:r>
              <a:rPr lang="en-US" dirty="0" smtClean="0"/>
              <a:t>, how to; using reflection.</a:t>
            </a:r>
          </a:p>
          <a:p>
            <a:endParaRPr lang="en-US" dirty="0" smtClean="0"/>
          </a:p>
          <a:p>
            <a:r>
              <a:rPr lang="en-US" dirty="0" smtClean="0"/>
              <a:t>Here, from</a:t>
            </a:r>
            <a:r>
              <a:rPr lang="en-US" baseline="0" dirty="0" smtClean="0"/>
              <a:t> an RDD of case class and (re)named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59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earlier example where an RDD was created.</a:t>
            </a:r>
          </a:p>
          <a:p>
            <a:endParaRPr lang="en-US" dirty="0" smtClean="0"/>
          </a:p>
          <a:p>
            <a:r>
              <a:rPr lang="en-US" dirty="0" err="1" smtClean="0"/>
              <a:t>printSchema</a:t>
            </a:r>
            <a:r>
              <a:rPr lang="en-US" dirty="0" smtClean="0"/>
              <a:t>()</a:t>
            </a:r>
            <a:r>
              <a:rPr lang="en-US" baseline="0" dirty="0" smtClean="0"/>
              <a:t> is not in scope for an RDD; there is no schema to print.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spark.read</a:t>
            </a:r>
            <a:r>
              <a:rPr lang="en-US" dirty="0" smtClean="0"/>
              <a:t>() is a </a:t>
            </a:r>
            <a:r>
              <a:rPr lang="en-US" dirty="0" err="1" smtClean="0"/>
              <a:t>DataFrameReader</a:t>
            </a:r>
            <a:r>
              <a:rPr lang="en-US" dirty="0" smtClean="0"/>
              <a:t>().</a:t>
            </a:r>
            <a:r>
              <a:rPr lang="en-US" baseline="0" dirty="0" smtClean="0"/>
              <a:t> this object can be overloaded to read from many sources.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reading from CSV, several issues can be introduced; example as shown.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 relative to this example: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Since JSON has a schema,</a:t>
            </a:r>
            <a:r>
              <a:rPr lang="en-US" baseline="0" dirty="0" smtClean="0"/>
              <a:t> JSON offers fewer sources of error.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Notice though: the case class was defined as String, String. But, the JSON identified the first column as an integer.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With </a:t>
            </a:r>
            <a:r>
              <a:rPr lang="en-US" baseline="0" dirty="0" err="1" smtClean="0"/>
              <a:t>DataFrames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 will cease to work.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 is overloaded to be able to print most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data types; however, an array is not simple, and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 doesn't know how to represent its values. 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  (</a:t>
            </a:r>
            <a:r>
              <a:rPr lang="en-US" dirty="0" err="1" smtClean="0"/>
              <a:t>DataFrame</a:t>
            </a:r>
            <a:r>
              <a:rPr lang="en-US" dirty="0" smtClean="0"/>
              <a:t> Reader),</a:t>
            </a:r>
          </a:p>
          <a:p>
            <a:pPr lvl="1"/>
            <a:r>
              <a:rPr lang="en-US" dirty="0" smtClean="0"/>
              <a:t>https://jaceklaskowski.gitbooks.io/mastering-spark-sql/spark-sql-DataFrameReader.html</a:t>
            </a:r>
          </a:p>
          <a:p>
            <a:pPr lvl="1"/>
            <a:r>
              <a:rPr lang="en-US" dirty="0" smtClean="0"/>
              <a:t>https://spark.apache.org/docs/2.2.0/api/java/org/apache/spark/sql/DataFrameReader.html</a:t>
            </a:r>
          </a:p>
          <a:p>
            <a:pPr lvl="1"/>
            <a:r>
              <a:rPr lang="en-US" dirty="0" smtClean="0"/>
              <a:t>https://spark.apache.org/docs/2.2.0/api/java/org/apache/spark/sql/DataFrameWriter.html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71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replacement of </a:t>
            </a:r>
            <a:r>
              <a:rPr lang="en-US" dirty="0" err="1" smtClean="0"/>
              <a:t>println</a:t>
            </a:r>
            <a:r>
              <a:rPr lang="en-US" dirty="0" smtClean="0"/>
              <a:t>, we call to use, .show().</a:t>
            </a:r>
          </a:p>
          <a:p>
            <a:endParaRPr lang="en-US" dirty="0" smtClean="0"/>
          </a:p>
          <a:p>
            <a:r>
              <a:rPr lang="en-US" dirty="0" smtClean="0"/>
              <a:t>.show()</a:t>
            </a:r>
            <a:r>
              <a:rPr lang="en-US" baseline="0" dirty="0" smtClean="0"/>
              <a:t> is an action, and accepts a single, optional, numeric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90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 the results of the earlier portion</a:t>
            </a:r>
            <a:r>
              <a:rPr lang="en-US" baseline="0" dirty="0" smtClean="0"/>
              <a:t> of this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3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2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DataFrames</a:t>
            </a:r>
            <a:r>
              <a:rPr lang="en-US" dirty="0" smtClean="0"/>
              <a:t> programmatically; not using reflection.</a:t>
            </a:r>
          </a:p>
          <a:p>
            <a:endParaRPr lang="en-US" dirty="0" smtClean="0"/>
          </a:p>
          <a:p>
            <a:r>
              <a:rPr lang="en-US" dirty="0" smtClean="0"/>
              <a:t>This example outputs an RDD, which</a:t>
            </a:r>
            <a:r>
              <a:rPr lang="en-US" baseline="0" dirty="0" smtClean="0"/>
              <a:t> we show how to convert later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printSchema</a:t>
            </a:r>
            <a:r>
              <a:rPr lang="en-US" dirty="0" smtClean="0"/>
              <a:t>() will</a:t>
            </a:r>
            <a:r>
              <a:rPr lang="en-US" baseline="0" dirty="0" smtClean="0"/>
              <a:t> not function on RDDs.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things being equal,</a:t>
            </a:r>
            <a:r>
              <a:rPr lang="en-US" baseline="0" dirty="0" smtClean="0"/>
              <a:t> when using </a:t>
            </a:r>
            <a:r>
              <a:rPr lang="en-US" baseline="0" dirty="0" err="1" smtClean="0"/>
              <a:t>DataFrames</a:t>
            </a:r>
            <a:r>
              <a:rPr lang="en-US" baseline="0" dirty="0" smtClean="0"/>
              <a:t>; this would be a complete/preferred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2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DataFrame</a:t>
            </a:r>
            <a:r>
              <a:rPr lang="en-US" dirty="0" smtClean="0"/>
              <a:t> using SQL. The object in place is titled, </a:t>
            </a:r>
            <a:r>
              <a:rPr lang="en-US" dirty="0" err="1" smtClean="0"/>
              <a:t>DataFrameReader</a:t>
            </a:r>
            <a:r>
              <a:rPr lang="en-US" dirty="0" smtClean="0"/>
              <a:t>, and it has many options; SQL, (test files of various options), other.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https://spark.apache.org/docs/2.0.2/api/java/org/apache/spark/sql/DataFrameReader.html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8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use of the </a:t>
            </a:r>
            <a:r>
              <a:rPr lang="en-US" dirty="0" err="1" smtClean="0"/>
              <a:t>DataFrameReader</a:t>
            </a:r>
            <a:r>
              <a:rPr lang="en-US" dirty="0" smtClean="0"/>
              <a:t>, this time accessing DSE.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5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Helper functions for </a:t>
            </a:r>
            <a:r>
              <a:rPr lang="en-US" dirty="0" err="1" smtClean="0"/>
              <a:t>DataFrames</a:t>
            </a:r>
            <a:r>
              <a:rPr lang="en-US" dirty="0" smtClean="0"/>
              <a:t>; examples as shown.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30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Helper functions for </a:t>
            </a:r>
            <a:r>
              <a:rPr lang="en-US" dirty="0" err="1" smtClean="0"/>
              <a:t>DataFrames</a:t>
            </a:r>
            <a:r>
              <a:rPr lang="en-US" dirty="0" smtClean="0"/>
              <a:t>; examples as shown.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0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Entering a detailed section on the </a:t>
            </a:r>
            <a:r>
              <a:rPr lang="en-US" dirty="0" err="1" smtClean="0"/>
              <a:t>DataFrame</a:t>
            </a:r>
            <a:r>
              <a:rPr lang="en-US" baseline="0" dirty="0" smtClean="0"/>
              <a:t> API.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17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(Dataset, RDD), persistence and repartitioning transforms.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43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DataFrame</a:t>
            </a:r>
            <a:r>
              <a:rPr lang="en-US" dirty="0" smtClean="0"/>
              <a:t> (Dataset, RDD), </a:t>
            </a:r>
            <a:r>
              <a:rPr lang="en-US" dirty="0" err="1" smtClean="0"/>
              <a:t>DataFrame</a:t>
            </a:r>
            <a:r>
              <a:rPr lang="en-US" dirty="0" smtClean="0"/>
              <a:t>/Dataset</a:t>
            </a:r>
            <a:r>
              <a:rPr lang="en-US" baseline="0" dirty="0" smtClean="0"/>
              <a:t> to RDD </a:t>
            </a:r>
            <a:r>
              <a:rPr lang="en-US" dirty="0" smtClean="0"/>
              <a:t>transforms.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7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DataFrame</a:t>
            </a:r>
            <a:r>
              <a:rPr lang="en-US" dirty="0" smtClean="0"/>
              <a:t> (Dataset, RDD),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5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400" dirty="0" smtClean="0"/>
              <a:t>Relative to the above:</a:t>
            </a:r>
          </a:p>
          <a:p>
            <a:pPr lvl="0"/>
            <a:endParaRPr lang="en-US" sz="400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dirty="0" smtClean="0"/>
              <a:t>cache(), persist() DF =</a:t>
            </a:r>
            <a:r>
              <a:rPr lang="en-US" sz="400" baseline="0" dirty="0" smtClean="0"/>
              <a:t> DF   (no change to, so also RDD =&gt; RDD)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baseline="0" dirty="0" smtClean="0"/>
              <a:t>map(), </a:t>
            </a:r>
            <a:r>
              <a:rPr lang="en-US" sz="400" baseline="0" dirty="0" err="1" smtClean="0"/>
              <a:t>flatMap</a:t>
            </a:r>
            <a:r>
              <a:rPr lang="en-US" sz="400" baseline="0" dirty="0" smtClean="0"/>
              <a:t>() always output an RDD of tuples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baseline="0" dirty="0" smtClean="0"/>
              <a:t>collect(), returns an array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baseline="0" dirty="0" smtClean="0"/>
              <a:t>repartition(), same as cache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baseline="0" dirty="0" smtClean="0"/>
              <a:t> first(), take(), head(), returns an array, or tuple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baseline="0" dirty="0" smtClean="0"/>
              <a:t>count() returns an </a:t>
            </a:r>
            <a:r>
              <a:rPr lang="en-US" sz="400" baseline="0" dirty="0" err="1" smtClean="0"/>
              <a:t>int</a:t>
            </a:r>
            <a:r>
              <a:rPr lang="en-US" sz="400" baseline="0" dirty="0" smtClean="0"/>
              <a:t>/long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3768017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DataFrame</a:t>
            </a:r>
            <a:r>
              <a:rPr lang="en-US" dirty="0" smtClean="0"/>
              <a:t> (Dataset, RDD),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24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query API, unary transforms as outlined above-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81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DataFrame</a:t>
            </a:r>
            <a:r>
              <a:rPr lang="en-US" dirty="0" smtClean="0"/>
              <a:t>, query API, unary transforms as outlined above-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80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DataFrame</a:t>
            </a:r>
            <a:r>
              <a:rPr lang="en-US" dirty="0" smtClean="0"/>
              <a:t>, query API, binary transforms as outlined above-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2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importing,</a:t>
            </a:r>
            <a:r>
              <a:rPr lang="en-US" baseline="0" dirty="0" smtClean="0"/>
              <a:t> </a:t>
            </a:r>
            <a:r>
              <a:rPr lang="en-US" dirty="0" err="1" smtClean="0"/>
              <a:t>org.apache.spark.sql.functions</a:t>
            </a:r>
            <a:r>
              <a:rPr lang="en-US" dirty="0" smtClean="0"/>
              <a:t>._</a:t>
            </a:r>
          </a:p>
          <a:p>
            <a:endParaRPr lang="en-US" dirty="0" smtClean="0"/>
          </a:p>
          <a:p>
            <a:r>
              <a:rPr lang="en-US" dirty="0" smtClean="0"/>
              <a:t>The functions above become available via this import.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79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importing,</a:t>
            </a:r>
            <a:r>
              <a:rPr lang="en-US" baseline="0" dirty="0" smtClean="0"/>
              <a:t> </a:t>
            </a:r>
            <a:r>
              <a:rPr lang="en-US" dirty="0" err="1" smtClean="0"/>
              <a:t>org.apache.spark.sql.functions</a:t>
            </a:r>
            <a:r>
              <a:rPr lang="en-US" dirty="0" smtClean="0"/>
              <a:t>._</a:t>
            </a:r>
          </a:p>
          <a:p>
            <a:endParaRPr lang="en-US" dirty="0" smtClean="0"/>
          </a:p>
          <a:p>
            <a:r>
              <a:rPr lang="en-US" dirty="0" smtClean="0"/>
              <a:t>The functions above become available via this import.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11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setKeyspace</a:t>
            </a:r>
            <a:r>
              <a:rPr lang="en-US" dirty="0" smtClean="0"/>
              <a:t>(k) is just a setting; allow</a:t>
            </a:r>
            <a:r>
              <a:rPr lang="en-US" baseline="0" dirty="0" smtClean="0"/>
              <a:t> you to not have to specify the </a:t>
            </a:r>
            <a:r>
              <a:rPr lang="en-US" baseline="0" dirty="0" err="1" smtClean="0"/>
              <a:t>keyspace</a:t>
            </a:r>
            <a:r>
              <a:rPr lang="en-US" baseline="0" dirty="0" smtClean="0"/>
              <a:t> on every table reference.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sql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cassandraSql</a:t>
            </a:r>
            <a:r>
              <a:rPr lang="en-US" baseline="0" dirty="0" smtClean="0"/>
              <a:t>()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registerTempTable</a:t>
            </a:r>
            <a:r>
              <a:rPr lang="en-US" baseline="0" dirty="0" smtClean="0"/>
              <a:t>() allows you to treat any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as a database table. This entity only has a name, and will not have or accept a </a:t>
            </a:r>
            <a:r>
              <a:rPr lang="en-US" baseline="0" dirty="0" err="1" smtClean="0"/>
              <a:t>keyspace</a:t>
            </a:r>
            <a:r>
              <a:rPr lang="en-US" baseline="0" dirty="0" smtClean="0"/>
              <a:t> prefix.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664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Entering a section of examples related to the </a:t>
            </a:r>
            <a:r>
              <a:rPr lang="en-US" dirty="0" err="1" smtClean="0"/>
              <a:t>CassandraSQLConnect</a:t>
            </a:r>
            <a:r>
              <a:rPr lang="en-US" dirty="0" smtClean="0"/>
              <a:t> API.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64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read using </a:t>
            </a:r>
            <a:r>
              <a:rPr lang="en-US" dirty="0" err="1" smtClean="0"/>
              <a:t>CassandraSQLConect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0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CassandraSQLConnect</a:t>
            </a:r>
            <a:r>
              <a:rPr lang="en-US" dirty="0" smtClean="0"/>
              <a:t>,</a:t>
            </a:r>
            <a:r>
              <a:rPr lang="en-US" baseline="0" dirty="0" smtClean="0"/>
              <a:t> columns expressions;  math, upper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400" dirty="0" smtClean="0"/>
              <a:t>Discuss how the (n) queries above would execute in</a:t>
            </a:r>
            <a:r>
              <a:rPr lang="en-US" sz="400" baseline="0" dirty="0" smtClean="0"/>
              <a:t> SQL and CQL, and what index topography would be best-</a:t>
            </a:r>
          </a:p>
          <a:p>
            <a:pPr lvl="0"/>
            <a:endParaRPr lang="en-US" sz="400" baseline="0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baseline="0" dirty="0" smtClean="0"/>
              <a:t>Query 1, transitive dependency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baseline="0" dirty="0" smtClean="0"/>
              <a:t>Query 2, pseudo order by clause</a:t>
            </a:r>
          </a:p>
          <a:p>
            <a:pPr marL="330200" lvl="0" indent="-171450">
              <a:buFont typeface="Arial" pitchFamily="34" charset="0"/>
              <a:buChar char="•"/>
            </a:pPr>
            <a:endParaRPr lang="en-US" sz="400" baseline="0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baseline="0" dirty="0" smtClean="0"/>
              <a:t>Can you name other, famous query patterns   (OTQ/OUT)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sz="400" baseline="0" dirty="0" smtClean="0"/>
              <a:t>What are the SQL transforms ?  Unary ? Binary ? Are there K/V specific transforms/actions ?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376801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CassandraSQLConnect</a:t>
            </a:r>
            <a:r>
              <a:rPr lang="en-US" dirty="0" smtClean="0"/>
              <a:t>,</a:t>
            </a:r>
            <a:r>
              <a:rPr lang="en-US" baseline="0" dirty="0" smtClean="0"/>
              <a:t> columns expressions;  adding a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07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CassandraSQLConnect</a:t>
            </a:r>
            <a:r>
              <a:rPr lang="en-US" dirty="0" smtClean="0"/>
              <a:t>,</a:t>
            </a:r>
            <a:r>
              <a:rPr lang="en-US" baseline="0" dirty="0" smtClean="0"/>
              <a:t> columns expressions;  </a:t>
            </a:r>
            <a:r>
              <a:rPr lang="en-US" baseline="0" dirty="0" err="1" smtClean="0"/>
              <a:t>udf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0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read using </a:t>
            </a:r>
            <a:r>
              <a:rPr lang="en-US" dirty="0" err="1" smtClean="0"/>
              <a:t>CassandraSQLConect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07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CassandraSQLObject</a:t>
            </a:r>
            <a:r>
              <a:rPr lang="en-US" baseline="0" dirty="0" smtClean="0"/>
              <a:t>() using a </a:t>
            </a:r>
            <a:r>
              <a:rPr lang="en-US" baseline="0" dirty="0" err="1" smtClean="0"/>
              <a:t>grouBy</a:t>
            </a:r>
            <a:r>
              <a:rPr lang="en-US" baseline="0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64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aggregate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99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of aggregate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570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 of 2, example of writing.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065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2 of 2, example of writing.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63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1 of 2, e</a:t>
            </a:r>
            <a:r>
              <a:rPr lang="en-US" dirty="0" smtClean="0"/>
              <a:t>xample of a transform (a filter) before writing.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64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</a:t>
            </a:r>
            <a:r>
              <a:rPr lang="en-US" baseline="0" dirty="0" smtClean="0"/>
              <a:t> 2 of 2, e</a:t>
            </a:r>
            <a:r>
              <a:rPr lang="en-US" dirty="0" smtClean="0"/>
              <a:t>xample of a transform (a filter) before writing.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82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1 of 2, modifiers to write.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544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2 of 2, modifiers to write. </a:t>
            </a:r>
          </a:p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append, overwrite, other,  .. and other types of options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https://spark.apache.org/docs/2.2.0/api/java/org/apache/spark/sql/DataFrameWriter.html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175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Entering a section on predicate pushdown.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853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Predicate pushdown example-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Is (</a:t>
            </a:r>
            <a:r>
              <a:rPr lang="en-US" dirty="0" err="1" smtClean="0"/>
              <a:t>pk</a:t>
            </a:r>
            <a:r>
              <a:rPr lang="en-US" baseline="0" dirty="0" smtClean="0"/>
              <a:t> &gt; n) a supported DSE Core query predicate ?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Is this query predicate pushed down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26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Predicate pushdown example-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Is (</a:t>
            </a:r>
            <a:r>
              <a:rPr lang="en-US" dirty="0" err="1" smtClean="0"/>
              <a:t>pk</a:t>
            </a:r>
            <a:r>
              <a:rPr lang="en-US" baseline="0" dirty="0" smtClean="0"/>
              <a:t> = n) a supported DSE Core query predicate ?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Is this query predicate pushed down 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925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Unit-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69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Unit-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69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related to the Catalyst 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7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email above, lists our working goal.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Spark examples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https://github.com/apache/spark/tree/master/examples/src/main/scala/org/apache/spark/examples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https://databricks.com/blog/2016/05/11/apache-spark-2-0-technical-preview-easier-faster-and-smarter.html</a:t>
            </a:r>
          </a:p>
          <a:p>
            <a:pPr lvl="1"/>
            <a:r>
              <a:rPr lang="en-US" dirty="0" smtClean="0"/>
              <a:t>https://databricks.com/blog/2016/07/14/a-tale-of-three-apache-spark-apis-rdds-dataframes-and-datasets.html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</a:t>
            </a:r>
            <a:r>
              <a:rPr lang="en-US" baseline="0" dirty="0" smtClean="0"/>
              <a:t>a and Code from the book, </a:t>
            </a:r>
          </a:p>
          <a:p>
            <a:pPr lvl="1"/>
            <a:r>
              <a:rPr lang="en-US" dirty="0" smtClean="0"/>
              <a:t>https://github.com/databricks/Spark-The-Definitive-Guide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Spark API (header)</a:t>
            </a:r>
          </a:p>
          <a:p>
            <a:pPr lvl="1"/>
            <a:r>
              <a:rPr lang="en-US" dirty="0" smtClean="0"/>
              <a:t>https://spark.apache.org/docs/2.2.0/api.html</a:t>
            </a:r>
          </a:p>
          <a:p>
            <a:pPr lvl="1"/>
            <a:r>
              <a:rPr lang="en-US" dirty="0" smtClean="0"/>
              <a:t>Spark </a:t>
            </a:r>
            <a:r>
              <a:rPr lang="en-US" dirty="0" err="1" smtClean="0"/>
              <a:t>Scala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https://spark.apache.org/docs/2.2.0/api/scala/index.html#package</a:t>
            </a:r>
          </a:p>
          <a:p>
            <a:pPr lvl="1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performance</a:t>
            </a:r>
            <a:r>
              <a:rPr lang="en-US" baseline="0" dirty="0" smtClean="0"/>
              <a:t> advantage </a:t>
            </a:r>
            <a:r>
              <a:rPr lang="en-US" dirty="0" smtClean="0"/>
              <a:t>of </a:t>
            </a:r>
            <a:r>
              <a:rPr lang="en-US" dirty="0" err="1" smtClean="0"/>
              <a:t>DataFrames</a:t>
            </a:r>
            <a:r>
              <a:rPr lang="en-US" dirty="0" smtClean="0"/>
              <a:t> (and Datasets) over RDDs is: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sequence of the transforms may be changed be the DSE Analytics runtime, in order to improve performance.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One example; we start with a scan.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0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performance</a:t>
            </a:r>
            <a:r>
              <a:rPr lang="en-US" baseline="0" dirty="0" smtClean="0"/>
              <a:t> advantage </a:t>
            </a:r>
            <a:r>
              <a:rPr lang="en-US" dirty="0" smtClean="0"/>
              <a:t>of </a:t>
            </a:r>
            <a:r>
              <a:rPr lang="en-US" dirty="0" err="1" smtClean="0"/>
              <a:t>DataFrames</a:t>
            </a:r>
            <a:r>
              <a:rPr lang="en-US" dirty="0" smtClean="0"/>
              <a:t> (and Datasets) over RDDs is: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sequence of the transforms may be changed be the DSE Analytics runtime, in order to improve performance.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One example; we start with a scan.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Same query; we add a sort. The sort causes</a:t>
            </a:r>
            <a:r>
              <a:rPr lang="en-US" baseline="0" dirty="0" smtClean="0"/>
              <a:t> a repartition.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000-DTSE-Analytics-7548-60-DU-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4853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  <p:sldLayoutId id="2147483719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720607"/>
            <a:ext cx="3089305" cy="680970"/>
          </a:xfrm>
        </p:spPr>
        <p:txBody>
          <a:bodyPr/>
          <a:lstStyle/>
          <a:p>
            <a:r>
              <a:rPr lang="en-US" sz="2000" dirty="0" err="1" smtClean="0"/>
              <a:t>DataFrames</a:t>
            </a:r>
            <a:r>
              <a:rPr lang="en-US" sz="2000" dirty="0" smtClean="0"/>
              <a:t>, (Datasets, SQL)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92247"/>
            <a:ext cx="3089305" cy="828360"/>
          </a:xfrm>
        </p:spPr>
        <p:txBody>
          <a:bodyPr/>
          <a:lstStyle/>
          <a:p>
            <a:r>
              <a:rPr lang="en-US" dirty="0" smtClean="0"/>
              <a:t>Discussion Unit: DSE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1328" y="731520"/>
            <a:ext cx="4916294" cy="34987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dirty="0" err="1" smtClean="0"/>
              <a:t>DataFrame</a:t>
            </a:r>
            <a:r>
              <a:rPr lang="en-US" sz="2000" dirty="0" smtClean="0"/>
              <a:t> optimization; Catalyst, transform </a:t>
            </a:r>
            <a:r>
              <a:rPr lang="en-US" sz="2000" dirty="0" err="1" smtClean="0"/>
              <a:t>resequencing</a:t>
            </a:r>
            <a:endParaRPr lang="en-US" sz="20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err="1" smtClean="0"/>
              <a:t>DataFrameReader</a:t>
            </a:r>
            <a:endParaRPr lang="en-US" sz="20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err="1" smtClean="0"/>
              <a:t>DataFrame</a:t>
            </a:r>
            <a:r>
              <a:rPr lang="en-US" sz="2000" dirty="0" smtClean="0"/>
              <a:t> creation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err="1" smtClean="0"/>
              <a:t>DataFrame</a:t>
            </a:r>
            <a:r>
              <a:rPr lang="en-US" sz="2000" dirty="0" smtClean="0"/>
              <a:t> helpers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err="1" smtClean="0"/>
              <a:t>DataFrame</a:t>
            </a:r>
            <a:r>
              <a:rPr lang="en-US" sz="2000" dirty="0" smtClean="0"/>
              <a:t> API; transforms, </a:t>
            </a:r>
            <a:r>
              <a:rPr lang="en-US" sz="2000" dirty="0" err="1" smtClean="0"/>
              <a:t>actions,expressions</a:t>
            </a:r>
            <a:endParaRPr lang="en-US" sz="20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err="1" smtClean="0"/>
              <a:t>CassandraSQLConnect</a:t>
            </a:r>
            <a:r>
              <a:rPr lang="en-US" sz="2000" dirty="0" smtClean="0"/>
              <a:t> API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Predicate pushdown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(Examples)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2000" dirty="0" smtClean="0"/>
          </a:p>
          <a:p>
            <a:pPr marL="233363" indent="-233363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633" y="857701"/>
            <a:ext cx="2638337" cy="548048"/>
          </a:xfrm>
        </p:spPr>
        <p:txBody>
          <a:bodyPr/>
          <a:lstStyle/>
          <a:p>
            <a:r>
              <a:rPr lang="en-US" dirty="0" smtClean="0"/>
              <a:t>Example Optimization: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27170" y="545263"/>
            <a:ext cx="84644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val</a:t>
            </a:r>
            <a:r>
              <a:rPr lang="en-US" sz="1600" dirty="0"/>
              <a:t> recs_DF2 = </a:t>
            </a:r>
            <a:r>
              <a:rPr lang="en-US" sz="1600" dirty="0" err="1"/>
              <a:t>recs_DF</a:t>
            </a:r>
            <a:r>
              <a:rPr lang="en-US" sz="1600" dirty="0"/>
              <a:t>.</a:t>
            </a:r>
          </a:p>
          <a:p>
            <a:r>
              <a:rPr lang="en-US" sz="1600" dirty="0"/>
              <a:t>   where("company &gt; 'M'")</a:t>
            </a:r>
          </a:p>
          <a:p>
            <a:endParaRPr lang="en-US" sz="1600" dirty="0"/>
          </a:p>
          <a:p>
            <a:r>
              <a:rPr lang="en-US" sz="1600" dirty="0"/>
              <a:t>recs_DF2.explain()</a:t>
            </a:r>
          </a:p>
          <a:p>
            <a:r>
              <a:rPr lang="en-US" sz="1600" dirty="0"/>
              <a:t>// == Physical Plan ==</a:t>
            </a:r>
          </a:p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*Sort </a:t>
            </a:r>
            <a:r>
              <a:rPr lang="en-US" sz="1600" dirty="0"/>
              <a:t>[company#85 ASC NULLS FIRST], true, 0</a:t>
            </a:r>
          </a:p>
          <a:p>
            <a:r>
              <a:rPr lang="en-US" sz="1600" dirty="0"/>
              <a:t>// </a:t>
            </a:r>
            <a:r>
              <a:rPr lang="en-US" sz="1600" dirty="0">
                <a:solidFill>
                  <a:srgbClr val="92D050"/>
                </a:solidFill>
              </a:rPr>
              <a:t>+- Exchange </a:t>
            </a:r>
            <a:r>
              <a:rPr lang="en-US" sz="1600" dirty="0" err="1"/>
              <a:t>rangepartitioning</a:t>
            </a:r>
            <a:r>
              <a:rPr lang="en-US" sz="1600" dirty="0"/>
              <a:t>(company#85 ASC NULLS FIRST, 200)</a:t>
            </a:r>
          </a:p>
          <a:p>
            <a:r>
              <a:rPr lang="en-US" sz="1600" dirty="0"/>
              <a:t>//    </a:t>
            </a:r>
            <a:r>
              <a:rPr lang="en-US" sz="1600" dirty="0">
                <a:solidFill>
                  <a:srgbClr val="7030A0"/>
                </a:solidFill>
              </a:rPr>
              <a:t>+- *Filter </a:t>
            </a:r>
            <a:r>
              <a:rPr lang="en-US" sz="1600" dirty="0"/>
              <a:t>(company#85 &gt; M)</a:t>
            </a:r>
          </a:p>
          <a:p>
            <a:r>
              <a:rPr lang="en-US" sz="1600" dirty="0"/>
              <a:t>//       </a:t>
            </a:r>
            <a:r>
              <a:rPr lang="en-US" sz="1600" dirty="0">
                <a:solidFill>
                  <a:srgbClr val="00B0F0"/>
                </a:solidFill>
              </a:rPr>
              <a:t>+- *Scan </a:t>
            </a:r>
            <a:r>
              <a:rPr lang="en-US" sz="1600" dirty="0" err="1" smtClean="0"/>
              <a:t>org.apache.spark.sql.cassandra.CassandraSourceRelation</a:t>
            </a:r>
            <a:endParaRPr lang="en-US" sz="1600" dirty="0" smtClean="0"/>
          </a:p>
          <a:p>
            <a:r>
              <a:rPr lang="en-US" sz="1600" dirty="0" smtClean="0"/>
              <a:t>//       </a:t>
            </a:r>
            <a:r>
              <a:rPr lang="en-US" sz="1600" dirty="0"/>
              <a:t>ks_7579.customer[customer_num#81,company#85] </a:t>
            </a:r>
            <a:endParaRPr lang="en-US" sz="1600" dirty="0" smtClean="0"/>
          </a:p>
          <a:p>
            <a:r>
              <a:rPr lang="en-US" sz="1600" dirty="0" smtClean="0"/>
              <a:t>//       </a:t>
            </a:r>
            <a:r>
              <a:rPr lang="en-US" sz="1600" dirty="0" err="1" smtClean="0"/>
              <a:t>PushedFilters</a:t>
            </a:r>
            <a:r>
              <a:rPr lang="en-US" sz="1600" dirty="0"/>
              <a:t>: [*</a:t>
            </a:r>
            <a:r>
              <a:rPr lang="en-US" sz="1600" dirty="0" err="1"/>
              <a:t>IsNotNull</a:t>
            </a:r>
            <a:r>
              <a:rPr lang="en-US" sz="1600" dirty="0"/>
              <a:t>(company), </a:t>
            </a:r>
            <a:r>
              <a:rPr lang="en-US" sz="1600" dirty="0" err="1"/>
              <a:t>GreaterThan</a:t>
            </a:r>
            <a:r>
              <a:rPr lang="en-US" sz="1600" dirty="0"/>
              <a:t>(</a:t>
            </a:r>
            <a:r>
              <a:rPr lang="en-US" sz="1600" dirty="0" err="1"/>
              <a:t>company,M</a:t>
            </a:r>
            <a:r>
              <a:rPr lang="en-US" sz="1600" dirty="0"/>
              <a:t>)], </a:t>
            </a:r>
            <a:endParaRPr lang="en-US" sz="1600" dirty="0" smtClean="0"/>
          </a:p>
          <a:p>
            <a:r>
              <a:rPr lang="en-US" sz="1600" dirty="0" smtClean="0"/>
              <a:t>//       </a:t>
            </a:r>
            <a:r>
              <a:rPr lang="en-US" sz="1600" dirty="0" err="1" smtClean="0"/>
              <a:t>ReadSchema</a:t>
            </a:r>
            <a:r>
              <a:rPr lang="en-US" sz="1600" dirty="0"/>
              <a:t>: </a:t>
            </a:r>
            <a:r>
              <a:rPr lang="en-US" sz="1600" dirty="0" err="1"/>
              <a:t>struct</a:t>
            </a:r>
            <a:r>
              <a:rPr lang="en-US" sz="1600" dirty="0"/>
              <a:t>&lt;</a:t>
            </a:r>
            <a:r>
              <a:rPr lang="en-US" sz="1600" dirty="0" err="1"/>
              <a:t>customer_num:int,company:string</a:t>
            </a:r>
            <a:r>
              <a:rPr lang="en-US" sz="1600" dirty="0"/>
              <a:t>&gt;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87254" y="1930031"/>
            <a:ext cx="921194" cy="76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7646319" y="1955774"/>
            <a:ext cx="363827" cy="62235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9702" y="1593199"/>
            <a:ext cx="267048" cy="267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22308" y="276548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69702" y="2795656"/>
            <a:ext cx="267048" cy="267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96653" y="1979810"/>
            <a:ext cx="267048" cy="267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05042" y="2311079"/>
            <a:ext cx="267048" cy="26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36750" y="15931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8869" y="195917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10146" y="2290714"/>
            <a:ext cx="113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(Exchange)</a:t>
            </a:r>
          </a:p>
        </p:txBody>
      </p:sp>
    </p:spTree>
    <p:extLst>
      <p:ext uri="{BB962C8B-B14F-4D97-AF65-F5344CB8AC3E}">
        <p14:creationId xmlns:p14="http://schemas.microsoft.com/office/powerpoint/2010/main" val="323328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62" y="1846237"/>
            <a:ext cx="3800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5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901" y="544496"/>
            <a:ext cx="3363983" cy="54804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How to Create, 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43923"/>
            <a:ext cx="88755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recs = </a:t>
            </a:r>
            <a:r>
              <a:rPr lang="en-US" dirty="0" err="1"/>
              <a:t>sc.parallelize</a:t>
            </a:r>
            <a:r>
              <a:rPr lang="en-US" dirty="0"/>
              <a:t>(Array(</a:t>
            </a:r>
          </a:p>
          <a:p>
            <a:r>
              <a:rPr lang="en-US" dirty="0"/>
              <a:t>   (111, "Bob, Mary"),</a:t>
            </a:r>
          </a:p>
          <a:p>
            <a:r>
              <a:rPr lang="en-US" dirty="0"/>
              <a:t>   (222, "Ted"),</a:t>
            </a:r>
          </a:p>
          <a:p>
            <a:r>
              <a:rPr lang="en-US" dirty="0"/>
              <a:t>   (333, "Alice, Bob, Harold"),</a:t>
            </a:r>
          </a:p>
          <a:p>
            <a:r>
              <a:rPr lang="en-US" dirty="0"/>
              <a:t>   (444, "Dave, Bob")</a:t>
            </a:r>
          </a:p>
          <a:p>
            <a:r>
              <a:rPr lang="en-US" dirty="0"/>
              <a:t>   ) )</a:t>
            </a:r>
          </a:p>
          <a:p>
            <a:r>
              <a:rPr lang="en-US" dirty="0" err="1"/>
              <a:t>recs.getClass</a:t>
            </a:r>
            <a:endParaRPr lang="en-US" dirty="0"/>
          </a:p>
          <a:p>
            <a:r>
              <a:rPr lang="en-US" dirty="0"/>
              <a:t>// res: Class[_ &lt;: </a:t>
            </a:r>
            <a:r>
              <a:rPr lang="en-US" dirty="0" err="1">
                <a:solidFill>
                  <a:srgbClr val="00B0F0"/>
                </a:solidFill>
              </a:rPr>
              <a:t>org.apache.spark.rdd.RDD</a:t>
            </a:r>
            <a:r>
              <a:rPr lang="en-US" dirty="0">
                <a:solidFill>
                  <a:srgbClr val="00B0F0"/>
                </a:solidFill>
              </a:rPr>
              <a:t>[(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, String)]]</a:t>
            </a:r>
            <a:r>
              <a:rPr lang="en-US" dirty="0"/>
              <a:t> = class </a:t>
            </a:r>
            <a:r>
              <a:rPr lang="en-US" dirty="0" err="1"/>
              <a:t>org.apache.spark.rdd.ParallelCollectionRDD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recs_DF</a:t>
            </a:r>
            <a:r>
              <a:rPr lang="en-US" dirty="0"/>
              <a:t> = </a:t>
            </a:r>
            <a:r>
              <a:rPr lang="en-US" dirty="0" err="1"/>
              <a:t>recs.</a:t>
            </a:r>
            <a:r>
              <a:rPr lang="en-US" dirty="0" err="1">
                <a:solidFill>
                  <a:srgbClr val="00B0F0"/>
                </a:solidFill>
              </a:rPr>
              <a:t>toDF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// </a:t>
            </a:r>
            <a:r>
              <a:rPr lang="en-US" dirty="0" err="1"/>
              <a:t>recs_DF</a:t>
            </a:r>
            <a:r>
              <a:rPr lang="en-US" dirty="0"/>
              <a:t>: </a:t>
            </a:r>
            <a:r>
              <a:rPr lang="en-US" dirty="0" err="1"/>
              <a:t>org.apache.spark.sql.</a:t>
            </a:r>
            <a:r>
              <a:rPr lang="en-US" dirty="0" err="1">
                <a:solidFill>
                  <a:srgbClr val="00B0F0"/>
                </a:solidFill>
              </a:rPr>
              <a:t>DataFrame</a:t>
            </a:r>
            <a:r>
              <a:rPr lang="en-US" dirty="0">
                <a:solidFill>
                  <a:srgbClr val="00B0F0"/>
                </a:solidFill>
              </a:rPr>
              <a:t> = [_1: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, _2: string]</a:t>
            </a:r>
          </a:p>
          <a:p>
            <a:endParaRPr lang="en-US" dirty="0"/>
          </a:p>
          <a:p>
            <a:r>
              <a:rPr lang="en-US" dirty="0" err="1"/>
              <a:t>recs_DF.getClass</a:t>
            </a:r>
            <a:endParaRPr lang="en-US" dirty="0"/>
          </a:p>
          <a:p>
            <a:r>
              <a:rPr lang="en-US" dirty="0"/>
              <a:t>// res: Class</a:t>
            </a:r>
            <a:r>
              <a:rPr lang="en-US" dirty="0">
                <a:solidFill>
                  <a:srgbClr val="00B0F0"/>
                </a:solidFill>
              </a:rPr>
              <a:t>[_ &lt;: </a:t>
            </a:r>
            <a:r>
              <a:rPr lang="en-US" dirty="0" err="1">
                <a:solidFill>
                  <a:srgbClr val="00B0F0"/>
                </a:solidFill>
              </a:rPr>
              <a:t>org.apache.spark.sql.DataFrame</a:t>
            </a:r>
            <a:r>
              <a:rPr lang="en-US" dirty="0">
                <a:solidFill>
                  <a:srgbClr val="00B0F0"/>
                </a:solidFill>
              </a:rPr>
              <a:t>]</a:t>
            </a:r>
            <a:r>
              <a:rPr lang="en-US" dirty="0"/>
              <a:t> = class </a:t>
            </a:r>
            <a:r>
              <a:rPr lang="en-US" dirty="0" err="1"/>
              <a:t>org.apache.spark.sql.Dataset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recs_DF.</a:t>
            </a:r>
            <a:r>
              <a:rPr lang="en-US" dirty="0" err="1" smtClean="0">
                <a:solidFill>
                  <a:srgbClr val="00B0F0"/>
                </a:solidFill>
              </a:rPr>
              <a:t>printSchema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r>
              <a:rPr lang="en-US" dirty="0">
                <a:solidFill>
                  <a:srgbClr val="00B0F0"/>
                </a:solidFill>
              </a:rPr>
              <a:t>// root</a:t>
            </a:r>
          </a:p>
          <a:p>
            <a:r>
              <a:rPr lang="en-US" dirty="0">
                <a:solidFill>
                  <a:srgbClr val="00B0F0"/>
                </a:solidFill>
              </a:rPr>
              <a:t>//  |-- </a:t>
            </a:r>
            <a:r>
              <a:rPr lang="en-US" dirty="0">
                <a:solidFill>
                  <a:srgbClr val="C00000"/>
                </a:solidFill>
              </a:rPr>
              <a:t>_1</a:t>
            </a:r>
            <a:r>
              <a:rPr lang="en-US" dirty="0">
                <a:solidFill>
                  <a:srgbClr val="00B0F0"/>
                </a:solidFill>
              </a:rPr>
              <a:t>: integer (</a:t>
            </a:r>
            <a:r>
              <a:rPr lang="en-US" dirty="0" err="1">
                <a:solidFill>
                  <a:srgbClr val="00B0F0"/>
                </a:solidFill>
              </a:rPr>
              <a:t>nullable</a:t>
            </a:r>
            <a:r>
              <a:rPr lang="en-US" dirty="0">
                <a:solidFill>
                  <a:srgbClr val="00B0F0"/>
                </a:solidFill>
              </a:rPr>
              <a:t> = false)</a:t>
            </a:r>
          </a:p>
          <a:p>
            <a:r>
              <a:rPr lang="en-US" dirty="0">
                <a:solidFill>
                  <a:srgbClr val="00B0F0"/>
                </a:solidFill>
              </a:rPr>
              <a:t>//  |-- </a:t>
            </a:r>
            <a:r>
              <a:rPr lang="en-US" dirty="0">
                <a:solidFill>
                  <a:srgbClr val="C00000"/>
                </a:solidFill>
              </a:rPr>
              <a:t>_2</a:t>
            </a:r>
            <a:r>
              <a:rPr lang="en-US" dirty="0">
                <a:solidFill>
                  <a:srgbClr val="00B0F0"/>
                </a:solidFill>
              </a:rPr>
              <a:t>: string (</a:t>
            </a:r>
            <a:r>
              <a:rPr lang="en-US" dirty="0" err="1">
                <a:solidFill>
                  <a:srgbClr val="00B0F0"/>
                </a:solidFill>
              </a:rPr>
              <a:t>nullable</a:t>
            </a:r>
            <a:r>
              <a:rPr lang="en-US" dirty="0">
                <a:solidFill>
                  <a:srgbClr val="00B0F0"/>
                </a:solidFill>
              </a:rPr>
              <a:t> = true)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58" y="3408065"/>
            <a:ext cx="602901" cy="75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60859" y="3724712"/>
            <a:ext cx="226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Where have we seen ordinals before ?</a:t>
            </a:r>
          </a:p>
        </p:txBody>
      </p:sp>
    </p:spTree>
    <p:extLst>
      <p:ext uri="{BB962C8B-B14F-4D97-AF65-F5344CB8AC3E}">
        <p14:creationId xmlns:p14="http://schemas.microsoft.com/office/powerpoint/2010/main" val="231915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901" y="544496"/>
            <a:ext cx="3363983" cy="54804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How to Create, 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236202"/>
            <a:ext cx="8875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My_Record</a:t>
            </a:r>
            <a:r>
              <a:rPr lang="en-US" dirty="0"/>
              <a:t> ( </a:t>
            </a:r>
            <a:r>
              <a:rPr lang="en-US" dirty="0" err="1"/>
              <a:t>pk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value: String)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recs = </a:t>
            </a:r>
            <a:r>
              <a:rPr lang="en-US" dirty="0" err="1"/>
              <a:t>sc.parallelize</a:t>
            </a:r>
            <a:r>
              <a:rPr lang="en-US" dirty="0"/>
              <a:t>(Array(</a:t>
            </a:r>
          </a:p>
          <a:p>
            <a:r>
              <a:rPr lang="en-US" dirty="0"/>
              <a:t>   </a:t>
            </a:r>
            <a:r>
              <a:rPr lang="en-US" dirty="0" err="1"/>
              <a:t>My_Record</a:t>
            </a:r>
            <a:r>
              <a:rPr lang="en-US" dirty="0"/>
              <a:t>(111, "Bob, Mary"),</a:t>
            </a:r>
          </a:p>
          <a:p>
            <a:r>
              <a:rPr lang="en-US" dirty="0"/>
              <a:t>   </a:t>
            </a:r>
            <a:r>
              <a:rPr lang="en-US" dirty="0" smtClean="0"/>
              <a:t>      ...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My_Record</a:t>
            </a:r>
            <a:r>
              <a:rPr lang="en-US" dirty="0"/>
              <a:t>(444, "Dave, Bob")</a:t>
            </a:r>
          </a:p>
          <a:p>
            <a:r>
              <a:rPr lang="en-US" dirty="0"/>
              <a:t>   )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recs.getClass</a:t>
            </a:r>
            <a:endParaRPr lang="en-US" dirty="0"/>
          </a:p>
          <a:p>
            <a:r>
              <a:rPr lang="en-US" dirty="0"/>
              <a:t>// res: Class[_ &lt;: </a:t>
            </a:r>
            <a:r>
              <a:rPr lang="en-US" dirty="0" err="1">
                <a:solidFill>
                  <a:srgbClr val="00B0F0"/>
                </a:solidFill>
              </a:rPr>
              <a:t>org.apache.spark.rdd.RDD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My_Record</a:t>
            </a:r>
            <a:r>
              <a:rPr lang="en-US" dirty="0">
                <a:solidFill>
                  <a:srgbClr val="00B0F0"/>
                </a:solidFill>
              </a:rPr>
              <a:t>]]</a:t>
            </a:r>
            <a:r>
              <a:rPr lang="en-US" dirty="0"/>
              <a:t> = class </a:t>
            </a:r>
            <a:r>
              <a:rPr lang="en-US" dirty="0" err="1"/>
              <a:t>org.apache.spark.rdd.ParallelCollectionRDD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recs_DF</a:t>
            </a:r>
            <a:r>
              <a:rPr lang="en-US" dirty="0"/>
              <a:t> = </a:t>
            </a:r>
            <a:r>
              <a:rPr lang="en-US" dirty="0" err="1"/>
              <a:t>recs.</a:t>
            </a:r>
            <a:r>
              <a:rPr lang="en-US" dirty="0" err="1">
                <a:solidFill>
                  <a:srgbClr val="00B0F0"/>
                </a:solidFill>
              </a:rPr>
              <a:t>toDF</a:t>
            </a:r>
            <a:r>
              <a:rPr lang="en-US" dirty="0">
                <a:solidFill>
                  <a:srgbClr val="00B0F0"/>
                </a:solidFill>
              </a:rPr>
              <a:t> ()</a:t>
            </a:r>
          </a:p>
          <a:p>
            <a:r>
              <a:rPr lang="en-US" dirty="0"/>
              <a:t>// </a:t>
            </a:r>
            <a:r>
              <a:rPr lang="en-US" dirty="0" err="1"/>
              <a:t>recs_DF</a:t>
            </a:r>
            <a:r>
              <a:rPr lang="en-US" dirty="0"/>
              <a:t>: </a:t>
            </a:r>
            <a:r>
              <a:rPr lang="en-US" dirty="0" err="1">
                <a:solidFill>
                  <a:srgbClr val="00B0F0"/>
                </a:solidFill>
              </a:rPr>
              <a:t>org.apache.spark.sql.DataFrame</a:t>
            </a:r>
            <a:r>
              <a:rPr lang="en-US" dirty="0">
                <a:solidFill>
                  <a:srgbClr val="00B0F0"/>
                </a:solidFill>
              </a:rPr>
              <a:t> = [</a:t>
            </a:r>
            <a:r>
              <a:rPr lang="en-US" dirty="0" err="1">
                <a:solidFill>
                  <a:srgbClr val="00B0F0"/>
                </a:solidFill>
              </a:rPr>
              <a:t>pk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, value: string]</a:t>
            </a:r>
          </a:p>
          <a:p>
            <a:endParaRPr lang="en-US" dirty="0"/>
          </a:p>
          <a:p>
            <a:r>
              <a:rPr lang="en-US" dirty="0" err="1"/>
              <a:t>recs_DF.getClass</a:t>
            </a:r>
            <a:endParaRPr lang="en-US" dirty="0"/>
          </a:p>
          <a:p>
            <a:r>
              <a:rPr lang="en-US" dirty="0"/>
              <a:t>// res: Class</a:t>
            </a:r>
            <a:r>
              <a:rPr lang="en-US" dirty="0">
                <a:solidFill>
                  <a:srgbClr val="00B0F0"/>
                </a:solidFill>
              </a:rPr>
              <a:t>[_ &lt;: </a:t>
            </a:r>
            <a:r>
              <a:rPr lang="en-US" dirty="0" err="1">
                <a:solidFill>
                  <a:srgbClr val="00B0F0"/>
                </a:solidFill>
              </a:rPr>
              <a:t>org.apache.spark.sql.DataFrame</a:t>
            </a:r>
            <a:r>
              <a:rPr lang="en-US" dirty="0">
                <a:solidFill>
                  <a:srgbClr val="00B0F0"/>
                </a:solidFill>
              </a:rPr>
              <a:t>]</a:t>
            </a:r>
            <a:r>
              <a:rPr lang="en-US" dirty="0"/>
              <a:t> = class </a:t>
            </a:r>
            <a:r>
              <a:rPr lang="en-US" dirty="0" err="1"/>
              <a:t>org.apache.spark.sql.Dataset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recs_DF.printSchema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r>
              <a:rPr lang="en-US" dirty="0">
                <a:solidFill>
                  <a:srgbClr val="00B0F0"/>
                </a:solidFill>
              </a:rPr>
              <a:t>// root</a:t>
            </a:r>
          </a:p>
          <a:p>
            <a:r>
              <a:rPr lang="en-US" dirty="0">
                <a:solidFill>
                  <a:srgbClr val="00B0F0"/>
                </a:solidFill>
              </a:rPr>
              <a:t>//  |-- </a:t>
            </a:r>
            <a:r>
              <a:rPr lang="en-US" dirty="0" err="1">
                <a:solidFill>
                  <a:srgbClr val="00B0F0"/>
                </a:solidFill>
              </a:rPr>
              <a:t>pk</a:t>
            </a:r>
            <a:r>
              <a:rPr lang="en-US" dirty="0">
                <a:solidFill>
                  <a:srgbClr val="00B0F0"/>
                </a:solidFill>
              </a:rPr>
              <a:t>: integer (</a:t>
            </a:r>
            <a:r>
              <a:rPr lang="en-US" dirty="0" err="1">
                <a:solidFill>
                  <a:srgbClr val="00B0F0"/>
                </a:solidFill>
              </a:rPr>
              <a:t>nullable</a:t>
            </a:r>
            <a:r>
              <a:rPr lang="en-US" dirty="0">
                <a:solidFill>
                  <a:srgbClr val="00B0F0"/>
                </a:solidFill>
              </a:rPr>
              <a:t> = false)</a:t>
            </a:r>
          </a:p>
          <a:p>
            <a:r>
              <a:rPr lang="en-US" dirty="0">
                <a:solidFill>
                  <a:srgbClr val="00B0F0"/>
                </a:solidFill>
              </a:rPr>
              <a:t>//  |-- value: string (</a:t>
            </a:r>
            <a:r>
              <a:rPr lang="en-US" dirty="0" err="1">
                <a:solidFill>
                  <a:srgbClr val="00B0F0"/>
                </a:solidFill>
              </a:rPr>
              <a:t>nullable</a:t>
            </a:r>
            <a:r>
              <a:rPr lang="en-US" dirty="0">
                <a:solidFill>
                  <a:srgbClr val="00B0F0"/>
                </a:solidFill>
              </a:rPr>
              <a:t> = true)</a:t>
            </a:r>
            <a:endParaRPr lang="en-US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0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901" y="544496"/>
            <a:ext cx="3363983" cy="54804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How to Create, 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340590"/>
            <a:ext cx="88755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My_Record</a:t>
            </a:r>
            <a:r>
              <a:rPr lang="en-US" dirty="0"/>
              <a:t> ( </a:t>
            </a:r>
            <a:r>
              <a:rPr lang="en-US" dirty="0" err="1"/>
              <a:t>pk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value: String)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recs = </a:t>
            </a:r>
            <a:r>
              <a:rPr lang="en-US" dirty="0" err="1"/>
              <a:t>sc.parallelize</a:t>
            </a:r>
            <a:r>
              <a:rPr lang="en-US" dirty="0"/>
              <a:t>(Array(</a:t>
            </a:r>
          </a:p>
          <a:p>
            <a:r>
              <a:rPr lang="en-US" dirty="0"/>
              <a:t>   </a:t>
            </a:r>
            <a:r>
              <a:rPr lang="en-US" dirty="0" err="1"/>
              <a:t>My_Record</a:t>
            </a:r>
            <a:r>
              <a:rPr lang="en-US" dirty="0"/>
              <a:t>(111, "Bob, Mary"),</a:t>
            </a:r>
          </a:p>
          <a:p>
            <a:r>
              <a:rPr lang="en-US" dirty="0"/>
              <a:t>         ...</a:t>
            </a:r>
          </a:p>
          <a:p>
            <a:r>
              <a:rPr lang="en-US" dirty="0"/>
              <a:t>   </a:t>
            </a:r>
            <a:r>
              <a:rPr lang="en-US" dirty="0" err="1"/>
              <a:t>My_Record</a:t>
            </a:r>
            <a:r>
              <a:rPr lang="en-US" dirty="0"/>
              <a:t>(444, "Dave, Bob")</a:t>
            </a:r>
          </a:p>
          <a:p>
            <a:r>
              <a:rPr lang="en-US" dirty="0"/>
              <a:t>   ) )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recs_DF</a:t>
            </a:r>
            <a:r>
              <a:rPr lang="en-US" dirty="0"/>
              <a:t> = </a:t>
            </a:r>
            <a:r>
              <a:rPr lang="en-US" dirty="0" err="1"/>
              <a:t>recs.</a:t>
            </a:r>
            <a:r>
              <a:rPr lang="en-US" dirty="0" err="1">
                <a:solidFill>
                  <a:srgbClr val="00B0F0"/>
                </a:solidFill>
              </a:rPr>
              <a:t>toDF</a:t>
            </a:r>
            <a:r>
              <a:rPr lang="en-US" dirty="0">
                <a:solidFill>
                  <a:srgbClr val="00B0F0"/>
                </a:solidFill>
              </a:rPr>
              <a:t> ("</a:t>
            </a:r>
            <a:r>
              <a:rPr lang="en-US" dirty="0" err="1">
                <a:solidFill>
                  <a:srgbClr val="00B0F0"/>
                </a:solidFill>
              </a:rPr>
              <a:t>pk</a:t>
            </a:r>
            <a:r>
              <a:rPr lang="en-US" dirty="0">
                <a:solidFill>
                  <a:srgbClr val="00B0F0"/>
                </a:solidFill>
              </a:rPr>
              <a:t>", "value")</a:t>
            </a:r>
          </a:p>
          <a:p>
            <a:endParaRPr lang="en-US" dirty="0"/>
          </a:p>
          <a:p>
            <a:r>
              <a:rPr lang="en-US" dirty="0" err="1"/>
              <a:t>recs_DF</a:t>
            </a:r>
            <a:r>
              <a:rPr lang="en-US" dirty="0"/>
              <a:t>: </a:t>
            </a:r>
            <a:r>
              <a:rPr lang="en-US" dirty="0" err="1"/>
              <a:t>org.apache.spark.sql.DataFrame</a:t>
            </a:r>
            <a:r>
              <a:rPr lang="en-US" dirty="0"/>
              <a:t> = [</a:t>
            </a:r>
            <a:r>
              <a:rPr lang="en-US" dirty="0" err="1"/>
              <a:t>pk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value: string]</a:t>
            </a:r>
          </a:p>
          <a:p>
            <a:endParaRPr lang="en-US" dirty="0"/>
          </a:p>
          <a:p>
            <a:r>
              <a:rPr lang="en-US" dirty="0" err="1"/>
              <a:t>recs_DF.getClass</a:t>
            </a:r>
            <a:endParaRPr lang="en-US" dirty="0"/>
          </a:p>
          <a:p>
            <a:r>
              <a:rPr lang="en-US" dirty="0"/>
              <a:t>// res: Class</a:t>
            </a:r>
            <a:r>
              <a:rPr lang="en-US" dirty="0">
                <a:solidFill>
                  <a:srgbClr val="00B0F0"/>
                </a:solidFill>
              </a:rPr>
              <a:t>[_ &lt;: </a:t>
            </a:r>
            <a:r>
              <a:rPr lang="en-US" dirty="0" err="1">
                <a:solidFill>
                  <a:srgbClr val="00B0F0"/>
                </a:solidFill>
              </a:rPr>
              <a:t>org.apache.spark.sql.DataFrame</a:t>
            </a:r>
            <a:r>
              <a:rPr lang="en-US" dirty="0">
                <a:solidFill>
                  <a:srgbClr val="00B0F0"/>
                </a:solidFill>
              </a:rPr>
              <a:t>]</a:t>
            </a:r>
            <a:r>
              <a:rPr lang="en-US" dirty="0"/>
              <a:t> = class </a:t>
            </a:r>
            <a:r>
              <a:rPr lang="en-US" dirty="0" err="1"/>
              <a:t>org.apache.spark.sql.Dataset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recs_DF.</a:t>
            </a:r>
            <a:r>
              <a:rPr lang="en-US" dirty="0" err="1">
                <a:solidFill>
                  <a:srgbClr val="00B0F0"/>
                </a:solidFill>
              </a:rPr>
              <a:t>printSchema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r>
              <a:rPr lang="en-US" dirty="0">
                <a:solidFill>
                  <a:srgbClr val="00B0F0"/>
                </a:solidFill>
              </a:rPr>
              <a:t>// root</a:t>
            </a:r>
          </a:p>
          <a:p>
            <a:r>
              <a:rPr lang="en-US" dirty="0">
                <a:solidFill>
                  <a:srgbClr val="00B0F0"/>
                </a:solidFill>
              </a:rPr>
              <a:t>//  |-- </a:t>
            </a:r>
            <a:r>
              <a:rPr lang="en-US" dirty="0" err="1">
                <a:solidFill>
                  <a:srgbClr val="00B0F0"/>
                </a:solidFill>
              </a:rPr>
              <a:t>pk</a:t>
            </a:r>
            <a:r>
              <a:rPr lang="en-US" dirty="0">
                <a:solidFill>
                  <a:srgbClr val="00B0F0"/>
                </a:solidFill>
              </a:rPr>
              <a:t>: integer (</a:t>
            </a:r>
            <a:r>
              <a:rPr lang="en-US" dirty="0" err="1">
                <a:solidFill>
                  <a:srgbClr val="00B0F0"/>
                </a:solidFill>
              </a:rPr>
              <a:t>nullable</a:t>
            </a:r>
            <a:r>
              <a:rPr lang="en-US" dirty="0">
                <a:solidFill>
                  <a:srgbClr val="00B0F0"/>
                </a:solidFill>
              </a:rPr>
              <a:t> = false)</a:t>
            </a:r>
          </a:p>
          <a:p>
            <a:r>
              <a:rPr lang="en-US" dirty="0">
                <a:solidFill>
                  <a:srgbClr val="00B0F0"/>
                </a:solidFill>
              </a:rPr>
              <a:t>//  |-- value: string (</a:t>
            </a:r>
            <a:r>
              <a:rPr lang="en-US" dirty="0" err="1">
                <a:solidFill>
                  <a:srgbClr val="00B0F0"/>
                </a:solidFill>
              </a:rPr>
              <a:t>nullable</a:t>
            </a:r>
            <a:r>
              <a:rPr lang="en-US" dirty="0">
                <a:solidFill>
                  <a:srgbClr val="00B0F0"/>
                </a:solidFill>
              </a:rPr>
              <a:t> = true)</a:t>
            </a:r>
            <a:endParaRPr lang="en-US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0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794" y="911444"/>
            <a:ext cx="2969703" cy="548048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 smtClean="0"/>
              <a:t>Earlier </a:t>
            </a:r>
            <a:r>
              <a:rPr lang="en-US" dirty="0"/>
              <a:t>RDD </a:t>
            </a:r>
            <a:r>
              <a:rPr lang="en-US" dirty="0" smtClean="0"/>
              <a:t>Example (RDD)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924099"/>
            <a:ext cx="8875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recs = </a:t>
            </a:r>
            <a:r>
              <a:rPr lang="en-US" dirty="0" err="1"/>
              <a:t>sc.</a:t>
            </a:r>
            <a:r>
              <a:rPr lang="en-US" dirty="0" err="1">
                <a:solidFill>
                  <a:srgbClr val="00B0F0"/>
                </a:solidFill>
              </a:rPr>
              <a:t>textFile</a:t>
            </a:r>
            <a:r>
              <a:rPr lang="en-US" dirty="0"/>
              <a:t>("file:///opt/stores_db/7542_HelloWorld.csv")</a:t>
            </a:r>
          </a:p>
          <a:p>
            <a:endParaRPr lang="en-US" dirty="0" smtClean="0"/>
          </a:p>
          <a:p>
            <a:r>
              <a:rPr lang="en-US" dirty="0" err="1" smtClean="0"/>
              <a:t>recs.getClass</a:t>
            </a:r>
            <a:r>
              <a:rPr lang="en-US" dirty="0"/>
              <a:t>()</a:t>
            </a:r>
          </a:p>
          <a:p>
            <a:r>
              <a:rPr lang="en-US" dirty="0"/>
              <a:t>// res: Class</a:t>
            </a:r>
            <a:r>
              <a:rPr lang="en-US" dirty="0">
                <a:solidFill>
                  <a:srgbClr val="00B0F0"/>
                </a:solidFill>
              </a:rPr>
              <a:t>[_ &lt;: </a:t>
            </a:r>
            <a:r>
              <a:rPr lang="en-US" dirty="0" err="1">
                <a:solidFill>
                  <a:srgbClr val="00B0F0"/>
                </a:solidFill>
              </a:rPr>
              <a:t>org.apache.spark.rdd.RDD</a:t>
            </a:r>
            <a:r>
              <a:rPr lang="en-US" dirty="0">
                <a:solidFill>
                  <a:srgbClr val="00B0F0"/>
                </a:solidFill>
              </a:rPr>
              <a:t>[String]</a:t>
            </a:r>
            <a:r>
              <a:rPr lang="en-US" dirty="0"/>
              <a:t>] = class </a:t>
            </a:r>
            <a:r>
              <a:rPr lang="en-US" dirty="0" err="1"/>
              <a:t>org.apache.spark.rdd.MapPartitionsRDD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recs.printschema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// &lt;console&gt;: error: value </a:t>
            </a:r>
            <a:r>
              <a:rPr lang="en-US" dirty="0" err="1">
                <a:solidFill>
                  <a:srgbClr val="FF0000"/>
                </a:solidFill>
              </a:rPr>
              <a:t>printschema</a:t>
            </a:r>
            <a:r>
              <a:rPr lang="en-US" dirty="0">
                <a:solidFill>
                  <a:srgbClr val="FF0000"/>
                </a:solidFill>
              </a:rPr>
              <a:t> is not a member of </a:t>
            </a:r>
            <a:r>
              <a:rPr lang="en-US" dirty="0" err="1">
                <a:solidFill>
                  <a:srgbClr val="FF0000"/>
                </a:solidFill>
              </a:rPr>
              <a:t>org.apache.spark.rdd.RDD</a:t>
            </a:r>
            <a:r>
              <a:rPr lang="en-US" dirty="0">
                <a:solidFill>
                  <a:srgbClr val="FF0000"/>
                </a:solidFill>
              </a:rPr>
              <a:t>[String]</a:t>
            </a:r>
          </a:p>
          <a:p>
            <a:r>
              <a:rPr lang="en-US" dirty="0">
                <a:solidFill>
                  <a:srgbClr val="FF0000"/>
                </a:solidFill>
              </a:rPr>
              <a:t>//    </a:t>
            </a:r>
            <a:r>
              <a:rPr lang="en-US" dirty="0" err="1">
                <a:solidFill>
                  <a:srgbClr val="FF0000"/>
                </a:solidFill>
              </a:rPr>
              <a:t>recs.printschema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// Contents of CSV file,</a:t>
            </a:r>
          </a:p>
          <a:p>
            <a:r>
              <a:rPr lang="en-US" dirty="0"/>
              <a:t>// 111, Bob, Mary</a:t>
            </a:r>
          </a:p>
          <a:p>
            <a:r>
              <a:rPr lang="en-US" dirty="0"/>
              <a:t>// 222, Ted</a:t>
            </a:r>
          </a:p>
          <a:p>
            <a:r>
              <a:rPr lang="en-US" dirty="0"/>
              <a:t>// 333, Alice, Bob, </a:t>
            </a:r>
            <a:r>
              <a:rPr lang="en-US" sz="1600" dirty="0">
                <a:solidFill>
                  <a:srgbClr val="92D050"/>
                </a:solidFill>
              </a:rPr>
              <a:t>Harold</a:t>
            </a:r>
          </a:p>
          <a:p>
            <a:r>
              <a:rPr lang="en-US" dirty="0"/>
              <a:t>// 444, Dave, Bob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130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558" y="303314"/>
            <a:ext cx="88755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recs_asDF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spark.read</a:t>
            </a:r>
            <a:r>
              <a:rPr lang="en-US" dirty="0" err="1"/>
              <a:t>.format</a:t>
            </a:r>
            <a:r>
              <a:rPr lang="en-US" dirty="0"/>
              <a:t>("</a:t>
            </a:r>
            <a:r>
              <a:rPr lang="en-US" dirty="0" err="1"/>
              <a:t>csv</a:t>
            </a:r>
            <a:r>
              <a:rPr lang="en-US" dirty="0"/>
              <a:t>").</a:t>
            </a:r>
          </a:p>
          <a:p>
            <a:r>
              <a:rPr lang="en-US" dirty="0"/>
              <a:t>   option("header", "false").</a:t>
            </a:r>
          </a:p>
          <a:p>
            <a:r>
              <a:rPr lang="en-US" dirty="0"/>
              <a:t>   load("file:///opt/stores_db/</a:t>
            </a:r>
            <a:r>
              <a:rPr lang="en-US" dirty="0">
                <a:solidFill>
                  <a:srgbClr val="C00000"/>
                </a:solidFill>
              </a:rPr>
              <a:t>zzz.csv</a:t>
            </a:r>
            <a:r>
              <a:rPr lang="en-US" dirty="0" smtClean="0"/>
              <a:t>")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recs_asDF.collect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//  Note: the output below is not correct. Schema was inferred, and is wrong.</a:t>
            </a:r>
          </a:p>
          <a:p>
            <a:r>
              <a:rPr lang="en-US" dirty="0"/>
              <a:t>// [111, Bob, Mary]</a:t>
            </a:r>
          </a:p>
          <a:p>
            <a:r>
              <a:rPr lang="en-US" dirty="0"/>
              <a:t>// [222, </a:t>
            </a:r>
            <a:r>
              <a:rPr lang="en-US" dirty="0" err="1"/>
              <a:t>Ted,</a:t>
            </a:r>
            <a:r>
              <a:rPr lang="en-US" dirty="0" err="1">
                <a:solidFill>
                  <a:schemeClr val="tx1"/>
                </a:solidFill>
              </a:rPr>
              <a:t>null</a:t>
            </a:r>
            <a:r>
              <a:rPr lang="en-US" dirty="0"/>
              <a:t>]</a:t>
            </a:r>
          </a:p>
          <a:p>
            <a:r>
              <a:rPr lang="en-US" dirty="0"/>
              <a:t>// [333, Alice, Bob]</a:t>
            </a:r>
          </a:p>
          <a:p>
            <a:r>
              <a:rPr lang="en-US" dirty="0"/>
              <a:t>// [444, Dave, Bob]</a:t>
            </a:r>
          </a:p>
          <a:p>
            <a:endParaRPr lang="en-US" dirty="0"/>
          </a:p>
          <a:p>
            <a:r>
              <a:rPr lang="en-US" dirty="0" err="1"/>
              <a:t>recs_asDF.getClass</a:t>
            </a:r>
            <a:r>
              <a:rPr lang="en-US" dirty="0"/>
              <a:t>()</a:t>
            </a:r>
          </a:p>
          <a:p>
            <a:r>
              <a:rPr lang="en-US" dirty="0"/>
              <a:t>// res21: Class</a:t>
            </a:r>
            <a:r>
              <a:rPr lang="en-US" dirty="0">
                <a:solidFill>
                  <a:srgbClr val="00B0F0"/>
                </a:solidFill>
              </a:rPr>
              <a:t>[_ &lt;: </a:t>
            </a:r>
            <a:r>
              <a:rPr lang="en-US" dirty="0" err="1">
                <a:solidFill>
                  <a:srgbClr val="00B0F0"/>
                </a:solidFill>
              </a:rPr>
              <a:t>org.apache.spark.sql.DataFrame</a:t>
            </a:r>
            <a:r>
              <a:rPr lang="en-US" dirty="0">
                <a:solidFill>
                  <a:srgbClr val="00B0F0"/>
                </a:solidFill>
              </a:rPr>
              <a:t>]</a:t>
            </a:r>
            <a:r>
              <a:rPr lang="en-US" dirty="0"/>
              <a:t> = class </a:t>
            </a:r>
            <a:r>
              <a:rPr lang="en-US" dirty="0" err="1"/>
              <a:t>org.apache.spark.sql.Dataset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recs_asDF.printSchema</a:t>
            </a:r>
            <a:r>
              <a:rPr lang="en-US" dirty="0"/>
              <a:t>()</a:t>
            </a:r>
          </a:p>
          <a:p>
            <a:r>
              <a:rPr lang="en-US" dirty="0"/>
              <a:t>// root</a:t>
            </a:r>
          </a:p>
          <a:p>
            <a:r>
              <a:rPr lang="en-US" dirty="0"/>
              <a:t>//  |-- _c0: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//  |-- _c1: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//  |-- _c2: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393" y="487935"/>
            <a:ext cx="4043491" cy="54804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Earlier RDD Example (Data)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660859" y="2134584"/>
            <a:ext cx="226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DataFrameReader</a:t>
            </a:r>
            <a:r>
              <a:rPr lang="en-US" dirty="0" smtClean="0">
                <a:solidFill>
                  <a:srgbClr val="C00000"/>
                </a:solidFill>
              </a:rPr>
              <a:t> did not like the original file name-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627" y="1229303"/>
            <a:ext cx="929081" cy="87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8190" y="201030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</a:rPr>
              <a:t>Harold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0039" y="438578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</a:rPr>
              <a:t>Harold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7654" y="4229974"/>
            <a:ext cx="226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Where's Harold 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86" y="3324693"/>
            <a:ext cx="929081" cy="87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0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901" y="544496"/>
            <a:ext cx="3363983" cy="54804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Works with JSON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708502"/>
            <a:ext cx="8875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My_Record</a:t>
            </a:r>
            <a:r>
              <a:rPr lang="en-US" dirty="0"/>
              <a:t> (</a:t>
            </a:r>
            <a:r>
              <a:rPr lang="en-US" dirty="0" err="1"/>
              <a:t>pk</a:t>
            </a:r>
            <a:r>
              <a:rPr lang="en-US" dirty="0"/>
              <a:t>: String, value: Array[String] 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//  </a:t>
            </a:r>
            <a:r>
              <a:rPr lang="en-US" dirty="0">
                <a:solidFill>
                  <a:srgbClr val="00B0F0"/>
                </a:solidFill>
              </a:rPr>
              <a:t>**  Notice JSON file has col as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, while </a:t>
            </a:r>
            <a:r>
              <a:rPr lang="en-US" dirty="0" smtClean="0">
                <a:solidFill>
                  <a:srgbClr val="00B0F0"/>
                </a:solidFill>
              </a:rPr>
              <a:t>case class </a:t>
            </a:r>
            <a:r>
              <a:rPr lang="en-US" dirty="0">
                <a:solidFill>
                  <a:srgbClr val="00B0F0"/>
                </a:solidFill>
              </a:rPr>
              <a:t>defined it as </a:t>
            </a:r>
            <a:r>
              <a:rPr lang="en-US" dirty="0" smtClean="0">
                <a:solidFill>
                  <a:srgbClr val="00B0F0"/>
                </a:solidFill>
              </a:rPr>
              <a:t>string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//  These 2 lines are the </a:t>
            </a:r>
            <a:r>
              <a:rPr lang="en-US" dirty="0" smtClean="0"/>
              <a:t>same</a:t>
            </a:r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recs_asDF</a:t>
            </a:r>
            <a:r>
              <a:rPr lang="en-US" dirty="0"/>
              <a:t> = </a:t>
            </a:r>
            <a:r>
              <a:rPr lang="en-US" dirty="0" err="1"/>
              <a:t>spark.read.format</a:t>
            </a:r>
            <a:r>
              <a:rPr lang="en-US" dirty="0"/>
              <a:t>("</a:t>
            </a:r>
            <a:r>
              <a:rPr lang="en-US" dirty="0" err="1"/>
              <a:t>json</a:t>
            </a:r>
            <a:r>
              <a:rPr lang="en-US" dirty="0"/>
              <a:t>").load("file:///opt/stores_db/zzz.json").as[My_Record]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recs_asDF</a:t>
            </a:r>
            <a:r>
              <a:rPr lang="en-US" dirty="0"/>
              <a:t> = </a:t>
            </a:r>
            <a:r>
              <a:rPr lang="en-US" dirty="0" err="1"/>
              <a:t>spark.read.json</a:t>
            </a:r>
            <a:r>
              <a:rPr lang="en-US" dirty="0"/>
              <a:t>("file:///opt/stores_db/zzz.json").as[My_Record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recs_asDF</a:t>
            </a:r>
            <a:r>
              <a:rPr lang="en-US" dirty="0"/>
              <a:t>: </a:t>
            </a:r>
            <a:r>
              <a:rPr lang="en-US" dirty="0" err="1"/>
              <a:t>org.apache.spark.sql.Dataset</a:t>
            </a:r>
            <a:r>
              <a:rPr lang="en-US" dirty="0"/>
              <a:t>[</a:t>
            </a:r>
            <a:r>
              <a:rPr lang="en-US" dirty="0" err="1"/>
              <a:t>My_Record</a:t>
            </a:r>
            <a:r>
              <a:rPr lang="en-US" dirty="0"/>
              <a:t>] = [</a:t>
            </a:r>
            <a:r>
              <a:rPr lang="en-US" dirty="0" err="1"/>
              <a:t>pk</a:t>
            </a:r>
            <a:r>
              <a:rPr lang="en-US" dirty="0"/>
              <a:t>: </a:t>
            </a:r>
            <a:r>
              <a:rPr lang="en-US" dirty="0" err="1">
                <a:solidFill>
                  <a:srgbClr val="00B0F0"/>
                </a:solidFill>
              </a:rPr>
              <a:t>bigint</a:t>
            </a:r>
            <a:r>
              <a:rPr lang="en-US" dirty="0"/>
              <a:t>, value: array&lt;string&gt;]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recs_asDF.collect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r>
              <a:rPr lang="en-US" dirty="0"/>
              <a:t>// </a:t>
            </a:r>
            <a:r>
              <a:rPr lang="en-US" dirty="0" err="1"/>
              <a:t>My_Record</a:t>
            </a:r>
            <a:r>
              <a:rPr lang="en-US" dirty="0"/>
              <a:t>(111,[</a:t>
            </a:r>
            <a:r>
              <a:rPr lang="en-US" dirty="0" err="1"/>
              <a:t>Ljava.lang.String</a:t>
            </a:r>
            <a:r>
              <a:rPr lang="en-US" dirty="0"/>
              <a:t>;</a:t>
            </a:r>
            <a:r>
              <a:rPr lang="en-US" dirty="0">
                <a:solidFill>
                  <a:srgbClr val="C00000"/>
                </a:solidFill>
              </a:rPr>
              <a:t>@49ae0a5</a:t>
            </a:r>
            <a:r>
              <a:rPr lang="en-US" dirty="0"/>
              <a:t>)</a:t>
            </a:r>
          </a:p>
          <a:p>
            <a:r>
              <a:rPr lang="en-US" dirty="0"/>
              <a:t>// </a:t>
            </a:r>
            <a:r>
              <a:rPr lang="en-US" dirty="0" err="1"/>
              <a:t>My_Record</a:t>
            </a:r>
            <a:r>
              <a:rPr lang="en-US" dirty="0"/>
              <a:t>(222,[</a:t>
            </a:r>
            <a:r>
              <a:rPr lang="en-US" dirty="0" err="1"/>
              <a:t>Ljava.lang.String</a:t>
            </a:r>
            <a:r>
              <a:rPr lang="en-US" dirty="0"/>
              <a:t>;</a:t>
            </a:r>
            <a:r>
              <a:rPr lang="en-US" dirty="0">
                <a:solidFill>
                  <a:srgbClr val="C00000"/>
                </a:solidFill>
              </a:rPr>
              <a:t>@11ac2720</a:t>
            </a:r>
            <a:r>
              <a:rPr lang="en-US" dirty="0"/>
              <a:t>)</a:t>
            </a:r>
          </a:p>
          <a:p>
            <a:r>
              <a:rPr lang="en-US" dirty="0"/>
              <a:t>// </a:t>
            </a:r>
            <a:r>
              <a:rPr lang="en-US" dirty="0" err="1"/>
              <a:t>My_Record</a:t>
            </a:r>
            <a:r>
              <a:rPr lang="en-US" dirty="0"/>
              <a:t>(333,[</a:t>
            </a:r>
            <a:r>
              <a:rPr lang="en-US" dirty="0" err="1"/>
              <a:t>Ljava.lang.String</a:t>
            </a:r>
            <a:r>
              <a:rPr lang="en-US" dirty="0"/>
              <a:t>;</a:t>
            </a:r>
            <a:r>
              <a:rPr lang="en-US" dirty="0">
                <a:solidFill>
                  <a:srgbClr val="C00000"/>
                </a:solidFill>
              </a:rPr>
              <a:t>@498623f0</a:t>
            </a:r>
            <a:r>
              <a:rPr lang="en-US" dirty="0"/>
              <a:t>)</a:t>
            </a:r>
          </a:p>
          <a:p>
            <a:r>
              <a:rPr lang="en-US" dirty="0"/>
              <a:t>// </a:t>
            </a:r>
            <a:r>
              <a:rPr lang="en-US" dirty="0" err="1"/>
              <a:t>My_Record</a:t>
            </a:r>
            <a:r>
              <a:rPr lang="en-US" dirty="0"/>
              <a:t>(444,[</a:t>
            </a:r>
            <a:r>
              <a:rPr lang="en-US" dirty="0" err="1"/>
              <a:t>Ljava.lang.String</a:t>
            </a:r>
            <a:r>
              <a:rPr lang="en-US" dirty="0"/>
              <a:t>;</a:t>
            </a:r>
            <a:r>
              <a:rPr lang="en-US" dirty="0">
                <a:solidFill>
                  <a:srgbClr val="C00000"/>
                </a:solidFill>
              </a:rPr>
              <a:t>@eaf0124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60859" y="3724712"/>
            <a:ext cx="2265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println</a:t>
            </a:r>
            <a:r>
              <a:rPr lang="en-US" dirty="0" smtClean="0">
                <a:solidFill>
                  <a:srgbClr val="C00000"/>
                </a:solidFill>
              </a:rPr>
              <a:t>() does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ot provide an overloaded method for Array[]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So, use .show() next page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23" y="2850763"/>
            <a:ext cx="929081" cy="87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0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558" y="437537"/>
            <a:ext cx="88755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recs_asDF.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+---+--------------------+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              value|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+---+--------------------+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|111|         [Bob, Mary]|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|222|               [Ted]|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|333|[Alice, Bob, Harold]|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|444|         [Dave, Bob]|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+---+--------------------+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recs_asDF.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+---+-----------+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     value|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+---+-----------+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|111|[Bob, Mary]|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|222|      [Ted]|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+---+-----------+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only showing top 2 rows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901" y="1092544"/>
            <a:ext cx="3363983" cy="54804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How to Create, 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130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901" y="544496"/>
            <a:ext cx="3363983" cy="54804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How to Create, 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276437"/>
            <a:ext cx="8875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recs_asDF.getClass</a:t>
            </a:r>
            <a:r>
              <a:rPr lang="en-US" dirty="0"/>
              <a:t>()</a:t>
            </a:r>
          </a:p>
          <a:p>
            <a:r>
              <a:rPr lang="en-US" dirty="0"/>
              <a:t>// res: Class</a:t>
            </a:r>
            <a:r>
              <a:rPr lang="en-US" dirty="0">
                <a:solidFill>
                  <a:srgbClr val="00B0F0"/>
                </a:solidFill>
              </a:rPr>
              <a:t>[_ &lt;: </a:t>
            </a:r>
            <a:r>
              <a:rPr lang="en-US" dirty="0" err="1">
                <a:solidFill>
                  <a:srgbClr val="00B0F0"/>
                </a:solidFill>
              </a:rPr>
              <a:t>org.apache.spark.sql.Dataset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My_Record</a:t>
            </a:r>
            <a:r>
              <a:rPr lang="en-US" dirty="0">
                <a:solidFill>
                  <a:srgbClr val="00B0F0"/>
                </a:solidFill>
              </a:rPr>
              <a:t>]]</a:t>
            </a:r>
            <a:r>
              <a:rPr lang="en-US" dirty="0"/>
              <a:t> = class </a:t>
            </a:r>
            <a:r>
              <a:rPr lang="en-US" dirty="0" err="1"/>
              <a:t>org.apache.spark.sql.Dataset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recs_asDF.printschema</a:t>
            </a:r>
            <a:r>
              <a:rPr lang="en-US" dirty="0"/>
              <a:t>()</a:t>
            </a:r>
          </a:p>
          <a:p>
            <a:r>
              <a:rPr lang="en-US" dirty="0"/>
              <a:t>// root</a:t>
            </a:r>
          </a:p>
          <a:p>
            <a:r>
              <a:rPr lang="en-US" dirty="0"/>
              <a:t>//  |-- </a:t>
            </a:r>
            <a:r>
              <a:rPr lang="en-US" dirty="0" err="1"/>
              <a:t>pk</a:t>
            </a:r>
            <a:r>
              <a:rPr lang="en-US" dirty="0"/>
              <a:t>: long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//  |-- value</a:t>
            </a:r>
            <a:r>
              <a:rPr lang="en-US" dirty="0">
                <a:solidFill>
                  <a:srgbClr val="00B0F0"/>
                </a:solidFill>
              </a:rPr>
              <a:t>: array 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//  |    |-- element: string (</a:t>
            </a:r>
            <a:r>
              <a:rPr lang="en-US" dirty="0" err="1"/>
              <a:t>containsNull</a:t>
            </a:r>
            <a:r>
              <a:rPr lang="en-US" dirty="0"/>
              <a:t> = true)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73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2106290"/>
            <a:ext cx="3409406" cy="2088205"/>
          </a:xfrm>
        </p:spPr>
        <p:txBody>
          <a:bodyPr/>
          <a:lstStyle/>
          <a:p>
            <a:r>
              <a:rPr lang="en-US" dirty="0"/>
              <a:t>Matching pairs </a:t>
            </a:r>
            <a:r>
              <a:rPr lang="en-US" dirty="0" smtClean="0"/>
              <a:t>-- </a:t>
            </a:r>
            <a:r>
              <a:rPr lang="en-US" dirty="0"/>
              <a:t>Match the attributes on the right with the areas on the left </a:t>
            </a:r>
            <a:endParaRPr lang="en-US" dirty="0" smtClean="0"/>
          </a:p>
          <a:p>
            <a:r>
              <a:rPr lang="en-US" sz="2000" dirty="0" smtClean="0"/>
              <a:t>And-</a:t>
            </a:r>
          </a:p>
          <a:p>
            <a:r>
              <a:rPr lang="en-US" dirty="0" smtClean="0"/>
              <a:t>Discuss – SQL/CQL queries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92799"/>
            <a:ext cx="3409406" cy="1299000"/>
          </a:xfrm>
        </p:spPr>
        <p:txBody>
          <a:bodyPr/>
          <a:lstStyle/>
          <a:p>
            <a:r>
              <a:rPr lang="en-US" dirty="0"/>
              <a:t>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389121" y="994135"/>
            <a:ext cx="4654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DSE Analytics; </a:t>
            </a:r>
            <a:r>
              <a:rPr lang="en-US" sz="2000" dirty="0" err="1" smtClean="0"/>
              <a:t>DataFrames</a:t>
            </a:r>
            <a:r>
              <a:rPr lang="en-US" sz="2000" dirty="0" smtClean="0"/>
              <a:t> transforms and actions, (SQL), other</a:t>
            </a:r>
          </a:p>
        </p:txBody>
      </p:sp>
    </p:spTree>
    <p:extLst>
      <p:ext uri="{BB962C8B-B14F-4D97-AF65-F5344CB8AC3E}">
        <p14:creationId xmlns:p14="http://schemas.microsoft.com/office/powerpoint/2010/main" val="358951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73" y="661942"/>
            <a:ext cx="4714611" cy="54804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How to Create, Programmatically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972335"/>
            <a:ext cx="8875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import </a:t>
            </a:r>
            <a:r>
              <a:rPr lang="en-US" dirty="0" err="1">
                <a:solidFill>
                  <a:srgbClr val="00B0F0"/>
                </a:solidFill>
              </a:rPr>
              <a:t>org.apache.spark.sql.Row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import </a:t>
            </a:r>
            <a:r>
              <a:rPr lang="en-US" dirty="0" err="1">
                <a:solidFill>
                  <a:srgbClr val="00B0F0"/>
                </a:solidFill>
              </a:rPr>
              <a:t>org.apache.spark.sql.types</a:t>
            </a:r>
            <a:r>
              <a:rPr lang="en-US" dirty="0">
                <a:solidFill>
                  <a:srgbClr val="00B0F0"/>
                </a:solidFill>
              </a:rPr>
              <a:t>._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recs = </a:t>
            </a:r>
            <a:r>
              <a:rPr lang="en-US" dirty="0" err="1"/>
              <a:t>sc.parallelize</a:t>
            </a:r>
            <a:r>
              <a:rPr lang="en-US" dirty="0"/>
              <a:t>(Array(</a:t>
            </a:r>
          </a:p>
          <a:p>
            <a:r>
              <a:rPr lang="en-US" dirty="0"/>
              <a:t>   (111, "Bob, Mary"),</a:t>
            </a:r>
          </a:p>
          <a:p>
            <a:r>
              <a:rPr lang="en-US" dirty="0"/>
              <a:t>   (222, "Ted"),</a:t>
            </a:r>
          </a:p>
          <a:p>
            <a:r>
              <a:rPr lang="en-US" dirty="0"/>
              <a:t>   (333, "Alice, Bob, Harold"),</a:t>
            </a:r>
          </a:p>
          <a:p>
            <a:r>
              <a:rPr lang="en-US" dirty="0"/>
              <a:t>   (444, "Dave, Bob")</a:t>
            </a:r>
          </a:p>
          <a:p>
            <a:r>
              <a:rPr lang="en-US" dirty="0"/>
              <a:t>      ) ).</a:t>
            </a:r>
          </a:p>
          <a:p>
            <a:r>
              <a:rPr lang="en-US" dirty="0"/>
              <a:t>   map{case (</a:t>
            </a:r>
            <a:r>
              <a:rPr lang="en-US" dirty="0" err="1"/>
              <a:t>pk</a:t>
            </a:r>
            <a:r>
              <a:rPr lang="en-US" dirty="0"/>
              <a:t>, value) =&gt; Row(</a:t>
            </a:r>
            <a:r>
              <a:rPr lang="en-US" dirty="0" err="1"/>
              <a:t>pk</a:t>
            </a:r>
            <a:r>
              <a:rPr lang="en-US" dirty="0"/>
              <a:t>, value) }</a:t>
            </a:r>
          </a:p>
          <a:p>
            <a:r>
              <a:rPr lang="en-US" dirty="0"/>
              <a:t>// recs: </a:t>
            </a:r>
            <a:r>
              <a:rPr lang="en-US" dirty="0" err="1"/>
              <a:t>org.apache.spark.rdd.</a:t>
            </a:r>
            <a:r>
              <a:rPr lang="en-US" dirty="0" err="1">
                <a:solidFill>
                  <a:srgbClr val="00B0F0"/>
                </a:solidFill>
              </a:rPr>
              <a:t>RDD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org.apache.spark.sql.Row</a:t>
            </a:r>
            <a:r>
              <a:rPr lang="en-US" dirty="0">
                <a:solidFill>
                  <a:srgbClr val="00B0F0"/>
                </a:solidFill>
              </a:rPr>
              <a:t>]</a:t>
            </a:r>
            <a:r>
              <a:rPr lang="en-US" dirty="0"/>
              <a:t> = </a:t>
            </a:r>
            <a:r>
              <a:rPr lang="en-US" dirty="0" err="1" smtClean="0"/>
              <a:t>MapPartitionsRDD</a:t>
            </a:r>
            <a:r>
              <a:rPr lang="en-US" dirty="0" smtClean="0"/>
              <a:t>[3] at map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recs.printschema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// &lt;console&gt;: error: value </a:t>
            </a:r>
            <a:r>
              <a:rPr lang="en-US" dirty="0" err="1">
                <a:solidFill>
                  <a:srgbClr val="FF0000"/>
                </a:solidFill>
              </a:rPr>
              <a:t>printschema</a:t>
            </a:r>
            <a:r>
              <a:rPr lang="en-US" dirty="0">
                <a:solidFill>
                  <a:srgbClr val="FF0000"/>
                </a:solidFill>
              </a:rPr>
              <a:t> is not a member of </a:t>
            </a:r>
            <a:r>
              <a:rPr lang="en-US" dirty="0" err="1">
                <a:solidFill>
                  <a:srgbClr val="FF0000"/>
                </a:solidFill>
              </a:rPr>
              <a:t>org.apache.spark.rdd.RDD</a:t>
            </a:r>
            <a:r>
              <a:rPr lang="en-US" dirty="0">
                <a:solidFill>
                  <a:srgbClr val="FF0000"/>
                </a:solidFill>
              </a:rPr>
              <a:t>[String]</a:t>
            </a:r>
          </a:p>
          <a:p>
            <a:r>
              <a:rPr lang="en-US" dirty="0">
                <a:solidFill>
                  <a:srgbClr val="FF0000"/>
                </a:solidFill>
              </a:rPr>
              <a:t>//    </a:t>
            </a:r>
            <a:r>
              <a:rPr lang="en-US" dirty="0" err="1">
                <a:solidFill>
                  <a:srgbClr val="FF0000"/>
                </a:solidFill>
              </a:rPr>
              <a:t>recs.printschema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60859" y="2134584"/>
            <a:ext cx="226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These will not be in the </a:t>
            </a:r>
            <a:r>
              <a:rPr lang="en-US" dirty="0" err="1" smtClean="0">
                <a:solidFill>
                  <a:srgbClr val="00B0F0"/>
                </a:solidFill>
              </a:rPr>
              <a:t>Scala</a:t>
            </a:r>
            <a:r>
              <a:rPr lang="en-US" dirty="0" smtClean="0">
                <a:solidFill>
                  <a:srgbClr val="00B0F0"/>
                </a:solidFill>
              </a:rPr>
              <a:t> REPL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627" y="1229303"/>
            <a:ext cx="929081" cy="87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0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516565"/>
            <a:ext cx="4536764" cy="54804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How to Create, Programmatically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My_Schema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StructType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List(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StructField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",   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IntegerType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true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  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t|f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StructField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("value",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true)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) 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org.apache.spark.sql.types.StructType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StructType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StructField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pk,IntegerType,true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StructField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value,StringType,true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spark.implicits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._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spark.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createDataFrame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(recs,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My_Schema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org.apache.spark.sql.DataFrame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value: string]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recs_DF.getClass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res: Class</a:t>
            </a:r>
            <a:r>
              <a:rPr lang="en-US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[_ &lt;: </a:t>
            </a:r>
            <a:r>
              <a:rPr lang="en-US" sz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org.apache.spark.sql.DataFrame</a:t>
            </a:r>
            <a:r>
              <a:rPr lang="en-US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class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org.apache.spark.sql.Dataset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recs_DF.printSchema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root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|--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integer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true)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|-- value: string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true)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3984" y="2220938"/>
            <a:ext cx="1426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This will not be in the </a:t>
            </a:r>
            <a:r>
              <a:rPr lang="en-US" dirty="0" err="1" smtClean="0">
                <a:solidFill>
                  <a:srgbClr val="00B0F0"/>
                </a:solidFill>
              </a:rPr>
              <a:t>Scala</a:t>
            </a:r>
            <a:r>
              <a:rPr lang="en-US" dirty="0" smtClean="0">
                <a:solidFill>
                  <a:srgbClr val="00B0F0"/>
                </a:solidFill>
              </a:rPr>
              <a:t> REPL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803" y="1224004"/>
            <a:ext cx="929081" cy="87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36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: How to Create, Programmatically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660231"/>
            <a:ext cx="8875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spark.sql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company FROM ks_7579.customer")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org.apache.spark.sql.DataFrame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company: string]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recs_DF.getClass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res: Class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[_ &lt;: </a:t>
            </a:r>
            <a:r>
              <a:rPr lang="en-US" sz="12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org.apache.spark.sql.DataFrame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class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org.apache.spark.sql.Dataset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recs_DF.printSchema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root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|--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integer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true)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|-- company: string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true)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1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: How to Create, </a:t>
            </a:r>
            <a:r>
              <a:rPr lang="en-US" dirty="0" err="1" smtClean="0"/>
              <a:t>DataFrameReader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spark.</a:t>
            </a:r>
            <a:r>
              <a:rPr lang="en-US" sz="12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rgbClr val="7D5900"/>
                </a:solidFill>
                <a:latin typeface="Courier New" pitchFamily="49" charset="0"/>
                <a:cs typeface="Courier New" pitchFamily="49" charset="0"/>
              </a:rPr>
              <a:t>   options(Map("</a:t>
            </a:r>
            <a:r>
              <a:rPr lang="en-US" sz="1200" dirty="0" err="1">
                <a:solidFill>
                  <a:srgbClr val="7D5900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rgbClr val="7D5900"/>
                </a:solidFill>
                <a:latin typeface="Courier New" pitchFamily="49" charset="0"/>
                <a:cs typeface="Courier New" pitchFamily="49" charset="0"/>
              </a:rPr>
              <a:t>" -&gt; "ks_7579", "table" -&gt; "customer")).</a:t>
            </a:r>
          </a:p>
          <a:p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load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recs_DF.getClass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res: Class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[_ &lt;: </a:t>
            </a:r>
            <a:r>
              <a:rPr lang="en-US" sz="12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org.apache.spark.sql.DataFrame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class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org.apache.spark.sql.Dataset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Human readable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recs_DF.printSchema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root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|--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integer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|-- address1: string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true)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|-- address2: string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true)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9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517" y="1456806"/>
            <a:ext cx="2663505" cy="548048"/>
          </a:xfr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Helpers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487189"/>
            <a:ext cx="8875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printSchema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root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|--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integer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|-- address1: string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true)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...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dtypes</a:t>
            </a:r>
            <a:endParaRPr lang="en-US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res: Array[(String, String)] = Array(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customer_num,IntegerType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(address1,StringType),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...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schema</a:t>
            </a:r>
            <a:endParaRPr lang="en-US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org.apache.spark.sql.types.StructType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StructField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customer_num,IntegerType,false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StructField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(address1,StringType,true),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columns</a:t>
            </a:r>
            <a:endParaRPr lang="en-US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res: Array[String] = Array(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address1, 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7517" y="2004854"/>
            <a:ext cx="1759460" cy="175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5358" y="3778423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Source: The </a:t>
            </a:r>
            <a:r>
              <a:rPr lang="en-US" sz="800" dirty="0"/>
              <a:t>S</a:t>
            </a:r>
            <a:r>
              <a:rPr lang="en-US" sz="800" dirty="0" smtClean="0"/>
              <a:t>impsons</a:t>
            </a:r>
          </a:p>
        </p:txBody>
      </p:sp>
    </p:spTree>
    <p:extLst>
      <p:ext uri="{BB962C8B-B14F-4D97-AF65-F5344CB8AC3E}">
        <p14:creationId xmlns:p14="http://schemas.microsoft.com/office/powerpoint/2010/main" val="1569994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Helpers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299505"/>
            <a:ext cx="88755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company FROM ks_7579.customer").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first()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org.apache.spark.sql.Row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[103,Phils Sports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(0)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(0)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103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isNullAt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(1)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7654" y="2997169"/>
            <a:ext cx="226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These are called, (</a:t>
            </a:r>
            <a:r>
              <a:rPr lang="en-US" dirty="0" err="1" smtClean="0">
                <a:solidFill>
                  <a:srgbClr val="00B0F0"/>
                </a:solidFill>
              </a:rPr>
              <a:t>DataFrame</a:t>
            </a:r>
            <a:r>
              <a:rPr lang="en-US" dirty="0" smtClean="0">
                <a:solidFill>
                  <a:srgbClr val="00B0F0"/>
                </a:solidFill>
              </a:rPr>
              <a:t>) primitives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22" y="2091888"/>
            <a:ext cx="929081" cy="87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22789" y="2374084"/>
            <a:ext cx="4110605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9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: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26</a:t>
            </a:fld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24" y="1619731"/>
            <a:ext cx="27146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99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472"/>
            <a:ext cx="8493853" cy="548048"/>
          </a:xfrm>
        </p:spPr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Transforms, Repartitioning, Persistence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Transform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3564082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3560617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3557305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3450" y="4439111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450" y="2695146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450" y="3276468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3450" y="3857790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751" y="1660595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repartition(n)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751" y="2227775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coalesce(n)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2751" y="280199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persist(</a:t>
            </a:r>
            <a:r>
              <a:rPr lang="en-US" sz="1600" b="1" dirty="0" err="1" smtClean="0"/>
              <a:t>sl</a:t>
            </a:r>
            <a:r>
              <a:rPr lang="en-US" sz="1600" b="1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751" y="338098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cache()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2751" y="394816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unpresist</a:t>
            </a:r>
            <a:r>
              <a:rPr lang="en-US" sz="1600" b="1" dirty="0" smtClean="0"/>
              <a:t>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5671" y="1660595"/>
            <a:ext cx="5990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Full reshuffle of the data, guaranteed balance across nodes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671" y="2227775"/>
            <a:ext cx="5921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Above; no data movement, only change count of partitions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5671" y="2801999"/>
            <a:ext cx="336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MEMORY_ONLY, DISK_ONLY ..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5671" y="3358087"/>
            <a:ext cx="3560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Same as: persist(MEMORY_ONLY)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5671" y="3948167"/>
            <a:ext cx="545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Clears (RDD, DF) from persistence list, equal to NONE</a:t>
            </a:r>
          </a:p>
        </p:txBody>
      </p:sp>
    </p:spTree>
    <p:extLst>
      <p:ext uri="{BB962C8B-B14F-4D97-AF65-F5344CB8AC3E}">
        <p14:creationId xmlns:p14="http://schemas.microsoft.com/office/powerpoint/2010/main" val="156999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Transforms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to RDD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Transform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450" y="2695146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450" y="3276468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3450" y="3857790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751" y="1660595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map(f)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751" y="2227775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flatMap</a:t>
            </a:r>
            <a:r>
              <a:rPr lang="en-US" sz="1600" b="1" dirty="0" smtClean="0"/>
              <a:t>(f)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2751" y="280199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rdd</a:t>
            </a:r>
            <a:endParaRPr lang="en-US" sz="16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52751" y="338098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toJSON</a:t>
            </a:r>
            <a:endParaRPr lang="en-US" sz="16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605671" y="1660595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Same as RDD, outputs RDD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671" y="2227775"/>
            <a:ext cx="2895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Same as RDD; outputs RDD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5671" y="2709720"/>
            <a:ext cx="575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Casts a </a:t>
            </a:r>
            <a:r>
              <a:rPr lang="en-US" sz="1600" b="1" dirty="0" err="1" smtClean="0"/>
              <a:t>DataFrame</a:t>
            </a:r>
            <a:r>
              <a:rPr lang="en-US" sz="1600" b="1" dirty="0" smtClean="0"/>
              <a:t>/Dataset to RDD, giving access to RDD only transforms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5671" y="3274197"/>
            <a:ext cx="5682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Converts the given data/schema to same data, JSON format/schema</a:t>
            </a:r>
          </a:p>
        </p:txBody>
      </p:sp>
    </p:spTree>
    <p:extLst>
      <p:ext uri="{BB962C8B-B14F-4D97-AF65-F5344CB8AC3E}">
        <p14:creationId xmlns:p14="http://schemas.microsoft.com/office/powerpoint/2010/main" val="4126280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Transform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3564082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3560617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3557305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3450" y="4439111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450" y="2695146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450" y="3276468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3450" y="3857790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751" y="166059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collect()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751" y="2227775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count()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2751" y="2801999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first(), head()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751" y="3380987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take(n), head(n)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2751" y="3948167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show()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5671" y="1660595"/>
            <a:ext cx="4977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Returns an array of all rows in source </a:t>
            </a:r>
            <a:r>
              <a:rPr lang="en-US" sz="1600" b="1" dirty="0" err="1" smtClean="0"/>
              <a:t>DataFrame</a:t>
            </a:r>
            <a:endParaRPr lang="en-US" sz="16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605671" y="2227775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Returns an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bigint</a:t>
            </a:r>
            <a:endParaRPr lang="en-US" sz="16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605671" y="2801999"/>
            <a:ext cx="219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Returns the first row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5671" y="3358087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Returns an array with (n) rows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5671" y="3837069"/>
            <a:ext cx="575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Displays first n rows, 20 default, strings more than 20L are truncated, human 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412628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944334" y="1286971"/>
            <a:ext cx="384732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386"/>
            <a:ext cx="3832167" cy="548048"/>
          </a:xfrm>
        </p:spPr>
        <p:txBody>
          <a:bodyPr/>
          <a:lstStyle/>
          <a:p>
            <a:r>
              <a:rPr lang="en-US" dirty="0" smtClean="0"/>
              <a:t>DSE Analytics: T | 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42" y="1937715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42" y="344004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60388" y="1117694"/>
            <a:ext cx="18098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DF in, RDD out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5974" y="1820598"/>
            <a:ext cx="252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cache(), persist()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974" y="2810250"/>
            <a:ext cx="1906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collect()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5974" y="231947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map(), </a:t>
            </a:r>
            <a:r>
              <a:rPr lang="en-US" sz="1600" b="1" dirty="0" err="1" smtClean="0">
                <a:solidFill>
                  <a:srgbClr val="0070C0"/>
                </a:solidFill>
              </a:rPr>
              <a:t>flatMap</a:t>
            </a:r>
            <a:r>
              <a:rPr lang="en-US" sz="1600" b="1" dirty="0" smtClean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5974" y="3316473"/>
            <a:ext cx="1906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repartition()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5974" y="3832045"/>
            <a:ext cx="2106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first(), take(), head()</a:t>
            </a: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86" y="1857505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86" y="2319472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86" y="2810250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86" y="3316473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86" y="3834466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urved Connector 23"/>
          <p:cNvCxnSpPr/>
          <p:nvPr/>
        </p:nvCxnSpPr>
        <p:spPr>
          <a:xfrm rot="10800000" flipV="1">
            <a:off x="3125587" y="1884790"/>
            <a:ext cx="1163780" cy="1154284"/>
          </a:xfrm>
          <a:prstGeom prst="curvedConnector3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48740" y="354949"/>
            <a:ext cx="304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A repartition (shuffle) will always write to disk first</a:t>
            </a: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86" y="458093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13" y="1552702"/>
            <a:ext cx="12573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25" y="3039074"/>
            <a:ext cx="12096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5983437" y="1448202"/>
            <a:ext cx="418012" cy="4005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52999" y="4405115"/>
            <a:ext cx="1906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count()</a:t>
            </a:r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11" y="4405115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92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Transform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1242877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1242877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1242877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751" y="1660595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foreach</a:t>
            </a:r>
            <a:r>
              <a:rPr lang="en-US" sz="1600" b="1" dirty="0" smtClean="0"/>
              <a:t>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5671" y="1660595"/>
            <a:ext cx="474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Executes f() on each row in source </a:t>
            </a:r>
            <a:r>
              <a:rPr lang="en-US" sz="1600" b="1" dirty="0" err="1" smtClean="0"/>
              <a:t>DataFrame</a:t>
            </a:r>
            <a:r>
              <a:rPr lang="en-US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280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Query API, Unary Transforms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31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Transform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3564082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3560617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3557305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3450" y="4439111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450" y="2695146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450" y="3276468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3450" y="3857790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751" y="1660595"/>
            <a:ext cx="170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select(c1, c2, ..)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3026" y="2152274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withColumnRenamed</a:t>
            </a:r>
            <a:r>
              <a:rPr lang="en-US" b="1" dirty="0" smtClean="0"/>
              <a:t>(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oc</a:t>
            </a:r>
            <a:r>
              <a:rPr lang="en-US" b="1" dirty="0" smtClean="0"/>
              <a:t>, </a:t>
            </a:r>
            <a:r>
              <a:rPr lang="en-US" b="1" dirty="0" err="1" smtClean="0"/>
              <a:t>nc</a:t>
            </a:r>
            <a:r>
              <a:rPr lang="en-US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2751" y="2801999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distinct()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751" y="3255152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where(p)</a:t>
            </a:r>
          </a:p>
          <a:p>
            <a:r>
              <a:rPr lang="en-US" sz="1600" b="1" dirty="0" smtClean="0"/>
              <a:t>filter(p)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2751" y="3948167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agg</a:t>
            </a:r>
            <a:r>
              <a:rPr lang="en-US" sz="1600" b="1" dirty="0" smtClean="0"/>
              <a:t>( </a:t>
            </a:r>
            <a:r>
              <a:rPr lang="en-US" sz="1600" b="1" dirty="0" err="1" smtClean="0"/>
              <a:t>expr</a:t>
            </a:r>
            <a:r>
              <a:rPr lang="en-US" sz="1600" b="1" dirty="0" smtClean="0"/>
              <a:t> 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5671" y="1660595"/>
            <a:ext cx="503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Subset (or all) columns to return; accept * and AS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671" y="2227775"/>
            <a:ext cx="5902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Ability to rename column; </a:t>
            </a:r>
            <a:r>
              <a:rPr lang="en-US" sz="1600" b="1" dirty="0" err="1" smtClean="0"/>
              <a:t>oc</a:t>
            </a:r>
            <a:r>
              <a:rPr lang="en-US" sz="1600" b="1" dirty="0" smtClean="0"/>
              <a:t>=old-column, </a:t>
            </a:r>
            <a:r>
              <a:rPr lang="en-US" sz="1600" b="1" dirty="0" err="1" smtClean="0"/>
              <a:t>nc</a:t>
            </a:r>
            <a:r>
              <a:rPr lang="en-US" sz="1600" b="1" dirty="0" smtClean="0"/>
              <a:t>=new-column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5671" y="2801999"/>
            <a:ext cx="5904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Eliminating duplicate rows by comparing all column values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5671" y="3358087"/>
            <a:ext cx="554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where/filter, synonyms; a column expression/predicate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5671" y="3839110"/>
            <a:ext cx="567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Apply aggregate functions to one or more columns; very similar to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514" y="4481393"/>
            <a:ext cx="375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know as: "Language-integrated queries"</a:t>
            </a:r>
          </a:p>
        </p:txBody>
      </p:sp>
    </p:spTree>
    <p:extLst>
      <p:ext uri="{BB962C8B-B14F-4D97-AF65-F5344CB8AC3E}">
        <p14:creationId xmlns:p14="http://schemas.microsoft.com/office/powerpoint/2010/main" val="4126280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Query API, Unary Transforms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32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Transform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2405521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2405521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2405521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450" y="2695146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450" y="3276468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751" y="1660595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groupBy</a:t>
            </a:r>
            <a:r>
              <a:rPr lang="en-US" sz="1600" b="1" dirty="0" smtClean="0"/>
              <a:t>(c1, ..)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751" y="2110329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orderBy</a:t>
            </a:r>
            <a:r>
              <a:rPr lang="en-US" sz="1600" b="1" dirty="0" smtClean="0"/>
              <a:t>(c1, ..)</a:t>
            </a:r>
          </a:p>
          <a:p>
            <a:r>
              <a:rPr lang="en-US" sz="1600" b="1" dirty="0" smtClean="0"/>
              <a:t>sort(c1, ..)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2751" y="2801999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limit(n)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5671" y="1559927"/>
            <a:ext cx="574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Similar to SQL; required when returning non-</a:t>
            </a:r>
            <a:r>
              <a:rPr lang="en-US" sz="1600" b="1" dirty="0" err="1" smtClean="0"/>
              <a:t>agg</a:t>
            </a:r>
            <a:r>
              <a:rPr lang="en-US" sz="1600" b="1" dirty="0" smtClean="0"/>
              <a:t> column (just like SQL)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671" y="2227775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orderBy</a:t>
            </a:r>
            <a:r>
              <a:rPr lang="en-US" sz="1600" b="1" dirty="0" smtClean="0"/>
              <a:t>/sort, synonyms;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5671" y="2801999"/>
            <a:ext cx="2515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Return the first (n) rows</a:t>
            </a:r>
          </a:p>
        </p:txBody>
      </p:sp>
    </p:spTree>
    <p:extLst>
      <p:ext uri="{BB962C8B-B14F-4D97-AF65-F5344CB8AC3E}">
        <p14:creationId xmlns:p14="http://schemas.microsoft.com/office/powerpoint/2010/main" val="4126280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Query API, </a:t>
            </a:r>
            <a:r>
              <a:rPr lang="en-US" dirty="0" smtClean="0"/>
              <a:t>Binary Transforms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33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Transform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450" y="2695146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450" y="3276468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3450" y="3857790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751" y="1660595"/>
            <a:ext cx="178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join(</a:t>
            </a:r>
            <a:r>
              <a:rPr lang="en-US" sz="1600" b="1" dirty="0" err="1" smtClean="0"/>
              <a:t>oDF</a:t>
            </a:r>
            <a:r>
              <a:rPr lang="en-US" sz="1600" b="1" dirty="0" smtClean="0"/>
              <a:t> [,p], [t])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751" y="2227775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unionAll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oDF</a:t>
            </a:r>
            <a:r>
              <a:rPr lang="en-US" sz="1600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2751" y="280199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intersect(</a:t>
            </a:r>
            <a:r>
              <a:rPr lang="en-US" sz="1600" b="1" dirty="0" err="1" smtClean="0"/>
              <a:t>oDF</a:t>
            </a:r>
            <a:endParaRPr lang="en-US" sz="16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52751" y="3380987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except(</a:t>
            </a:r>
            <a:r>
              <a:rPr lang="en-US" sz="1600" b="1" dirty="0" err="1" smtClean="0"/>
              <a:t>oDF</a:t>
            </a:r>
            <a:r>
              <a:rPr lang="en-US" sz="1600" b="1" dirty="0" smtClean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5671" y="1660595"/>
            <a:ext cx="593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Similar to a SQL join, inner/outer joins (t), p/join-predicates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671" y="2227775"/>
            <a:ext cx="5149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Similar to a SQL UNION-ALL (no duplicate remove)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5671" y="2801999"/>
            <a:ext cx="5453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Rows common to both </a:t>
            </a:r>
            <a:r>
              <a:rPr lang="en-US" sz="1600" b="1" dirty="0" err="1" smtClean="0"/>
              <a:t>DataFrames</a:t>
            </a:r>
            <a:r>
              <a:rPr lang="en-US" sz="1600" b="1" dirty="0" smtClean="0"/>
              <a:t>; union compatible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5671" y="3358087"/>
            <a:ext cx="4657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Rows in source, not in </a:t>
            </a:r>
            <a:r>
              <a:rPr lang="en-US" sz="1600" b="1" dirty="0" err="1" smtClean="0"/>
              <a:t>oDF</a:t>
            </a:r>
            <a:r>
              <a:rPr lang="en-US" sz="1600" b="1" dirty="0" smtClean="0"/>
              <a:t> (other </a:t>
            </a:r>
            <a:r>
              <a:rPr lang="en-US" sz="1600" b="1" dirty="0" err="1" smtClean="0"/>
              <a:t>DataFrame</a:t>
            </a:r>
            <a:r>
              <a:rPr lang="en-US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6280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Expressions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34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Transform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3564082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3560617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3557305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3450" y="4439111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450" y="2695146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450" y="3276468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3450" y="3857790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751" y="1660595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Aggregate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751" y="2227775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Collection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2751" y="280199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Date-time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751" y="338098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2751" y="394816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Sorting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5671" y="1660595"/>
            <a:ext cx="275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avg</a:t>
            </a:r>
            <a:r>
              <a:rPr lang="en-US" sz="1600" b="1" dirty="0" smtClean="0"/>
              <a:t>, count, max, min, sum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671" y="2227775"/>
            <a:ext cx="3496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array_contains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sort_array</a:t>
            </a:r>
            <a:r>
              <a:rPr lang="en-US" sz="1600" b="1" dirty="0" smtClean="0"/>
              <a:t>, size, 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5671" y="2684553"/>
            <a:ext cx="572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current_date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current_timestamp</a:t>
            </a:r>
            <a:r>
              <a:rPr lang="en-US" sz="1600" b="1" dirty="0" smtClean="0"/>
              <a:t>, second, hour, month, year, ..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5671" y="3358087"/>
            <a:ext cx="508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ceil, floor, round, </a:t>
            </a:r>
            <a:r>
              <a:rPr lang="en-US" sz="1600" b="1" dirty="0" err="1" smtClean="0"/>
              <a:t>pow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sqrt</a:t>
            </a:r>
            <a:r>
              <a:rPr lang="en-US" sz="1600" b="1" dirty="0" smtClean="0"/>
              <a:t>, log, sum, sin, </a:t>
            </a:r>
            <a:r>
              <a:rPr lang="en-US" sz="1600" b="1" dirty="0" err="1" smtClean="0"/>
              <a:t>cos</a:t>
            </a:r>
            <a:r>
              <a:rPr lang="en-US" sz="1600" b="1" dirty="0" smtClean="0"/>
              <a:t>, tan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5671" y="3948167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asc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desc</a:t>
            </a:r>
            <a:endParaRPr lang="en-US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00294" y="4446893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org.apache.spark.sql.functions</a:t>
            </a:r>
            <a:r>
              <a:rPr lang="en-US" dirty="0" smtClean="0"/>
              <a:t>._</a:t>
            </a:r>
          </a:p>
        </p:txBody>
      </p:sp>
    </p:spTree>
    <p:extLst>
      <p:ext uri="{BB962C8B-B14F-4D97-AF65-F5344CB8AC3E}">
        <p14:creationId xmlns:p14="http://schemas.microsoft.com/office/powerpoint/2010/main" val="1065722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Expressions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35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Transform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450" y="2695146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450" y="3276468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3450" y="3857790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751" y="1660595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751" y="222777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UDF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2751" y="2801999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Windowing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751" y="338098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Miscellaneous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5671" y="1660595"/>
            <a:ext cx="3361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concat</a:t>
            </a:r>
            <a:r>
              <a:rPr lang="en-US" sz="1600" b="1" dirty="0" smtClean="0"/>
              <a:t>, length, substring, trim, ..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05671" y="2227775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udf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callUDF</a:t>
            </a:r>
            <a:endParaRPr lang="en-US" sz="16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605671" y="2801999"/>
            <a:ext cx="4349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denseRank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percentRank</a:t>
            </a:r>
            <a:r>
              <a:rPr lang="en-US" sz="1600" b="1" dirty="0" smtClean="0"/>
              <a:t>, rank, lag, lean, ..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5671" y="3358087"/>
            <a:ext cx="280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col, column, rand, </a:t>
            </a:r>
            <a:r>
              <a:rPr lang="en-US" sz="1600" b="1" dirty="0" err="1" smtClean="0"/>
              <a:t>randn</a:t>
            </a:r>
            <a:r>
              <a:rPr lang="en-US" sz="1600" b="1" dirty="0" smtClean="0"/>
              <a:t>, 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294" y="4446893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org.apache.spark.sql.functions</a:t>
            </a:r>
            <a:r>
              <a:rPr lang="en-US" dirty="0" smtClean="0"/>
              <a:t>._</a:t>
            </a:r>
          </a:p>
        </p:txBody>
      </p:sp>
    </p:spTree>
    <p:extLst>
      <p:ext uri="{BB962C8B-B14F-4D97-AF65-F5344CB8AC3E}">
        <p14:creationId xmlns:p14="http://schemas.microsoft.com/office/powerpoint/2010/main" val="1383005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CassandraSQLContext</a:t>
            </a:r>
            <a:r>
              <a:rPr lang="en-US" dirty="0" smtClean="0"/>
              <a:t> API-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36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69547" y="870947"/>
            <a:ext cx="7972117" cy="661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76" y="870947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74" y="102019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Method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9547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421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058" y="870947"/>
            <a:ext cx="0" cy="2986843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450" y="1532502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01776" y="103244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73450" y="2113824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3450" y="2695146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3450" y="3276468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3450" y="3857790"/>
            <a:ext cx="7985065" cy="0"/>
          </a:xfrm>
          <a:prstGeom prst="line">
            <a:avLst/>
          </a:prstGeom>
          <a:ln w="349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751" y="1660595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setKeyspace</a:t>
            </a:r>
            <a:r>
              <a:rPr lang="en-US" sz="1600" b="1" dirty="0" smtClean="0"/>
              <a:t>(k)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751" y="2093551"/>
            <a:ext cx="165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sql</a:t>
            </a:r>
            <a:r>
              <a:rPr lang="en-US" sz="1600" b="1" dirty="0" smtClean="0"/>
              <a:t>()</a:t>
            </a:r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cassandraSql</a:t>
            </a:r>
            <a:r>
              <a:rPr lang="en-US" sz="1600" b="1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37" y="280199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registerTempTable</a:t>
            </a:r>
            <a:r>
              <a:rPr lang="en-US" b="1" dirty="0" smtClean="0"/>
              <a:t>(</a:t>
            </a:r>
            <a:r>
              <a:rPr lang="en-US" b="1" dirty="0" err="1" smtClean="0"/>
              <a:t>df</a:t>
            </a:r>
            <a:r>
              <a:rPr lang="en-US" b="1" dirty="0" smtClean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751" y="3380987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explain()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05671" y="1660595"/>
            <a:ext cx="499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Sets a default </a:t>
            </a:r>
            <a:r>
              <a:rPr lang="en-US" sz="1600" b="1" dirty="0" err="1" smtClean="0"/>
              <a:t>keyspace</a:t>
            </a:r>
            <a:r>
              <a:rPr lang="en-US" sz="1600" b="1" dirty="0" smtClean="0"/>
              <a:t> for any SQL/CQL queries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5671" y="2227775"/>
            <a:ext cx="5421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Method to Spark/SQL. 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cassandraSQL</a:t>
            </a:r>
            <a:r>
              <a:rPr lang="en-US" sz="1600" b="1" dirty="0" smtClean="0">
                <a:solidFill>
                  <a:srgbClr val="FF0000"/>
                </a:solidFill>
              </a:rPr>
              <a:t>(), deprecated.)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5671" y="2684553"/>
            <a:ext cx="572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Registers source </a:t>
            </a:r>
            <a:r>
              <a:rPr lang="en-US" sz="1600" b="1" dirty="0" err="1" smtClean="0"/>
              <a:t>DataFrame</a:t>
            </a:r>
            <a:r>
              <a:rPr lang="en-US" sz="1600" b="1" dirty="0" smtClean="0"/>
              <a:t> as a temp table (</a:t>
            </a:r>
            <a:r>
              <a:rPr lang="en-US" sz="1600" b="1" dirty="0" err="1" smtClean="0"/>
              <a:t>df</a:t>
            </a:r>
            <a:r>
              <a:rPr lang="en-US" sz="1600" b="1" dirty="0" smtClean="0"/>
              <a:t>) that can have SQL executed against it; no </a:t>
            </a:r>
            <a:r>
              <a:rPr lang="en-US" sz="1600" b="1" dirty="0" err="1" smtClean="0"/>
              <a:t>keyspace</a:t>
            </a:r>
            <a:r>
              <a:rPr lang="en-US" sz="1600" b="1" dirty="0" smtClean="0"/>
              <a:t> reference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5671" y="3358087"/>
            <a:ext cx="4886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Output the query plan in human 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1569994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2021"/>
            <a:ext cx="5045978" cy="1299000"/>
          </a:xfrm>
        </p:spPr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CassandraSQLCont</a:t>
            </a:r>
            <a:r>
              <a:rPr lang="en-US" dirty="0" err="1" smtClean="0">
                <a:solidFill>
                  <a:schemeClr val="tx1"/>
                </a:solidFill>
              </a:rPr>
              <a:t>ext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API Examples-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69994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CassandraSQLContext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38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spark.read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options(Map("</a:t>
            </a:r>
            <a:r>
              <a:rPr lang="en-US" sz="12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" -&gt; "ks_7579", </a:t>
            </a:r>
          </a:p>
          <a:p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  "table" -&gt; "customer"))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load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org.apache.spark.sql.DataFrame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address1: string ... 8 more fields]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recs_DF.show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+------------+--------------------+-------------------+-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   address1|           address2|  ...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+------------+--------------------+-------------------+-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103|          654 Poplar|     P. O. Box 3498|   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114|   947 Waverly Place|               null|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110|       520 Topaz Way|               null|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...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only showing top 20 rows</a:t>
            </a:r>
          </a:p>
        </p:txBody>
      </p:sp>
    </p:spTree>
    <p:extLst>
      <p:ext uri="{BB962C8B-B14F-4D97-AF65-F5344CB8AC3E}">
        <p14:creationId xmlns:p14="http://schemas.microsoft.com/office/powerpoint/2010/main" val="57227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DataFrame</a:t>
            </a:r>
            <a:r>
              <a:rPr lang="en-US" sz="2400" dirty="0" smtClean="0"/>
              <a:t>, </a:t>
            </a:r>
            <a:r>
              <a:rPr lang="en-US" sz="2400" dirty="0" err="1" smtClean="0"/>
              <a:t>CassandraSQLContext</a:t>
            </a:r>
            <a:r>
              <a:rPr lang="en-US" sz="2400" dirty="0" smtClean="0"/>
              <a:t>: column expression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39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475674"/>
            <a:ext cx="627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+ 5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upper(company)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 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"FROM ks_7579.customer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recs_DF.show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+------------------+--------------------+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+ 5)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upper(company)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+------------------+--------------------+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     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108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PHILS SPORTS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     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119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SPORTING PLACE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     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115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AA ATHLETICS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endParaRPr lang="en-US" sz="1200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13" y="1969293"/>
            <a:ext cx="602901" cy="75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8914" y="2285940"/>
            <a:ext cx="226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Use case ?</a:t>
            </a:r>
          </a:p>
        </p:txBody>
      </p:sp>
    </p:spTree>
    <p:extLst>
      <p:ext uri="{BB962C8B-B14F-4D97-AF65-F5344CB8AC3E}">
        <p14:creationId xmlns:p14="http://schemas.microsoft.com/office/powerpoint/2010/main" val="5102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985" y="891935"/>
            <a:ext cx="3573623" cy="548048"/>
          </a:xfrm>
        </p:spPr>
        <p:txBody>
          <a:bodyPr/>
          <a:lstStyle/>
          <a:p>
            <a:r>
              <a:rPr lang="en-US" dirty="0" smtClean="0"/>
              <a:t>SQL/CQL Queries: How, and what index is best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87229" y="184536"/>
            <a:ext cx="44839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</a:t>
            </a:r>
          </a:p>
          <a:p>
            <a:r>
              <a:rPr lang="en-US" sz="1600" dirty="0"/>
              <a:t>   t1.customer_num, t1.state,</a:t>
            </a:r>
          </a:p>
          <a:p>
            <a:r>
              <a:rPr lang="en-US" sz="1600" dirty="0"/>
              <a:t>   t2.order_num, t2.paid_date</a:t>
            </a:r>
          </a:p>
          <a:p>
            <a:r>
              <a:rPr lang="en-US" sz="1600" dirty="0"/>
              <a:t>FROM       </a:t>
            </a:r>
          </a:p>
          <a:p>
            <a:r>
              <a:rPr lang="en-US" sz="1600" dirty="0"/>
              <a:t>   ks_7579.</a:t>
            </a:r>
            <a:r>
              <a:rPr lang="en-US" sz="1600" dirty="0">
                <a:solidFill>
                  <a:srgbClr val="C00000"/>
                </a:solidFill>
              </a:rPr>
              <a:t>customer</a:t>
            </a:r>
            <a:r>
              <a:rPr lang="en-US" sz="1600" dirty="0"/>
              <a:t> t1, ks_7579.</a:t>
            </a:r>
            <a:r>
              <a:rPr lang="en-US" sz="1600" dirty="0">
                <a:solidFill>
                  <a:srgbClr val="C00000"/>
                </a:solidFill>
              </a:rPr>
              <a:t>orders</a:t>
            </a:r>
            <a:r>
              <a:rPr lang="en-US" sz="1600" dirty="0"/>
              <a:t> t2       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WHERE      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t1.customer_num =      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t2.customer_num      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AND      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t2.customer_num = </a:t>
            </a:r>
            <a:r>
              <a:rPr lang="en-US" sz="1600" dirty="0" smtClean="0">
                <a:solidFill>
                  <a:srgbClr val="00B0F0"/>
                </a:solidFill>
              </a:rPr>
              <a:t>115; </a:t>
            </a:r>
            <a:r>
              <a:rPr lang="en-US" sz="1600" dirty="0" smtClean="0"/>
              <a:t>      </a:t>
            </a:r>
            <a:endParaRPr lang="en-US" sz="1600" dirty="0"/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SELECT       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customer_num</a:t>
            </a:r>
            <a:r>
              <a:rPr lang="en-US" sz="1600" dirty="0"/>
              <a:t>, company</a:t>
            </a:r>
          </a:p>
          <a:p>
            <a:r>
              <a:rPr lang="en-US" sz="1600" dirty="0"/>
              <a:t>FROM       </a:t>
            </a:r>
          </a:p>
          <a:p>
            <a:r>
              <a:rPr lang="en-US" sz="1600" dirty="0"/>
              <a:t>   ks_7579.customer2      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WHERE      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</a:t>
            </a:r>
            <a:r>
              <a:rPr lang="en-US" sz="1600" dirty="0" err="1">
                <a:solidFill>
                  <a:srgbClr val="00B0F0"/>
                </a:solidFill>
              </a:rPr>
              <a:t>customer_num</a:t>
            </a:r>
            <a:r>
              <a:rPr lang="en-US" sz="1600" dirty="0">
                <a:solidFill>
                  <a:srgbClr val="00B0F0"/>
                </a:solidFill>
              </a:rPr>
              <a:t> =  104      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ORDER BY </a:t>
            </a:r>
            <a:r>
              <a:rPr lang="en-US" sz="1600" dirty="0" smtClean="0">
                <a:solidFill>
                  <a:srgbClr val="00B0F0"/>
                </a:solidFill>
              </a:rPr>
              <a:t>company;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37" y="1893021"/>
            <a:ext cx="3680595" cy="181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5299" y="3791824"/>
            <a:ext cx="213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Table access method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Table order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Index negation</a:t>
            </a:r>
          </a:p>
        </p:txBody>
      </p:sp>
    </p:spTree>
    <p:extLst>
      <p:ext uri="{BB962C8B-B14F-4D97-AF65-F5344CB8AC3E}">
        <p14:creationId xmlns:p14="http://schemas.microsoft.com/office/powerpoint/2010/main" val="830052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303" y="1319096"/>
            <a:ext cx="2302778" cy="548048"/>
          </a:xfrm>
        </p:spPr>
        <p:txBody>
          <a:bodyPr/>
          <a:lstStyle/>
          <a:p>
            <a:r>
              <a:rPr lang="en-US" sz="2400" dirty="0" err="1" smtClean="0"/>
              <a:t>DataFrame</a:t>
            </a:r>
            <a:r>
              <a:rPr lang="en-US" sz="2400" dirty="0" smtClean="0"/>
              <a:t>, </a:t>
            </a:r>
            <a:r>
              <a:rPr lang="en-US" sz="2400" dirty="0" err="1" smtClean="0"/>
              <a:t>CassandraSQLContext</a:t>
            </a:r>
            <a:r>
              <a:rPr lang="en-US" sz="2400" dirty="0" smtClean="0"/>
              <a:t>: column expression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427049"/>
            <a:ext cx="87455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._                   // Row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org.apache.spark.sql.types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._             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StructType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org.apache.spark.sql.functions.lit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org.apache.spark.sql.functions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._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company " 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"FROM ks_7579.customer")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recs_DF2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withColumn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col8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functions.lit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("Another String")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recs_DF2.show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+------------+--------------------+--------------+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    company|         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col8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+------------+--------------------+--------------+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103|     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Phils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Sports|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Another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114|      Sporting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Place|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Another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110|        AA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Athletics|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Another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128|  Phoenix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University|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Another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117|         Kids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Korner|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Another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120|    Century Pro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Shop|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Another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155" y="3303143"/>
            <a:ext cx="602901" cy="75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65056" y="3619790"/>
            <a:ext cx="226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Use case ?</a:t>
            </a:r>
          </a:p>
        </p:txBody>
      </p:sp>
    </p:spTree>
    <p:extLst>
      <p:ext uri="{BB962C8B-B14F-4D97-AF65-F5344CB8AC3E}">
        <p14:creationId xmlns:p14="http://schemas.microsoft.com/office/powerpoint/2010/main" val="1489010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558" y="301215"/>
            <a:ext cx="88084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._                   // Row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org.apache.spark.sql.types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._             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StructType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org.apache.spark.sql.functions.lit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org.apache.spark.sql.functions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._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my_upper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(String =&gt; String) = (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String) =&gt; </a:t>
            </a:r>
            <a:endParaRPr lang="en-US" sz="12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{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arg.toUpperCase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my_upper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String =&gt; String = &lt;function1&gt;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sqlfunc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my_upper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sqlfunc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org.apache.spark.sql.expressions.UserDefinedFunction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UserDefinedFunction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(&lt;function1&gt;,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StringType,Some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StringType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recs_DF3 = recs_DF2.withColumn("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col2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sqlfunc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("company")))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recs_DF3.show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+------------+--------------------+--------------+--------------------+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    company|          col8|                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col2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+------------+--------------------+--------------+--------------------+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103|     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Phils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Sports|Another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String|     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PHILS SPORTS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114|      Sporting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Place|Another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String|   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SPORTING PLACE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110|        AA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Athletics|Another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String|     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AA ATHLETICS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128|  Phoenix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University|Another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String|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PHOENIX UNIVERSITY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846" y="1447694"/>
            <a:ext cx="3326236" cy="548048"/>
          </a:xfrm>
        </p:spPr>
        <p:txBody>
          <a:bodyPr/>
          <a:lstStyle/>
          <a:p>
            <a:r>
              <a:rPr lang="en-US" sz="2400" dirty="0" err="1" smtClean="0"/>
              <a:t>DataFrame</a:t>
            </a:r>
            <a:r>
              <a:rPr lang="en-US" sz="2400" dirty="0" smtClean="0"/>
              <a:t>, </a:t>
            </a:r>
            <a:r>
              <a:rPr lang="en-US" sz="2400" dirty="0" err="1" smtClean="0"/>
              <a:t>CassandraSQLContext</a:t>
            </a:r>
            <a:r>
              <a:rPr lang="en-US" sz="2400" dirty="0" smtClean="0"/>
              <a:t>: column expression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41</a:t>
            </a:fld>
            <a:endParaRPr lang="uk-U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866" y="2922451"/>
            <a:ext cx="602901" cy="75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5259" y="3678513"/>
            <a:ext cx="148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udf</a:t>
            </a:r>
            <a:r>
              <a:rPr lang="en-US" dirty="0" smtClean="0">
                <a:solidFill>
                  <a:srgbClr val="00B0F0"/>
                </a:solidFill>
              </a:rPr>
              <a:t>() use case ?</a:t>
            </a:r>
          </a:p>
        </p:txBody>
      </p:sp>
    </p:spTree>
    <p:extLst>
      <p:ext uri="{BB962C8B-B14F-4D97-AF65-F5344CB8AC3E}">
        <p14:creationId xmlns:p14="http://schemas.microsoft.com/office/powerpoint/2010/main" val="4242677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DataFrame</a:t>
            </a:r>
            <a:r>
              <a:rPr lang="en-US" sz="2400" dirty="0" smtClean="0"/>
              <a:t>, </a:t>
            </a:r>
            <a:r>
              <a:rPr lang="en-US" sz="2400" dirty="0" err="1" smtClean="0"/>
              <a:t>CassandraSQLContext</a:t>
            </a:r>
            <a:r>
              <a:rPr lang="en-US" sz="2400" dirty="0" smtClean="0"/>
              <a:t>: RDD cast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492452"/>
            <a:ext cx="6274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._                   // Row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org.apache.spark.sql.types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._             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StructType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org.apache.spark.sql.functions.lit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org.apache.spark.sql.functions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._</a:t>
            </a:r>
          </a:p>
          <a:p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recs_RDD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+ 5, upper(company) " 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"FROM ks_7579.customer").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rdd</a:t>
            </a:r>
            <a:endParaRPr lang="en-US" sz="12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04" y="2832607"/>
            <a:ext cx="602901" cy="75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3605" y="3149254"/>
            <a:ext cx="226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Use case ?</a:t>
            </a:r>
          </a:p>
        </p:txBody>
      </p:sp>
    </p:spTree>
    <p:extLst>
      <p:ext uri="{BB962C8B-B14F-4D97-AF65-F5344CB8AC3E}">
        <p14:creationId xmlns:p14="http://schemas.microsoft.com/office/powerpoint/2010/main" val="4242677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CassandraSQLContext</a:t>
            </a:r>
            <a:r>
              <a:rPr lang="en-US" dirty="0" smtClean="0"/>
              <a:t>: Aggregation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922000"/>
            <a:ext cx="8875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org.apache.spark.sql.functions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._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102").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("state").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agg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(Map("*" -&gt; "count")).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withColumnRenamed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("COUNT(1)", 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state_count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("state", 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state_count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state_count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limit(5).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show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+-----+-----------+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state|state_count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+-----+-----------+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CA|         16|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NJ|          2|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AZ|          2|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NY|          1|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MA|          1|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+-----+-----------+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6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CassandraSQLContext</a:t>
            </a:r>
            <a:r>
              <a:rPr lang="en-US" dirty="0"/>
              <a:t>: Aggregation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company, 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max_zipcode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 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"FROM ks_7579.customer GROUP BY company").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show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+--------------------+-----------+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 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company|max_zipcode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+--------------------+-----------+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 Bay Sports|      32256|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   Kids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Korner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      94063|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...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only showing top 20 rows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company, MAX(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max_zipcode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 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"FROM ks_7579.customer GROUP BY company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48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CassandraSQLContext</a:t>
            </a:r>
            <a:r>
              <a:rPr lang="en-US" dirty="0"/>
              <a:t>: Aggregation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company, MAX(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max_zipcode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 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"FROM ks_7579.customer GROUP BY company")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explain</a:t>
            </a:r>
            <a:endParaRPr lang="en-US" sz="12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Physical Plan ==</a:t>
            </a:r>
          </a:p>
          <a:p>
            <a:r>
              <a:rPr lang="en-US" sz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SortAggregate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(key=[company#1319], functions=[max(zipcode#1324)])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+- *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[company#1319 ASC NULLS FIRST], false, 0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+- </a:t>
            </a: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Exchange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hashpartitioning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(company#1319, 200)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+- </a:t>
            </a:r>
            <a:r>
              <a:rPr lang="en-US" sz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SortAggregate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(key=[company#1319], functions=[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partial_max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(zipcode#1324)])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+- *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[company#1319 ASC NULLS FIRST], false, 0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+- *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Scan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org.apache.spark.sql.cassandra.CassandraSourceRelation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ks_7579.customer[company#1319,zipcode#1324] 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company:string,zipcode:string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872" y="1189916"/>
            <a:ext cx="602901" cy="75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39773" y="1506563"/>
            <a:ext cx="226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Why do some stages repeat ?</a:t>
            </a:r>
          </a:p>
        </p:txBody>
      </p:sp>
    </p:spTree>
    <p:extLst>
      <p:ext uri="{BB962C8B-B14F-4D97-AF65-F5344CB8AC3E}">
        <p14:creationId xmlns:p14="http://schemas.microsoft.com/office/powerpoint/2010/main" val="2782210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CassandraSQLContext</a:t>
            </a:r>
            <a:r>
              <a:rPr lang="en-US" dirty="0" smtClean="0"/>
              <a:t>: Writing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46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spark.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customer2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load.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count()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Long = 0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DataFrameReader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spark.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load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org.apache.spark.sql.DataFrame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address1: string ... 8 more fields]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2326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CassandraSQLContext</a:t>
            </a:r>
            <a:r>
              <a:rPr lang="en-US" dirty="0" smtClean="0"/>
              <a:t>: Writing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 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"customer2" 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save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no output;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spark.read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"customer2")).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load.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count()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Long = 28</a:t>
            </a:r>
            <a:endParaRPr lang="en-US" sz="12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11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472"/>
            <a:ext cx="8460297" cy="548048"/>
          </a:xfrm>
        </p:spPr>
        <p:txBody>
          <a:bodyPr/>
          <a:lstStyle/>
          <a:p>
            <a:r>
              <a:rPr lang="en-US" sz="2400" dirty="0" err="1" smtClean="0"/>
              <a:t>DataFrame</a:t>
            </a:r>
            <a:r>
              <a:rPr lang="en-US" sz="2400" dirty="0" smtClean="0"/>
              <a:t>, </a:t>
            </a:r>
            <a:r>
              <a:rPr lang="en-US" sz="2400" dirty="0" err="1" smtClean="0"/>
              <a:t>CassandraSQLContext</a:t>
            </a:r>
            <a:r>
              <a:rPr lang="en-US" sz="2400" dirty="0" smtClean="0"/>
              <a:t>: Transform Before Write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48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cqlsh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truncate customer2;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spark.read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"customer2")).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load.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count()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Long = 0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spark.read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"customer")).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load.</a:t>
            </a:r>
          </a:p>
          <a:p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filter($"</a:t>
            </a:r>
            <a:r>
              <a:rPr lang="en-US" sz="12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" === "Frank" || $"</a:t>
            </a:r>
            <a:r>
              <a:rPr lang="en-US" sz="12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" === "Miller")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org.apache.spark.sql.Dataset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org.apache.spark.sql.Row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[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address1: string ... 8 more fields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9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472"/>
            <a:ext cx="8460297" cy="548048"/>
          </a:xfrm>
        </p:spPr>
        <p:txBody>
          <a:bodyPr/>
          <a:lstStyle/>
          <a:p>
            <a:r>
              <a:rPr lang="en-US" sz="2400" dirty="0" err="1" smtClean="0"/>
              <a:t>DataFrame</a:t>
            </a:r>
            <a:r>
              <a:rPr lang="en-US" sz="2400" dirty="0" smtClean="0"/>
              <a:t>, </a:t>
            </a:r>
            <a:r>
              <a:rPr lang="en-US" sz="2400" dirty="0" err="1" smtClean="0"/>
              <a:t>CassandraSQLContext</a:t>
            </a:r>
            <a:r>
              <a:rPr lang="en-US" sz="2400" dirty="0" smtClean="0"/>
              <a:t>: Transform Before Write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49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 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"customer2" 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save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no output;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spark.read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"customer2")).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load.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count()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Long = 3</a:t>
            </a:r>
            <a:endParaRPr lang="en-US" sz="12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2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0209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CassandraSQLContext</a:t>
            </a:r>
            <a:r>
              <a:rPr lang="en-US" dirty="0" smtClean="0"/>
              <a:t>: write mode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50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company FROM ks_7579.customer").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filter($"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=== "Frank" || $"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=== "Miller")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recs_DF.write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 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"customer2" )).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save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java.lang.UnsupportedOperationException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SaveMode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set to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ErrorIfExists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and Table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ks_7579.customer2 already exists and contains data.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Perhaps you meant to set the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write mode to Append?</a:t>
            </a:r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9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CassandraSQLContext</a:t>
            </a:r>
            <a:r>
              <a:rPr lang="en-US" dirty="0" smtClean="0"/>
              <a:t>: write mode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51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064613"/>
            <a:ext cx="8875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Write with proper Append mode-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company FROM ks_7579.customer").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filter($"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=== "Frank" || $"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=== "Miller")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append, </a:t>
            </a: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overwite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other,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See,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https://spark.apache.org/docs/2.2.0/api/java/org/apache/spark/sql/DataFrameWriter.html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recs_DF.write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mode("append").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format("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options(Map( "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-&gt; "ks_7579", "table" -&gt; "customer2" )).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9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Predicate Pushdown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52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510298" y="930962"/>
            <a:ext cx="448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Any predicate that is valid in CQL is pushed from (Spark) down to DSE for processing when ..</a:t>
            </a:r>
          </a:p>
          <a:p>
            <a:endParaRPr lang="en-US" sz="18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Supported by a partition key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Support by a clustering key</a:t>
            </a:r>
          </a:p>
        </p:txBody>
      </p:sp>
    </p:spTree>
    <p:extLst>
      <p:ext uri="{BB962C8B-B14F-4D97-AF65-F5344CB8AC3E}">
        <p14:creationId xmlns:p14="http://schemas.microsoft.com/office/powerpoint/2010/main" val="572276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558" y="1064613"/>
            <a:ext cx="88755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spark.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, company " +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"FROM ks_7579.customer").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("company")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recs_DF2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where("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&gt; 115")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recs_DF2.explain()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== Physical Plan ==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*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[company#106 ASC NULLS FIRST], true, 0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+- </a:t>
            </a:r>
            <a:r>
              <a:rPr lang="en-US" sz="12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Exchange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rangepartitioning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(company#106 ASC NULLS FIRST, 200)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  +- *</a:t>
            </a:r>
            <a:r>
              <a:rPr lang="en-US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(customer_num#102 &gt; 115)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     +- *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Scan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org.apache.spark.sql.cassandra.CassandraSourceRelation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ks_7579.customer[customer_num#102,company#106] 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PushedFilters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[*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IsNotNull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GreaterThan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(customer_num,115)],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customer_num:int,company:string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Pushdown: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53</a:t>
            </a:fld>
            <a:endParaRPr lang="uk-UA" dirty="0"/>
          </a:p>
        </p:txBody>
      </p:sp>
      <p:sp>
        <p:nvSpPr>
          <p:cNvPr id="22" name="Rectangle 21"/>
          <p:cNvSpPr/>
          <p:nvPr/>
        </p:nvSpPr>
        <p:spPr>
          <a:xfrm>
            <a:off x="7617204" y="1112761"/>
            <a:ext cx="267048" cy="267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81031" y="1081383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74897" y="1326573"/>
            <a:ext cx="267048" cy="267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17204" y="1805977"/>
            <a:ext cx="267048" cy="26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5593" y="2137246"/>
            <a:ext cx="267048" cy="267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8724" y="130620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89420" y="210953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81031" y="1781941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(Exchange)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566870" y="1781941"/>
            <a:ext cx="363827" cy="62235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64" y="810027"/>
            <a:ext cx="740168" cy="97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60026" flipV="1">
            <a:off x="6214733" y="793786"/>
            <a:ext cx="535278" cy="44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276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Pushdown: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54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4558" y="1232392"/>
            <a:ext cx="88755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recs_DF2 =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where("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= 115")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recs_DF2.explain()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== Physical Plan ==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*Sort [company#106 ASC NULLS FIRST], true, 0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+- Exchange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rangepartitioning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(company#106 ASC NULLS FIRST, 200)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   +- *Scan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org.apache.spark.sql.cassandra.CassandraSourceRelation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ks_7579.customer[customer_num#102,company#106] 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PushedFilters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[*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IsNotNull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*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EqualTo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(customer_num,115)],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ReadSchema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customer_num:int,company:string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17204" y="695944"/>
            <a:ext cx="267048" cy="267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81031" y="66456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4897" y="909756"/>
            <a:ext cx="267048" cy="267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17204" y="1389160"/>
            <a:ext cx="267048" cy="26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5593" y="1720429"/>
            <a:ext cx="267048" cy="267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8724" y="88939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9420" y="169272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1031" y="1365124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(Exchange)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66870" y="1365124"/>
            <a:ext cx="363827" cy="62235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64" y="393210"/>
            <a:ext cx="740168" cy="97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60026" flipV="1">
            <a:off x="6214733" y="376969"/>
            <a:ext cx="535278" cy="44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80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55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9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56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Content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96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API Allows Catalyst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57</a:t>
            </a:fld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99060" y="944355"/>
            <a:ext cx="764824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Catalyst is an Optimizer which can Re-plan User </a:t>
            </a:r>
            <a:r>
              <a:rPr lang="en-US" sz="1800" dirty="0" smtClean="0"/>
              <a:t>requests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ds.groupBy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('value).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count.explain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(true)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== Parsed Logical Plan ==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'Aggregate ['value], [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unresolvedalias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('value, None), count(1) AS count#47L]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+-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LocalRelation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[value#22]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== Analyzed Logical Plan ==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value: string, count: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bigint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Aggregate [value#22], [value#22, count(1) AS count#47L]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+-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LocalRelation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[value#22]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== Optimized Logical Plan ==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Aggregate [value#22], [value#22, count(1) AS count#47L]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+-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LocalRelation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[value#22]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== Physical Plan ==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HashAggregate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(keys=[value#22], functions=[count(1)], output=[value#22, count#47L])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+- Exchange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hashpartitioning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(value#22, 200)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+- *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HashAggregate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(keys=[value#22], functions=[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partial_count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(1)], output=[value#22, count#53L])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+-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LocalTableScan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[value#22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09666" y="387918"/>
            <a:ext cx="1837189" cy="7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Parsed From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9667" y="1307284"/>
            <a:ext cx="1837189" cy="7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all Attributes, </a:t>
            </a:r>
            <a:br>
              <a:rPr lang="en-US" dirty="0"/>
            </a:br>
            <a:r>
              <a:rPr lang="en-US" dirty="0"/>
              <a:t>Expand Wildcards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9668" y="2167156"/>
            <a:ext cx="1837189" cy="7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Reorganize Plan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3863" y="3049398"/>
            <a:ext cx="1837189" cy="7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Actually Figure </a:t>
            </a:r>
          </a:p>
          <a:p>
            <a:pPr algn="ctr"/>
            <a:r>
              <a:rPr lang="en-US" dirty="0"/>
              <a:t>Out Operations</a:t>
            </a:r>
          </a:p>
        </p:txBody>
      </p:sp>
    </p:spTree>
    <p:extLst>
      <p:ext uri="{BB962C8B-B14F-4D97-AF65-F5344CB8AC3E}">
        <p14:creationId xmlns:p14="http://schemas.microsoft.com/office/powerpoint/2010/main" val="4357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99833" y="451342"/>
            <a:ext cx="2512088" cy="548048"/>
          </a:xfrm>
        </p:spPr>
        <p:txBody>
          <a:bodyPr/>
          <a:lstStyle/>
          <a:p>
            <a:r>
              <a:rPr lang="en-US" dirty="0" smtClean="0"/>
              <a:t>Working Goal: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0232" y="1293916"/>
            <a:ext cx="1724422" cy="195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80232" y="3253486"/>
            <a:ext cx="220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Maury Atwater, President of Atwater's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60" y="451342"/>
            <a:ext cx="61778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Maury_Atwater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To: DSE_HOTSHOT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Subject: Need this now !!!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Big deal. You previously loaded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customer_orders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Now join the SQL modeled customer, orders, and items, and load the DSE modeled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customer_orders2. We need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order_total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calculated from items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quantity * price).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 also need Jobs that show: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 Predicate pushdown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. Optimization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-MA</a:t>
            </a:r>
          </a:p>
        </p:txBody>
      </p:sp>
    </p:spTree>
    <p:extLst>
      <p:ext uri="{BB962C8B-B14F-4D97-AF65-F5344CB8AC3E}">
        <p14:creationId xmlns:p14="http://schemas.microsoft.com/office/powerpoint/2010/main" val="83131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</a:t>
            </a:r>
            <a:r>
              <a:rPr lang="en-US" dirty="0" err="1" smtClean="0"/>
              <a:t>DataFrames</a:t>
            </a:r>
            <a:r>
              <a:rPr lang="en-US" dirty="0" smtClean="0"/>
              <a:t>, Datasets, (SQL)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000-DTSE-Analytics-7578-60-DU-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19" name="TextBox 18"/>
          <p:cNvSpPr txBox="1"/>
          <p:nvPr/>
        </p:nvSpPr>
        <p:spPr>
          <a:xfrm>
            <a:off x="4681058" y="1199320"/>
            <a:ext cx="4326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RDD; first (core) abstraction, opaque, 2011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Dataset; named columns/types, compile time checking, JVM platforms only, 2015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err="1" smtClean="0"/>
              <a:t>DataFrame</a:t>
            </a:r>
            <a:r>
              <a:rPr lang="en-US" sz="1800" dirty="0"/>
              <a:t>;</a:t>
            </a:r>
            <a:r>
              <a:rPr lang="en-US" sz="1800" dirty="0" smtClean="0"/>
              <a:t> fastest, runtime checking of columns/types, now alias for Dataset[Row], 2013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0" y="1284026"/>
            <a:ext cx="3251331" cy="238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1748">
            <a:off x="3997477" y="2989584"/>
            <a:ext cx="783286" cy="72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573711" y="3892491"/>
            <a:ext cx="4501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Both-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Optimized execution plans via Catalyst Optimizer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Custom memory management via Project Tungsten</a:t>
            </a:r>
          </a:p>
        </p:txBody>
      </p:sp>
    </p:spTree>
    <p:extLst>
      <p:ext uri="{BB962C8B-B14F-4D97-AF65-F5344CB8AC3E}">
        <p14:creationId xmlns:p14="http://schemas.microsoft.com/office/powerpoint/2010/main" val="196340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170" y="696265"/>
            <a:ext cx="84644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recs_DF</a:t>
            </a:r>
            <a:r>
              <a:rPr lang="en-US" sz="1600" dirty="0"/>
              <a:t> = spark.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sql</a:t>
            </a:r>
            <a:r>
              <a:rPr lang="en-US" sz="1600" dirty="0"/>
              <a:t>("SELECT </a:t>
            </a:r>
            <a:r>
              <a:rPr lang="en-US" sz="1600" dirty="0" err="1"/>
              <a:t>customer_num</a:t>
            </a:r>
            <a:r>
              <a:rPr lang="en-US" sz="1600" dirty="0"/>
              <a:t> , company " +</a:t>
            </a:r>
          </a:p>
          <a:p>
            <a:r>
              <a:rPr lang="en-US" sz="1600" dirty="0"/>
              <a:t>   "FROM ks_7579.customer")</a:t>
            </a:r>
          </a:p>
          <a:p>
            <a:endParaRPr lang="en-US" sz="1600" dirty="0"/>
          </a:p>
          <a:p>
            <a:r>
              <a:rPr lang="en-US" sz="1600" dirty="0" err="1"/>
              <a:t>recs_DF.explain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r>
              <a:rPr lang="en-US" sz="1600" dirty="0"/>
              <a:t>// == Physical Plan ==</a:t>
            </a:r>
          </a:p>
          <a:p>
            <a:r>
              <a:rPr lang="en-US" sz="1600" dirty="0"/>
              <a:t>// </a:t>
            </a:r>
            <a:r>
              <a:rPr lang="en-US" sz="1600" dirty="0">
                <a:solidFill>
                  <a:srgbClr val="00B0F0"/>
                </a:solidFill>
              </a:rPr>
              <a:t>*Scan</a:t>
            </a:r>
            <a:r>
              <a:rPr lang="en-US" sz="1600" dirty="0"/>
              <a:t> </a:t>
            </a:r>
            <a:r>
              <a:rPr lang="en-US" sz="1600" dirty="0" err="1" smtClean="0"/>
              <a:t>org.apache.spark.sql.cassandra.CassandraSourceRelation</a:t>
            </a:r>
            <a:endParaRPr lang="en-US" sz="1600" dirty="0" smtClean="0"/>
          </a:p>
          <a:p>
            <a:r>
              <a:rPr lang="en-US" sz="1600" dirty="0" smtClean="0"/>
              <a:t>//    </a:t>
            </a:r>
            <a:r>
              <a:rPr lang="en-US" sz="1600" dirty="0"/>
              <a:t>ks_7579.customer[customer_num#28,company#32] </a:t>
            </a:r>
            <a:endParaRPr lang="en-US" sz="1600" dirty="0" smtClean="0"/>
          </a:p>
          <a:p>
            <a:r>
              <a:rPr lang="en-US" sz="1600" dirty="0" smtClean="0"/>
              <a:t>//    </a:t>
            </a:r>
            <a:r>
              <a:rPr lang="en-US" sz="1600" dirty="0" err="1" smtClean="0"/>
              <a:t>ReadSchema</a:t>
            </a:r>
            <a:r>
              <a:rPr lang="en-US" sz="1600" dirty="0"/>
              <a:t>: </a:t>
            </a:r>
            <a:r>
              <a:rPr lang="en-US" sz="1600" dirty="0" err="1"/>
              <a:t>struct</a:t>
            </a:r>
            <a:r>
              <a:rPr lang="en-US" sz="1600" dirty="0"/>
              <a:t>&lt;</a:t>
            </a:r>
            <a:r>
              <a:rPr lang="en-US" sz="1600" dirty="0" err="1"/>
              <a:t>customer_num:int,company:string</a:t>
            </a:r>
            <a:r>
              <a:rPr lang="en-US" sz="1600" dirty="0"/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633" y="661942"/>
            <a:ext cx="2638337" cy="548048"/>
          </a:xfrm>
        </p:spPr>
        <p:txBody>
          <a:bodyPr/>
          <a:lstStyle/>
          <a:p>
            <a:r>
              <a:rPr lang="en-US" dirty="0" smtClean="0"/>
              <a:t>Example Optimization: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22" name="Rectangle 21"/>
          <p:cNvSpPr/>
          <p:nvPr/>
        </p:nvSpPr>
        <p:spPr>
          <a:xfrm>
            <a:off x="7617204" y="1946246"/>
            <a:ext cx="267048" cy="267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81031" y="289979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122253" y="1694576"/>
            <a:ext cx="0" cy="21438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28425" y="2929960"/>
            <a:ext cx="267048" cy="267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17204" y="2281109"/>
            <a:ext cx="267048" cy="267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5593" y="2612378"/>
            <a:ext cx="267048" cy="267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2252" y="194624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9420" y="226047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566870" y="2257073"/>
            <a:ext cx="363827" cy="62235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81031" y="2592013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(Exchange)</a:t>
            </a:r>
          </a:p>
        </p:txBody>
      </p:sp>
    </p:spTree>
    <p:extLst>
      <p:ext uri="{BB962C8B-B14F-4D97-AF65-F5344CB8AC3E}">
        <p14:creationId xmlns:p14="http://schemas.microsoft.com/office/powerpoint/2010/main" val="69590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170" y="545263"/>
            <a:ext cx="84644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recs_DF</a:t>
            </a:r>
            <a:r>
              <a:rPr lang="en-US" sz="1600" dirty="0"/>
              <a:t> = spark.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sql</a:t>
            </a:r>
            <a:r>
              <a:rPr lang="en-US" sz="1600" dirty="0"/>
              <a:t>("SELECT </a:t>
            </a:r>
            <a:r>
              <a:rPr lang="en-US" sz="1600" dirty="0" err="1"/>
              <a:t>customer_num</a:t>
            </a:r>
            <a:r>
              <a:rPr lang="en-US" sz="1600" dirty="0"/>
              <a:t> , company " +</a:t>
            </a:r>
          </a:p>
          <a:p>
            <a:r>
              <a:rPr lang="en-US" sz="1600" dirty="0"/>
              <a:t>   "FROM ks_7579.customer").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orderBy</a:t>
            </a:r>
            <a:r>
              <a:rPr lang="en-US" sz="1600" dirty="0"/>
              <a:t>("company")</a:t>
            </a:r>
          </a:p>
          <a:p>
            <a:endParaRPr lang="en-US" sz="1600" dirty="0"/>
          </a:p>
          <a:p>
            <a:r>
              <a:rPr lang="en-US" sz="1600" dirty="0" err="1"/>
              <a:t>recs_DF.explain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r>
              <a:rPr lang="en-US" sz="1600" dirty="0"/>
              <a:t>// == Physical Plan ==</a:t>
            </a:r>
          </a:p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*Sort </a:t>
            </a:r>
            <a:r>
              <a:rPr lang="en-US" sz="1600" dirty="0"/>
              <a:t>[company#85 ASC NULLS FIRST], true, 0</a:t>
            </a:r>
          </a:p>
          <a:p>
            <a:r>
              <a:rPr lang="en-US" sz="1600" dirty="0"/>
              <a:t>// </a:t>
            </a:r>
            <a:r>
              <a:rPr lang="en-US" sz="1600" dirty="0">
                <a:solidFill>
                  <a:srgbClr val="92D050"/>
                </a:solidFill>
              </a:rPr>
              <a:t>+- Exchange </a:t>
            </a:r>
            <a:r>
              <a:rPr lang="en-US" sz="1600" dirty="0" err="1"/>
              <a:t>rangepartitioning</a:t>
            </a:r>
            <a:r>
              <a:rPr lang="en-US" sz="1600" dirty="0"/>
              <a:t>(company#85 ASC NULLS FIRST, 200)</a:t>
            </a:r>
          </a:p>
          <a:p>
            <a:r>
              <a:rPr lang="en-US" sz="1600" dirty="0"/>
              <a:t>//    </a:t>
            </a:r>
            <a:r>
              <a:rPr lang="en-US" sz="1600" dirty="0">
                <a:solidFill>
                  <a:srgbClr val="00B0F0"/>
                </a:solidFill>
              </a:rPr>
              <a:t>+- *Scan </a:t>
            </a:r>
            <a:r>
              <a:rPr lang="en-US" sz="1600" dirty="0" err="1"/>
              <a:t>org.apache.spark.sql.cassandra.CassandraSourceRelation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//    ks_7579.customer[customer_num#81,company#85</a:t>
            </a:r>
            <a:r>
              <a:rPr lang="en-US" sz="1600" dirty="0"/>
              <a:t>] </a:t>
            </a:r>
            <a:r>
              <a:rPr lang="en-US" sz="1600" dirty="0" err="1"/>
              <a:t>ReadSchema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//    </a:t>
            </a:r>
            <a:r>
              <a:rPr lang="en-US" sz="1600" dirty="0" err="1"/>
              <a:t>struct</a:t>
            </a:r>
            <a:r>
              <a:rPr lang="en-US" sz="1600" dirty="0"/>
              <a:t>&lt;</a:t>
            </a:r>
            <a:r>
              <a:rPr lang="en-US" sz="1600" dirty="0" err="1"/>
              <a:t>customer_num:int,company:string</a:t>
            </a:r>
            <a:r>
              <a:rPr lang="en-US" sz="1600" dirty="0"/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633" y="757033"/>
            <a:ext cx="2638337" cy="548048"/>
          </a:xfrm>
        </p:spPr>
        <p:txBody>
          <a:bodyPr/>
          <a:lstStyle/>
          <a:p>
            <a:r>
              <a:rPr lang="en-US" dirty="0" smtClean="0"/>
              <a:t>Example Optimization: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000-DTSE-Analytics-7578-60-DU-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5" name="Rounded Rectangle 4"/>
          <p:cNvSpPr/>
          <p:nvPr/>
        </p:nvSpPr>
        <p:spPr>
          <a:xfrm>
            <a:off x="7566870" y="2257073"/>
            <a:ext cx="363827" cy="62235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22253" y="1694576"/>
            <a:ext cx="0" cy="21438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17204" y="1946246"/>
            <a:ext cx="267048" cy="267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1031" y="289979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28425" y="2929960"/>
            <a:ext cx="267048" cy="267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17204" y="2281109"/>
            <a:ext cx="267048" cy="267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5593" y="2612378"/>
            <a:ext cx="267048" cy="267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2252" y="194624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89420" y="226047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81031" y="2592013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(Exchange)</a:t>
            </a:r>
          </a:p>
        </p:txBody>
      </p:sp>
    </p:spTree>
    <p:extLst>
      <p:ext uri="{BB962C8B-B14F-4D97-AF65-F5344CB8AC3E}">
        <p14:creationId xmlns:p14="http://schemas.microsoft.com/office/powerpoint/2010/main" val="3233285036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2294</TotalTime>
  <Words>5344</Words>
  <Application>Microsoft Office PowerPoint</Application>
  <PresentationFormat>On-screen Show (16:9)</PresentationFormat>
  <Paragraphs>1000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DataStax_Template_Widescreen</vt:lpstr>
      <vt:lpstr>Discussion Unit: DSE Analytics</vt:lpstr>
      <vt:lpstr>Discussion Lab:</vt:lpstr>
      <vt:lpstr>DSE Analytics: T | F</vt:lpstr>
      <vt:lpstr>SQL/CQL Queries: How, and what index is best ?</vt:lpstr>
      <vt:lpstr>End of Discussion Lab:</vt:lpstr>
      <vt:lpstr>Working Goal:</vt:lpstr>
      <vt:lpstr>DSE Analytics: DataFrames, Datasets, (SQL)</vt:lpstr>
      <vt:lpstr>Example Optimization:</vt:lpstr>
      <vt:lpstr>Example Optimization:</vt:lpstr>
      <vt:lpstr>Example Optimization:</vt:lpstr>
      <vt:lpstr>DataFrames: Creation</vt:lpstr>
      <vt:lpstr>DataFrames: How to Create, Reflection</vt:lpstr>
      <vt:lpstr>DataFrames: How to Create, Reflection</vt:lpstr>
      <vt:lpstr>DataFrames: How to Create, Reflection</vt:lpstr>
      <vt:lpstr>From the Earlier RDD Example (RDD)</vt:lpstr>
      <vt:lpstr>From the Earlier RDD Example (Data)</vt:lpstr>
      <vt:lpstr>DataFrames: Works with JSON</vt:lpstr>
      <vt:lpstr>DataFrames: How to Create, Reflection</vt:lpstr>
      <vt:lpstr>DataFrames: How to Create, Reflection</vt:lpstr>
      <vt:lpstr>DataFrames: How to Create, Programmatically</vt:lpstr>
      <vt:lpstr>DataFrames: How to Create, Programmatically</vt:lpstr>
      <vt:lpstr>DataFrames: How to Create, Programmatically</vt:lpstr>
      <vt:lpstr>DataFrames: How to Create, DataFrameReader</vt:lpstr>
      <vt:lpstr>DataFrames: Helpers</vt:lpstr>
      <vt:lpstr>DataFrames: Helpers</vt:lpstr>
      <vt:lpstr>DataFrames: API</vt:lpstr>
      <vt:lpstr>DataFrame: Transforms, Repartitioning, Persistence</vt:lpstr>
      <vt:lpstr>DataFrame: Transforms, DataFrame to RDD</vt:lpstr>
      <vt:lpstr>DataFrame: Actions</vt:lpstr>
      <vt:lpstr>DataFrame: Actions</vt:lpstr>
      <vt:lpstr>DataFrame: Query API, Unary Transforms</vt:lpstr>
      <vt:lpstr>DataFrame: Query API, Unary Transforms</vt:lpstr>
      <vt:lpstr>DataFrame: Query API, Binary Transforms</vt:lpstr>
      <vt:lpstr>DataFrame: Expressions</vt:lpstr>
      <vt:lpstr>DataFrame: Expressions</vt:lpstr>
      <vt:lpstr>CassandraSQLContext API-</vt:lpstr>
      <vt:lpstr>DataFrame, CassandraSQLContext API Examples- </vt:lpstr>
      <vt:lpstr>DataFrame, CassandraSQLContext:</vt:lpstr>
      <vt:lpstr>DataFrame, CassandraSQLContext: column expression</vt:lpstr>
      <vt:lpstr>DataFrame, CassandraSQLContext: column expression</vt:lpstr>
      <vt:lpstr>DataFrame, CassandraSQLContext: column expression</vt:lpstr>
      <vt:lpstr>DataFrame, CassandraSQLContext: RDD cast</vt:lpstr>
      <vt:lpstr>DataFrame, CassandraSQLContext: Aggregation</vt:lpstr>
      <vt:lpstr>DataFrame, CassandraSQLContext: Aggregation</vt:lpstr>
      <vt:lpstr>DataFrame, CassandraSQLContext: Aggregation</vt:lpstr>
      <vt:lpstr>DataFrame, CassandraSQLContext: Writing</vt:lpstr>
      <vt:lpstr>DataFrame, CassandraSQLContext: Writing</vt:lpstr>
      <vt:lpstr>DataFrame, CassandraSQLContext: Transform Before Write</vt:lpstr>
      <vt:lpstr>DataFrame, CassandraSQLContext: Transform Before Write</vt:lpstr>
      <vt:lpstr>DataFrame, CassandraSQLContext: write mode</vt:lpstr>
      <vt:lpstr>DataFrame, CassandraSQLContext: write mode</vt:lpstr>
      <vt:lpstr>DSE Analytics: Predicate Pushdown</vt:lpstr>
      <vt:lpstr>Predicate Pushdown: Example</vt:lpstr>
      <vt:lpstr>Predicate Pushdown: Example</vt:lpstr>
      <vt:lpstr>End of Unit:</vt:lpstr>
      <vt:lpstr>Additional Content:</vt:lpstr>
      <vt:lpstr>Limited API Allows Catalyst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158</cp:revision>
  <dcterms:created xsi:type="dcterms:W3CDTF">2018-03-30T00:33:11Z</dcterms:created>
  <dcterms:modified xsi:type="dcterms:W3CDTF">2019-01-09T17:50:16Z</dcterms:modified>
  <cp:category/>
</cp:coreProperties>
</file>