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92" r:id="rId4"/>
    <p:sldId id="264" r:id="rId5"/>
    <p:sldId id="293" r:id="rId6"/>
    <p:sldId id="295" r:id="rId7"/>
    <p:sldId id="294" r:id="rId8"/>
    <p:sldId id="296" r:id="rId9"/>
    <p:sldId id="297" r:id="rId10"/>
    <p:sldId id="299" r:id="rId11"/>
    <p:sldId id="300" r:id="rId12"/>
    <p:sldId id="301" r:id="rId13"/>
    <p:sldId id="26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FFDE81"/>
    <a:srgbClr val="FFD358"/>
    <a:srgbClr val="8031A7"/>
    <a:srgbClr val="BFBFBF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71" autoAdjust="0"/>
    <p:restoredTop sz="72841" autoAdjust="0"/>
  </p:normalViewPr>
  <p:slideViewPr>
    <p:cSldViewPr snapToGrid="0" snapToObjects="1">
      <p:cViewPr varScale="1">
        <p:scale>
          <a:sx n="119" d="100"/>
          <a:sy n="119" d="100"/>
        </p:scale>
        <p:origin x="-1812" y="-96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200" d="100"/>
        <a:sy n="200" d="100"/>
      </p:scale>
      <p:origin x="0" y="3450"/>
    </p:cViewPr>
  </p:sorterViewPr>
  <p:notesViewPr>
    <p:cSldViewPr snapToGrid="0" snapToObjects="1">
      <p:cViewPr varScale="1">
        <p:scale>
          <a:sx n="94" d="100"/>
          <a:sy n="94" d="100"/>
        </p:scale>
        <p:origin x="-37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3683" y="199103"/>
            <a:ext cx="5887757" cy="33118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563842" y="3612198"/>
            <a:ext cx="5877597" cy="52859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of this Discussion Unit is to detail DSE Analytics Always-On SQL (AOS).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55606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 optimization using Always-On SQL, available as Spark/SQL. Using RDDs/DFs/Datasets, these optimizations are available via programming,</a:t>
            </a:r>
            <a:r>
              <a:rPr lang="en-US" baseline="0" dirty="0" smtClean="0"/>
              <a:t> but harder than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92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SQL commands are available. Here a table copy is displayed.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92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SQL commands are available. Explain plan generation.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92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r>
              <a:rPr lang="en-US" baseline="0" dirty="0" smtClean="0"/>
              <a:t> of Discussion Unit-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9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the next page we enter a Discussion Lab.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1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the questions above-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4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Discussion Lab-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0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Relative to DSE Analytics Always-On SQL, the following is offered: </a:t>
            </a:r>
          </a:p>
          <a:p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Enabling AOS (when it was not enabled at boot time), requires a node restart.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AOS, like DSE Analytics, is enabled DC by DC.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A given host, (reported by status), is elected the 'connection point' (CP); made transparent by the DSE driver. This (CP) host supports a minor status page on port 9077.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https://docs.datastax.com/en/dse/6.0/dse-admin/datastax_enterprise/tools/dseClientTool/dseClientToolcommands/dseClient-toolAlwayson-sql.html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92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Configuring AOS: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AOS must start with the DSE node, else a nod restart is required.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Pre-requisites;</a:t>
            </a:r>
            <a:r>
              <a:rPr lang="en-US" baseline="0" dirty="0" smtClean="0"/>
              <a:t> DSEFS enabled, </a:t>
            </a:r>
            <a:r>
              <a:rPr lang="en-US" baseline="0" dirty="0" err="1" smtClean="0"/>
              <a:t>native_transport_address</a:t>
            </a:r>
            <a:r>
              <a:rPr lang="en-US" baseline="0" dirty="0" smtClean="0"/>
              <a:t> set/reachable, more. See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below.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Minimally, the (n) settings listed under </a:t>
            </a:r>
            <a:r>
              <a:rPr lang="en-US" baseline="0" dirty="0" err="1" smtClean="0"/>
              <a:t>dse.yaml</a:t>
            </a:r>
            <a:r>
              <a:rPr lang="en-US" baseline="0" dirty="0" smtClean="0"/>
              <a:t>, may be set via </a:t>
            </a:r>
            <a:r>
              <a:rPr lang="en-US" baseline="0" dirty="0" err="1" smtClean="0"/>
              <a:t>reconfig</a:t>
            </a:r>
            <a:r>
              <a:rPr lang="en-US" baseline="0" dirty="0" smtClean="0"/>
              <a:t>, full multi-user mode.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Refrence</a:t>
            </a:r>
            <a:r>
              <a:rPr lang="en-US" dirty="0" smtClean="0"/>
              <a:t>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https://docs.datastax.com/en/dse/6.0/dse-dev/datastax_enterprise/spark/alwaysOnSql.html</a:t>
            </a:r>
          </a:p>
          <a:p>
            <a:pPr lvl="1"/>
            <a:r>
              <a:rPr lang="en-US" dirty="0" smtClean="0"/>
              <a:t>https://www.datastax.com/2018/05/introducing-alwayson-sql-for-dse-analytics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92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what</a:t>
            </a:r>
            <a:r>
              <a:rPr lang="en-US" baseline="0" dirty="0" smtClean="0"/>
              <a:t> and why of DSE Always-On SQL-</a:t>
            </a:r>
          </a:p>
          <a:p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Aimed at BI tool, and Studio.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(Simpler clients) not requiring the full power of Spark/SQL/other.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92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and the Catalyst</a:t>
            </a:r>
            <a:r>
              <a:rPr lang="en-US" baseline="0" dirty="0" smtClean="0"/>
              <a:t> optimizer to Spark opened a lot of optimizations; huge launch. With Catalyst, Spark/SQL can support most of the TPC/DS (SQL data warehouse suite).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92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DSE 6.0 delivers Always-On SQL, comments: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An enhancement over Spark </a:t>
            </a:r>
            <a:r>
              <a:rPr lang="en-US" dirty="0" err="1" smtClean="0"/>
              <a:t>ThriftServer</a:t>
            </a:r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Uses a native DSE communication protocol; asynchronous operations, futures (server</a:t>
            </a:r>
            <a:r>
              <a:rPr lang="en-US" baseline="0" dirty="0" smtClean="0"/>
              <a:t> notifications)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Similar to DSE Analytics; driver automatically handles migrating host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Must read,</a:t>
            </a:r>
          </a:p>
          <a:p>
            <a:pPr lvl="1"/>
            <a:r>
              <a:rPr lang="en-US" dirty="0" smtClean="0"/>
              <a:t>http://www.russellspitzer.com/2017/05/19/Spark-Sql-Thriftserver/</a:t>
            </a:r>
          </a:p>
          <a:p>
            <a:pPr lvl="1"/>
            <a:r>
              <a:rPr lang="en-US" dirty="0" smtClean="0"/>
              <a:t>https://www.youtube.com/watch?v=_qo-0cqRSjU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CQL native communication protocol,</a:t>
            </a:r>
          </a:p>
          <a:p>
            <a:pPr lvl="1"/>
            <a:r>
              <a:rPr lang="en-US" dirty="0" smtClean="0"/>
              <a:t>https://www.datastax.com/dev/blog/binary-protocol</a:t>
            </a:r>
          </a:p>
        </p:txBody>
      </p:sp>
    </p:spTree>
    <p:extLst>
      <p:ext uri="{BB962C8B-B14F-4D97-AF65-F5344CB8AC3E}">
        <p14:creationId xmlns:p14="http://schemas.microsoft.com/office/powerpoint/2010/main" val="46429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000-DTSE-Analytics-7590-60-DU-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000-DTSE-Analytics-7590-60-DU-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000-DTSE-Analytics-7590-60-DU-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pic>
        <p:nvPicPr>
          <p:cNvPr id="13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000-DTSE-Analytics-7590-60-DU-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000-DTSE-Analytics-7590-60-DU-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End of Module:</a:t>
            </a:r>
            <a:endParaRPr lang="en-US" dirty="0"/>
          </a:p>
        </p:txBody>
      </p:sp>
      <p:pic>
        <p:nvPicPr>
          <p:cNvPr id="9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000-DTSE-Analytics-7590-60-DU-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000-DTSE-Analytics-7590-60-DU-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Solutions: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000-DTSE-Analytics-7590-60-DU-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7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714" r:id="rId3"/>
    <p:sldLayoutId id="2147483717" r:id="rId4"/>
    <p:sldLayoutId id="2147483710" r:id="rId5"/>
    <p:sldLayoutId id="2147483716" r:id="rId6"/>
    <p:sldLayoutId id="2147483715" r:id="rId7"/>
    <p:sldLayoutId id="2147483718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16152"/>
            <a:ext cx="3089305" cy="828360"/>
          </a:xfrm>
        </p:spPr>
        <p:txBody>
          <a:bodyPr/>
          <a:lstStyle/>
          <a:p>
            <a:r>
              <a:rPr lang="en-US" dirty="0" smtClean="0"/>
              <a:t>Discussion Unit: DSE Analytics, Always-On SQL (AOS)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000-DTSE-Analytics-7590-60-DU-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111328" y="1100635"/>
            <a:ext cx="4916294" cy="161299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33363">
              <a:buFont typeface="Arial" pitchFamily="34" charset="0"/>
              <a:buChar char="•"/>
            </a:pPr>
            <a:r>
              <a:rPr lang="en-US" sz="2000" dirty="0" smtClean="0"/>
              <a:t>Discussed briefly, enabled in DSE Studio Discussion Unit 6210/6211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000" dirty="0" smtClean="0"/>
              <a:t>One (two ?) settings in </a:t>
            </a:r>
            <a:r>
              <a:rPr lang="en-US" sz="2000" dirty="0" err="1" smtClean="0"/>
              <a:t>dse.yaml</a:t>
            </a:r>
            <a:r>
              <a:rPr lang="en-US" sz="2000" dirty="0" smtClean="0"/>
              <a:t>, 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alwayson_sql_options</a:t>
            </a:r>
            <a:r>
              <a:rPr lang="en-US" sz="2000" dirty="0"/>
              <a:t>: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      enabled</a:t>
            </a:r>
            <a:r>
              <a:rPr lang="en-US" sz="2000" dirty="0"/>
              <a:t>: true</a:t>
            </a:r>
          </a:p>
          <a:p>
            <a:endParaRPr lang="en-US" sz="2000" dirty="0"/>
          </a:p>
          <a:p>
            <a:pPr marL="233363" indent="-233363">
              <a:buFont typeface="Arial" pitchFamily="34" charset="0"/>
              <a:buChar char="•"/>
            </a:pPr>
            <a:r>
              <a:rPr lang="en-US" sz="2000" dirty="0" smtClean="0"/>
              <a:t>More settings, more function</a:t>
            </a:r>
          </a:p>
        </p:txBody>
      </p:sp>
    </p:spTree>
    <p:extLst>
      <p:ext uri="{BB962C8B-B14F-4D97-AF65-F5344CB8AC3E}">
        <p14:creationId xmlns:p14="http://schemas.microsoft.com/office/powerpoint/2010/main" val="153097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Always-On SQL: SQL commands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000-DTSE-Analytics-7590-60-DU-</a:t>
            </a:r>
            <a:fld id="{5A6FB346-E907-314D-8DE1-ECD2B2B6AA1B}" type="slidenum">
              <a:rPr lang="uk-UA" smtClean="0"/>
              <a:pPr/>
              <a:t>10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38463"/>
            <a:ext cx="753924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spark-</a:t>
            </a:r>
            <a:r>
              <a:rPr lang="en-US" sz="1800" dirty="0" err="1"/>
              <a:t>sql</a:t>
            </a:r>
            <a:r>
              <a:rPr lang="en-US" sz="1800" dirty="0"/>
              <a:t>&gt; </a:t>
            </a:r>
            <a:r>
              <a:rPr lang="en-US" sz="1800" dirty="0">
                <a:solidFill>
                  <a:srgbClr val="00B0F0"/>
                </a:solidFill>
              </a:rPr>
              <a:t>cache table ks_7579.customer;</a:t>
            </a:r>
          </a:p>
          <a:p>
            <a:r>
              <a:rPr lang="en-US" sz="1800" dirty="0" smtClean="0"/>
              <a:t>// Time </a:t>
            </a:r>
            <a:r>
              <a:rPr lang="en-US" sz="1800" dirty="0"/>
              <a:t>taken: 10.445 seconds</a:t>
            </a:r>
          </a:p>
          <a:p>
            <a:endParaRPr lang="en-US" sz="1800" dirty="0"/>
          </a:p>
          <a:p>
            <a:r>
              <a:rPr lang="en-US" sz="1800" dirty="0" smtClean="0"/>
              <a:t>spark-</a:t>
            </a:r>
            <a:r>
              <a:rPr lang="en-US" sz="1800" dirty="0" err="1" smtClean="0"/>
              <a:t>sql</a:t>
            </a:r>
            <a:r>
              <a:rPr lang="en-US" sz="1800" dirty="0" smtClean="0"/>
              <a:t>&gt;</a:t>
            </a:r>
            <a:r>
              <a:rPr lang="en-US" sz="1800" dirty="0" smtClean="0">
                <a:solidFill>
                  <a:srgbClr val="00B0F0"/>
                </a:solidFill>
              </a:rPr>
              <a:t>cache </a:t>
            </a:r>
            <a:r>
              <a:rPr lang="en-US" sz="1800" dirty="0">
                <a:solidFill>
                  <a:srgbClr val="00B0F0"/>
                </a:solidFill>
              </a:rPr>
              <a:t>table as select </a:t>
            </a:r>
            <a:r>
              <a:rPr lang="en-US" sz="1800" dirty="0" err="1">
                <a:solidFill>
                  <a:srgbClr val="00B0F0"/>
                </a:solidFill>
              </a:rPr>
              <a:t>customer_num</a:t>
            </a:r>
            <a:r>
              <a:rPr lang="en-US" sz="1800" dirty="0">
                <a:solidFill>
                  <a:srgbClr val="00B0F0"/>
                </a:solidFill>
              </a:rPr>
              <a:t> from ks_7579.customer;</a:t>
            </a:r>
          </a:p>
          <a:p>
            <a:r>
              <a:rPr lang="en-US" sz="1800" dirty="0" smtClean="0"/>
              <a:t>// Time </a:t>
            </a:r>
            <a:r>
              <a:rPr lang="en-US" sz="1800" dirty="0"/>
              <a:t>taken: 1.239 seconds</a:t>
            </a:r>
          </a:p>
          <a:p>
            <a:endParaRPr lang="en-US" sz="1800" dirty="0"/>
          </a:p>
          <a:p>
            <a:r>
              <a:rPr lang="en-US" sz="1800" dirty="0" smtClean="0"/>
              <a:t>spark-</a:t>
            </a:r>
            <a:r>
              <a:rPr lang="en-US" sz="1800" dirty="0" err="1" smtClean="0"/>
              <a:t>sql</a:t>
            </a:r>
            <a:r>
              <a:rPr lang="en-US" sz="1800" dirty="0"/>
              <a:t>&gt; </a:t>
            </a:r>
            <a:r>
              <a:rPr lang="en-US" sz="1800" dirty="0" err="1">
                <a:solidFill>
                  <a:srgbClr val="00B0F0"/>
                </a:solidFill>
              </a:rPr>
              <a:t>uncache</a:t>
            </a:r>
            <a:r>
              <a:rPr lang="en-US" sz="1800" dirty="0">
                <a:solidFill>
                  <a:srgbClr val="00B0F0"/>
                </a:solidFill>
              </a:rPr>
              <a:t> table ks_7579.customer;</a:t>
            </a:r>
          </a:p>
          <a:p>
            <a:r>
              <a:rPr lang="en-US" sz="1800" dirty="0" smtClean="0"/>
              <a:t>// Time </a:t>
            </a:r>
            <a:r>
              <a:rPr lang="en-US" sz="1800" dirty="0"/>
              <a:t>taken: 0.158 seconds</a:t>
            </a:r>
          </a:p>
          <a:p>
            <a:r>
              <a:rPr lang="en-US" sz="1800" dirty="0" smtClean="0"/>
              <a:t>spark-</a:t>
            </a:r>
            <a:r>
              <a:rPr lang="en-US" sz="1800" dirty="0" err="1" smtClean="0"/>
              <a:t>sql</a:t>
            </a:r>
            <a:r>
              <a:rPr lang="en-US" sz="1800" dirty="0"/>
              <a:t>&gt; </a:t>
            </a:r>
            <a:r>
              <a:rPr lang="en-US" sz="1800" dirty="0">
                <a:solidFill>
                  <a:srgbClr val="00B0F0"/>
                </a:solidFill>
              </a:rPr>
              <a:t>clear cache;</a:t>
            </a:r>
          </a:p>
          <a:p>
            <a:r>
              <a:rPr lang="en-US" sz="1800" dirty="0" smtClean="0"/>
              <a:t>// Time </a:t>
            </a:r>
            <a:r>
              <a:rPr lang="en-US" sz="1800" dirty="0"/>
              <a:t>taken: 0.004 seconds</a:t>
            </a:r>
          </a:p>
          <a:p>
            <a:endParaRPr lang="en-US" sz="1800" dirty="0" smtClean="0"/>
          </a:p>
          <a:p>
            <a:r>
              <a:rPr lang="en-US" sz="1800" dirty="0" smtClean="0"/>
              <a:t>Sugar </a:t>
            </a:r>
            <a:r>
              <a:rPr lang="en-US" sz="1800" dirty="0"/>
              <a:t>for </a:t>
            </a:r>
            <a:r>
              <a:rPr lang="en-US" sz="1800" dirty="0" err="1"/>
              <a:t>df.cache</a:t>
            </a:r>
            <a:endParaRPr lang="en-US" sz="1800" dirty="0"/>
          </a:p>
          <a:p>
            <a:r>
              <a:rPr lang="en-US" sz="1800" dirty="0" smtClean="0"/>
              <a:t>   -- DSEFS </a:t>
            </a:r>
            <a:r>
              <a:rPr lang="en-US" sz="1800" dirty="0"/>
              <a:t>or local disk as configured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7846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Always-On SQL: SQL commands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000-DTSE-Analytics-7590-60-DU-</a:t>
            </a:r>
            <a:fld id="{5A6FB346-E907-314D-8DE1-ECD2B2B6AA1B}" type="slidenum">
              <a:rPr lang="uk-UA" smtClean="0"/>
              <a:pPr/>
              <a:t>11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38463"/>
            <a:ext cx="77572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spark-</a:t>
            </a:r>
            <a:r>
              <a:rPr lang="en-US" sz="1800" dirty="0" err="1"/>
              <a:t>sql</a:t>
            </a:r>
            <a:r>
              <a:rPr lang="en-US" sz="1800" dirty="0"/>
              <a:t>&gt; select count(*) from ks_7579.customer;</a:t>
            </a:r>
          </a:p>
          <a:p>
            <a:r>
              <a:rPr lang="en-US" sz="1800" dirty="0" smtClean="0"/>
              <a:t>// 28                                                                              </a:t>
            </a:r>
            <a:endParaRPr lang="en-US" sz="1800" dirty="0"/>
          </a:p>
          <a:p>
            <a:r>
              <a:rPr lang="en-US" sz="1800" dirty="0" smtClean="0"/>
              <a:t>// Time </a:t>
            </a:r>
            <a:r>
              <a:rPr lang="en-US" sz="1800" dirty="0"/>
              <a:t>taken: 9.78 seconds, Fetched 1 row(s)</a:t>
            </a:r>
          </a:p>
          <a:p>
            <a:endParaRPr lang="en-US" sz="1800" dirty="0" smtClean="0"/>
          </a:p>
          <a:p>
            <a:r>
              <a:rPr lang="en-US" sz="1800" dirty="0" smtClean="0"/>
              <a:t>spark-</a:t>
            </a:r>
            <a:r>
              <a:rPr lang="en-US" sz="1800" dirty="0" err="1" smtClean="0"/>
              <a:t>sql</a:t>
            </a:r>
            <a:r>
              <a:rPr lang="en-US" sz="1800" dirty="0"/>
              <a:t>&gt; insert into ks_7579.customer2 select * from ks_7579.customer;</a:t>
            </a:r>
          </a:p>
          <a:p>
            <a:r>
              <a:rPr lang="en-US" sz="1800" dirty="0" smtClean="0"/>
              <a:t>// Time </a:t>
            </a:r>
            <a:r>
              <a:rPr lang="en-US" sz="1800" dirty="0"/>
              <a:t>taken: 2.934 seconds                                                       </a:t>
            </a:r>
          </a:p>
          <a:p>
            <a:endParaRPr lang="en-US" sz="1800" dirty="0" smtClean="0"/>
          </a:p>
          <a:p>
            <a:r>
              <a:rPr lang="en-US" sz="1800" dirty="0" smtClean="0"/>
              <a:t>spark-</a:t>
            </a:r>
            <a:r>
              <a:rPr lang="en-US" sz="1800" dirty="0" err="1" smtClean="0"/>
              <a:t>sql</a:t>
            </a:r>
            <a:r>
              <a:rPr lang="en-US" sz="1800" dirty="0"/>
              <a:t>&gt; select count(*) from ks_7579.customer2;</a:t>
            </a:r>
          </a:p>
          <a:p>
            <a:r>
              <a:rPr lang="en-US" sz="1800" dirty="0" smtClean="0"/>
              <a:t>// 28</a:t>
            </a:r>
            <a:endParaRPr lang="en-US" sz="1800" dirty="0"/>
          </a:p>
          <a:p>
            <a:r>
              <a:rPr lang="en-US" sz="1800" dirty="0" smtClean="0"/>
              <a:t>// Time </a:t>
            </a:r>
            <a:r>
              <a:rPr lang="en-US" sz="1800" dirty="0"/>
              <a:t>taken: 0.546 seconds, Fetched 1 row(s)</a:t>
            </a:r>
          </a:p>
        </p:txBody>
      </p:sp>
    </p:spTree>
    <p:extLst>
      <p:ext uri="{BB962C8B-B14F-4D97-AF65-F5344CB8AC3E}">
        <p14:creationId xmlns:p14="http://schemas.microsoft.com/office/powerpoint/2010/main" val="207846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Always-On SQL: SQL commands, Explain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000-DTSE-Analytics-7590-60-DU-</a:t>
            </a:r>
            <a:fld id="{5A6FB346-E907-314D-8DE1-ECD2B2B6AA1B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38463"/>
            <a:ext cx="76161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spark-</a:t>
            </a:r>
            <a:r>
              <a:rPr lang="en-US" sz="1800" dirty="0" err="1"/>
              <a:t>sql</a:t>
            </a:r>
            <a:r>
              <a:rPr lang="en-US" sz="1800" dirty="0"/>
              <a:t>&gt; explain select count(*) from ks_7579.customer;</a:t>
            </a:r>
          </a:p>
          <a:p>
            <a:endParaRPr lang="en-US" sz="1800" dirty="0" smtClean="0"/>
          </a:p>
          <a:p>
            <a:r>
              <a:rPr lang="en-US" sz="1800" dirty="0" smtClean="0"/>
              <a:t>== </a:t>
            </a:r>
            <a:r>
              <a:rPr lang="en-US" sz="1800" dirty="0"/>
              <a:t>Physical Plan ==</a:t>
            </a:r>
          </a:p>
          <a:p>
            <a:r>
              <a:rPr lang="en-US" sz="1800" dirty="0"/>
              <a:t>*</a:t>
            </a:r>
            <a:r>
              <a:rPr lang="en-US" sz="1800" dirty="0" err="1"/>
              <a:t>HashAggregate</a:t>
            </a:r>
            <a:r>
              <a:rPr lang="en-US" sz="1800" dirty="0"/>
              <a:t>(keys=[], functions=[count(1)])</a:t>
            </a:r>
          </a:p>
          <a:p>
            <a:r>
              <a:rPr lang="en-US" sz="1800" dirty="0"/>
              <a:t>+- Exchange </a:t>
            </a:r>
            <a:r>
              <a:rPr lang="en-US" sz="1800" dirty="0" err="1"/>
              <a:t>SinglePartition</a:t>
            </a:r>
            <a:endParaRPr lang="en-US" sz="1800" dirty="0"/>
          </a:p>
          <a:p>
            <a:r>
              <a:rPr lang="en-US" sz="1800" dirty="0"/>
              <a:t>   +- *</a:t>
            </a:r>
            <a:r>
              <a:rPr lang="en-US" sz="1800" dirty="0" err="1"/>
              <a:t>HashAggregate</a:t>
            </a:r>
            <a:r>
              <a:rPr lang="en-US" sz="1800" dirty="0"/>
              <a:t>(keys=[], functions=[</a:t>
            </a:r>
            <a:r>
              <a:rPr lang="en-US" sz="1800" dirty="0" err="1"/>
              <a:t>partial_count</a:t>
            </a:r>
            <a:r>
              <a:rPr lang="en-US" sz="1800" dirty="0"/>
              <a:t>(1)])</a:t>
            </a:r>
          </a:p>
          <a:p>
            <a:r>
              <a:rPr lang="en-US" sz="1800" dirty="0"/>
              <a:t>      +- *Scan </a:t>
            </a:r>
            <a:r>
              <a:rPr lang="en-US" sz="1800" dirty="0" err="1"/>
              <a:t>org.apache.spark.sql.cassandra.CassandraSourceRelation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 ks_7579.customer</a:t>
            </a:r>
            <a:r>
              <a:rPr lang="en-US" sz="1800" dirty="0"/>
              <a:t>[] </a:t>
            </a:r>
            <a:r>
              <a:rPr lang="en-US" sz="1800" dirty="0" err="1"/>
              <a:t>ReadSchema</a:t>
            </a:r>
            <a:r>
              <a:rPr lang="en-US" sz="1800" dirty="0"/>
              <a:t>: </a:t>
            </a:r>
            <a:r>
              <a:rPr lang="en-US" sz="1800" dirty="0" err="1"/>
              <a:t>struct</a:t>
            </a:r>
            <a:r>
              <a:rPr lang="en-US" sz="1800" dirty="0"/>
              <a:t>&lt;&gt;</a:t>
            </a:r>
          </a:p>
          <a:p>
            <a:r>
              <a:rPr lang="en-US" sz="1800" dirty="0"/>
              <a:t>Time taken: 0.156 seconds, Fetched 1 row(s)</a:t>
            </a:r>
          </a:p>
        </p:txBody>
      </p:sp>
    </p:spTree>
    <p:extLst>
      <p:ext uri="{BB962C8B-B14F-4D97-AF65-F5344CB8AC3E}">
        <p14:creationId xmlns:p14="http://schemas.microsoft.com/office/powerpoint/2010/main" val="1581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000-DTSE-Analytics-7590-60-DU-</a:t>
            </a:r>
            <a:fld id="{5A6FB346-E907-314D-8DE1-ECD2B2B6AA1B}" type="slidenum">
              <a:rPr lang="uk-UA" smtClean="0"/>
              <a:pPr/>
              <a:t>13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Unit: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Discuss-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Lab: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000-DTSE-Analytics-7590-60-DU-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4521667" y="1205532"/>
            <a:ext cx="443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DSE Analytics; Spark/SQL, SQL (thus far)</a:t>
            </a:r>
          </a:p>
        </p:txBody>
      </p:sp>
    </p:spTree>
    <p:extLst>
      <p:ext uri="{BB962C8B-B14F-4D97-AF65-F5344CB8AC3E}">
        <p14:creationId xmlns:p14="http://schemas.microsoft.com/office/powerpoint/2010/main" val="358951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511" y="270472"/>
            <a:ext cx="8742807" cy="548048"/>
          </a:xfrm>
        </p:spPr>
        <p:txBody>
          <a:bodyPr/>
          <a:lstStyle/>
          <a:p>
            <a:r>
              <a:rPr lang="en-US" dirty="0" smtClean="0"/>
              <a:t>DSE Analytics: Spark SQL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</p:spPr>
        <p:txBody>
          <a:bodyPr/>
          <a:lstStyle/>
          <a:p>
            <a:r>
              <a:rPr lang="en-US" dirty="0" smtClean="0"/>
              <a:t>000-DTSE-Analytics-7590-60-DU-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36" name="TextBox 35"/>
          <p:cNvSpPr txBox="1"/>
          <p:nvPr/>
        </p:nvSpPr>
        <p:spPr>
          <a:xfrm>
            <a:off x="240820" y="1412532"/>
            <a:ext cx="4323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0070C0"/>
                </a:solidFill>
              </a:rPr>
              <a:t>Using "</a:t>
            </a:r>
            <a:r>
              <a:rPr lang="en-US" sz="1800" b="1" dirty="0" err="1" smtClean="0">
                <a:solidFill>
                  <a:srgbClr val="0070C0"/>
                </a:solidFill>
              </a:rPr>
              <a:t>dse</a:t>
            </a:r>
            <a:r>
              <a:rPr lang="en-US" sz="1800" b="1" dirty="0" smtClean="0">
                <a:solidFill>
                  <a:srgbClr val="0070C0"/>
                </a:solidFill>
              </a:rPr>
              <a:t> spark-</a:t>
            </a:r>
            <a:r>
              <a:rPr lang="en-US" sz="1800" b="1" dirty="0" err="1" smtClean="0">
                <a:solidFill>
                  <a:srgbClr val="0070C0"/>
                </a:solidFill>
              </a:rPr>
              <a:t>sql</a:t>
            </a:r>
            <a:r>
              <a:rPr lang="en-US" sz="1800" b="1" dirty="0" smtClean="0">
                <a:solidFill>
                  <a:srgbClr val="0070C0"/>
                </a:solidFill>
              </a:rPr>
              <a:t>"; How was your statement executed ?  (Did you see an (n) step progress bar ?)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b="1" dirty="0" smtClean="0">
              <a:solidFill>
                <a:srgbClr val="0070C0"/>
              </a:solidFill>
            </a:endParaRPr>
          </a:p>
          <a:p>
            <a:pPr marL="233363" indent="-233363"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0070C0"/>
                </a:solidFill>
              </a:rPr>
              <a:t>What was your fastest return time ? 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0070C0"/>
                </a:solidFill>
              </a:rPr>
              <a:t>What was happening that took a good portion of that time ?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b="1" dirty="0">
              <a:solidFill>
                <a:srgbClr val="0070C0"/>
              </a:solidFill>
            </a:endParaRPr>
          </a:p>
          <a:p>
            <a:pPr marL="233363" indent="-233363"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0070C0"/>
                </a:solidFill>
              </a:rPr>
              <a:t>Was DSE Studio SQL faster 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61" y="1240662"/>
            <a:ext cx="4290183" cy="244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50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Discussion Lab: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000-DTSE-Analytics-7590-60-DU-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020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Always-On SQL (AOS):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000-DTSE-Analytics-7590-60-DU-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818520"/>
            <a:ext cx="680987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dse.yaml</a:t>
            </a:r>
            <a:r>
              <a:rPr lang="en-US" sz="1800" dirty="0"/>
              <a:t>, </a:t>
            </a:r>
          </a:p>
          <a:p>
            <a:r>
              <a:rPr lang="en-US" sz="1800" dirty="0"/>
              <a:t>       </a:t>
            </a:r>
            <a:r>
              <a:rPr lang="en-US" sz="1800" dirty="0" err="1"/>
              <a:t>alwayson_sql_options</a:t>
            </a:r>
            <a:r>
              <a:rPr lang="en-US" sz="1800" dirty="0" smtClean="0"/>
              <a:t>:    # Change T|F requires node restart</a:t>
            </a:r>
            <a:endParaRPr lang="en-US" sz="1800" dirty="0"/>
          </a:p>
          <a:p>
            <a:r>
              <a:rPr lang="en-US" sz="1800" dirty="0"/>
              <a:t>          enabled: true</a:t>
            </a:r>
          </a:p>
          <a:p>
            <a:endParaRPr lang="en-US" sz="1800" dirty="0"/>
          </a:p>
          <a:p>
            <a:r>
              <a:rPr lang="en-US" sz="1800" dirty="0" err="1" smtClean="0"/>
              <a:t>dse</a:t>
            </a:r>
            <a:r>
              <a:rPr lang="en-US" sz="1800" dirty="0" smtClean="0"/>
              <a:t> </a:t>
            </a:r>
            <a:r>
              <a:rPr lang="en-US" sz="1800" dirty="0"/>
              <a:t>client-tool </a:t>
            </a:r>
            <a:r>
              <a:rPr lang="en-US" sz="1800" dirty="0" err="1"/>
              <a:t>alwayson-sql</a:t>
            </a:r>
            <a:r>
              <a:rPr lang="en-US" sz="1800" dirty="0"/>
              <a:t>   </a:t>
            </a:r>
            <a:r>
              <a:rPr lang="en-US" sz="1800" dirty="0" err="1"/>
              <a:t>start|stop|status|restart|reconfig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   Example,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dse</a:t>
            </a:r>
            <a:r>
              <a:rPr lang="en-US" sz="1800" dirty="0"/>
              <a:t> client-tool </a:t>
            </a:r>
            <a:r>
              <a:rPr lang="en-US" sz="1800" dirty="0" err="1"/>
              <a:t>alwayson-sql</a:t>
            </a:r>
            <a:r>
              <a:rPr lang="en-US" sz="1800" dirty="0"/>
              <a:t> </a:t>
            </a:r>
            <a:r>
              <a:rPr lang="en-US" sz="1800" dirty="0" smtClean="0"/>
              <a:t>status  //  Also host:9077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      </a:t>
            </a:r>
            <a:r>
              <a:rPr lang="en-US" sz="1800" dirty="0" err="1"/>
              <a:t>dse</a:t>
            </a:r>
            <a:r>
              <a:rPr lang="en-US" sz="1800" dirty="0"/>
              <a:t> client-tool </a:t>
            </a:r>
            <a:r>
              <a:rPr lang="en-US" sz="1800" dirty="0" err="1"/>
              <a:t>alwayson-sql</a:t>
            </a:r>
            <a:r>
              <a:rPr lang="en-US" sz="1800" dirty="0"/>
              <a:t> </a:t>
            </a:r>
            <a:r>
              <a:rPr lang="en-US" sz="1800" dirty="0" smtClean="0"/>
              <a:t>stop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dse</a:t>
            </a:r>
            <a:r>
              <a:rPr lang="en-US" sz="1800" dirty="0" smtClean="0"/>
              <a:t> </a:t>
            </a:r>
            <a:r>
              <a:rPr lang="en-US" sz="1800" dirty="0"/>
              <a:t>client-tool </a:t>
            </a:r>
            <a:r>
              <a:rPr lang="en-US" sz="1800" dirty="0" err="1"/>
              <a:t>alwayson-sql</a:t>
            </a:r>
            <a:r>
              <a:rPr lang="en-US" sz="1800" dirty="0"/>
              <a:t> </a:t>
            </a:r>
            <a:r>
              <a:rPr lang="en-US" sz="1800" dirty="0" smtClean="0"/>
              <a:t>start</a:t>
            </a:r>
            <a:endParaRPr lang="en-US" sz="1800" dirty="0"/>
          </a:p>
          <a:p>
            <a:r>
              <a:rPr lang="en-US" sz="1800" dirty="0"/>
              <a:t>      </a:t>
            </a:r>
            <a:r>
              <a:rPr lang="en-US" sz="1800" dirty="0" err="1"/>
              <a:t>dse</a:t>
            </a:r>
            <a:r>
              <a:rPr lang="en-US" sz="1800" dirty="0"/>
              <a:t> client-tool </a:t>
            </a:r>
            <a:r>
              <a:rPr lang="en-US" sz="1800" dirty="0" err="1"/>
              <a:t>alwayson-sql</a:t>
            </a:r>
            <a:r>
              <a:rPr lang="en-US" sz="1800" dirty="0"/>
              <a:t> --dc dc-west start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dse</a:t>
            </a:r>
            <a:r>
              <a:rPr lang="en-US" sz="1800" dirty="0"/>
              <a:t> client-tool </a:t>
            </a:r>
            <a:r>
              <a:rPr lang="en-US" sz="1800" dirty="0" err="1"/>
              <a:t>alwayson-sql</a:t>
            </a:r>
            <a:r>
              <a:rPr lang="en-US" sz="1800" dirty="0"/>
              <a:t> </a:t>
            </a:r>
            <a:r>
              <a:rPr lang="en-US" sz="1800" dirty="0" err="1" smtClean="0"/>
              <a:t>reconfig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1431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Always-On SQL: </a:t>
            </a:r>
            <a:r>
              <a:rPr lang="en-US" dirty="0" err="1" smtClean="0"/>
              <a:t>reconfig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000-DTSE-Analytics-7590-60-DU-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3782893" y="1580147"/>
            <a:ext cx="49039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dse.yaml</a:t>
            </a:r>
            <a:endParaRPr lang="en-US" sz="1800" dirty="0" smtClean="0"/>
          </a:p>
          <a:p>
            <a:r>
              <a:rPr lang="en-US" sz="1800" dirty="0"/>
              <a:t>   </a:t>
            </a:r>
            <a:r>
              <a:rPr lang="en-US" sz="1800" dirty="0" err="1"/>
              <a:t>reserve_port_wait_time_ms</a:t>
            </a:r>
            <a:endParaRPr lang="en-US" sz="1800" dirty="0"/>
          </a:p>
          <a:p>
            <a:r>
              <a:rPr lang="en-US" sz="1800" dirty="0"/>
              <a:t>   </a:t>
            </a:r>
            <a:r>
              <a:rPr lang="en-US" sz="1800" dirty="0" err="1" smtClean="0"/>
              <a:t>alwayson_sql_status_check_wait_time_mas</a:t>
            </a:r>
            <a:endParaRPr lang="en-US" sz="1800" dirty="0"/>
          </a:p>
          <a:p>
            <a:r>
              <a:rPr lang="en-US" sz="1800" dirty="0"/>
              <a:t>   </a:t>
            </a:r>
            <a:r>
              <a:rPr lang="en-US" sz="1800" dirty="0" err="1" smtClean="0"/>
              <a:t>log_dsefs_dir</a:t>
            </a:r>
            <a:endParaRPr lang="en-US" sz="1800" dirty="0"/>
          </a:p>
          <a:p>
            <a:r>
              <a:rPr lang="en-US" sz="1800" dirty="0"/>
              <a:t>   </a:t>
            </a:r>
            <a:r>
              <a:rPr lang="en-US" sz="1800" dirty="0" err="1" smtClean="0"/>
              <a:t>runtime_max_errors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spark/</a:t>
            </a:r>
            <a:r>
              <a:rPr lang="en-US" sz="1800" dirty="0" err="1" smtClean="0"/>
              <a:t>conf</a:t>
            </a:r>
            <a:r>
              <a:rPr lang="en-US" sz="1800" dirty="0" smtClean="0"/>
              <a:t>/spark-</a:t>
            </a:r>
            <a:r>
              <a:rPr lang="en-US" sz="1800" dirty="0" err="1" smtClean="0"/>
              <a:t>alwayson</a:t>
            </a:r>
            <a:r>
              <a:rPr lang="en-US" sz="1800" dirty="0" smtClean="0"/>
              <a:t>-</a:t>
            </a:r>
            <a:r>
              <a:rPr lang="en-US" sz="1800" dirty="0" err="1" smtClean="0"/>
              <a:t>sql.con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50 lines, mostly security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01" y="1789940"/>
            <a:ext cx="1611737" cy="161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87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Always-On SQL: What/Why-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000-DTSE-Analytics-7590-60-DU-</a:t>
            </a:r>
            <a:fld id="{5A6FB346-E907-314D-8DE1-ECD2B2B6AA1B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80146"/>
            <a:ext cx="53142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Per analytics DC</a:t>
            </a:r>
          </a:p>
          <a:p>
            <a:endParaRPr lang="en-US" sz="1800" dirty="0" smtClean="0"/>
          </a:p>
          <a:p>
            <a:r>
              <a:rPr lang="en-US" sz="1800" dirty="0" smtClean="0"/>
              <a:t>Aimed at BI tools; Tableau, others</a:t>
            </a:r>
          </a:p>
          <a:p>
            <a:r>
              <a:rPr lang="en-US" sz="1800" dirty="0" smtClean="0"/>
              <a:t>Offers a JDBC/ODBC like interface for that reason</a:t>
            </a:r>
          </a:p>
          <a:p>
            <a:r>
              <a:rPr lang="en-US" sz="1800" dirty="0" smtClean="0"/>
              <a:t>And DSE Studio</a:t>
            </a:r>
          </a:p>
          <a:p>
            <a:endParaRPr lang="en-US" sz="1800" dirty="0"/>
          </a:p>
          <a:p>
            <a:r>
              <a:rPr lang="en-US" sz="1800" dirty="0" smtClean="0"/>
              <a:t>Pre-instantiated resource, performance</a:t>
            </a:r>
          </a:p>
        </p:txBody>
      </p:sp>
    </p:spTree>
    <p:extLst>
      <p:ext uri="{BB962C8B-B14F-4D97-AF65-F5344CB8AC3E}">
        <p14:creationId xmlns:p14="http://schemas.microsoft.com/office/powerpoint/2010/main" val="139220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Always-On SQL: Has evolved with Spark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000-DTSE-Analytics-7590-60-DU-</a:t>
            </a:r>
            <a:fld id="{5A6FB346-E907-314D-8DE1-ECD2B2B6AA1B}" type="slidenum">
              <a:rPr lang="uk-UA" smtClean="0"/>
              <a:pPr/>
              <a:t>8</a:t>
            </a:fld>
            <a:endParaRPr lang="uk-U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62" y="2078705"/>
            <a:ext cx="1032191" cy="92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657" y="1966274"/>
            <a:ext cx="5492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0274" y="1880816"/>
            <a:ext cx="27911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sz="1600" dirty="0" smtClean="0"/>
              <a:t>&gt; 2014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600" dirty="0" smtClean="0"/>
              <a:t>Shark, </a:t>
            </a:r>
            <a:r>
              <a:rPr lang="en-US" sz="1600" dirty="0" err="1" smtClean="0"/>
              <a:t>SharkServer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       -- Hive, Read </a:t>
            </a:r>
            <a:r>
              <a:rPr lang="en-US" sz="1600" dirty="0" err="1" smtClean="0"/>
              <a:t>HiveQL</a:t>
            </a:r>
            <a:endParaRPr lang="en-US" sz="1600" dirty="0"/>
          </a:p>
          <a:p>
            <a:r>
              <a:rPr lang="en-US" sz="1600" dirty="0" smtClean="0"/>
              <a:t>       -- Read </a:t>
            </a:r>
            <a:r>
              <a:rPr lang="en-US" sz="1600" dirty="0" err="1" smtClean="0"/>
              <a:t>Hadoop</a:t>
            </a:r>
            <a:r>
              <a:rPr lang="en-US" sz="1600" dirty="0" smtClean="0"/>
              <a:t> formats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-- M/R job atop Spark 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422" y="1966273"/>
            <a:ext cx="5492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30697" y="1852208"/>
            <a:ext cx="33121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sz="1600" dirty="0" smtClean="0"/>
              <a:t>2015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600" dirty="0" smtClean="0"/>
              <a:t>Catalyst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-- Tree Manipulation FW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-- Spark streaming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-- </a:t>
            </a:r>
            <a:r>
              <a:rPr lang="en-US" sz="1600" dirty="0" err="1" smtClean="0"/>
              <a:t>Graphframes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-- Enable predicate pushdown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-- Support for TPC/DS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600" dirty="0" smtClean="0"/>
              <a:t>Jobs on Spark FW (RDD, ..)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6587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905" y="501304"/>
            <a:ext cx="3344778" cy="548048"/>
          </a:xfrm>
        </p:spPr>
        <p:txBody>
          <a:bodyPr/>
          <a:lstStyle/>
          <a:p>
            <a:r>
              <a:rPr lang="en-US" dirty="0" smtClean="0"/>
              <a:t>DSE Always-On SQL: Recent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000-DTSE-Analytics-7590-60-DU-</a:t>
            </a:r>
            <a:fld id="{5A6FB346-E907-314D-8DE1-ECD2B2B6AA1B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99059" y="666119"/>
            <a:ext cx="52590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DSE 5.1 used Spark </a:t>
            </a:r>
            <a:r>
              <a:rPr lang="en-US" sz="1800" dirty="0" err="1" smtClean="0"/>
              <a:t>ThriftServer</a:t>
            </a:r>
            <a:r>
              <a:rPr lang="en-US" sz="1800" dirty="0" smtClean="0"/>
              <a:t> (HiveServer2)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Spark Thrift Server, not related to past DSE Thrift</a:t>
            </a:r>
          </a:p>
          <a:p>
            <a:r>
              <a:rPr lang="en-US" sz="1800" dirty="0" smtClean="0"/>
              <a:t>DSE 6.0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HA, Node in DC elected to be connection point (CP), failure, new election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Driver transparently knows CP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SQL syntax, cached to DSEFS (shared)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Incremental collect()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Uses native CQL </a:t>
            </a:r>
            <a:r>
              <a:rPr lang="en-US" sz="1800" dirty="0" err="1" smtClean="0"/>
              <a:t>comm</a:t>
            </a:r>
            <a:r>
              <a:rPr lang="en-US" sz="1800" dirty="0" smtClean="0"/>
              <a:t> protocol; </a:t>
            </a:r>
            <a:r>
              <a:rPr lang="en-US" sz="1800" dirty="0" err="1" smtClean="0"/>
              <a:t>async</a:t>
            </a:r>
            <a:r>
              <a:rPr lang="en-US" sz="1800" dirty="0" smtClean="0"/>
              <a:t>, and server notifications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Must read </a:t>
            </a:r>
            <a:r>
              <a:rPr lang="en-US" sz="1800" dirty="0" err="1" smtClean="0"/>
              <a:t>Url</a:t>
            </a:r>
            <a:r>
              <a:rPr lang="en-US" sz="1800" dirty="0" smtClean="0"/>
              <a:t> on Notes page-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3178" y="1049352"/>
            <a:ext cx="30640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Thrift, Spark Thrift Server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600" dirty="0" smtClean="0"/>
              <a:t>thrift.apache.org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600" dirty="0" smtClean="0"/>
              <a:t>Fast/lightweight means to deliver RPC interface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600" dirty="0" smtClean="0"/>
              <a:t>Security incompleteness; runs as single app, single user token (id)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600" dirty="0" smtClean="0"/>
              <a:t>(No) H/A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-- No agent auto restart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-- Data not cached w/ new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agent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600" dirty="0" smtClean="0"/>
              <a:t> Single, long running app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-- No sharing w/ other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apps, no shared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US" sz="1600" dirty="0" err="1" smtClean="0"/>
              <a:t>SparkContext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65874960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1908</TotalTime>
  <Words>1004</Words>
  <Application>Microsoft Office PowerPoint</Application>
  <PresentationFormat>On-screen Show (16:9)</PresentationFormat>
  <Paragraphs>181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DataStax_Template_Widescreen</vt:lpstr>
      <vt:lpstr>Discussion Unit: DSE Analytics, Always-On SQL (AOS)</vt:lpstr>
      <vt:lpstr>Discussion Lab:</vt:lpstr>
      <vt:lpstr>DSE Analytics: Spark SQL</vt:lpstr>
      <vt:lpstr>End of Discussion Lab:</vt:lpstr>
      <vt:lpstr>DSE Always-On SQL (AOS):</vt:lpstr>
      <vt:lpstr>DSE Always-On SQL: reconfig</vt:lpstr>
      <vt:lpstr>DSE Always-On SQL: What/Why-</vt:lpstr>
      <vt:lpstr>DSE Always-On SQL: Has evolved with Spark</vt:lpstr>
      <vt:lpstr>DSE Always-On SQL: Recent</vt:lpstr>
      <vt:lpstr>DSE Always-On SQL: SQL commands</vt:lpstr>
      <vt:lpstr>DSE Always-On SQL: SQL commands</vt:lpstr>
      <vt:lpstr>DSE Always-On SQL: SQL commands, Explain</vt:lpstr>
      <vt:lpstr>End of Unit: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125</cp:revision>
  <dcterms:created xsi:type="dcterms:W3CDTF">2018-03-30T00:33:11Z</dcterms:created>
  <dcterms:modified xsi:type="dcterms:W3CDTF">2018-08-13T14:07:57Z</dcterms:modified>
  <cp:category/>
</cp:coreProperties>
</file>