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70" r:id="rId4"/>
    <p:sldId id="265" r:id="rId5"/>
    <p:sldId id="266" r:id="rId6"/>
    <p:sldId id="267" r:id="rId7"/>
    <p:sldId id="268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pos="4196" userDrawn="1">
          <p15:clr>
            <a:srgbClr val="A4A3A4"/>
          </p15:clr>
        </p15:guide>
        <p15:guide id="2" pos="12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orient="horz" pos="2918" userDrawn="1">
          <p15:clr>
            <a:srgbClr val="A4A3A4"/>
          </p15:clr>
        </p15:guide>
        <p15:guide id="5" orient="horz" pos="2397" userDrawn="1">
          <p15:clr>
            <a:srgbClr val="A4A3A4"/>
          </p15:clr>
        </p15:guide>
        <p15:guide id="6" orient="horz" pos="1491" userDrawn="1">
          <p15:clr>
            <a:srgbClr val="A4A3A4"/>
          </p15:clr>
        </p15:guide>
        <p15:guide id="7" pos="288" userDrawn="1">
          <p15:clr>
            <a:srgbClr val="A4A3A4"/>
          </p15:clr>
        </p15:guide>
        <p15:guide id="8" pos="1176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pos="2077" userDrawn="1">
          <p15:clr>
            <a:srgbClr val="A4A3A4"/>
          </p15:clr>
        </p15:guide>
        <p15:guide id="11" orient="horz" pos="890" userDrawn="1">
          <p15:clr>
            <a:srgbClr val="A4A3A4"/>
          </p15:clr>
        </p15:guide>
        <p15:guide id="12" orient="horz" pos="12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2C"/>
    <a:srgbClr val="FFDE81"/>
    <a:srgbClr val="FFD358"/>
    <a:srgbClr val="8031A7"/>
    <a:srgbClr val="BFBFBF"/>
    <a:srgbClr val="007A97"/>
    <a:srgbClr val="FAB200"/>
    <a:srgbClr val="7D5900"/>
    <a:srgbClr val="FFE29E"/>
    <a:srgbClr val="FFF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6690"/>
    <p:restoredTop sz="57960" autoAdjust="0"/>
  </p:normalViewPr>
  <p:slideViewPr>
    <p:cSldViewPr snapToGrid="0" snapToObjects="1">
      <p:cViewPr varScale="1">
        <p:scale>
          <a:sx n="81" d="100"/>
          <a:sy n="81" d="100"/>
        </p:scale>
        <p:origin x="-1944" y="-96"/>
      </p:cViewPr>
      <p:guideLst>
        <p:guide orient="horz" pos="2918"/>
        <p:guide orient="horz" pos="2397"/>
        <p:guide orient="horz" pos="1491"/>
        <p:guide orient="horz" pos="890"/>
        <p:guide orient="horz" pos="1201"/>
        <p:guide pos="4196"/>
        <p:guide pos="120"/>
        <p:guide pos="192"/>
        <p:guide pos="288"/>
        <p:guide pos="1176"/>
        <p:guide pos="2880"/>
        <p:guide pos="2077"/>
      </p:guideLst>
    </p:cSldViewPr>
  </p:slid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-3750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2D00C-46DC-0F47-B2AC-989F5DFB1A7F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6F642-BC8A-F24D-81C7-A1734C77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1963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553683" y="199103"/>
            <a:ext cx="5887757" cy="331182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" name="Notes Placeholder 10"/>
          <p:cNvSpPr>
            <a:spLocks noGrp="1"/>
          </p:cNvSpPr>
          <p:nvPr>
            <p:ph type="body" sz="quarter" idx="3"/>
          </p:nvPr>
        </p:nvSpPr>
        <p:spPr>
          <a:xfrm>
            <a:off x="563842" y="3612198"/>
            <a:ext cx="5877597" cy="52859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12107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158750" indent="0" algn="l" defTabSz="914400" rtl="0" eaLnBrk="1" latinLnBrk="0" hangingPunct="1">
      <a:buNone/>
      <a:tabLst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 of this Practice Lab is to run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Apriori</a:t>
            </a:r>
            <a:r>
              <a:rPr lang="en-US" baseline="0" dirty="0" smtClean="0"/>
              <a:t> analysis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710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complete this Practice Lab, the following is assumed: 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All prerequisites and conditions as listed above.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All work is expected to be executed on one OS node (instructions are written for Linux).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Because of resource constraints, it is expected you are running a single DSE Core node (no Graph, Yes Spark, Search) on this single OS node.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23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email above, lists our working goal.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58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 the following: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The instructor will specify the location</a:t>
            </a:r>
            <a:r>
              <a:rPr lang="en-US" baseline="0" dirty="0" smtClean="0"/>
              <a:t> of two files you need in order to complete this lab. 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Place the source CSV data file for this lab in an easily spelled complete pathname,</a:t>
            </a:r>
            <a:r>
              <a:rPr lang="en-US" baseline="0" dirty="0" smtClean="0"/>
              <a:t> with no hyphens or special characters anywhere in that path. (Possible Java issues.)</a:t>
            </a:r>
          </a:p>
          <a:p>
            <a:pPr marL="158750" indent="0">
              <a:buFont typeface="Arial" pitchFamily="34" charset="0"/>
              <a:buNone/>
            </a:pPr>
            <a:r>
              <a:rPr lang="en-US" baseline="0" dirty="0" smtClean="0"/>
              <a:t> </a:t>
            </a:r>
            <a:r>
              <a:rPr lang="en-US" dirty="0" smtClean="0"/>
              <a:t> 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Copy the </a:t>
            </a:r>
            <a:r>
              <a:rPr lang="en-US" dirty="0" err="1" smtClean="0"/>
              <a:t>App.scala</a:t>
            </a:r>
            <a:r>
              <a:rPr lang="en-US" dirty="0" smtClean="0"/>
              <a:t> file from Practice Lab 7549 to a safe location;</a:t>
            </a:r>
            <a:r>
              <a:rPr lang="en-US" baseline="0" dirty="0" smtClean="0"/>
              <a:t> a location not under the parent project directory. (E.g., save the file to /</a:t>
            </a:r>
            <a:r>
              <a:rPr lang="en-US" baseline="0" dirty="0" err="1" smtClean="0"/>
              <a:t>tmp</a:t>
            </a:r>
            <a:r>
              <a:rPr lang="en-US" baseline="0" dirty="0" smtClean="0"/>
              <a:t>/, your home directory, other.)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Copy the contents of the </a:t>
            </a:r>
            <a:r>
              <a:rPr lang="en-US" baseline="0" dirty="0" err="1" smtClean="0"/>
              <a:t>Apriori</a:t>
            </a:r>
            <a:r>
              <a:rPr lang="en-US" baseline="0" dirty="0" smtClean="0"/>
              <a:t> application, into the original (newly empty) </a:t>
            </a:r>
            <a:r>
              <a:rPr lang="en-US" baseline="0" dirty="0" err="1" smtClean="0"/>
              <a:t>App.scala</a:t>
            </a:r>
            <a:r>
              <a:rPr lang="en-US" baseline="0" dirty="0" smtClean="0"/>
              <a:t> file.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23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 the following: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Compile and run just as before, just as we did in Practice Lab 7549.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Examine output, experiment with new data, other.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Master the </a:t>
            </a:r>
            <a:r>
              <a:rPr lang="en-US" dirty="0" err="1" smtClean="0"/>
              <a:t>Apriori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23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 the following: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Same as before;</a:t>
            </a:r>
            <a:r>
              <a:rPr lang="en-US" baseline="0" dirty="0" smtClean="0"/>
              <a:t> just as you pasted the </a:t>
            </a:r>
            <a:r>
              <a:rPr lang="en-US" baseline="0" dirty="0" err="1" smtClean="0"/>
              <a:t>Apriori</a:t>
            </a:r>
            <a:r>
              <a:rPr lang="en-US" baseline="0" dirty="0" smtClean="0"/>
              <a:t> application in the (original </a:t>
            </a:r>
            <a:r>
              <a:rPr lang="en-US" baseline="0" dirty="0" err="1" smtClean="0"/>
              <a:t>App.scala</a:t>
            </a:r>
            <a:r>
              <a:rPr lang="en-US" baseline="0" dirty="0" smtClean="0"/>
              <a:t>), now paste the Decision Tree Classification (customer churn) application inside </a:t>
            </a:r>
            <a:r>
              <a:rPr lang="en-US" baseline="0" dirty="0" err="1" smtClean="0"/>
              <a:t>App.scala</a:t>
            </a:r>
            <a:r>
              <a:rPr lang="en-US" baseline="0" dirty="0" smtClean="0"/>
              <a:t>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Compile and run.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9123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 the following: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That was a hack to save time; clean it up so that you can run all three applications.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Using Practice Lab 7549 (or just careful file copying), provide for the ability to run all three instances.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23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Discuss what worked well, poorly, from the Practice Lab.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70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 of Practice Lab-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89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Title Sli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Single Corner Rectangle 12"/>
          <p:cNvSpPr/>
          <p:nvPr userDrawn="1"/>
        </p:nvSpPr>
        <p:spPr>
          <a:xfrm flipV="1">
            <a:off x="0" y="-2"/>
            <a:ext cx="3654128" cy="5143502"/>
          </a:xfrm>
          <a:prstGeom prst="round1Rect">
            <a:avLst>
              <a:gd name="adj" fmla="val 2846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Shape 98"/>
          <p:cNvSpPr/>
          <p:nvPr userDrawn="1"/>
        </p:nvSpPr>
        <p:spPr>
          <a:xfrm>
            <a:off x="-3472" y="659747"/>
            <a:ext cx="3657600" cy="18428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726"/>
          <a:stretch/>
        </p:blipFill>
        <p:spPr>
          <a:xfrm>
            <a:off x="0" y="817418"/>
            <a:ext cx="3654128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71"/>
          <p:cNvSpPr txBox="1">
            <a:spLocks noGrp="1"/>
          </p:cNvSpPr>
          <p:nvPr>
            <p:ph type="body" idx="1"/>
          </p:nvPr>
        </p:nvSpPr>
        <p:spPr>
          <a:xfrm>
            <a:off x="457200" y="1733643"/>
            <a:ext cx="3089305" cy="68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Shape 64"/>
          <p:cNvSpPr txBox="1">
            <a:spLocks noGrp="1"/>
          </p:cNvSpPr>
          <p:nvPr>
            <p:ph type="title"/>
          </p:nvPr>
        </p:nvSpPr>
        <p:spPr>
          <a:xfrm>
            <a:off x="457200" y="890791"/>
            <a:ext cx="3089305" cy="82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000-DTSE-Analytics-7603-PL-60-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Light banner,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accent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000-DTSE-Analytics-7603-PL-60-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57590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4" pos="54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- Interna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Single Corner Rectangle 10"/>
          <p:cNvSpPr/>
          <p:nvPr userDrawn="1"/>
        </p:nvSpPr>
        <p:spPr>
          <a:xfrm rot="10800000" flipH="1">
            <a:off x="-1" y="-6"/>
            <a:ext cx="9144001" cy="866491"/>
          </a:xfrm>
          <a:prstGeom prst="round1Rect">
            <a:avLst>
              <a:gd name="adj" fmla="val 50000"/>
            </a:avLst>
          </a:prstGeom>
          <a:solidFill>
            <a:srgbClr val="FFD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6726195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lt1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pic>
        <p:nvPicPr>
          <p:cNvPr id="14" name="Picture 13" descr="line-dot-pattern@2x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00" b="12647"/>
          <a:stretch/>
        </p:blipFill>
        <p:spPr>
          <a:xfrm rot="16200000">
            <a:off x="7179812" y="-1097707"/>
            <a:ext cx="866487" cy="3061892"/>
          </a:xfrm>
          <a:prstGeom prst="rect">
            <a:avLst/>
          </a:prstGeom>
        </p:spPr>
      </p:pic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000-DTSE-Analytics-7603-PL-60-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91004" y="1978634"/>
            <a:ext cx="1925571" cy="1271847"/>
            <a:chOff x="6991004" y="1978634"/>
            <a:chExt cx="1925571" cy="1271847"/>
          </a:xfrm>
        </p:grpSpPr>
        <p:sp>
          <p:nvSpPr>
            <p:cNvPr id="2" name="Rectangle 1"/>
            <p:cNvSpPr/>
            <p:nvPr userDrawn="1"/>
          </p:nvSpPr>
          <p:spPr>
            <a:xfrm>
              <a:off x="6991004" y="1978634"/>
              <a:ext cx="1925571" cy="1271847"/>
            </a:xfrm>
            <a:prstGeom prst="rect">
              <a:avLst/>
            </a:prstGeom>
            <a:noFill/>
            <a:ln w="136525">
              <a:solidFill>
                <a:srgbClr val="FFDE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7090756" y="2152892"/>
              <a:ext cx="17041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 smtClean="0">
                  <a:solidFill>
                    <a:srgbClr val="FFC72C"/>
                  </a:solidFill>
                </a:rPr>
                <a:t>DataStax</a:t>
              </a:r>
              <a:r>
                <a:rPr lang="en-US" sz="1800" b="1" dirty="0" smtClean="0">
                  <a:solidFill>
                    <a:srgbClr val="FFC72C"/>
                  </a:solidFill>
                </a:rPr>
                <a:t> Internal Use Only</a:t>
              </a:r>
            </a:p>
          </p:txBody>
        </p:sp>
      </p:grpSp>
      <p:pic>
        <p:nvPicPr>
          <p:cNvPr id="13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709661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- Sub-section Break (Exercise, oth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4"/>
          <p:cNvSpPr/>
          <p:nvPr userDrawn="1"/>
        </p:nvSpPr>
        <p:spPr>
          <a:xfrm flipH="1">
            <a:off x="0" y="1"/>
            <a:ext cx="4267200" cy="4286249"/>
          </a:xfrm>
          <a:prstGeom prst="round1Rect">
            <a:avLst>
              <a:gd name="adj" fmla="val 3481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274" y="0"/>
            <a:ext cx="5199810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71"/>
          <p:cNvSpPr txBox="1">
            <a:spLocks noGrp="1"/>
          </p:cNvSpPr>
          <p:nvPr>
            <p:ph type="body" idx="1"/>
          </p:nvPr>
        </p:nvSpPr>
        <p:spPr>
          <a:xfrm>
            <a:off x="457200" y="3015512"/>
            <a:ext cx="3409406" cy="1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8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hape 64"/>
          <p:cNvSpPr txBox="1">
            <a:spLocks noGrp="1"/>
          </p:cNvSpPr>
          <p:nvPr>
            <p:ph type="title"/>
          </p:nvPr>
        </p:nvSpPr>
        <p:spPr>
          <a:xfrm>
            <a:off x="457200" y="1702021"/>
            <a:ext cx="3409406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000-DTSE-Analytics-7603-PL-60-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9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27670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2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- Sec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000-DTSE-Analytics-7603-PL-60-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End of Module:</a:t>
            </a:r>
            <a:endParaRPr lang="en-US" dirty="0"/>
          </a:p>
        </p:txBody>
      </p:sp>
      <p:pic>
        <p:nvPicPr>
          <p:cNvPr id="9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- Additional Detail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Additional Detail: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000-DTSE-Analytics-7603-PL-60-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93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Prerequisites: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000-DTSE-Analytics-7603-PL-60-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2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Solutions: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000-DTSE-Analytics-7603-PL-60-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170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713" r:id="rId2"/>
    <p:sldLayoutId id="2147483714" r:id="rId3"/>
    <p:sldLayoutId id="2147483717" r:id="rId4"/>
    <p:sldLayoutId id="2147483710" r:id="rId5"/>
    <p:sldLayoutId id="2147483716" r:id="rId6"/>
    <p:sldLayoutId id="2147483715" r:id="rId7"/>
    <p:sldLayoutId id="2147483718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151" userDrawn="1">
          <p15:clr>
            <a:srgbClr val="F26B43"/>
          </p15:clr>
        </p15:guide>
        <p15:guide id="2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393158"/>
            <a:ext cx="3089305" cy="680970"/>
          </a:xfrm>
        </p:spPr>
        <p:txBody>
          <a:bodyPr/>
          <a:lstStyle/>
          <a:p>
            <a:r>
              <a:rPr lang="en-US" sz="2000" dirty="0" smtClean="0"/>
              <a:t>DSE Analytics, Machine Learning, </a:t>
            </a:r>
            <a:r>
              <a:rPr lang="en-US" sz="2000" dirty="0" err="1" smtClean="0"/>
              <a:t>Apriori</a:t>
            </a:r>
            <a:r>
              <a:rPr lang="en-US" sz="2000" dirty="0" smtClean="0"/>
              <a:t> Algorithm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50306"/>
            <a:ext cx="3089305" cy="828360"/>
          </a:xfrm>
        </p:spPr>
        <p:txBody>
          <a:bodyPr/>
          <a:lstStyle/>
          <a:p>
            <a:r>
              <a:rPr lang="en-US" dirty="0" smtClean="0"/>
              <a:t>Practice Lab: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000-DTSE-Analytics-7603-PL-60-</a:t>
            </a:r>
            <a:fld id="{5A6FB346-E907-314D-8DE1-ECD2B2B6AA1B}" type="slidenum">
              <a:rPr lang="uk-UA" smtClean="0"/>
              <a:pPr/>
              <a:t>1</a:t>
            </a:fld>
            <a:endParaRPr lang="uk-UA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751118" y="493289"/>
            <a:ext cx="5247409" cy="316167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This </a:t>
            </a:r>
            <a:r>
              <a:rPr lang="en-US" sz="1800" dirty="0"/>
              <a:t>Practice Lab is dependent on Discussion Unit </a:t>
            </a:r>
            <a:r>
              <a:rPr lang="en-US" sz="1800" dirty="0" smtClean="0"/>
              <a:t>7602, </a:t>
            </a:r>
            <a:r>
              <a:rPr lang="en-US" sz="1800" dirty="0"/>
              <a:t>where most of the objects we create in this lab were introduced</a:t>
            </a:r>
            <a:r>
              <a:rPr lang="en-US" sz="1800" dirty="0" smtClean="0"/>
              <a:t>.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This Practice Lab is also dependent on Discussion Unit 7548/7549, where we learn how to compile, set up a Spark/</a:t>
            </a:r>
            <a:r>
              <a:rPr lang="en-US" sz="1800" dirty="0" err="1" smtClean="0"/>
              <a:t>Scala</a:t>
            </a:r>
            <a:r>
              <a:rPr lang="en-US" sz="1800" dirty="0" smtClean="0"/>
              <a:t> project structure, other.</a:t>
            </a:r>
            <a:endParaRPr lang="en-US" sz="1800" dirty="0"/>
          </a:p>
          <a:p>
            <a:pPr marL="233363" indent="-233363">
              <a:buFont typeface="Arial" pitchFamily="34" charset="0"/>
              <a:buChar char="•"/>
            </a:pPr>
            <a:endParaRPr lang="en-US" sz="1800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/>
              <a:t>This Practice Lab requires a working DSE system, with DSE Analytics enabled</a:t>
            </a:r>
            <a:r>
              <a:rPr lang="en-US" sz="1800" dirty="0" smtClean="0"/>
              <a:t>.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18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/>
              <a:t>Because of the dependency on the "</a:t>
            </a:r>
            <a:r>
              <a:rPr lang="en-US" sz="1800" dirty="0" err="1"/>
              <a:t>dse</a:t>
            </a:r>
            <a:r>
              <a:rPr lang="en-US" sz="1800" dirty="0"/>
              <a:t> </a:t>
            </a:r>
            <a:r>
              <a:rPr lang="en-US" sz="1800" dirty="0" smtClean="0"/>
              <a:t>spark-submit" </a:t>
            </a:r>
            <a:r>
              <a:rPr lang="en-US" sz="1800" dirty="0"/>
              <a:t>utility, this Practice Lab requires a </a:t>
            </a:r>
            <a:r>
              <a:rPr lang="en-US" sz="1800" dirty="0" err="1"/>
              <a:t>ssh</a:t>
            </a:r>
            <a:r>
              <a:rPr lang="en-US" sz="1800" dirty="0"/>
              <a:t>(C) prompt on at least one node operating DSE Analytics.</a:t>
            </a:r>
          </a:p>
        </p:txBody>
      </p:sp>
    </p:spTree>
    <p:extLst>
      <p:ext uri="{BB962C8B-B14F-4D97-AF65-F5344CB8AC3E}">
        <p14:creationId xmlns:p14="http://schemas.microsoft.com/office/powerpoint/2010/main" val="153097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7116" y="674799"/>
            <a:ext cx="2881746" cy="548048"/>
          </a:xfrm>
        </p:spPr>
        <p:txBody>
          <a:bodyPr/>
          <a:lstStyle/>
          <a:p>
            <a:r>
              <a:rPr lang="en-US" dirty="0" smtClean="0"/>
              <a:t>Challenge 1: Prerequisites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000-DTSE-Analytics-7603-PL-60-</a:t>
            </a:r>
            <a:fld id="{5A6FB346-E907-314D-8DE1-ECD2B2B6AA1B}" type="slidenum">
              <a:rPr lang="uk-UA" smtClean="0"/>
              <a:pPr/>
              <a:t>2</a:t>
            </a:fld>
            <a:endParaRPr lang="uk-UA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316522" y="522399"/>
            <a:ext cx="4281055" cy="275076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/>
              <a:t>Prerequisites: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/>
              <a:t>Instructions are provided for Linux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/>
              <a:t>We will operate below recommended settings; 1 OS node only, minimum 8 GB RAM, 12 GB RAM preferred</a:t>
            </a:r>
          </a:p>
          <a:p>
            <a:pPr marL="227013" indent="-227013">
              <a:buFont typeface="Arial" pitchFamily="34" charset="0"/>
              <a:buChar char="•"/>
            </a:pPr>
            <a:endParaRPr lang="en-US" sz="1800" dirty="0" smtClean="0"/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/>
              <a:t>That you have an operating single node DSE Analytics cluster.</a:t>
            </a:r>
            <a:endParaRPr lang="en-US" sz="1800" i="1" dirty="0" smtClean="0"/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/>
              <a:t>All work done as ‘root’</a:t>
            </a:r>
          </a:p>
          <a:p>
            <a:pPr marL="227013" indent="-227013">
              <a:buFont typeface="Arial" pitchFamily="34" charset="0"/>
              <a:buChar char="•"/>
            </a:pPr>
            <a:endParaRPr lang="en-US" sz="1800" dirty="0"/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B0F0"/>
                </a:solidFill>
              </a:rPr>
              <a:t>You need to complete Practice Lab 7549 first, because we are going to re-use its project </a:t>
            </a:r>
            <a:r>
              <a:rPr lang="en-US" sz="1800" dirty="0" err="1" smtClean="0">
                <a:solidFill>
                  <a:srgbClr val="00B0F0"/>
                </a:solidFill>
              </a:rPr>
              <a:t>filesystem</a:t>
            </a:r>
            <a:r>
              <a:rPr lang="en-US" sz="1800" dirty="0" smtClean="0">
                <a:solidFill>
                  <a:srgbClr val="00B0F0"/>
                </a:solidFill>
              </a:rPr>
              <a:t> structure, other.</a:t>
            </a:r>
            <a:endParaRPr lang="en-US" sz="1800" dirty="0">
              <a:solidFill>
                <a:srgbClr val="00B0F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550" y="1418858"/>
            <a:ext cx="3452312" cy="229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719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Goal: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000-DTSE-Analytics-7603-60-DU-</a:t>
            </a:r>
            <a:fld id="{5A6FB346-E907-314D-8DE1-ECD2B2B6AA1B}" type="slidenum">
              <a:rPr lang="uk-UA" smtClean="0"/>
              <a:pPr/>
              <a:t>3</a:t>
            </a:fld>
            <a:endParaRPr lang="uk-UA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80232" y="1293916"/>
            <a:ext cx="1724422" cy="195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80232" y="3253486"/>
            <a:ext cx="2209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Maury Atwater, President of Atwater's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2702" y="939567"/>
            <a:ext cx="46936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From: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Maury_Atwater</a:t>
            </a:r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To: DSE_HOTSHOT</a:t>
            </a:r>
          </a:p>
          <a:p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Subject: Need this now !!!</a:t>
            </a:r>
          </a:p>
          <a:p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We need to start upselling ! CSV file; 10k orders, 43k items sold, 170 unique items, 4.4 items per transaction.</a:t>
            </a:r>
          </a:p>
          <a:p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We need a set of association rules to apply on the Web site !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-MA</a:t>
            </a:r>
          </a:p>
        </p:txBody>
      </p:sp>
    </p:spTree>
    <p:extLst>
      <p:ext uri="{BB962C8B-B14F-4D97-AF65-F5344CB8AC3E}">
        <p14:creationId xmlns:p14="http://schemas.microsoft.com/office/powerpoint/2010/main" val="310515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38" y="643868"/>
            <a:ext cx="2497015" cy="548048"/>
          </a:xfrm>
        </p:spPr>
        <p:txBody>
          <a:bodyPr/>
          <a:lstStyle/>
          <a:p>
            <a:r>
              <a:rPr lang="en-US" dirty="0" smtClean="0"/>
              <a:t>Challenge 1: Deliver </a:t>
            </a:r>
            <a:r>
              <a:rPr lang="en-US" dirty="0" err="1" smtClean="0"/>
              <a:t>Apriori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000-DTSE-Analytics-7603-PL-60-</a:t>
            </a:r>
            <a:fld id="{5A6FB346-E907-314D-8DE1-ECD2B2B6AA1B}" type="slidenum">
              <a:rPr lang="uk-UA" smtClean="0"/>
              <a:pPr/>
              <a:t>4</a:t>
            </a:fld>
            <a:endParaRPr lang="uk-UA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3153506" y="198392"/>
            <a:ext cx="5697417" cy="275076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4950" indent="-234950">
              <a:buFont typeface="Arial" pitchFamily="34" charset="0"/>
              <a:buChar char="•"/>
            </a:pPr>
            <a:r>
              <a:rPr lang="en-US" sz="2000" dirty="0" smtClean="0"/>
              <a:t>You are given the CSV source data file. Place this file in an easily spelled absolute pathname. </a:t>
            </a:r>
          </a:p>
          <a:p>
            <a:pPr marL="234950" indent="-234950">
              <a:buFont typeface="Arial" pitchFamily="34" charset="0"/>
              <a:buChar char="•"/>
            </a:pPr>
            <a:endParaRPr lang="en-US" sz="2000" dirty="0"/>
          </a:p>
          <a:p>
            <a:pPr marL="234950" indent="-234950">
              <a:buFont typeface="Arial" pitchFamily="34" charset="0"/>
              <a:buChar char="•"/>
            </a:pPr>
            <a:r>
              <a:rPr lang="en-US" sz="2000" dirty="0" smtClean="0"/>
              <a:t>You are given the single </a:t>
            </a:r>
            <a:r>
              <a:rPr lang="en-US" sz="2000" dirty="0" err="1" smtClean="0"/>
              <a:t>Scala</a:t>
            </a:r>
            <a:r>
              <a:rPr lang="en-US" sz="2000" dirty="0" smtClean="0"/>
              <a:t> application source file, which is the </a:t>
            </a:r>
            <a:r>
              <a:rPr lang="en-US" sz="2000" dirty="0" err="1" smtClean="0"/>
              <a:t>Apriori</a:t>
            </a:r>
            <a:r>
              <a:rPr lang="en-US" sz="2000" dirty="0" smtClean="0"/>
              <a:t> application.</a:t>
            </a:r>
          </a:p>
          <a:p>
            <a:pPr marL="234950" indent="-234950">
              <a:buFont typeface="Arial" pitchFamily="34" charset="0"/>
              <a:buChar char="•"/>
            </a:pPr>
            <a:r>
              <a:rPr lang="en-US" sz="2000" dirty="0" smtClean="0"/>
              <a:t>Let's save steps and time, and re-use the infrastructure from the 7548/7549 Practice Lab.</a:t>
            </a:r>
          </a:p>
          <a:p>
            <a:pPr marL="234950" indent="-234950">
              <a:buFont typeface="Arial" pitchFamily="34" charset="0"/>
              <a:buChar char="•"/>
            </a:pPr>
            <a:endParaRPr lang="en-US" sz="2000" dirty="0" smtClean="0"/>
          </a:p>
          <a:p>
            <a:pPr marL="234950" indent="-234950">
              <a:buFont typeface="Arial" pitchFamily="34" charset="0"/>
              <a:buChar char="•"/>
            </a:pPr>
            <a:r>
              <a:rPr lang="en-US" sz="2000" dirty="0" smtClean="0"/>
              <a:t>Save that original </a:t>
            </a:r>
            <a:r>
              <a:rPr lang="en-US" sz="2000" dirty="0" err="1" smtClean="0"/>
              <a:t>App.scala</a:t>
            </a:r>
            <a:r>
              <a:rPr lang="en-US" sz="2000" dirty="0" smtClean="0"/>
              <a:t> file to another location.</a:t>
            </a:r>
          </a:p>
          <a:p>
            <a:pPr marL="234950" indent="-234950">
              <a:buFont typeface="Arial" pitchFamily="34" charset="0"/>
              <a:buChar char="•"/>
            </a:pPr>
            <a:r>
              <a:rPr lang="en-US" sz="2000" dirty="0" smtClean="0"/>
              <a:t>Overwrite the contents of </a:t>
            </a:r>
            <a:r>
              <a:rPr lang="en-US" sz="2000" dirty="0" err="1" smtClean="0"/>
              <a:t>App.scala</a:t>
            </a:r>
            <a:r>
              <a:rPr lang="en-US" sz="2000" dirty="0" smtClean="0"/>
              <a:t> with the </a:t>
            </a:r>
            <a:r>
              <a:rPr lang="en-US" sz="2000" dirty="0" err="1" smtClean="0"/>
              <a:t>Apriori</a:t>
            </a:r>
            <a:r>
              <a:rPr lang="en-US" sz="2000" dirty="0" smtClean="0"/>
              <a:t> source code.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38" y="1573773"/>
            <a:ext cx="2595268" cy="2078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10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6891"/>
            <a:ext cx="8229600" cy="548048"/>
          </a:xfrm>
        </p:spPr>
        <p:txBody>
          <a:bodyPr/>
          <a:lstStyle/>
          <a:p>
            <a:r>
              <a:rPr lang="en-US" dirty="0" smtClean="0"/>
              <a:t>Challenge 1: Compile and Run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000-DTSE-Analytics-7603-PL-60-</a:t>
            </a:r>
            <a:fld id="{5A6FB346-E907-314D-8DE1-ECD2B2B6AA1B}" type="slidenum">
              <a:rPr lang="uk-UA" smtClean="0"/>
              <a:pPr/>
              <a:t>5</a:t>
            </a:fld>
            <a:endParaRPr lang="uk-UA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99060" y="1312084"/>
            <a:ext cx="8869093" cy="275076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/>
              <a:t>From the my-app folder:</a:t>
            </a:r>
          </a:p>
          <a:p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Compile via,  </a:t>
            </a:r>
            <a:r>
              <a:rPr lang="en-US" sz="2000" dirty="0" err="1" smtClean="0"/>
              <a:t>mvn</a:t>
            </a:r>
            <a:r>
              <a:rPr lang="en-US" sz="2000" dirty="0" smtClean="0"/>
              <a:t> package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Run via,</a:t>
            </a:r>
          </a:p>
          <a:p>
            <a:r>
              <a:rPr lang="en-US" sz="1600" dirty="0"/>
              <a:t>        </a:t>
            </a:r>
            <a:r>
              <a:rPr lang="en-US" sz="1600" dirty="0" err="1" smtClean="0"/>
              <a:t>dse</a:t>
            </a:r>
            <a:r>
              <a:rPr lang="en-US" sz="1600" dirty="0" smtClean="0"/>
              <a:t> </a:t>
            </a:r>
            <a:r>
              <a:rPr lang="en-US" sz="1600" dirty="0"/>
              <a:t>spark-submit --class </a:t>
            </a:r>
            <a:r>
              <a:rPr lang="en-US" sz="1600" dirty="0" err="1"/>
              <a:t>com.datastax.enablement.bootcamp.App</a:t>
            </a:r>
            <a:r>
              <a:rPr lang="en-US" sz="1600" dirty="0"/>
              <a:t> target/my-app-1.0.jar</a:t>
            </a:r>
          </a:p>
        </p:txBody>
      </p:sp>
    </p:spTree>
    <p:extLst>
      <p:ext uri="{BB962C8B-B14F-4D97-AF65-F5344CB8AC3E}">
        <p14:creationId xmlns:p14="http://schemas.microsoft.com/office/powerpoint/2010/main" val="299340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6891"/>
            <a:ext cx="8229600" cy="548048"/>
          </a:xfrm>
        </p:spPr>
        <p:txBody>
          <a:bodyPr/>
          <a:lstStyle/>
          <a:p>
            <a:r>
              <a:rPr lang="en-US" dirty="0" smtClean="0"/>
              <a:t>Challenge 2 (Optional): Same for Customer Churn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000-DTSE-Analytics-7603-PL-60-</a:t>
            </a:r>
            <a:fld id="{5A6FB346-E907-314D-8DE1-ECD2B2B6AA1B}" type="slidenum">
              <a:rPr lang="uk-UA" smtClean="0"/>
              <a:pPr/>
              <a:t>6</a:t>
            </a:fld>
            <a:endParaRPr lang="uk-UA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57199" y="1452761"/>
            <a:ext cx="4281055" cy="275076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4950" indent="-234950">
              <a:buFont typeface="Arial" pitchFamily="34" charset="0"/>
              <a:buChar char="•"/>
            </a:pPr>
            <a:r>
              <a:rPr lang="en-US" sz="2000" dirty="0" smtClean="0"/>
              <a:t>Save </a:t>
            </a:r>
            <a:r>
              <a:rPr lang="en-US" sz="2000" dirty="0" err="1" smtClean="0"/>
              <a:t>App.scala</a:t>
            </a:r>
            <a:endParaRPr lang="en-US" sz="2000" dirty="0" smtClean="0"/>
          </a:p>
          <a:p>
            <a:pPr marL="234950" indent="-234950">
              <a:buFont typeface="Arial" pitchFamily="34" charset="0"/>
              <a:buChar char="•"/>
            </a:pPr>
            <a:r>
              <a:rPr lang="en-US" sz="2000" dirty="0" smtClean="0"/>
              <a:t>Replace contents of </a:t>
            </a:r>
            <a:r>
              <a:rPr lang="en-US" sz="2000" dirty="0" err="1" smtClean="0"/>
              <a:t>App.scala</a:t>
            </a:r>
            <a:r>
              <a:rPr lang="en-US" sz="2000" dirty="0" smtClean="0"/>
              <a:t> with the single Customer Churn application code</a:t>
            </a: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307" y="1114792"/>
            <a:ext cx="3563815" cy="2969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40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6891"/>
            <a:ext cx="8229600" cy="548048"/>
          </a:xfrm>
        </p:spPr>
        <p:txBody>
          <a:bodyPr/>
          <a:lstStyle/>
          <a:p>
            <a:r>
              <a:rPr lang="en-US" dirty="0" smtClean="0"/>
              <a:t>Challenge 3 (Optional): Clean 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000-DTSE-Analytics-7603-PL-60-</a:t>
            </a:r>
            <a:fld id="{5A6FB346-E907-314D-8DE1-ECD2B2B6AA1B}" type="slidenum">
              <a:rPr lang="uk-UA" smtClean="0"/>
              <a:pPr/>
              <a:t>7</a:t>
            </a:fld>
            <a:endParaRPr lang="uk-UA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290645" y="1312084"/>
            <a:ext cx="4281055" cy="275076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4950" indent="-234950">
              <a:buFont typeface="Arial" pitchFamily="34" charset="0"/>
              <a:buChar char="•"/>
            </a:pPr>
            <a:r>
              <a:rPr lang="en-US" sz="2000" dirty="0" smtClean="0"/>
              <a:t>Using the instructions from Practice Lab 7549, actually instantiate two new project parent directories, so that we are not (cheating, and overwriting the contents of </a:t>
            </a:r>
            <a:r>
              <a:rPr lang="en-US" sz="2000" dirty="0" err="1" smtClean="0"/>
              <a:t>App.scala</a:t>
            </a:r>
            <a:r>
              <a:rPr lang="en-US" sz="2000" dirty="0" smtClean="0"/>
              <a:t>)</a:t>
            </a:r>
          </a:p>
          <a:p>
            <a:pPr marL="234950" indent="-234950">
              <a:buFont typeface="Arial" pitchFamily="34" charset="0"/>
              <a:buChar char="•"/>
            </a:pPr>
            <a:endParaRPr lang="en-US" sz="2000" dirty="0"/>
          </a:p>
          <a:p>
            <a:pPr marL="234950" indent="-234950">
              <a:buFont typeface="Arial" pitchFamily="34" charset="0"/>
              <a:buChar char="•"/>
            </a:pPr>
            <a:r>
              <a:rPr lang="en-US" sz="2000" dirty="0" smtClean="0"/>
              <a:t>Compile and run all 3 programs; the original and the two new </a:t>
            </a:r>
            <a:endParaRPr lang="en-US" sz="1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45" y="1312084"/>
            <a:ext cx="3493357" cy="26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408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Lab: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000-DTSE-Analytics-7603-PL-60-</a:t>
            </a:r>
            <a:fld id="{5A6FB346-E907-314D-8DE1-ECD2B2B6AA1B}" type="slidenum">
              <a:rPr lang="uk-UA" smtClean="0"/>
              <a:pPr/>
              <a:t>8</a:t>
            </a:fld>
            <a:endParaRPr lang="uk-U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11" y="1093076"/>
            <a:ext cx="3478441" cy="2041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103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000-DTSE-Analytics-7603-PL-60-</a:t>
            </a:r>
            <a:fld id="{5A6FB346-E907-314D-8DE1-ECD2B2B6AA1B}" type="slidenum">
              <a:rPr lang="uk-UA" smtClean="0"/>
              <a:pPr/>
              <a:t>9</a:t>
            </a:fld>
            <a:endParaRPr lang="uk-U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Unit: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29558"/>
      </p:ext>
    </p:extLst>
  </p:cSld>
  <p:clrMapOvr>
    <a:masterClrMapping/>
  </p:clrMapOvr>
</p:sld>
</file>

<file path=ppt/theme/theme1.xml><?xml version="1.0" encoding="utf-8"?>
<a:theme xmlns:a="http://schemas.openxmlformats.org/drawingml/2006/main" name="DataStax_Template_Widescreen">
  <a:themeElements>
    <a:clrScheme name="DataStax 2018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007997"/>
      </a:hlink>
      <a:folHlink>
        <a:srgbClr val="374C5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DataStax 2018" id="{D3827187-BCD1-524E-827E-1B9956023528}" vid="{205F31E9-C290-354E-9C88-283432D4769B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DataStax 2018_FINAL PPT Template</Template>
  <TotalTime>551</TotalTime>
  <Words>776</Words>
  <Application>Microsoft Office PowerPoint</Application>
  <PresentationFormat>On-screen Show (16:9)</PresentationFormat>
  <Paragraphs>93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DataStax_Template_Widescreen</vt:lpstr>
      <vt:lpstr>Practice Lab:</vt:lpstr>
      <vt:lpstr>Challenge 1: Prerequisites</vt:lpstr>
      <vt:lpstr>Working Goal:</vt:lpstr>
      <vt:lpstr>Challenge 1: Deliver Apriori</vt:lpstr>
      <vt:lpstr>Challenge 1: Compile and Run</vt:lpstr>
      <vt:lpstr>Challenge 2 (Optional): Same for Customer Churn</vt:lpstr>
      <vt:lpstr>Challenge 3 (Optional): Clean Up</vt:lpstr>
      <vt:lpstr>Practice Lab:</vt:lpstr>
      <vt:lpstr>End of Unit: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Yen Wolf</dc:creator>
  <cp:keywords/>
  <dc:description/>
  <cp:lastModifiedBy>default</cp:lastModifiedBy>
  <cp:revision>52</cp:revision>
  <dcterms:created xsi:type="dcterms:W3CDTF">2018-03-30T00:33:11Z</dcterms:created>
  <dcterms:modified xsi:type="dcterms:W3CDTF">2018-08-04T23:22:22Z</dcterms:modified>
  <cp:category/>
</cp:coreProperties>
</file>