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72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1" r:id="rId31"/>
    <p:sldId id="283" r:id="rId32"/>
    <p:sldId id="284" r:id="rId33"/>
  </p:sldIdLst>
  <p:sldSz cx="9144000" cy="5143500" type="screen16x9"/>
  <p:notesSz cx="6858000" cy="9144000"/>
  <p:embeddedFontLst>
    <p:embeddedFont>
      <p:font typeface="Helvetica Neue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4196">
          <p15:clr>
            <a:srgbClr val="A4A3A4"/>
          </p15:clr>
        </p15:guide>
        <p15:guide id="2" pos="120">
          <p15:clr>
            <a:srgbClr val="A4A3A4"/>
          </p15:clr>
        </p15:guide>
        <p15:guide id="3" pos="192">
          <p15:clr>
            <a:srgbClr val="A4A3A4"/>
          </p15:clr>
        </p15:guide>
        <p15:guide id="4" orient="horz" pos="2918">
          <p15:clr>
            <a:srgbClr val="A4A3A4"/>
          </p15:clr>
        </p15:guide>
        <p15:guide id="5" orient="horz" pos="2397">
          <p15:clr>
            <a:srgbClr val="A4A3A4"/>
          </p15:clr>
        </p15:guide>
        <p15:guide id="6" orient="horz" pos="1491">
          <p15:clr>
            <a:srgbClr val="A4A3A4"/>
          </p15:clr>
        </p15:guide>
        <p15:guide id="7" pos="288">
          <p15:clr>
            <a:srgbClr val="A4A3A4"/>
          </p15:clr>
        </p15:guide>
        <p15:guide id="8" pos="1176">
          <p15:clr>
            <a:srgbClr val="A4A3A4"/>
          </p15:clr>
        </p15:guide>
        <p15:guide id="9" pos="2880">
          <p15:clr>
            <a:srgbClr val="A4A3A4"/>
          </p15:clr>
        </p15:guide>
        <p15:guide id="10" pos="2077">
          <p15:clr>
            <a:srgbClr val="A4A3A4"/>
          </p15:clr>
        </p15:guide>
        <p15:guide id="11" orient="horz" pos="890">
          <p15:clr>
            <a:srgbClr val="A4A3A4"/>
          </p15:clr>
        </p15:guide>
        <p15:guide id="12" orient="horz" pos="1201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40" autoAdjust="0"/>
  </p:normalViewPr>
  <p:slideViewPr>
    <p:cSldViewPr snapToGrid="0">
      <p:cViewPr varScale="1">
        <p:scale>
          <a:sx n="95" d="100"/>
          <a:sy n="95" d="100"/>
        </p:scale>
        <p:origin x="-1134" y="-84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" name="Shape 4"/>
          <p:cNvCxnSpPr/>
          <p:nvPr/>
        </p:nvCxnSpPr>
        <p:spPr>
          <a:xfrm>
            <a:off x="5132439" y="540774"/>
            <a:ext cx="0" cy="8180439"/>
          </a:xfrm>
          <a:prstGeom prst="straightConnector1">
            <a:avLst/>
          </a:prstGeom>
          <a:noFill/>
          <a:ln w="15875" cap="flat" cmpd="sng">
            <a:solidFill>
              <a:srgbClr val="008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344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Discussion Module is to detail topics related to DSE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planning and tuning. Comments: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Prerequisites to this discussion include that the attendee is versant on this same topic (capacity planning and tuning) as it pertains to DSE Core.</a:t>
            </a:r>
            <a:endParaRPr dirty="0"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Tuning exercises on smaller systems with under sized data volumes can produce spurious results; rounding errors, other. For that reason (not having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sizeable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hardware for an overview discussion), this module is not currently accompanied by a lab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endParaRPr lang="en-US" sz="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615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https://docs.datastax.com/en/dse/6.0/dse-dev/datastax_enterprise/spark/sparkConfiguration.html</a:t>
            </a:r>
          </a:p>
          <a:p>
            <a:pPr marL="615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https://docs.datastax.com/en/dse/6.0/dse-dev/datastax_enterprise/spark/sparkCassandraProperties.html</a:t>
            </a:r>
          </a:p>
          <a:p>
            <a:pPr marL="615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5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://spark.apache.org/docs/latest/configuration.html</a:t>
            </a:r>
          </a:p>
          <a:p>
            <a:pPr marL="615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not cost effective to tune all (1000) queries; pick the most offensive and work down the list.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create a list of every index in place, and start associating those indexes with known queries. IF you aren’t using an index (but still must maintain it), drop the index.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a section on configuring, and startup.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8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additional notes-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9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Entering a section</a:t>
            </a:r>
            <a:r>
              <a:rPr lang="en-US" baseline="0" dirty="0" smtClean="0"/>
              <a:t> on tracking, auditing.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next page we enter a Discussion Lab. 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Entering a section on performance.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dirty="0" smtClean="0"/>
              <a:t>No additional notes-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topic of sizing a standard relational database:</a:t>
            </a: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itchFamily="34" charset="0"/>
              <a:buChar char="•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(?) it can be summarized as IO/sec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(IOPs), read and write</a:t>
            </a: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itchFamily="34" charset="0"/>
              <a:buChar char="•"/>
            </a:pP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system maintenance concerns, but the majority should be daily activities; count and size.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Discussion Module-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remaining content may be read “extra credit”, as time allows.</a:t>
            </a:r>
            <a:endParaRPr lang="en-US" dirty="0" smtClean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additional</a:t>
            </a:r>
            <a:r>
              <a:rPr lang="en-US" baseline="0" dirty="0" smtClean="0"/>
              <a:t> notes-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tabLst/>
              <a:defRPr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topic of sizing an analytics system:</a:t>
            </a: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itchFamily="34" charset="0"/>
              <a:buChar char="•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Perhaps a much harder challenge-</a:t>
            </a: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itchFamily="34" charset="0"/>
              <a:buChar char="•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even a consistent/single unit of measurement for routines; RAM, disk I/O, network load, ..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Discussion Lab-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topic of capacity planning and tuning DSE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Analytics,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system tuning, and statement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tuning (analytics routines).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Comments: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tuning involves; disk controller, and disk/data placement, (global) settings in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cassandra.yaml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dse,yaml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Linux kernel settings, others.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your starting point, and the number of errors previously made, system tuning generally yields 5-35% greater performance. It is unlikely you can move a 4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minute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DSE Analytics job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second DSE Analytics job through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tuning.</a:t>
            </a:r>
            <a:endParaRPr dirty="0"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Analytics jobs can involve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dozens/hundreds/thousands of (end user) initiated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Analytics routines that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against the DSE server.</a:t>
            </a:r>
            <a:endParaRPr dirty="0"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captured those statements, we seek to categorize them by; frequency, concurrency, and spread. Reference to the 1900’s video game titled,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Frogger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seek also to capture the required and observed SLA per statement. If a given statement was executing at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5ms,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increasing 1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execution time per month, that’s a different problem to solve than a statement that jump by an additional 4s of execution time overnight.</a:t>
            </a:r>
            <a:endParaRPr dirty="0"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Hopefully (best practice), the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routine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harness was captured during development and is still active. Comments: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above depicts a 5 stage new application development effort software development effort.</a:t>
            </a:r>
            <a:endParaRPr dirty="0"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that one develops and test the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analytics routines on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sized (real, legacy) data after the data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process models are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complete, and before any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application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begins. Why ? At this point you can uncover performance issues and related, and change the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process models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impact to existing code is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measurably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DSE can isolate workload by groups of nodes, by data center.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while the mission critical (low SLA)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 are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occurring in DC-1, the DSE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routines can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pushed to DC-2; a nice and easy resource governing and guarantee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system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DSE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routines table updates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still have to happen in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DC-1.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Analytics routines activity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DC-2 should not measurably impact DC-1.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two pages discuss (reverse engineering) the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routine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harness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possess it. Comments:</a:t>
            </a:r>
            <a:endParaRPr dirty="0"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Improperly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done, researching/developing this test harness can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intrusive performance wise.</a:t>
            </a:r>
            <a:endParaRPr dirty="0"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DSE Analytics History Server can be of benefit here.</a:t>
            </a:r>
            <a:endParaRPr dirty="0"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Title Slide">
  <p:cSld name="01 - 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10" descr="line-dot-pattern@2x.png"/>
          <p:cNvPicPr preferRelativeResize="0"/>
          <p:nvPr/>
        </p:nvPicPr>
        <p:blipFill rotWithShape="1">
          <a:blip r:embed="rId2">
            <a:alphaModFix amt="25000"/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Prerequisites:">
  <p:cSld name="10 - Prerequisites: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0 - Prerequisites:">
  <p:cSld name="1_10 - Prerequisites: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Sub-section Break (Exercise, other)">
  <p:cSld name="07 - Sub-section Break (Exercise, other)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 flipH="1">
            <a:off x="4261390" y="-1"/>
            <a:ext cx="4882610" cy="42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Shape 20" descr="line-dot-pattern@2x.pn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Light banner, 1 column text">
  <p:cSld name="02 - Light banner, 1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Section End">
  <p:cSld name="08 - Section En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Light banner, 2 column text">
  <p:cSld name="03 - Light banner, 2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54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Left picture, 1 column">
  <p:cSld name="04 - Left picture,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Right picture, 1 column">
  <p:cSld name="05 - Right picture,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Internal Only">
  <p:cSld name="06 - Internal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3" name="Shape 73" descr="line-dot-pattern@2x.png"/>
          <p:cNvPicPr preferRelativeResize="0"/>
          <p:nvPr/>
        </p:nvPicPr>
        <p:blipFill rotWithShape="1">
          <a:blip r:embed="rId2">
            <a:alphaModFix/>
          </a:blip>
          <a:srcRect l="4800" b="12646"/>
          <a:stretch/>
        </p:blipFill>
        <p:spPr>
          <a:xfrm rot="-5400000">
            <a:off x="7179812" y="-1097707"/>
            <a:ext cx="866487" cy="30618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79" name="Shape 79"/>
            <p:cNvSpPr/>
            <p:nvPr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 cap="flat" cmpd="sng">
              <a:solidFill>
                <a:srgbClr val="FFD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72C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C72C"/>
                  </a:solidFill>
                  <a:latin typeface="Arial"/>
                  <a:ea typeface="Arial"/>
                  <a:cs typeface="Arial"/>
                  <a:sym typeface="Arial"/>
                </a:rPr>
                <a:t>DataStax Internal Use Only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Additional Detail:">
  <p:cSld name="09 - Additional Detail: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000-DTSE-Analytics-7620-60-DM-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3151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6350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DSE 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Analytics, Capacity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Planning and Tuning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Module: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1328" y="548640"/>
            <a:ext cx="4575472" cy="349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Discussion/Information Only- </a:t>
            </a:r>
            <a:endParaRPr dirty="0"/>
          </a:p>
          <a:p>
            <a:pPr marL="635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Anything less than (n) nodes and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mGB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data can produce spurious results. A capacity planning and tuning lab exists in the advanced class; 14 + nodes, plus driver nodes, production sized data, other.</a:t>
            </a:r>
            <a:endParaRPr dirty="0"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related to capacity planning</a:t>
            </a:r>
            <a:endParaRPr dirty="0"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related to tuning</a:t>
            </a:r>
            <a:endParaRPr dirty="0"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specific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07818" y="270472"/>
            <a:ext cx="8478982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Start working the (graph)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318781" y="1526554"/>
            <a:ext cx="4527455" cy="14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cost effective to fix every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Analytics routine/job;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the top n% that you have time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dirty="0"/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626" y="1116244"/>
            <a:ext cx="2865552" cy="286555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 rot="10800000">
            <a:off x="1305102" y="1526554"/>
            <a:ext cx="3566160" cy="2044931"/>
          </a:xfrm>
          <a:prstGeom prst="arc">
            <a:avLst>
              <a:gd name="adj1" fmla="val 16200000"/>
              <a:gd name="adj2" fmla="val 0"/>
            </a:avLst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305102" y="3965171"/>
            <a:ext cx="2333105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Frequency of </a:t>
            </a:r>
            <a:r>
              <a:rPr lang="en-US" sz="1600" dirty="0" smtClean="0">
                <a:solidFill>
                  <a:srgbClr val="00B0F0"/>
                </a:solidFill>
              </a:rPr>
              <a:t>Analytics Routine/Job</a:t>
            </a:r>
            <a:endParaRPr sz="16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99060" y="2127841"/>
            <a:ext cx="1052945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6475" y="3015512"/>
            <a:ext cx="3773156" cy="1189095"/>
          </a:xfrm>
        </p:spPr>
        <p:txBody>
          <a:bodyPr/>
          <a:lstStyle/>
          <a:p>
            <a:r>
              <a:rPr lang="en-US" sz="2000" dirty="0" smtClean="0"/>
              <a:t>Configuring, Startup and more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How Spark is started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94" y="1055078"/>
            <a:ext cx="8330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/default/</a:t>
            </a:r>
            <a:r>
              <a:rPr lang="en-US" sz="2000" dirty="0" err="1"/>
              <a:t>dse</a:t>
            </a:r>
            <a:r>
              <a:rPr lang="en-US" sz="2000" dirty="0"/>
              <a:t> file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By default setup as part of the </a:t>
            </a:r>
            <a:r>
              <a:rPr lang="en-US" sz="1800" dirty="0" smtClean="0"/>
              <a:t>package </a:t>
            </a:r>
            <a:r>
              <a:rPr lang="en-US" sz="1800" dirty="0"/>
              <a:t>installers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A copy if you were to manually do it is in the </a:t>
            </a:r>
            <a:r>
              <a:rPr lang="en-US" sz="1800" dirty="0" err="1"/>
              <a:t>tarball</a:t>
            </a:r>
            <a:endParaRPr lang="en-US" sz="1800" dirty="0"/>
          </a:p>
          <a:p>
            <a:pPr lvl="1"/>
            <a:r>
              <a:rPr lang="en-US" sz="1800" dirty="0" smtClean="0"/>
              <a:t>       -- &lt;</a:t>
            </a:r>
            <a:r>
              <a:rPr lang="en-US" sz="1800" dirty="0"/>
              <a:t>tar extract location&gt;/resources/</a:t>
            </a:r>
            <a:r>
              <a:rPr lang="en-US" sz="1800" dirty="0" err="1"/>
              <a:t>dse</a:t>
            </a:r>
            <a:r>
              <a:rPr lang="en-US" sz="1800" dirty="0"/>
              <a:t>/</a:t>
            </a:r>
            <a:r>
              <a:rPr lang="en-US" sz="1800" dirty="0" err="1"/>
              <a:t>conf</a:t>
            </a:r>
            <a:r>
              <a:rPr lang="en-US" sz="1800" dirty="0"/>
              <a:t>/</a:t>
            </a:r>
            <a:r>
              <a:rPr lang="en-US" sz="1800" dirty="0" err="1"/>
              <a:t>dse.default</a:t>
            </a:r>
            <a:endParaRPr lang="en-US" sz="1800" dirty="0"/>
          </a:p>
          <a:p>
            <a:pPr lvl="1"/>
            <a:r>
              <a:rPr lang="en-US" sz="1800" dirty="0" smtClean="0"/>
              <a:t>       -- If </a:t>
            </a:r>
            <a:r>
              <a:rPr lang="en-US" sz="1800" dirty="0"/>
              <a:t>creating a custom </a:t>
            </a:r>
            <a:r>
              <a:rPr lang="en-US" sz="1800" dirty="0" err="1"/>
              <a:t>init</a:t>
            </a:r>
            <a:r>
              <a:rPr lang="en-US" sz="1800" dirty="0"/>
              <a:t> script copy to /</a:t>
            </a:r>
            <a:r>
              <a:rPr lang="en-US" sz="1800" dirty="0" err="1"/>
              <a:t>etc</a:t>
            </a:r>
            <a:r>
              <a:rPr lang="en-US" sz="1800" dirty="0"/>
              <a:t>/default or have script point </a:t>
            </a: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to </a:t>
            </a:r>
            <a:r>
              <a:rPr lang="en-US" sz="1800" dirty="0"/>
              <a:t>a custom location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Allows you to turn on/off on startup</a:t>
            </a:r>
          </a:p>
          <a:p>
            <a:pPr lvl="1"/>
            <a:r>
              <a:rPr lang="en-US" sz="1800" dirty="0" smtClean="0"/>
              <a:t>       -- Spark</a:t>
            </a:r>
            <a:endParaRPr lang="en-US" sz="1800" dirty="0"/>
          </a:p>
          <a:p>
            <a:pPr lvl="1"/>
            <a:r>
              <a:rPr lang="en-US" sz="1800" dirty="0" smtClean="0"/>
              <a:t>       -- DSEFS </a:t>
            </a:r>
            <a:r>
              <a:rPr lang="en-US" sz="1800" dirty="0"/>
              <a:t>is not configured here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If not using </a:t>
            </a:r>
            <a:r>
              <a:rPr lang="en-US" sz="1800" dirty="0" err="1"/>
              <a:t>init</a:t>
            </a:r>
            <a:r>
              <a:rPr lang="en-US" sz="1800" dirty="0"/>
              <a:t> script need to pass in flags </a:t>
            </a:r>
            <a:r>
              <a:rPr lang="en-US" sz="1800" dirty="0" smtClean="0"/>
              <a:t>, -</a:t>
            </a:r>
            <a:r>
              <a:rPr lang="en-US" sz="1800" dirty="0"/>
              <a:t>k for spark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8579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</a:t>
            </a:r>
            <a:r>
              <a:rPr lang="en-US" dirty="0" err="1" smtClean="0"/>
              <a:t>dse.yaml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1" y="855990"/>
            <a:ext cx="6279283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 in </a:t>
            </a:r>
            <a:r>
              <a:rPr lang="en-US" sz="2000" dirty="0" smtClean="0"/>
              <a:t>either,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dse</a:t>
            </a:r>
            <a:r>
              <a:rPr lang="en-US" sz="1800" dirty="0"/>
              <a:t>/</a:t>
            </a:r>
            <a:r>
              <a:rPr lang="en-US" sz="1800" dirty="0" err="1"/>
              <a:t>dse.yaml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&lt;</a:t>
            </a:r>
            <a:r>
              <a:rPr lang="en-US" sz="1800" dirty="0" err="1"/>
              <a:t>install_dir</a:t>
            </a:r>
            <a:r>
              <a:rPr lang="en-US" sz="1800" dirty="0"/>
              <a:t>&gt;/resources/</a:t>
            </a:r>
            <a:r>
              <a:rPr lang="en-US" sz="1800" dirty="0" err="1"/>
              <a:t>dse</a:t>
            </a:r>
            <a:r>
              <a:rPr lang="en-US" sz="1800" dirty="0"/>
              <a:t>/</a:t>
            </a:r>
            <a:r>
              <a:rPr lang="en-US" sz="1800" dirty="0" err="1"/>
              <a:t>conf</a:t>
            </a:r>
            <a:r>
              <a:rPr lang="en-US" sz="1800" dirty="0"/>
              <a:t>/</a:t>
            </a:r>
            <a:r>
              <a:rPr lang="en-US" sz="1800" dirty="0" err="1"/>
              <a:t>dse.yaml</a:t>
            </a:r>
            <a:endParaRPr lang="en-US" sz="1800" dirty="0"/>
          </a:p>
          <a:p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Spark </a:t>
            </a:r>
            <a:r>
              <a:rPr lang="en-US" sz="1800" dirty="0"/>
              <a:t>cluster and application statistics being collected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Initial spark worker resources (as a percentage after C*)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 smtClean="0"/>
              <a:t>Configuration change </a:t>
            </a:r>
            <a:r>
              <a:rPr lang="en-US" sz="1800" dirty="0"/>
              <a:t>in 6.0.0, much more granular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security and encryption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Always on SQL Server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readiness check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DSEFS (and its configuration)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Auditing (more as C* but spark-</a:t>
            </a:r>
            <a:r>
              <a:rPr lang="en-US" sz="1800" dirty="0" err="1"/>
              <a:t>sql</a:t>
            </a:r>
            <a:r>
              <a:rPr lang="en-US" sz="1800" dirty="0"/>
              <a:t> audit shows up)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err="1" smtClean="0"/>
              <a:t>Solr</a:t>
            </a:r>
            <a:r>
              <a:rPr lang="en-US" sz="1800" dirty="0" smtClean="0"/>
              <a:t> </a:t>
            </a:r>
            <a:r>
              <a:rPr lang="en-US" sz="1800" dirty="0"/>
              <a:t>query paging (key for </a:t>
            </a:r>
            <a:r>
              <a:rPr lang="en-US" sz="1800" dirty="0" err="1"/>
              <a:t>SearchAnalytics</a:t>
            </a:r>
            <a:r>
              <a:rPr lang="en-US" sz="1800" dirty="0"/>
              <a:t> mixed mode)</a:t>
            </a:r>
          </a:p>
        </p:txBody>
      </p:sp>
    </p:spTree>
    <p:extLst>
      <p:ext uri="{BB962C8B-B14F-4D97-AF65-F5344CB8AC3E}">
        <p14:creationId xmlns:p14="http://schemas.microsoft.com/office/powerpoint/2010/main" val="424353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dse-spark-env.sh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316334"/>
            <a:ext cx="585929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 in </a:t>
            </a:r>
            <a:r>
              <a:rPr lang="en-US" sz="2000" dirty="0" smtClean="0"/>
              <a:t>either,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/etc/dse/spark/dse-spark-env.sh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&lt;</a:t>
            </a:r>
            <a:r>
              <a:rPr lang="en-US" sz="1800" dirty="0" err="1"/>
              <a:t>install_dir</a:t>
            </a:r>
            <a:r>
              <a:rPr lang="en-US" sz="1800" dirty="0"/>
              <a:t>&gt;/resources/spark/conf/dse-spark-env.sh</a:t>
            </a:r>
          </a:p>
          <a:p>
            <a:endParaRPr lang="en-US" sz="1800" dirty="0"/>
          </a:p>
          <a:p>
            <a:r>
              <a:rPr lang="en-US" sz="2000" dirty="0"/>
              <a:t>Rarely touched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Mainly for defaults regarding running </a:t>
            </a:r>
            <a:r>
              <a:rPr lang="en-US" sz="1800" dirty="0" smtClean="0"/>
              <a:t>Spark </a:t>
            </a:r>
            <a:r>
              <a:rPr lang="en-US" sz="1800" dirty="0"/>
              <a:t>with DSE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Most environment changes are done in spark-env.sh</a:t>
            </a:r>
          </a:p>
        </p:txBody>
      </p:sp>
    </p:spTree>
    <p:extLst>
      <p:ext uri="{BB962C8B-B14F-4D97-AF65-F5344CB8AC3E}">
        <p14:creationId xmlns:p14="http://schemas.microsoft.com/office/powerpoint/2010/main" val="424353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spark-env.sh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095270"/>
            <a:ext cx="6591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Found in </a:t>
            </a:r>
            <a:r>
              <a:rPr lang="en-US" sz="2000" dirty="0" smtClean="0"/>
              <a:t>either,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/etc/dse/spark/spark-env.sh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&lt;</a:t>
            </a:r>
            <a:r>
              <a:rPr lang="en-US" sz="1800" dirty="0" err="1"/>
              <a:t>install_dir</a:t>
            </a:r>
            <a:r>
              <a:rPr lang="en-US" sz="1800" dirty="0"/>
              <a:t>&gt;/resources/spark/conf/spark-env.sh</a:t>
            </a:r>
          </a:p>
          <a:p>
            <a:endParaRPr lang="en-US" sz="1800" dirty="0"/>
          </a:p>
          <a:p>
            <a:r>
              <a:rPr lang="en-US" sz="2000" dirty="0" smtClean="0"/>
              <a:t>Set </a:t>
            </a:r>
            <a:r>
              <a:rPr lang="en-US" sz="2000" dirty="0"/>
              <a:t>default CORES and MEMORY across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Workers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Executors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Master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Driver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600" dirty="0"/>
              <a:t>This allows to fine tune memory and processors rather than the generic % found in the </a:t>
            </a:r>
            <a:r>
              <a:rPr lang="en-US" sz="1600" dirty="0" err="1"/>
              <a:t>dse.yaml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353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</a:t>
            </a:r>
            <a:r>
              <a:rPr lang="en-US" dirty="0" smtClean="0"/>
              <a:t>spark-</a:t>
            </a:r>
            <a:r>
              <a:rPr lang="en-US" dirty="0" err="1" smtClean="0"/>
              <a:t>defaults.conf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854110"/>
            <a:ext cx="825097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 in the usual Spark configuration locations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P</a:t>
            </a:r>
            <a:r>
              <a:rPr lang="en-US" sz="1800" dirty="0" smtClean="0"/>
              <a:t>ass </a:t>
            </a:r>
            <a:r>
              <a:rPr lang="en-US" sz="1800" dirty="0"/>
              <a:t>in default </a:t>
            </a:r>
            <a:r>
              <a:rPr lang="en-US" sz="1800" dirty="0" smtClean="0"/>
              <a:t>Spark </a:t>
            </a:r>
            <a:r>
              <a:rPr lang="en-US" sz="1800" dirty="0"/>
              <a:t>properties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If using encryption specify settings here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Can use a different file to set defaults for various apps</a:t>
            </a:r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dse</a:t>
            </a:r>
            <a:r>
              <a:rPr lang="en-US" sz="1800" dirty="0" smtClean="0"/>
              <a:t> </a:t>
            </a:r>
            <a:r>
              <a:rPr lang="en-US" sz="1800" dirty="0"/>
              <a:t>spark-submit --properties-file new-properties-file</a:t>
            </a:r>
          </a:p>
          <a:p>
            <a:pPr lvl="1"/>
            <a:r>
              <a:rPr lang="en-US" sz="1800" dirty="0" smtClean="0"/>
              <a:t>       -- But </a:t>
            </a:r>
            <a:r>
              <a:rPr lang="en-US" sz="1800" dirty="0"/>
              <a:t>there can be only one, if you have something in the </a:t>
            </a: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spark-</a:t>
            </a:r>
            <a:r>
              <a:rPr lang="en-US" sz="1800" dirty="0" err="1" smtClean="0"/>
              <a:t>defaults.conf</a:t>
            </a:r>
            <a:r>
              <a:rPr lang="en-US" sz="1800" dirty="0" smtClean="0"/>
              <a:t> </a:t>
            </a:r>
            <a:r>
              <a:rPr lang="en-US" sz="1800" dirty="0"/>
              <a:t>but pass in new file it will ignore </a:t>
            </a: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the </a:t>
            </a:r>
            <a:r>
              <a:rPr lang="en-US" sz="1800" dirty="0"/>
              <a:t>spark-</a:t>
            </a:r>
            <a:r>
              <a:rPr lang="en-US" sz="1800" dirty="0" err="1"/>
              <a:t>defaults.conf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smtClean="0"/>
              <a:t>       -- Property </a:t>
            </a:r>
            <a:r>
              <a:rPr lang="en-US" sz="1800" dirty="0"/>
              <a:t>file can be whitespace or = demarcation of property to value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Available properties to configure </a:t>
            </a:r>
            <a:r>
              <a:rPr lang="en-US" sz="1800" dirty="0" smtClean="0"/>
              <a:t>are in,</a:t>
            </a:r>
            <a:r>
              <a:rPr lang="en-US" sz="1800" u="sng" dirty="0"/>
              <a:t> </a:t>
            </a:r>
            <a:endParaRPr lang="en-US" sz="1800" u="sng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u="sng" dirty="0" smtClean="0"/>
              <a:t> http</a:t>
            </a:r>
            <a:r>
              <a:rPr lang="en-US" sz="1800" u="sng" dirty="0"/>
              <a:t>://spark.apache.org/docs/latest/configuration.html#available-properties 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Defaults, </a:t>
            </a:r>
            <a:r>
              <a:rPr lang="en-US" sz="1800" dirty="0"/>
              <a:t>what you want for the majority of applications</a:t>
            </a:r>
          </a:p>
          <a:p>
            <a:pPr lvl="1"/>
            <a:r>
              <a:rPr lang="en-US" sz="1800" dirty="0" smtClean="0"/>
              <a:t>       -- Using </a:t>
            </a:r>
            <a:r>
              <a:rPr lang="en-US" sz="1800" dirty="0"/>
              <a:t>secondary properties file can set per app as you pass in the job</a:t>
            </a:r>
          </a:p>
          <a:p>
            <a:pPr lvl="1"/>
            <a:r>
              <a:rPr lang="en-US" sz="1800" dirty="0" smtClean="0"/>
              <a:t>       -- Any </a:t>
            </a:r>
            <a:r>
              <a:rPr lang="en-US" sz="1800" dirty="0"/>
              <a:t>property can also be a configured individually within your app</a:t>
            </a:r>
          </a:p>
        </p:txBody>
      </p:sp>
    </p:spTree>
    <p:extLst>
      <p:ext uri="{BB962C8B-B14F-4D97-AF65-F5344CB8AC3E}">
        <p14:creationId xmlns:p14="http://schemas.microsoft.com/office/powerpoint/2010/main" val="424353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spark-</a:t>
            </a:r>
            <a:r>
              <a:rPr lang="en-US" dirty="0" err="1"/>
              <a:t>defaults.conf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316334"/>
            <a:ext cx="810189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ecurity </a:t>
            </a:r>
            <a:r>
              <a:rPr lang="en-US" sz="2000" dirty="0"/>
              <a:t>settings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If Cassandra authorization/authentication turned on</a:t>
            </a:r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spark.cassandra.auth.username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spark.cassandra.auth.password</a:t>
            </a:r>
            <a:r>
              <a:rPr lang="en-US" sz="1800" dirty="0"/>
              <a:t> 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using DSEFS with security</a:t>
            </a:r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com.datastax.bdp.fs.client.authentication</a:t>
            </a:r>
            <a:r>
              <a:rPr lang="en-US" sz="1800" dirty="0" smtClean="0"/>
              <a:t>=basic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com.datastax.bdp.fs.client.authentication.basic.username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com.datastax.bdp.fs.client.authentication.basic.password</a:t>
            </a:r>
            <a:endParaRPr lang="en-US" sz="1800" dirty="0"/>
          </a:p>
          <a:p>
            <a:pPr lvl="1"/>
            <a:r>
              <a:rPr lang="en-US" sz="1800" dirty="0" smtClean="0"/>
              <a:t>       -- Other </a:t>
            </a:r>
            <a:r>
              <a:rPr lang="en-US" sz="1800" dirty="0"/>
              <a:t>settings and restrictions apply, see </a:t>
            </a:r>
            <a:endParaRPr lang="en-US" sz="1800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u="sng" dirty="0" smtClean="0"/>
              <a:t>http</a:t>
            </a:r>
            <a:r>
              <a:rPr lang="en-US" u="sng" dirty="0"/>
              <a:t>://docs.datastax.com/en/dse/6.0/dse-admin/datastax_enterprise/analytics/authDsefs.html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49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Tracking, Auditing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9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Tracking, Auditing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014884"/>
            <a:ext cx="59683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User interface </a:t>
            </a:r>
            <a:r>
              <a:rPr lang="en-US" sz="1800" dirty="0"/>
              <a:t>including </a:t>
            </a:r>
            <a:r>
              <a:rPr lang="en-US" sz="1800" dirty="0" err="1" smtClean="0"/>
              <a:t>stdout</a:t>
            </a:r>
            <a:r>
              <a:rPr lang="en-US" sz="1800" dirty="0"/>
              <a:t>/</a:t>
            </a:r>
            <a:r>
              <a:rPr lang="en-US" sz="1800" dirty="0" err="1" smtClean="0"/>
              <a:t>stderr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Change </a:t>
            </a:r>
            <a:r>
              <a:rPr lang="en-US" sz="1800" dirty="0"/>
              <a:t>the log level of various components of </a:t>
            </a:r>
            <a:r>
              <a:rPr lang="en-US" sz="1800" dirty="0" smtClean="0"/>
              <a:t>Spark</a:t>
            </a:r>
            <a:endParaRPr lang="en-US" sz="1800" dirty="0"/>
          </a:p>
          <a:p>
            <a:pPr lvl="1"/>
            <a:r>
              <a:rPr lang="en-US" sz="1800" dirty="0" smtClean="0"/>
              <a:t>       -- logback-spark.xml</a:t>
            </a:r>
            <a:endParaRPr lang="en-US" sz="1800" dirty="0"/>
          </a:p>
          <a:p>
            <a:pPr lvl="1"/>
            <a:r>
              <a:rPr lang="en-US" sz="1800" dirty="0" smtClean="0"/>
              <a:t>       -- logback-spark-server.xml</a:t>
            </a:r>
            <a:endParaRPr lang="en-US" sz="1800" dirty="0"/>
          </a:p>
          <a:p>
            <a:pPr lvl="1"/>
            <a:r>
              <a:rPr lang="en-US" sz="1800" dirty="0" smtClean="0"/>
              <a:t>       -- logback-spark-executor.xml</a:t>
            </a:r>
            <a:endParaRPr lang="en-US" sz="1800" dirty="0"/>
          </a:p>
          <a:p>
            <a:pPr lvl="1"/>
            <a:r>
              <a:rPr lang="en-US" sz="1800" dirty="0" smtClean="0"/>
              <a:t>       -- Other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Audit </a:t>
            </a:r>
            <a:r>
              <a:rPr lang="en-US" sz="1800" dirty="0"/>
              <a:t>logging in the </a:t>
            </a:r>
            <a:r>
              <a:rPr lang="en-US" sz="1800" dirty="0" err="1"/>
              <a:t>dse.yaml</a:t>
            </a:r>
            <a:endParaRPr lang="en-US" sz="1800" dirty="0"/>
          </a:p>
          <a:p>
            <a:pPr lvl="1"/>
            <a:r>
              <a:rPr lang="en-US" sz="1800" dirty="0" smtClean="0"/>
              <a:t>       --</a:t>
            </a:r>
            <a:r>
              <a:rPr lang="en-US" sz="1800" dirty="0" err="1" smtClean="0"/>
              <a:t>audit_logging_options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park </a:t>
            </a:r>
            <a:r>
              <a:rPr lang="en-US" sz="1800" dirty="0"/>
              <a:t>cluster info in the </a:t>
            </a:r>
            <a:r>
              <a:rPr lang="en-US" sz="1800" dirty="0" err="1"/>
              <a:t>dse.yaml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spark_cluster_info_options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park </a:t>
            </a:r>
            <a:r>
              <a:rPr lang="en-US" sz="1800" dirty="0"/>
              <a:t>application info in the </a:t>
            </a:r>
            <a:r>
              <a:rPr lang="en-US" sz="1800" dirty="0" err="1"/>
              <a:t>dse.yaml</a:t>
            </a:r>
            <a:endParaRPr lang="en-US" sz="1800" dirty="0"/>
          </a:p>
          <a:p>
            <a:pPr lvl="1"/>
            <a:r>
              <a:rPr lang="en-US" sz="1800" dirty="0" smtClean="0"/>
              <a:t>       </a:t>
            </a:r>
            <a:r>
              <a:rPr lang="en-US" sz="1800" dirty="0" err="1" smtClean="0"/>
              <a:t>spark_application_info_options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649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6350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Lab: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32622"/>
            <a:ext cx="40290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Performance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9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Where to Start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864158"/>
            <a:ext cx="58977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Issues </a:t>
            </a:r>
            <a:r>
              <a:rPr lang="en-US" sz="1800" dirty="0"/>
              <a:t>submitting and running </a:t>
            </a:r>
            <a:r>
              <a:rPr lang="en-US" sz="1800" dirty="0" smtClean="0"/>
              <a:t>jobs-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Master UI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Work UI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 err="1" smtClean="0"/>
              <a:t>stdout</a:t>
            </a:r>
            <a:r>
              <a:rPr lang="en-US" sz="1800" dirty="0" smtClean="0"/>
              <a:t>/</a:t>
            </a:r>
            <a:r>
              <a:rPr lang="en-US" sz="1800" dirty="0" err="1" smtClean="0"/>
              <a:t>strderr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Spark Application UI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Log files</a:t>
            </a:r>
          </a:p>
          <a:p>
            <a:pPr lvl="1"/>
            <a:r>
              <a:rPr lang="en-US" sz="1800" dirty="0" smtClean="0"/>
              <a:t>       -- system.log</a:t>
            </a:r>
            <a:endParaRPr lang="en-US" sz="1800" dirty="0"/>
          </a:p>
          <a:p>
            <a:pPr lvl="1"/>
            <a:r>
              <a:rPr lang="en-US" sz="1800" dirty="0" smtClean="0"/>
              <a:t>       -- /</a:t>
            </a:r>
            <a:r>
              <a:rPr lang="en-US" sz="1800" dirty="0" err="1"/>
              <a:t>var</a:t>
            </a:r>
            <a:r>
              <a:rPr lang="en-US" sz="1800" dirty="0"/>
              <a:t>/log/spark … (by default)</a:t>
            </a:r>
          </a:p>
          <a:p>
            <a:pPr lvl="2"/>
            <a:r>
              <a:rPr lang="en-US" sz="1800" dirty="0" smtClean="0"/>
              <a:t>       -- master.log</a:t>
            </a:r>
            <a:endParaRPr lang="en-US" sz="1800" dirty="0"/>
          </a:p>
          <a:p>
            <a:pPr lvl="2"/>
            <a:r>
              <a:rPr lang="en-US" sz="1800" dirty="0" smtClean="0"/>
              <a:t>       -- worker.log</a:t>
            </a:r>
            <a:endParaRPr lang="en-US" sz="1800" dirty="0"/>
          </a:p>
          <a:p>
            <a:pPr lvl="2"/>
            <a:r>
              <a:rPr lang="en-US" sz="1800" dirty="0" smtClean="0"/>
              <a:t>       -- (application logs)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err="1"/>
              <a:t>OpsCenter</a:t>
            </a:r>
            <a:r>
              <a:rPr lang="en-US" sz="1800" dirty="0"/>
              <a:t> for overall cluster health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ubmit </a:t>
            </a:r>
            <a:r>
              <a:rPr lang="en-US" sz="1800" dirty="0"/>
              <a:t>job using the </a:t>
            </a:r>
            <a:r>
              <a:rPr lang="en-US" sz="1800" dirty="0" smtClean="0"/>
              <a:t>–verbose/-v </a:t>
            </a:r>
            <a:r>
              <a:rPr lang="en-US" sz="1800" dirty="0"/>
              <a:t>flag </a:t>
            </a:r>
            <a:r>
              <a:rPr lang="en-US" sz="1800" dirty="0" smtClean="0"/>
              <a:t>for more </a:t>
            </a:r>
            <a:r>
              <a:rPr lang="en-US" sz="1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1649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Spark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914400"/>
            <a:ext cx="46153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Problems with </a:t>
            </a:r>
            <a:r>
              <a:rPr lang="en-US" sz="1800" dirty="0" smtClean="0"/>
              <a:t>Memory-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OOM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More helps speed things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Maybe need more systems in the cluster</a:t>
            </a:r>
          </a:p>
          <a:p>
            <a:r>
              <a:rPr lang="en-US" sz="1800" dirty="0"/>
              <a:t>Problems with the </a:t>
            </a:r>
            <a:r>
              <a:rPr lang="en-US" sz="1800" dirty="0" smtClean="0"/>
              <a:t>cores-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Jobs can’t start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Jobs waiting to start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Jobs take a long time to run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Maybe need more systems in the cluster</a:t>
            </a:r>
          </a:p>
          <a:p>
            <a:r>
              <a:rPr lang="en-US" sz="1800" dirty="0"/>
              <a:t>Problems with </a:t>
            </a:r>
            <a:r>
              <a:rPr lang="en-US" sz="1800" dirty="0" smtClean="0"/>
              <a:t>code-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err="1"/>
              <a:t>Classpath</a:t>
            </a:r>
            <a:r>
              <a:rPr lang="en-US" sz="1800" dirty="0"/>
              <a:t> issues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Inefficient code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Doing a lot of data shuffling</a:t>
            </a:r>
          </a:p>
        </p:txBody>
      </p:sp>
    </p:spTree>
    <p:extLst>
      <p:ext uri="{BB962C8B-B14F-4D97-AF65-F5344CB8AC3E}">
        <p14:creationId xmlns:p14="http://schemas.microsoft.com/office/powerpoint/2010/main" val="241649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Memory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984738"/>
            <a:ext cx="81355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L</a:t>
            </a:r>
            <a:r>
              <a:rPr lang="en-US" sz="1800" dirty="0" smtClean="0"/>
              <a:t>arge </a:t>
            </a:r>
            <a:r>
              <a:rPr lang="en-US" sz="1800" dirty="0"/>
              <a:t>amount of data on disk (</a:t>
            </a:r>
            <a:r>
              <a:rPr lang="en-US" sz="1800" dirty="0" err="1"/>
              <a:t>rdd</a:t>
            </a:r>
            <a:r>
              <a:rPr lang="en-US" sz="1800" dirty="0"/>
              <a:t> directory) when you were not expecting</a:t>
            </a:r>
          </a:p>
          <a:p>
            <a:r>
              <a:rPr lang="en-US" sz="1800" dirty="0" smtClean="0"/>
              <a:t>       -- Spark </a:t>
            </a:r>
            <a:r>
              <a:rPr lang="en-US" sz="1800" dirty="0"/>
              <a:t>tries to do everything in </a:t>
            </a:r>
            <a:r>
              <a:rPr lang="en-US" sz="1800" dirty="0" smtClean="0"/>
              <a:t>memory, then will </a:t>
            </a:r>
            <a:r>
              <a:rPr lang="en-US" sz="1800" dirty="0"/>
              <a:t>spill to disk</a:t>
            </a:r>
          </a:p>
          <a:p>
            <a:r>
              <a:rPr lang="en-US" sz="1800" dirty="0" smtClean="0"/>
              <a:t>       -- If expected </a:t>
            </a:r>
            <a:r>
              <a:rPr lang="en-US" sz="1800" dirty="0"/>
              <a:t>everything to fit into </a:t>
            </a:r>
            <a:r>
              <a:rPr lang="en-US" sz="1800" dirty="0" smtClean="0"/>
              <a:t>memory, why is it </a:t>
            </a:r>
            <a:r>
              <a:rPr lang="en-US" sz="1800" dirty="0"/>
              <a:t>spilling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Look </a:t>
            </a:r>
            <a:r>
              <a:rPr lang="en-US" sz="1800" dirty="0"/>
              <a:t>at the </a:t>
            </a:r>
            <a:r>
              <a:rPr lang="en-US" sz="1800" dirty="0" smtClean="0"/>
              <a:t>application UI </a:t>
            </a:r>
            <a:r>
              <a:rPr lang="en-US" sz="1800" dirty="0"/>
              <a:t>and the storage details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-- Look </a:t>
            </a:r>
            <a:r>
              <a:rPr lang="en-US" sz="1800" dirty="0"/>
              <a:t>at dag schedule, </a:t>
            </a:r>
            <a:r>
              <a:rPr lang="en-US" sz="1800" dirty="0" err="1"/>
              <a:t>etc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J</a:t>
            </a:r>
            <a:r>
              <a:rPr lang="en-US" sz="1800" dirty="0" smtClean="0"/>
              <a:t>ust </a:t>
            </a:r>
            <a:r>
              <a:rPr lang="en-US" sz="1800" dirty="0"/>
              <a:t>need more memory</a:t>
            </a:r>
          </a:p>
          <a:p>
            <a:r>
              <a:rPr lang="en-US" sz="1800" dirty="0" smtClean="0"/>
              <a:t>       -- Add </a:t>
            </a:r>
            <a:r>
              <a:rPr lang="en-US" sz="1800" dirty="0"/>
              <a:t>nodes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-- Adjust </a:t>
            </a:r>
            <a:r>
              <a:rPr lang="en-US" sz="1800" dirty="0"/>
              <a:t>memory settings for </a:t>
            </a:r>
            <a:r>
              <a:rPr lang="en-US" sz="1800" dirty="0" smtClean="0"/>
              <a:t>Spark</a:t>
            </a:r>
            <a:r>
              <a:rPr lang="en-US" sz="1800" dirty="0"/>
              <a:t>, </a:t>
            </a:r>
            <a:r>
              <a:rPr lang="en-US" sz="1800" dirty="0" smtClean="0"/>
              <a:t>don’t </a:t>
            </a:r>
            <a:r>
              <a:rPr lang="en-US" sz="1800" dirty="0"/>
              <a:t>starve </a:t>
            </a:r>
            <a:r>
              <a:rPr lang="en-US" sz="1800" dirty="0" smtClean="0"/>
              <a:t>DSE Core </a:t>
            </a:r>
            <a:r>
              <a:rPr lang="en-US" sz="1800" dirty="0"/>
              <a:t>JVM</a:t>
            </a:r>
          </a:p>
          <a:p>
            <a:r>
              <a:rPr lang="en-US" sz="1800" dirty="0" smtClean="0"/>
              <a:t>      -- How </a:t>
            </a:r>
            <a:r>
              <a:rPr lang="en-US" sz="1800" dirty="0"/>
              <a:t>you are programming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  .. Collecting </a:t>
            </a:r>
            <a:r>
              <a:rPr lang="en-US" sz="1800" dirty="0"/>
              <a:t>and sending to driver, and back out again excessively?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  .. Filter early, often</a:t>
            </a:r>
            <a:endParaRPr lang="en-US" sz="1800" dirty="0"/>
          </a:p>
          <a:p>
            <a:pPr lvl="1"/>
            <a:r>
              <a:rPr lang="en-US" sz="1800" dirty="0" smtClean="0"/>
              <a:t>             .. Spark </a:t>
            </a:r>
            <a:r>
              <a:rPr lang="en-US" sz="1800" dirty="0"/>
              <a:t>will </a:t>
            </a:r>
            <a:r>
              <a:rPr lang="en-US" sz="1800" dirty="0" smtClean="0"/>
              <a:t>optimize job, but can </a:t>
            </a:r>
            <a:r>
              <a:rPr lang="en-US" sz="1800" dirty="0"/>
              <a:t>only do so much</a:t>
            </a:r>
          </a:p>
        </p:txBody>
      </p:sp>
    </p:spTree>
    <p:extLst>
      <p:ext uri="{BB962C8B-B14F-4D97-AF65-F5344CB8AC3E}">
        <p14:creationId xmlns:p14="http://schemas.microsoft.com/office/powerpoint/2010/main" val="241649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OOM Errors-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055077"/>
            <a:ext cx="8189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</a:t>
            </a:r>
            <a:r>
              <a:rPr lang="en-US" sz="1800" dirty="0" smtClean="0"/>
              <a:t>irst </a:t>
            </a:r>
            <a:r>
              <a:rPr lang="en-US" sz="1800" dirty="0"/>
              <a:t>question is </a:t>
            </a:r>
            <a:r>
              <a:rPr lang="en-US" sz="1800" dirty="0" smtClean="0"/>
              <a:t>where-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DSE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Master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Executor (should not happen)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Driver/Application</a:t>
            </a:r>
          </a:p>
          <a:p>
            <a:r>
              <a:rPr lang="en-US" sz="1800" dirty="0"/>
              <a:t>Depending on </a:t>
            </a:r>
            <a:r>
              <a:rPr lang="en-US" sz="1800" dirty="0" smtClean="0"/>
              <a:t>where, adjustments </a:t>
            </a:r>
            <a:r>
              <a:rPr lang="en-US" sz="1800" dirty="0"/>
              <a:t>you can make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Adjust </a:t>
            </a:r>
            <a:r>
              <a:rPr lang="en-US" sz="1800" dirty="0" smtClean="0"/>
              <a:t>memory for Spark, don’t </a:t>
            </a:r>
            <a:r>
              <a:rPr lang="en-US" sz="1800" dirty="0"/>
              <a:t>starve DSE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Set more appropriate settings for driver, and executor in your </a:t>
            </a:r>
            <a:r>
              <a:rPr lang="en-US" sz="1800" dirty="0" smtClean="0"/>
              <a:t>Spark </a:t>
            </a:r>
            <a:r>
              <a:rPr lang="en-US" sz="1800" dirty="0"/>
              <a:t>configuration</a:t>
            </a:r>
          </a:p>
          <a:p>
            <a:pPr lvl="1"/>
            <a:r>
              <a:rPr lang="en-US" sz="1800" dirty="0" smtClean="0"/>
              <a:t>       -- Default </a:t>
            </a:r>
            <a:r>
              <a:rPr lang="en-US" sz="1800" dirty="0"/>
              <a:t>if it is for all jobs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Specific </a:t>
            </a:r>
            <a:r>
              <a:rPr lang="en-US" sz="1800" dirty="0"/>
              <a:t>job as only </a:t>
            </a:r>
            <a:r>
              <a:rPr lang="en-US" sz="1800" dirty="0" smtClean="0"/>
              <a:t>if ..</a:t>
            </a:r>
            <a:endParaRPr lang="en-US" sz="1800" dirty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Driver </a:t>
            </a:r>
            <a:r>
              <a:rPr lang="en-US" sz="1800" dirty="0"/>
              <a:t>memory </a:t>
            </a:r>
            <a:r>
              <a:rPr lang="en-US" sz="1800" dirty="0" smtClean="0"/>
              <a:t>settings for </a:t>
            </a:r>
            <a:r>
              <a:rPr lang="en-US" sz="1800" dirty="0"/>
              <a:t>different </a:t>
            </a:r>
            <a:r>
              <a:rPr lang="en-US" sz="1800" dirty="0" smtClean="0"/>
              <a:t>jobs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649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Cores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597" y="758650"/>
            <a:ext cx="8395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Jobs </a:t>
            </a:r>
            <a:r>
              <a:rPr lang="en-US" sz="2000" dirty="0"/>
              <a:t>in waiting </a:t>
            </a:r>
            <a:r>
              <a:rPr lang="en-US" sz="2000" dirty="0" smtClean="0"/>
              <a:t>state, resource </a:t>
            </a:r>
            <a:r>
              <a:rPr lang="en-US" sz="2000" dirty="0"/>
              <a:t>are not available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1800" dirty="0"/>
              <a:t>Maybe this is ok, </a:t>
            </a:r>
            <a:r>
              <a:rPr lang="en-US" sz="1800" dirty="0" smtClean="0"/>
              <a:t> </a:t>
            </a:r>
            <a:r>
              <a:rPr lang="en-US" sz="1800" dirty="0"/>
              <a:t>lot of jobs queued and you just want to wait</a:t>
            </a:r>
          </a:p>
          <a:p>
            <a:pPr marL="228600" lvl="2" indent="-228600">
              <a:buFont typeface="Arial" pitchFamily="34" charset="0"/>
              <a:buChar char="•"/>
            </a:pPr>
            <a:r>
              <a:rPr lang="en-US" sz="1800" dirty="0" smtClean="0"/>
              <a:t>Architectural decision; set resource </a:t>
            </a:r>
            <a:r>
              <a:rPr lang="en-US" sz="1800" dirty="0"/>
              <a:t>to one job to get done faster, or partial resources to jobs so multiple can run at the same time</a:t>
            </a:r>
          </a:p>
          <a:p>
            <a:pPr marL="228600" lvl="2" indent="-228600">
              <a:buFont typeface="Arial" pitchFamily="34" charset="0"/>
              <a:buChar char="•"/>
            </a:pPr>
            <a:r>
              <a:rPr lang="en-US" sz="1800" dirty="0"/>
              <a:t>Many executors with smaller memory </a:t>
            </a:r>
            <a:r>
              <a:rPr lang="en-US" sz="1800" dirty="0" err="1"/>
              <a:t>vs</a:t>
            </a:r>
            <a:r>
              <a:rPr lang="en-US" sz="1800" dirty="0"/>
              <a:t> few executors with lots of memory each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1800" dirty="0"/>
              <a:t>Turning on resource sharing may be an appropriate action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1800" dirty="0" smtClean="0"/>
              <a:t>Could </a:t>
            </a:r>
            <a:r>
              <a:rPr lang="en-US" sz="1800" dirty="0"/>
              <a:t>have everything fully utilized because of a lot of open streams jobs that never close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1800" dirty="0" smtClean="0"/>
              <a:t>Could </a:t>
            </a:r>
            <a:r>
              <a:rPr lang="en-US" sz="1800" dirty="0"/>
              <a:t>be you are over allocating cores to a job, use your </a:t>
            </a:r>
            <a:r>
              <a:rPr lang="en-US" sz="1800" dirty="0" err="1"/>
              <a:t>config</a:t>
            </a:r>
            <a:r>
              <a:rPr lang="en-US" sz="1800" dirty="0"/>
              <a:t> to adjust</a:t>
            </a:r>
          </a:p>
          <a:p>
            <a:r>
              <a:rPr lang="en-US" sz="2000" dirty="0" smtClean="0"/>
              <a:t>Jobs </a:t>
            </a:r>
            <a:r>
              <a:rPr lang="en-US" sz="2000" dirty="0"/>
              <a:t>that are taking a long time to complete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ind </a:t>
            </a:r>
            <a:r>
              <a:rPr lang="en-US" sz="1800" dirty="0"/>
              <a:t>where the bottleneck </a:t>
            </a:r>
            <a:r>
              <a:rPr lang="en-US" sz="1800" dirty="0" smtClean="0"/>
              <a:t>is </a:t>
            </a:r>
            <a:r>
              <a:rPr lang="en-US" sz="1800" dirty="0" err="1" smtClean="0"/>
              <a:t>I.e</a:t>
            </a:r>
            <a:r>
              <a:rPr lang="en-US" sz="1800" dirty="0" smtClean="0"/>
              <a:t> </a:t>
            </a:r>
            <a:r>
              <a:rPr lang="en-US" sz="1800" dirty="0"/>
              <a:t>you are pulling data from an external system and that is as fast as it can send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Code Optimization as the </a:t>
            </a:r>
            <a:r>
              <a:rPr lang="en-US" sz="1800" dirty="0" smtClean="0"/>
              <a:t>solution? Number </a:t>
            </a:r>
            <a:r>
              <a:rPr lang="en-US" sz="1800" dirty="0"/>
              <a:t>one thing to fix</a:t>
            </a:r>
          </a:p>
        </p:txBody>
      </p:sp>
    </p:spTree>
    <p:extLst>
      <p:ext uri="{BB962C8B-B14F-4D97-AF65-F5344CB8AC3E}">
        <p14:creationId xmlns:p14="http://schemas.microsoft.com/office/powerpoint/2010/main" val="429078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3" y="1105319"/>
            <a:ext cx="7837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U</a:t>
            </a:r>
            <a:r>
              <a:rPr lang="en-US" sz="1800" dirty="0" smtClean="0"/>
              <a:t>nnecessarily </a:t>
            </a:r>
            <a:r>
              <a:rPr lang="en-US" sz="1800" dirty="0"/>
              <a:t>shuffling data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C</a:t>
            </a:r>
            <a:r>
              <a:rPr lang="en-US" sz="1800" dirty="0" smtClean="0"/>
              <a:t>ache </a:t>
            </a:r>
            <a:r>
              <a:rPr lang="en-US" sz="1800" dirty="0"/>
              <a:t>appropriately at the right level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ilter </a:t>
            </a:r>
            <a:r>
              <a:rPr lang="en-US" sz="1800" dirty="0"/>
              <a:t>early and often and </a:t>
            </a:r>
            <a:r>
              <a:rPr lang="en-US" sz="1800" dirty="0" smtClean="0"/>
              <a:t>collect late</a:t>
            </a:r>
            <a:endParaRPr lang="en-US" sz="1800" dirty="0"/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 smtClean="0"/>
              <a:t>Manipulate/lift </a:t>
            </a:r>
            <a:r>
              <a:rPr lang="en-US" sz="1800" dirty="0"/>
              <a:t>only the data </a:t>
            </a:r>
            <a:r>
              <a:rPr lang="en-US" sz="1800" dirty="0" smtClean="0"/>
              <a:t>needed 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 smtClean="0"/>
              <a:t>Pulling </a:t>
            </a:r>
            <a:r>
              <a:rPr lang="en-US" sz="1800" dirty="0"/>
              <a:t>data from external systems, </a:t>
            </a:r>
            <a:r>
              <a:rPr lang="en-US" sz="1800" dirty="0" smtClean="0"/>
              <a:t>so one </a:t>
            </a:r>
            <a:r>
              <a:rPr lang="en-US" sz="1800" dirty="0"/>
              <a:t>worker is not a </a:t>
            </a:r>
            <a:r>
              <a:rPr lang="en-US" sz="1800" dirty="0" smtClean="0"/>
              <a:t>bottleneck; I.e. from </a:t>
            </a:r>
            <a:r>
              <a:rPr lang="en-US" sz="1800" dirty="0"/>
              <a:t>RDBMS </a:t>
            </a:r>
            <a:r>
              <a:rPr lang="en-US" sz="1800" dirty="0" smtClean="0"/>
              <a:t>not </a:t>
            </a:r>
            <a:r>
              <a:rPr lang="en-US" sz="1800" dirty="0"/>
              <a:t>using a strategy that allows </a:t>
            </a:r>
            <a:r>
              <a:rPr lang="en-US" sz="1800" dirty="0" smtClean="0"/>
              <a:t>partitioning. (One </a:t>
            </a:r>
            <a:r>
              <a:rPr lang="en-US" sz="1800" dirty="0"/>
              <a:t>worker has to pull </a:t>
            </a:r>
            <a:r>
              <a:rPr lang="en-US" sz="1800" dirty="0" smtClean="0"/>
              <a:t>all data</a:t>
            </a:r>
            <a:r>
              <a:rPr lang="en-US" sz="1800" dirty="0"/>
              <a:t>, then transfer it to other </a:t>
            </a:r>
            <a:r>
              <a:rPr lang="en-US" sz="1800" dirty="0" smtClean="0"/>
              <a:t>workers, </a:t>
            </a:r>
            <a:r>
              <a:rPr lang="en-US" sz="1800" dirty="0"/>
              <a:t>so they can then manipulate the </a:t>
            </a:r>
            <a:r>
              <a:rPr lang="en-US" sz="1800" dirty="0" smtClean="0"/>
              <a:t>data.)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C</a:t>
            </a:r>
            <a:r>
              <a:rPr lang="en-US" sz="1800" dirty="0" smtClean="0"/>
              <a:t>oding </a:t>
            </a:r>
            <a:r>
              <a:rPr lang="en-US" sz="1800" dirty="0"/>
              <a:t>practices and </a:t>
            </a:r>
            <a:r>
              <a:rPr lang="en-US" sz="1800" dirty="0" smtClean="0"/>
              <a:t>algorithms, expert/peer code reviews</a:t>
            </a:r>
            <a:endParaRPr lang="en-US" sz="1800" dirty="0"/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P</a:t>
            </a:r>
            <a:r>
              <a:rPr lang="en-US" sz="1800" dirty="0" smtClean="0"/>
              <a:t>erformance </a:t>
            </a:r>
            <a:r>
              <a:rPr lang="en-US" sz="1800" dirty="0"/>
              <a:t>test with real data </a:t>
            </a:r>
            <a:r>
              <a:rPr lang="en-US" sz="1800" dirty="0" smtClean="0"/>
              <a:t>loads, no surprise </a:t>
            </a:r>
            <a:r>
              <a:rPr lang="en-US" sz="1800" dirty="0"/>
              <a:t>when going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9078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1316334"/>
            <a:ext cx="8249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Writing to </a:t>
            </a:r>
            <a:r>
              <a:rPr lang="en-US" sz="1800" dirty="0"/>
              <a:t>DSE </a:t>
            </a:r>
            <a:r>
              <a:rPr lang="en-US" sz="1800" dirty="0" smtClean="0"/>
              <a:t>Core, code to </a:t>
            </a:r>
            <a:r>
              <a:rPr lang="en-US" sz="1800" dirty="0"/>
              <a:t>use single partition </a:t>
            </a:r>
            <a:r>
              <a:rPr lang="en-US" sz="1800" dirty="0" smtClean="0"/>
              <a:t>batches; don’t </a:t>
            </a:r>
            <a:r>
              <a:rPr lang="en-US" sz="1800" dirty="0"/>
              <a:t>have to wait on other mutations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Utilize fewer coordinator nodes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Upgrade from </a:t>
            </a:r>
            <a:r>
              <a:rPr lang="en-US" sz="1800" dirty="0"/>
              <a:t>older </a:t>
            </a:r>
            <a:r>
              <a:rPr lang="en-US" sz="1800" dirty="0" smtClean="0"/>
              <a:t>DSE/DSE-Analytics, check release notes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(Recompile code as </a:t>
            </a:r>
            <a:r>
              <a:rPr lang="en-US" sz="1800" dirty="0"/>
              <a:t>APIs may not be backwards </a:t>
            </a:r>
            <a:r>
              <a:rPr lang="en-US" sz="1800" dirty="0" smtClean="0"/>
              <a:t>compatible)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078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Miscellaneous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3" y="1145512"/>
            <a:ext cx="785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Classpath</a:t>
            </a:r>
            <a:r>
              <a:rPr lang="en-US" sz="1800" dirty="0"/>
              <a:t> issues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ubmitting </a:t>
            </a:r>
            <a:r>
              <a:rPr lang="en-US" sz="1800" dirty="0"/>
              <a:t>a fat jar that should have all </a:t>
            </a:r>
            <a:r>
              <a:rPr lang="en-US" sz="1800" dirty="0" smtClean="0"/>
              <a:t>classes; overhead </a:t>
            </a:r>
            <a:r>
              <a:rPr lang="en-US" sz="1800" dirty="0"/>
              <a:t>but puts everything on the </a:t>
            </a:r>
            <a:r>
              <a:rPr lang="en-US" sz="1800" dirty="0" smtClean="0"/>
              <a:t>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</a:t>
            </a:r>
            <a:r>
              <a:rPr lang="en-US" sz="1800" dirty="0" smtClean="0"/>
              <a:t>ocal </a:t>
            </a:r>
            <a:r>
              <a:rPr lang="en-US" sz="1800" dirty="0"/>
              <a:t>directory for dependent jars passing in the -jars flag</a:t>
            </a:r>
          </a:p>
          <a:p>
            <a:pPr lvl="1"/>
            <a:r>
              <a:rPr lang="en-US" sz="1800" dirty="0" smtClean="0"/>
              <a:t>       -- jar right </a:t>
            </a:r>
            <a:r>
              <a:rPr lang="en-US" sz="1800" dirty="0"/>
              <a:t>version on all machines in the cluster</a:t>
            </a:r>
          </a:p>
          <a:p>
            <a:pPr lvl="1"/>
            <a:r>
              <a:rPr lang="en-US" sz="1800" dirty="0" smtClean="0"/>
              <a:t>       -- Use </a:t>
            </a:r>
            <a:r>
              <a:rPr lang="en-US" sz="1800" dirty="0"/>
              <a:t>a shared file </a:t>
            </a:r>
            <a:r>
              <a:rPr lang="en-US" sz="1800" dirty="0" smtClean="0"/>
              <a:t>system, DSEFS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Submit </a:t>
            </a:r>
            <a:r>
              <a:rPr lang="en-US" sz="1800" dirty="0"/>
              <a:t>in cluster </a:t>
            </a:r>
            <a:r>
              <a:rPr lang="en-US" sz="1800" dirty="0" smtClean="0"/>
              <a:t>mode, jars passed by driver</a:t>
            </a:r>
            <a:endParaRPr lang="en-US" sz="1800" dirty="0"/>
          </a:p>
          <a:p>
            <a:r>
              <a:rPr lang="en-US" sz="1800" dirty="0"/>
              <a:t>Max result size exceeded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err="1"/>
              <a:t>spark.driver.maxResultSize</a:t>
            </a:r>
            <a:r>
              <a:rPr lang="en-US" sz="1800" dirty="0"/>
              <a:t> is 1GB by default</a:t>
            </a:r>
          </a:p>
          <a:p>
            <a:pPr lvl="1"/>
            <a:r>
              <a:rPr lang="en-US" sz="1800" dirty="0" smtClean="0"/>
              <a:t>        </a:t>
            </a:r>
            <a:r>
              <a:rPr lang="en-US" sz="1800" u="sng" dirty="0" smtClean="0"/>
              <a:t>http</a:t>
            </a:r>
            <a:r>
              <a:rPr lang="en-US" sz="1800" u="sng" dirty="0"/>
              <a:t>://spark.apache.org/docs/2.0.2/configuration.html</a:t>
            </a:r>
            <a:r>
              <a:rPr lang="en-US" sz="1800" dirty="0"/>
              <a:t> </a:t>
            </a:r>
          </a:p>
          <a:p>
            <a:r>
              <a:rPr lang="en-US" sz="1800" dirty="0" smtClean="0"/>
              <a:t>    May </a:t>
            </a:r>
            <a:r>
              <a:rPr lang="en-US" sz="1800" dirty="0"/>
              <a:t>need to set </a:t>
            </a:r>
            <a:r>
              <a:rPr lang="en-US" sz="1800" dirty="0" smtClean="0"/>
              <a:t>higher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1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Lastly-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52" y="934497"/>
            <a:ext cx="8145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you can’t find the issue using the UI, logs, etc. then it may be time to dive deeper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Get a thread dump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Get a heap dump</a:t>
            </a:r>
          </a:p>
          <a:p>
            <a:r>
              <a:rPr lang="en-US" sz="1800" dirty="0"/>
              <a:t>U</a:t>
            </a:r>
            <a:r>
              <a:rPr lang="en-US" sz="1800" dirty="0" smtClean="0"/>
              <a:t>nderstanding code </a:t>
            </a:r>
            <a:r>
              <a:rPr lang="en-US" sz="1800" dirty="0"/>
              <a:t>and what it is suppose to be doing is a </a:t>
            </a:r>
            <a:r>
              <a:rPr lang="en-US" sz="1800" dirty="0" smtClean="0"/>
              <a:t>must; object </a:t>
            </a:r>
            <a:r>
              <a:rPr lang="en-US" sz="1800" dirty="0"/>
              <a:t>that is 6GB in size may </a:t>
            </a:r>
            <a:r>
              <a:rPr lang="en-US" sz="1800" dirty="0" smtClean="0"/>
              <a:t>be expected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U</a:t>
            </a:r>
            <a:r>
              <a:rPr lang="en-US" sz="1800" dirty="0" smtClean="0"/>
              <a:t>seful </a:t>
            </a:r>
            <a:r>
              <a:rPr lang="en-US" sz="1800" dirty="0"/>
              <a:t>tools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Memory analyzer for heap dumps </a:t>
            </a:r>
            <a:r>
              <a:rPr lang="en-US" sz="1800" u="sng" dirty="0"/>
              <a:t>http://www.eclipse.org/mat/</a:t>
            </a:r>
            <a:r>
              <a:rPr lang="en-US" sz="1800" dirty="0"/>
              <a:t>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FastThreads.io for thread dumps </a:t>
            </a:r>
            <a:r>
              <a:rPr lang="en-US" sz="1800" u="sng" dirty="0"/>
              <a:t>http://fastthread.io/</a:t>
            </a:r>
            <a:r>
              <a:rPr lang="en-US" sz="1800" dirty="0"/>
              <a:t>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Samurai </a:t>
            </a:r>
            <a:r>
              <a:rPr lang="en-US" sz="1800" u="sng" dirty="0"/>
              <a:t>http://samuraism.jp/samurai/en/index.html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14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Sizing a (Standard Relational Database):</a:t>
            </a:r>
            <a:endParaRPr sz="28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221859" y="867515"/>
            <a:ext cx="4716788" cy="37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UPDATE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SELECT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Planned maintenance</a:t>
            </a:r>
            <a:endParaRPr lang="en-US" sz="1800" dirty="0"/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-- Backups</a:t>
            </a:r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-- Index rebuilds</a:t>
            </a:r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--    ..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Other overhead</a:t>
            </a:r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-- Maintaining a warm backup site</a:t>
            </a:r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--    .. </a:t>
            </a:r>
            <a:endParaRPr lang="en-US" sz="1800" dirty="0"/>
          </a:p>
          <a:p>
            <a:pPr marL="231775" indent="-225425">
              <a:spcBef>
                <a:spcPts val="0"/>
              </a:spcBef>
              <a:buSzPts val="1800"/>
            </a:pPr>
            <a:r>
              <a:rPr lang="en-US" sz="1800" dirty="0" smtClean="0"/>
              <a:t>Other-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" y="1255938"/>
            <a:ext cx="3202964" cy="239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05" y="3440588"/>
            <a:ext cx="798742" cy="78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Module: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dirty="0" smtClean="0"/>
              <a:t>Additional Detail</a:t>
            </a:r>
            <a:r>
              <a:rPr lang="en-US" sz="4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10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2491" y="675717"/>
            <a:ext cx="3501736" cy="548048"/>
          </a:xfrm>
        </p:spPr>
        <p:txBody>
          <a:bodyPr/>
          <a:lstStyle/>
          <a:p>
            <a:r>
              <a:rPr lang="en-US" dirty="0" smtClean="0"/>
              <a:t>DSE Analytics: Enabling Logging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000-DTSE-Analytics-7620-60-DM-</a:t>
            </a: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463" y="372589"/>
            <a:ext cx="52309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 smtClean="0"/>
              <a:t>Find/review </a:t>
            </a:r>
            <a:r>
              <a:rPr lang="en-US" sz="1800" dirty="0"/>
              <a:t>the following files</a:t>
            </a:r>
          </a:p>
          <a:p>
            <a:pPr lvl="1"/>
            <a:r>
              <a:rPr lang="en-US" sz="1800" dirty="0" smtClean="0"/>
              <a:t>       -- audit.log</a:t>
            </a:r>
            <a:endParaRPr lang="en-US" sz="1800" dirty="0"/>
          </a:p>
          <a:p>
            <a:pPr lvl="1"/>
            <a:r>
              <a:rPr lang="en-US" sz="1800" dirty="0" smtClean="0"/>
              <a:t>       -- master.log, worker.log</a:t>
            </a:r>
            <a:endParaRPr lang="en-US" sz="1800" dirty="0"/>
          </a:p>
          <a:p>
            <a:pPr lvl="1"/>
            <a:r>
              <a:rPr lang="en-US" sz="1800" dirty="0" smtClean="0"/>
              <a:t>       -- system.log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stderr</a:t>
            </a:r>
            <a:r>
              <a:rPr lang="en-US" sz="1800" dirty="0" smtClean="0"/>
              <a:t>, </a:t>
            </a:r>
            <a:r>
              <a:rPr lang="en-US" sz="1800" dirty="0" err="1" smtClean="0"/>
              <a:t>stdout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Create a new table in </a:t>
            </a:r>
            <a:r>
              <a:rPr lang="en-US" sz="1800" dirty="0" smtClean="0"/>
              <a:t>DSE Core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Turn </a:t>
            </a:r>
            <a:r>
              <a:rPr lang="en-US" sz="1800" dirty="0"/>
              <a:t>on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Auditing </a:t>
            </a:r>
            <a:r>
              <a:rPr lang="en-US" sz="1800" dirty="0"/>
              <a:t>query level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-- Trace </a:t>
            </a:r>
            <a:r>
              <a:rPr lang="en-US" sz="1800" dirty="0"/>
              <a:t>in </a:t>
            </a:r>
            <a:r>
              <a:rPr lang="en-US" sz="1800" dirty="0" err="1"/>
              <a:t>logback</a:t>
            </a:r>
            <a:r>
              <a:rPr lang="en-US" sz="1800" dirty="0"/>
              <a:t> files </a:t>
            </a:r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spark_cluster_info_options</a:t>
            </a:r>
            <a:endParaRPr lang="en-US" sz="1800" dirty="0"/>
          </a:p>
          <a:p>
            <a:pPr lvl="1"/>
            <a:r>
              <a:rPr lang="en-US" sz="1800" dirty="0" smtClean="0"/>
              <a:t>       -- </a:t>
            </a:r>
            <a:r>
              <a:rPr lang="en-US" sz="1800" dirty="0" err="1" smtClean="0"/>
              <a:t>spark_application_info_options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Restart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Load data into the new table from </a:t>
            </a:r>
            <a:r>
              <a:rPr lang="en-US" sz="1800" dirty="0" smtClean="0"/>
              <a:t>Spark REPL</a:t>
            </a:r>
            <a:endParaRPr lang="en-US" sz="1800" dirty="0"/>
          </a:p>
          <a:p>
            <a:r>
              <a:rPr lang="en-US" sz="1800" dirty="0" smtClean="0"/>
              <a:t>       </a:t>
            </a: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/>
              <a:t>data = </a:t>
            </a:r>
            <a:r>
              <a:rPr lang="en-US" sz="1800" dirty="0" err="1" smtClean="0"/>
              <a:t>spark.read.format</a:t>
            </a:r>
            <a:r>
              <a:rPr lang="en-US" sz="1800" dirty="0" smtClean="0"/>
              <a:t> ...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Review all the files again</a:t>
            </a:r>
          </a:p>
        </p:txBody>
      </p:sp>
    </p:spTree>
    <p:extLst>
      <p:ext uri="{BB962C8B-B14F-4D97-AF65-F5344CB8AC3E}">
        <p14:creationId xmlns:p14="http://schemas.microsoft.com/office/powerpoint/2010/main" val="2682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Sizing (Analytics):</a:t>
            </a:r>
            <a:endParaRPr sz="28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03969" y="1225064"/>
            <a:ext cx="4716788" cy="28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(Indexes) of activity/jobs-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Concurrency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/>
              <a:t>Spread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endParaRPr lang="en-US" sz="1800" dirty="0"/>
          </a:p>
          <a:p>
            <a:pPr marL="6350" indent="0">
              <a:spcBef>
                <a:spcPts val="0"/>
              </a:spcBef>
              <a:buSzPts val="1800"/>
              <a:buNone/>
            </a:pPr>
            <a:r>
              <a:rPr lang="en-US" sz="2000" dirty="0" smtClean="0"/>
              <a:t>Other-</a:t>
            </a:r>
          </a:p>
          <a:p>
            <a:pPr marL="231775" indent="-225425">
              <a:spcBef>
                <a:spcPts val="0"/>
              </a:spcBef>
              <a:buSzPts val="1800"/>
            </a:pPr>
            <a:r>
              <a:rPr lang="en-US" sz="1800" dirty="0" smtClean="0"/>
              <a:t>Data feeds (in)</a:t>
            </a:r>
            <a:br>
              <a:rPr lang="en-US" sz="1800" dirty="0" smtClean="0"/>
            </a:br>
            <a:r>
              <a:rPr lang="en-US" sz="1800" dirty="0" smtClean="0"/>
              <a:t>Data feeds (out)</a:t>
            </a:r>
          </a:p>
          <a:p>
            <a:pPr marL="231775" indent="-225425">
              <a:spcBef>
                <a:spcPts val="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39" y="1118507"/>
            <a:ext cx="5196882" cy="291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36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Discussion Lab: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9060" y="602981"/>
            <a:ext cx="4813762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DSE </a:t>
            </a: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Analytics: </a:t>
            </a: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Cap Planning, Tuning-</a:t>
            </a:r>
            <a:endParaRPr sz="28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74074" y="1379911"/>
            <a:ext cx="3915293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tuning</a:t>
            </a:r>
            <a:endParaRPr dirty="0"/>
          </a:p>
          <a:p>
            <a:pPr marL="635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rPr lang="en-US" sz="2400" dirty="0" smtClean="0"/>
              <a:t>DSE Analytics job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tuning</a:t>
            </a:r>
            <a:endParaRPr dirty="0"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 sized data, repeatable test harness, isolation</a:t>
            </a:r>
            <a:endParaRPr dirty="0"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Frequency, concurrency, spread</a:t>
            </a:r>
            <a:endParaRPr dirty="0"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variable; rinse, repeat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314" y="440575"/>
            <a:ext cx="3398676" cy="388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516226" y="4385007"/>
            <a:ext cx="30588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http://www.classicgaming.cc/classics/frogger/about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184669" y="2244437"/>
            <a:ext cx="964277" cy="964277"/>
          </a:xfrm>
          <a:prstGeom prst="ellipse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99060" y="1620415"/>
            <a:ext cx="187937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Common SDLC, and Issues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181" y="307572"/>
            <a:ext cx="6838393" cy="427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DSE </a:t>
            </a: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Analytics: </a:t>
            </a: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DCs</a:t>
            </a: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Load isolation</a:t>
            </a:r>
            <a:endParaRPr sz="28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/>
          <p:nvPr/>
        </p:nvCxnSpPr>
        <p:spPr>
          <a:xfrm rot="10800000" flipH="1">
            <a:off x="1959023" y="2513175"/>
            <a:ext cx="49431" cy="274515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05" name="Shape 205"/>
          <p:cNvGrpSpPr/>
          <p:nvPr/>
        </p:nvGrpSpPr>
        <p:grpSpPr>
          <a:xfrm>
            <a:off x="1577620" y="2858905"/>
            <a:ext cx="525437" cy="458456"/>
            <a:chOff x="603638" y="2767543"/>
            <a:chExt cx="525437" cy="458456"/>
          </a:xfrm>
        </p:grpSpPr>
        <p:sp>
          <p:nvSpPr>
            <p:cNvPr id="206" name="Shape 206"/>
            <p:cNvSpPr txBox="1"/>
            <p:nvPr/>
          </p:nvSpPr>
          <p:spPr>
            <a:xfrm>
              <a:off x="603638" y="2979778"/>
              <a:ext cx="4347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1005" y="2767543"/>
              <a:ext cx="308070" cy="301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Shape 208"/>
          <p:cNvSpPr txBox="1"/>
          <p:nvPr/>
        </p:nvSpPr>
        <p:spPr>
          <a:xfrm>
            <a:off x="2347813" y="4078856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234" y="3741627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rot="10800000" flipH="1">
            <a:off x="1531495" y="3317361"/>
            <a:ext cx="161403" cy="3377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4232149" y="1292790"/>
            <a:ext cx="904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Interruption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008454" y="1265125"/>
            <a:ext cx="1289785" cy="1289785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1854418" y="2134918"/>
            <a:ext cx="390849" cy="259981"/>
            <a:chOff x="3998271" y="2570740"/>
            <a:chExt cx="390849" cy="259981"/>
          </a:xfrm>
        </p:grpSpPr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1917750" y="1305970"/>
            <a:ext cx="390849" cy="259981"/>
            <a:chOff x="3998271" y="2570740"/>
            <a:chExt cx="390849" cy="259981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2697279" y="1162801"/>
            <a:ext cx="390849" cy="259981"/>
            <a:chOff x="3998271" y="2570740"/>
            <a:chExt cx="390849" cy="259981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2635858" y="2383186"/>
            <a:ext cx="390849" cy="259981"/>
            <a:chOff x="3998271" y="2570740"/>
            <a:chExt cx="390849" cy="259981"/>
          </a:xfrm>
        </p:grpSpPr>
        <p:pic>
          <p:nvPicPr>
            <p:cNvPr id="223" name="Shape 2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3079133" y="1874937"/>
            <a:ext cx="390849" cy="259981"/>
            <a:chOff x="3998271" y="2570740"/>
            <a:chExt cx="390849" cy="259981"/>
          </a:xfrm>
        </p:grpSpPr>
        <p:pic>
          <p:nvPicPr>
            <p:cNvPr id="226" name="Shape 2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700" y="3894027"/>
            <a:ext cx="550664" cy="36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526" y="3539688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 rot="10800000">
            <a:off x="1959023" y="3317361"/>
            <a:ext cx="0" cy="4853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2113174" y="3194250"/>
            <a:ext cx="503403" cy="2755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2103057" y="1559071"/>
            <a:ext cx="718108" cy="1299834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Shape 233"/>
          <p:cNvSpPr/>
          <p:nvPr/>
        </p:nvSpPr>
        <p:spPr>
          <a:xfrm>
            <a:off x="1675492" y="1012930"/>
            <a:ext cx="2421643" cy="17224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462111" y="930699"/>
            <a:ext cx="1424539" cy="1644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Shape 235"/>
          <p:cNvCxnSpPr/>
          <p:nvPr/>
        </p:nvCxnSpPr>
        <p:spPr>
          <a:xfrm rot="10800000" flipH="1">
            <a:off x="2194931" y="2650432"/>
            <a:ext cx="421646" cy="241010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6" name="Shape 236"/>
          <p:cNvGrpSpPr/>
          <p:nvPr/>
        </p:nvGrpSpPr>
        <p:grpSpPr>
          <a:xfrm>
            <a:off x="5720542" y="3046525"/>
            <a:ext cx="525437" cy="458456"/>
            <a:chOff x="603638" y="2767543"/>
            <a:chExt cx="525437" cy="458456"/>
          </a:xfrm>
        </p:grpSpPr>
        <p:sp>
          <p:nvSpPr>
            <p:cNvPr id="237" name="Shape 237"/>
            <p:cNvSpPr txBox="1"/>
            <p:nvPr/>
          </p:nvSpPr>
          <p:spPr>
            <a:xfrm>
              <a:off x="603638" y="2979778"/>
              <a:ext cx="4347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Shape 2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1005" y="2767543"/>
              <a:ext cx="308070" cy="301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Shape 239"/>
          <p:cNvSpPr txBox="1"/>
          <p:nvPr/>
        </p:nvSpPr>
        <p:spPr>
          <a:xfrm>
            <a:off x="5183929" y="4490160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529604" y="1436775"/>
            <a:ext cx="1289785" cy="1289785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5375568" y="2181172"/>
            <a:ext cx="390849" cy="259981"/>
            <a:chOff x="3998271" y="2570740"/>
            <a:chExt cx="390849" cy="259981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5987372" y="1347628"/>
            <a:ext cx="390849" cy="259981"/>
            <a:chOff x="3998271" y="2570740"/>
            <a:chExt cx="390849" cy="259981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6432340" y="2315101"/>
            <a:ext cx="390849" cy="259981"/>
            <a:chOff x="3998271" y="2570740"/>
            <a:chExt cx="390849" cy="259981"/>
          </a:xfrm>
        </p:grpSpPr>
        <p:pic>
          <p:nvPicPr>
            <p:cNvPr id="248" name="Shape 2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8850" y="4305331"/>
            <a:ext cx="550664" cy="36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1676" y="3950992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Shape 252"/>
          <p:cNvCxnSpPr>
            <a:endCxn id="237" idx="2"/>
          </p:cNvCxnSpPr>
          <p:nvPr/>
        </p:nvCxnSpPr>
        <p:spPr>
          <a:xfrm rot="10800000" flipH="1">
            <a:off x="5587209" y="3504981"/>
            <a:ext cx="3507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6083876" y="3423992"/>
            <a:ext cx="98920" cy="470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4" name="Shape 254"/>
          <p:cNvCxnSpPr/>
          <p:nvPr/>
        </p:nvCxnSpPr>
        <p:spPr>
          <a:xfrm rot="10800000" flipH="1">
            <a:off x="6245979" y="2691459"/>
            <a:ext cx="234049" cy="318338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5" name="Shape 255"/>
          <p:cNvSpPr/>
          <p:nvPr/>
        </p:nvSpPr>
        <p:spPr>
          <a:xfrm>
            <a:off x="5196642" y="1184580"/>
            <a:ext cx="2421643" cy="17224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983261" y="1102349"/>
            <a:ext cx="1424539" cy="1644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7606" y="1866947"/>
            <a:ext cx="884237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80870" y="213931"/>
            <a:ext cx="8838439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If you don’t have the </a:t>
            </a:r>
            <a:r>
              <a:rPr lang="en-US" sz="2800" b="0" i="0" u="none" strike="noStrike" cap="none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Analytics Routine Test </a:t>
            </a:r>
            <a:r>
              <a:rPr lang="en-US" sz="2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Harness-</a:t>
            </a:r>
            <a:endParaRPr sz="28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000-DTSE-Analytics-7620-60-DM-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66008" y="1363286"/>
            <a:ext cx="3474720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something someone should have created/maintained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engineering is not forecasting, signing your name to something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4317076" y="1259600"/>
            <a:ext cx="4702233" cy="169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log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DSE Analytics </a:t>
            </a:r>
            <a:r>
              <a:rPr lang="en-US" sz="1800" dirty="0">
                <a:solidFill>
                  <a:schemeClr val="dk1"/>
                </a:solidFill>
              </a:rPr>
              <a:t>H</a:t>
            </a:r>
            <a:r>
              <a:rPr lang="en-US" sz="1800" dirty="0" smtClean="0">
                <a:solidFill>
                  <a:schemeClr val="dk1"/>
                </a:solidFill>
              </a:rPr>
              <a:t>istory Server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logs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(Other)</a:t>
            </a:r>
          </a:p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lvl="0" indent="-227013">
              <a:spcBef>
                <a:spcPts val="780"/>
              </a:spcBef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DSE Audit Secure subsystem</a:t>
            </a:r>
            <a:endParaRPr lang="en-US" dirty="0"/>
          </a:p>
          <a:p>
            <a:pPr marL="461963" lvl="1" indent="-231774">
              <a:spcBef>
                <a:spcPts val="780"/>
              </a:spcBef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dirty="0">
                <a:solidFill>
                  <a:schemeClr val="dk1"/>
                </a:solidFill>
              </a:rPr>
              <a:t>https://docs.datastax.com/en/dse/6.0/dse-admin/datastax_enterprise/security/secAuditEnable.html</a:t>
            </a:r>
          </a:p>
          <a:p>
            <a:pPr marL="63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903614" y="761979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7725294" y="1753964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2522</Words>
  <Application>Microsoft Office PowerPoint</Application>
  <PresentationFormat>On-screen Show (16:9)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Helvetica Neue</vt:lpstr>
      <vt:lpstr>Calibri</vt:lpstr>
      <vt:lpstr>DataStax_Template_Widescreen</vt:lpstr>
      <vt:lpstr>Discussion Module:</vt:lpstr>
      <vt:lpstr>Discussion Lab:</vt:lpstr>
      <vt:lpstr>Sizing a (Standard Relational Database):</vt:lpstr>
      <vt:lpstr>Sizing (Analytics):</vt:lpstr>
      <vt:lpstr>End of Discussion Lab:</vt:lpstr>
      <vt:lpstr>DSE Analytics: Cap Planning, Tuning-</vt:lpstr>
      <vt:lpstr>Common SDLC, and Issues</vt:lpstr>
      <vt:lpstr>DSE Analytics: DCs, Load isolation</vt:lpstr>
      <vt:lpstr>If you don’t have the Analytics Routine Test Harness-</vt:lpstr>
      <vt:lpstr>Start working the (graph)</vt:lpstr>
      <vt:lpstr>DSE Analytics</vt:lpstr>
      <vt:lpstr>DSE Analytics: How Spark is started</vt:lpstr>
      <vt:lpstr>DSE Analytics: dse.yaml</vt:lpstr>
      <vt:lpstr>DSE Analytics: dse-spark-env.sh</vt:lpstr>
      <vt:lpstr>DSE Analytics: spark-env.sh</vt:lpstr>
      <vt:lpstr>DSE Analytics: spark-defaults.conf</vt:lpstr>
      <vt:lpstr>DSE Analytics: spark-defaults.conf</vt:lpstr>
      <vt:lpstr>DSE Analytics</vt:lpstr>
      <vt:lpstr>DSE Analytics: Tracking, Auditing</vt:lpstr>
      <vt:lpstr>DSE Analytics</vt:lpstr>
      <vt:lpstr>DSE Analytics: Where to Start</vt:lpstr>
      <vt:lpstr>DSE Analytics: Spark Issues</vt:lpstr>
      <vt:lpstr>DSE Analytics: Memory Issues</vt:lpstr>
      <vt:lpstr>DSE Analytics: OOM Errors-</vt:lpstr>
      <vt:lpstr>DSE Analytics: Cores</vt:lpstr>
      <vt:lpstr>DSE Analytics: Code</vt:lpstr>
      <vt:lpstr>DSE Analytics: Code</vt:lpstr>
      <vt:lpstr>DSE Analytics: Miscellaneous</vt:lpstr>
      <vt:lpstr>DSE Analytics: Lastly-</vt:lpstr>
      <vt:lpstr>End of Module:</vt:lpstr>
      <vt:lpstr>Additional Detail:</vt:lpstr>
      <vt:lpstr>DSE Analytics: Enabling Logging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Module:</dc:title>
  <cp:lastModifiedBy>default</cp:lastModifiedBy>
  <cp:revision>16</cp:revision>
  <dcterms:modified xsi:type="dcterms:W3CDTF">2018-08-05T03:31:14Z</dcterms:modified>
</cp:coreProperties>
</file>