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2" r:id="rId3"/>
    <p:sldId id="273" r:id="rId4"/>
    <p:sldId id="274" r:id="rId5"/>
    <p:sldId id="271" r:id="rId6"/>
  </p:sldIdLst>
  <p:sldSz cx="9144000" cy="5143500" type="screen16x9"/>
  <p:notesSz cx="6858000" cy="9144000"/>
  <p:embeddedFontLst>
    <p:embeddedFont>
      <p:font typeface="Helvetica Neue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4196">
          <p15:clr>
            <a:srgbClr val="A4A3A4"/>
          </p15:clr>
        </p15:guide>
        <p15:guide id="2" pos="120">
          <p15:clr>
            <a:srgbClr val="A4A3A4"/>
          </p15:clr>
        </p15:guide>
        <p15:guide id="3" pos="192">
          <p15:clr>
            <a:srgbClr val="A4A3A4"/>
          </p15:clr>
        </p15:guide>
        <p15:guide id="4" orient="horz" pos="2918">
          <p15:clr>
            <a:srgbClr val="A4A3A4"/>
          </p15:clr>
        </p15:guide>
        <p15:guide id="5" orient="horz" pos="2397">
          <p15:clr>
            <a:srgbClr val="A4A3A4"/>
          </p15:clr>
        </p15:guide>
        <p15:guide id="6" orient="horz" pos="1491">
          <p15:clr>
            <a:srgbClr val="A4A3A4"/>
          </p15:clr>
        </p15:guide>
        <p15:guide id="7" pos="288">
          <p15:clr>
            <a:srgbClr val="A4A3A4"/>
          </p15:clr>
        </p15:guide>
        <p15:guide id="8" pos="1176">
          <p15:clr>
            <a:srgbClr val="A4A3A4"/>
          </p15:clr>
        </p15:guide>
        <p15:guide id="9" pos="2880">
          <p15:clr>
            <a:srgbClr val="A4A3A4"/>
          </p15:clr>
        </p15:guide>
        <p15:guide id="10" pos="2077">
          <p15:clr>
            <a:srgbClr val="A4A3A4"/>
          </p15:clr>
        </p15:guide>
        <p15:guide id="11" orient="horz" pos="890">
          <p15:clr>
            <a:srgbClr val="A4A3A4"/>
          </p15:clr>
        </p15:guide>
        <p15:guide id="12" orient="horz" pos="1201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40" autoAdjust="0"/>
  </p:normalViewPr>
  <p:slideViewPr>
    <p:cSldViewPr snapToGrid="0">
      <p:cViewPr varScale="1">
        <p:scale>
          <a:sx n="95" d="100"/>
          <a:sy n="95" d="100"/>
        </p:scale>
        <p:origin x="-1134" y="-84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" name="Shape 4"/>
          <p:cNvCxnSpPr/>
          <p:nvPr/>
        </p:nvCxnSpPr>
        <p:spPr>
          <a:xfrm>
            <a:off x="5132439" y="540774"/>
            <a:ext cx="0" cy="8180439"/>
          </a:xfrm>
          <a:prstGeom prst="straightConnector1">
            <a:avLst/>
          </a:prstGeom>
          <a:noFill/>
          <a:ln w="15875" cap="flat" cmpd="sng">
            <a:solidFill>
              <a:srgbClr val="008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344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this Discussion Module is to 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briefly introduce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GraphX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GraphFrames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times</a:t>
            </a:r>
            <a:r>
              <a:rPr lang="en-US" sz="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we aren't scheduled to cover DSE Graph.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additional notes-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4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additional notes-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4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additional notes-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4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50838"/>
            <a:ext cx="4662488" cy="26241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Discussion Module-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Title Slide">
  <p:cSld name="01 - 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10" descr="line-dot-pattern@2x.png"/>
          <p:cNvPicPr preferRelativeResize="0"/>
          <p:nvPr/>
        </p:nvPicPr>
        <p:blipFill rotWithShape="1">
          <a:blip r:embed="rId2">
            <a:alphaModFix amt="25000"/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11328" y="659747"/>
            <a:ext cx="4575472" cy="394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- Section End">
  <p:cSld name="08 - Section En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Light banner, 2 column text">
  <p:cSld name="03 - Light banner, 2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line-dot-pattern@2x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 rot="10800000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123949"/>
            <a:ext cx="4003675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91671" y="1123949"/>
            <a:ext cx="4003675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Left picture, 1 column">
  <p:cSld name="04 - Left picture,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line-dot-pattern@2x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 rot="10800000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42339" y="1120777"/>
            <a:ext cx="5144460" cy="34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457201" y="1120776"/>
            <a:ext cx="2799806" cy="3517900"/>
          </a:xfrm>
          <a:prstGeom prst="round1Rect">
            <a:avLst>
              <a:gd name="adj" fmla="val 3421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Right picture, 1 column">
  <p:cSld name="05 - Right picture,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 amt="3000"/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4791" y="1120777"/>
            <a:ext cx="5144460" cy="34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051666" y="1083137"/>
            <a:ext cx="2799806" cy="3517900"/>
          </a:xfrm>
          <a:prstGeom prst="round1Rect">
            <a:avLst>
              <a:gd name="adj" fmla="val 3421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Internal Only">
  <p:cSld name="06 - Internal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3" name="Shape 73" descr="line-dot-pattern@2x.png"/>
          <p:cNvPicPr preferRelativeResize="0"/>
          <p:nvPr/>
        </p:nvPicPr>
        <p:blipFill rotWithShape="1">
          <a:blip r:embed="rId2">
            <a:alphaModFix/>
          </a:blip>
          <a:srcRect l="4800" b="12646"/>
          <a:stretch/>
        </p:blipFill>
        <p:spPr>
          <a:xfrm rot="-5400000">
            <a:off x="7179812" y="-1097707"/>
            <a:ext cx="866487" cy="30618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00099" y="1123949"/>
            <a:ext cx="6450676" cy="34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524" y="4609351"/>
            <a:ext cx="2496312" cy="4027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79" name="Shape 79"/>
            <p:cNvSpPr/>
            <p:nvPr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 cap="flat" cmpd="sng">
              <a:solidFill>
                <a:srgbClr val="FFDE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72C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C72C"/>
                  </a:solidFill>
                  <a:latin typeface="Arial"/>
                  <a:ea typeface="Arial"/>
                  <a:cs typeface="Arial"/>
                  <a:sym typeface="Arial"/>
                </a:rPr>
                <a:t>DataStax Internal Use Only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- Additional Detail:">
  <p:cSld name="09 - Additional Detail: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- Prerequisites:">
  <p:cSld name="10 - Prerequisites: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0 - Prerequisites:">
  <p:cSld name="1_10 - Prerequisites: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 l="222" t="3440" b="1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9215" y="4578740"/>
            <a:ext cx="2284327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000-DTSE-Analytics-7628-60-DM-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3151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6350" marR="0" lvl="0" indent="-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DSE Analytics,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GraphX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GraphFrames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 Module: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000-DTSE-Analytics-7628-60-DM-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111328" y="789801"/>
            <a:ext cx="4575472" cy="349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Discussion/Information Only- </a:t>
            </a:r>
            <a:endParaRPr dirty="0"/>
          </a:p>
          <a:p>
            <a:pPr marL="233363" marR="0" lvl="0" indent="-2270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Covered in detail when we cover DSE Graph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Analytics: </a:t>
            </a:r>
            <a:r>
              <a:rPr lang="en-US" dirty="0" err="1" smtClean="0"/>
              <a:t>GraphX</a:t>
            </a:r>
            <a:r>
              <a:rPr lang="en-US" dirty="0" smtClean="0"/>
              <a:t>, </a:t>
            </a:r>
            <a:r>
              <a:rPr lang="en-US" dirty="0" err="1" smtClean="0"/>
              <a:t>GraphFrames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000-DTSE-Analytics-7628-60-DM-</a:t>
            </a: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079" y="864157"/>
            <a:ext cx="81196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Allows Spark to natively manage graphs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/>
              <a:t>In general we don’t address the </a:t>
            </a:r>
            <a:r>
              <a:rPr lang="en-US" sz="1600" dirty="0" err="1"/>
              <a:t>GraphX</a:t>
            </a:r>
            <a:r>
              <a:rPr lang="en-US" sz="1600" dirty="0"/>
              <a:t> APIs, but instead integrate with </a:t>
            </a:r>
            <a:r>
              <a:rPr lang="en-US" sz="1600" dirty="0" err="1" smtClean="0"/>
              <a:t>GraphFrames</a:t>
            </a:r>
            <a:r>
              <a:rPr lang="en-US" sz="1600" dirty="0" smtClean="0"/>
              <a:t>; </a:t>
            </a:r>
            <a:r>
              <a:rPr lang="en-US" sz="1600" dirty="0" err="1" smtClean="0"/>
              <a:t>GraphFrames</a:t>
            </a:r>
            <a:r>
              <a:rPr lang="en-US" sz="1600" dirty="0" smtClean="0"/>
              <a:t> </a:t>
            </a:r>
            <a:r>
              <a:rPr lang="en-US" sz="1600" dirty="0"/>
              <a:t>is </a:t>
            </a:r>
            <a:r>
              <a:rPr lang="en-US" sz="1600" u="sng" dirty="0"/>
              <a:t>not</a:t>
            </a:r>
            <a:r>
              <a:rPr lang="en-US" sz="1600" dirty="0"/>
              <a:t> </a:t>
            </a:r>
            <a:r>
              <a:rPr lang="en-US" sz="1600" dirty="0" err="1" smtClean="0"/>
              <a:t>GraphX</a:t>
            </a:r>
            <a:endParaRPr lang="en-US" sz="16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err="1" smtClean="0"/>
              <a:t>GraphX</a:t>
            </a:r>
            <a:r>
              <a:rPr lang="en-US" sz="1600" dirty="0" smtClean="0"/>
              <a:t> </a:t>
            </a:r>
            <a:r>
              <a:rPr lang="en-US" sz="1600" dirty="0"/>
              <a:t>is to RDDs as </a:t>
            </a:r>
            <a:r>
              <a:rPr lang="en-US" sz="1600" dirty="0" err="1"/>
              <a:t>GraphFrames</a:t>
            </a:r>
            <a:r>
              <a:rPr lang="en-US" sz="1600" dirty="0"/>
              <a:t> are to </a:t>
            </a:r>
            <a:r>
              <a:rPr lang="en-US" sz="1600" dirty="0" err="1" smtClean="0"/>
              <a:t>DataFrames</a:t>
            </a:r>
            <a:endParaRPr lang="en-US" sz="16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err="1" smtClean="0"/>
              <a:t>GraphX</a:t>
            </a:r>
            <a:r>
              <a:rPr lang="en-US" sz="1600" dirty="0" smtClean="0"/>
              <a:t> </a:t>
            </a:r>
            <a:r>
              <a:rPr lang="en-US" sz="1600" dirty="0"/>
              <a:t>extends the Spark RDD, </a:t>
            </a:r>
            <a:r>
              <a:rPr lang="en-US" sz="1600" dirty="0" err="1"/>
              <a:t>GraphFrames</a:t>
            </a:r>
            <a:r>
              <a:rPr lang="en-US" sz="1600" dirty="0"/>
              <a:t> extends Sparks </a:t>
            </a:r>
            <a:r>
              <a:rPr lang="en-US" sz="1600" dirty="0" err="1"/>
              <a:t>DataFrames</a:t>
            </a:r>
            <a:r>
              <a:rPr lang="en-US" sz="1600" dirty="0"/>
              <a:t> </a:t>
            </a:r>
            <a:endParaRPr lang="en-US" sz="16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Developed </a:t>
            </a:r>
            <a:r>
              <a:rPr lang="en-US" sz="1600" dirty="0"/>
              <a:t>by </a:t>
            </a:r>
            <a:r>
              <a:rPr lang="en-US" sz="1600" dirty="0" err="1"/>
              <a:t>DataBricks</a:t>
            </a:r>
            <a:r>
              <a:rPr lang="en-US" sz="1600" dirty="0"/>
              <a:t> in conjunction with UC Berkeley and </a:t>
            </a:r>
            <a:r>
              <a:rPr lang="en-US" sz="1600" dirty="0" smtClean="0"/>
              <a:t>MIT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err="1" smtClean="0"/>
              <a:t>GraphFrames</a:t>
            </a:r>
            <a:r>
              <a:rPr lang="en-US" sz="1600" dirty="0" smtClean="0"/>
              <a:t> </a:t>
            </a:r>
            <a:r>
              <a:rPr lang="en-US" sz="1600" dirty="0"/>
              <a:t>fully integrate with </a:t>
            </a:r>
            <a:r>
              <a:rPr lang="en-US" sz="1600" dirty="0" err="1"/>
              <a:t>GraphX</a:t>
            </a:r>
            <a:r>
              <a:rPr lang="en-US" sz="1600" dirty="0"/>
              <a:t> via conversions between the two representations, without any data </a:t>
            </a:r>
            <a:r>
              <a:rPr lang="en-US" sz="1600" dirty="0" smtClean="0"/>
              <a:t>loss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/>
              <a:t>I</a:t>
            </a:r>
            <a:r>
              <a:rPr lang="en-US" sz="1600" dirty="0" smtClean="0"/>
              <a:t>f </a:t>
            </a:r>
            <a:r>
              <a:rPr lang="en-US" sz="1600" dirty="0"/>
              <a:t>a </a:t>
            </a:r>
            <a:r>
              <a:rPr lang="en-US" sz="1600" dirty="0" err="1"/>
              <a:t>GraphX</a:t>
            </a:r>
            <a:r>
              <a:rPr lang="en-US" sz="1600" dirty="0"/>
              <a:t> </a:t>
            </a:r>
            <a:r>
              <a:rPr lang="en-US" sz="1600" dirty="0" smtClean="0"/>
              <a:t>API </a:t>
            </a:r>
            <a:r>
              <a:rPr lang="en-US" sz="1600" dirty="0"/>
              <a:t>is more </a:t>
            </a:r>
            <a:r>
              <a:rPr lang="en-US" sz="1600" dirty="0" smtClean="0"/>
              <a:t>useful, </a:t>
            </a:r>
            <a:r>
              <a:rPr lang="en-US" sz="1600" dirty="0"/>
              <a:t>you are free to convert back and </a:t>
            </a:r>
            <a:r>
              <a:rPr lang="en-US" sz="1600" dirty="0" smtClean="0"/>
              <a:t>forth</a:t>
            </a:r>
            <a:endParaRPr lang="en-US" sz="16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With </a:t>
            </a:r>
            <a:r>
              <a:rPr lang="en-US" sz="1600" dirty="0"/>
              <a:t>DSE Graph integration with </a:t>
            </a:r>
            <a:r>
              <a:rPr lang="en-US" sz="1600" dirty="0" err="1"/>
              <a:t>GraphFrames</a:t>
            </a:r>
            <a:r>
              <a:rPr lang="en-US" sz="1600" dirty="0"/>
              <a:t>, </a:t>
            </a:r>
            <a:r>
              <a:rPr lang="en-US" sz="1600" dirty="0" smtClean="0"/>
              <a:t>seamless </a:t>
            </a:r>
            <a:r>
              <a:rPr lang="en-US" sz="1600" dirty="0"/>
              <a:t>integration of DSE Graph with </a:t>
            </a:r>
            <a:r>
              <a:rPr lang="en-US" sz="1600" dirty="0" smtClean="0"/>
              <a:t>Spark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Allows </a:t>
            </a:r>
            <a:r>
              <a:rPr lang="en-US" sz="1600" dirty="0"/>
              <a:t>for certain type of graph jobs to run more efficiently in </a:t>
            </a:r>
            <a:r>
              <a:rPr lang="en-US" sz="1600" dirty="0" smtClean="0"/>
              <a:t>Spark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600" dirty="0" smtClean="0"/>
              <a:t>Spark </a:t>
            </a:r>
            <a:r>
              <a:rPr lang="en-US" sz="1600" dirty="0" err="1"/>
              <a:t>GraphFrames</a:t>
            </a:r>
            <a:r>
              <a:rPr lang="en-US" sz="1600" dirty="0"/>
              <a:t> API uses familiar terms to the </a:t>
            </a:r>
            <a:r>
              <a:rPr lang="en-US" sz="1600" dirty="0" err="1"/>
              <a:t>Tinkerpop</a:t>
            </a:r>
            <a:r>
              <a:rPr lang="en-US" sz="1600" dirty="0"/>
              <a:t> API making transition </a:t>
            </a:r>
            <a:r>
              <a:rPr lang="en-US" sz="1600" dirty="0" smtClean="0"/>
              <a:t>easier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730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</a:t>
            </a:r>
            <a:r>
              <a:rPr lang="en-US" dirty="0" err="1"/>
              <a:t>GraphX</a:t>
            </a:r>
            <a:r>
              <a:rPr lang="en-US" dirty="0"/>
              <a:t>, </a:t>
            </a:r>
            <a:r>
              <a:rPr lang="en-US" dirty="0" err="1"/>
              <a:t>GraphFrames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000-DTSE-Analytics-7628-60-DM-</a:t>
            </a: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853" y="944545"/>
            <a:ext cx="82157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DseGraphFrames</a:t>
            </a:r>
            <a:r>
              <a:rPr lang="en-US" sz="2000" dirty="0" smtClean="0"/>
              <a:t>: 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DSE </a:t>
            </a:r>
            <a:r>
              <a:rPr lang="en-US" sz="2000" dirty="0"/>
              <a:t>Graph data using native Spark mechanisms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xecute </a:t>
            </a:r>
            <a:r>
              <a:rPr lang="en-US" sz="2000" dirty="0"/>
              <a:t>bulk type processing on DSE Graph data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ombine </a:t>
            </a:r>
            <a:r>
              <a:rPr lang="en-US" sz="2000" dirty="0"/>
              <a:t>DSE Graph and non Graph data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Access DSE Graph through SQL like APIs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nalytic </a:t>
            </a:r>
            <a:r>
              <a:rPr lang="en-US" sz="2000" dirty="0"/>
              <a:t>jobs on graphs</a:t>
            </a:r>
          </a:p>
          <a:p>
            <a:endParaRPr lang="en-US" sz="2000" dirty="0"/>
          </a:p>
          <a:p>
            <a:r>
              <a:rPr lang="en-US" sz="2000" dirty="0"/>
              <a:t>M</a:t>
            </a:r>
            <a:r>
              <a:rPr lang="en-US" sz="2000" dirty="0" smtClean="0"/>
              <a:t>imics TinkerPop3 </a:t>
            </a:r>
            <a:r>
              <a:rPr lang="en-US" sz="2000" dirty="0"/>
              <a:t>traversal language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API’s in; </a:t>
            </a:r>
            <a:r>
              <a:rPr lang="en-US" sz="2000" dirty="0" err="1" smtClean="0"/>
              <a:t>Scala</a:t>
            </a:r>
            <a:r>
              <a:rPr lang="en-US" sz="2000" dirty="0" smtClean="0"/>
              <a:t>, Java, (some Python)</a:t>
            </a:r>
            <a:endParaRPr lang="en-US" sz="2000" dirty="0"/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mplicit </a:t>
            </a:r>
            <a:r>
              <a:rPr lang="en-US" sz="2000" dirty="0"/>
              <a:t>conversions from </a:t>
            </a:r>
            <a:r>
              <a:rPr lang="en-US" sz="2000" dirty="0" err="1"/>
              <a:t>GraphFrame</a:t>
            </a:r>
            <a:r>
              <a:rPr lang="en-US" sz="2000" dirty="0"/>
              <a:t> to </a:t>
            </a:r>
            <a:r>
              <a:rPr lang="en-US" sz="2000" dirty="0" err="1"/>
              <a:t>DseGraphFrame</a:t>
            </a:r>
            <a:r>
              <a:rPr lang="en-US" sz="2000" dirty="0"/>
              <a:t> and back</a:t>
            </a:r>
          </a:p>
          <a:p>
            <a:pPr marL="231775" lvl="2" indent="-231775">
              <a:buFont typeface="Arial" pitchFamily="34" charset="0"/>
              <a:buChar char="•"/>
            </a:pPr>
            <a:r>
              <a:rPr lang="en-US" sz="2000" dirty="0" err="1" smtClean="0"/>
              <a:t>GraphFrame</a:t>
            </a:r>
            <a:r>
              <a:rPr lang="en-US" sz="2000" dirty="0" smtClean="0"/>
              <a:t> </a:t>
            </a:r>
            <a:r>
              <a:rPr lang="en-US" sz="2000" dirty="0"/>
              <a:t>filtering and </a:t>
            </a:r>
            <a:r>
              <a:rPr lang="en-US" sz="2000" dirty="0" err="1"/>
              <a:t>TinkerPop</a:t>
            </a:r>
            <a:r>
              <a:rPr lang="en-US" sz="2000" dirty="0"/>
              <a:t> methods could be mixed</a:t>
            </a:r>
          </a:p>
        </p:txBody>
      </p:sp>
    </p:spTree>
    <p:extLst>
      <p:ext uri="{BB962C8B-B14F-4D97-AF65-F5344CB8AC3E}">
        <p14:creationId xmlns:p14="http://schemas.microsoft.com/office/powerpoint/2010/main" val="4960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Analytics: </a:t>
            </a:r>
            <a:r>
              <a:rPr lang="en-US" dirty="0" err="1"/>
              <a:t>GraphX</a:t>
            </a:r>
            <a:r>
              <a:rPr lang="en-US" dirty="0"/>
              <a:t>, </a:t>
            </a:r>
            <a:r>
              <a:rPr lang="en-US" dirty="0" err="1" smtClean="0"/>
              <a:t>GraphFrames</a:t>
            </a:r>
            <a:r>
              <a:rPr lang="en-US" dirty="0" smtClean="0"/>
              <a:t>, Exercise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000-DTSE-Analytics-7628-60-DM-</a:t>
            </a: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838" y="864158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/>
              <a:t>In Studio </a:t>
            </a:r>
            <a:r>
              <a:rPr lang="en-US" sz="1800" dirty="0"/>
              <a:t>load the graph studio worksheet </a:t>
            </a:r>
            <a:r>
              <a:rPr lang="en-US" sz="1800" dirty="0" smtClean="0"/>
              <a:t>from,</a:t>
            </a:r>
            <a:endParaRPr lang="en-US" sz="1800" dirty="0"/>
          </a:p>
          <a:p>
            <a:pPr lvl="1"/>
            <a:r>
              <a:rPr lang="en-US" sz="1800" dirty="0" smtClean="0"/>
              <a:t>      </a:t>
            </a:r>
            <a:r>
              <a:rPr lang="en-US" sz="1800" u="sng" dirty="0" smtClean="0"/>
              <a:t>https</a:t>
            </a:r>
            <a:r>
              <a:rPr lang="en-US" sz="1800" u="sng" dirty="0"/>
              <a:t>://github.com/riptano/enablement/tree/master/boot-camp-dse/studio</a:t>
            </a:r>
            <a:r>
              <a:rPr lang="en-US" sz="1800" dirty="0"/>
              <a:t> 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/>
              <a:t>Graph name can be </a:t>
            </a:r>
            <a:r>
              <a:rPr lang="en-US" sz="1800" dirty="0" smtClean="0"/>
              <a:t>whatever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dirty="0"/>
              <a:t>the schema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Following the next line of instructions from the worksheet using the spark shell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/>
              <a:t>Download data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/>
              <a:t>Import data through spark using </a:t>
            </a:r>
            <a:r>
              <a:rPr lang="en-US" sz="1800" dirty="0" err="1"/>
              <a:t>GraphFrames</a:t>
            </a:r>
            <a:endParaRPr lang="en-US" sz="18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imple </a:t>
            </a:r>
            <a:r>
              <a:rPr lang="en-US" sz="1800" dirty="0"/>
              <a:t>queries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/>
              <a:t>Once in studio</a:t>
            </a:r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 smtClean="0"/>
              <a:t>Try </a:t>
            </a:r>
            <a:r>
              <a:rPr lang="en-US" sz="1800" dirty="0"/>
              <a:t>to replicate the query using </a:t>
            </a:r>
            <a:r>
              <a:rPr lang="en-US" sz="1800" dirty="0" err="1"/>
              <a:t>GraphFrames</a:t>
            </a:r>
            <a:endParaRPr lang="en-US" sz="1800" dirty="0"/>
          </a:p>
          <a:p>
            <a:pPr marL="231775" lvl="1" indent="-231775">
              <a:buFont typeface="Arial" pitchFamily="34" charset="0"/>
              <a:buChar char="•"/>
            </a:pPr>
            <a:r>
              <a:rPr lang="en-US" sz="1800" dirty="0"/>
              <a:t>Try to get a sense on how they are different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/>
              <a:t>Export the graph in DSEFS using </a:t>
            </a:r>
            <a:r>
              <a:rPr lang="en-US" sz="1800" dirty="0" smtClean="0"/>
              <a:t>parquet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60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99060" y="4789170"/>
            <a:ext cx="429006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000-DTSE-Analytics-7628-60-DM-</a:t>
            </a: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dt" idx="10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DataStax, All Rights Reserved. Confidential.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of Module: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366</Words>
  <Application>Microsoft Office PowerPoint</Application>
  <PresentationFormat>On-screen Show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Calibri</vt:lpstr>
      <vt:lpstr>DataStax_Template_Widescreen</vt:lpstr>
      <vt:lpstr>Discussion Module:</vt:lpstr>
      <vt:lpstr>DSE Analytics: GraphX, GraphFrames</vt:lpstr>
      <vt:lpstr>DSE Analytics: GraphX, GraphFrames</vt:lpstr>
      <vt:lpstr>DSE Analytics: GraphX, GraphFrames, Exercise</vt:lpstr>
      <vt:lpstr>End of Module: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Module:</dc:title>
  <cp:lastModifiedBy>default</cp:lastModifiedBy>
  <cp:revision>17</cp:revision>
  <dcterms:modified xsi:type="dcterms:W3CDTF">2018-08-05T03:47:43Z</dcterms:modified>
</cp:coreProperties>
</file>