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3" r:id="rId4"/>
    <p:sldId id="264" r:id="rId5"/>
    <p:sldId id="293" r:id="rId6"/>
    <p:sldId id="257" r:id="rId7"/>
    <p:sldId id="259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171" autoAdjust="0"/>
    <p:restoredTop sz="70031" autoAdjust="0"/>
  </p:normalViewPr>
  <p:slideViewPr>
    <p:cSldViewPr snapToGrid="0" snapToObjects="1">
      <p:cViewPr varScale="1">
        <p:scale>
          <a:sx n="114" d="100"/>
          <a:sy n="114" d="100"/>
        </p:scale>
        <p:origin x="-1962" y="-96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this Discussion Unit is to discuss architectures, including lambda architecture.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55606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value proposition of a lambda</a:t>
            </a:r>
            <a:r>
              <a:rPr lang="en-US" baseline="0" dirty="0" smtClean="0"/>
              <a:t> architecture above-</a:t>
            </a:r>
            <a:endParaRPr lang="en-US" sz="2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Newly arrived/observed data is written via dual writes; streaming, and also history </a:t>
            </a:r>
            <a:endParaRPr lang="en-US" sz="2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7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DSE Analytics provides the: batch layer, analytics tier,</a:t>
            </a:r>
            <a:r>
              <a:rPr lang="en-US" baseline="0" dirty="0" smtClean="0"/>
              <a:t> machine learning, data cleansing and enrichment, other</a:t>
            </a:r>
            <a:endParaRPr lang="en-US" sz="2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7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Eventually, streaming data arrives at the DSE layer, with DSE being the system of record.</a:t>
            </a:r>
            <a:endParaRPr lang="en-US" sz="2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Review-</a:t>
            </a:r>
            <a:endParaRPr lang="en-US" sz="2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7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DSE in the larger picture-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7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Unit-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the next page we enter a Discussion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Discuss the impact</a:t>
            </a:r>
            <a:r>
              <a:rPr lang="en-US" sz="800" baseline="0" dirty="0" smtClean="0"/>
              <a:t> of past data related architectures-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Sources:</a:t>
            </a:r>
          </a:p>
          <a:p>
            <a:pPr lvl="1"/>
            <a:r>
              <a:rPr lang="en-US" sz="1200" dirty="0" smtClean="0"/>
              <a:t>https://knowyourmeme.com/memes/nerd-on-computer</a:t>
            </a:r>
          </a:p>
          <a:p>
            <a:pPr lvl="1"/>
            <a:r>
              <a:rPr lang="en-US" sz="1200" dirty="0" smtClean="0"/>
              <a:t>(Simon </a:t>
            </a:r>
            <a:r>
              <a:rPr lang="en-US" sz="1200" dirty="0" err="1" smtClean="0"/>
              <a:t>Sined</a:t>
            </a:r>
            <a:r>
              <a:rPr lang="en-US" sz="1200" dirty="0" smtClean="0"/>
              <a:t>)</a:t>
            </a:r>
          </a:p>
          <a:p>
            <a:pPr lvl="1"/>
            <a:endParaRPr lang="en-US" sz="800" dirty="0" smtClean="0"/>
          </a:p>
          <a:p>
            <a:pPr lvl="0"/>
            <a:r>
              <a:rPr lang="en-US" sz="400" dirty="0" smtClean="0"/>
              <a:t>Reference</a:t>
            </a:r>
            <a:r>
              <a:rPr lang="en-US" sz="400" baseline="0" dirty="0" smtClean="0"/>
              <a:t> </a:t>
            </a:r>
            <a:r>
              <a:rPr lang="en-US" sz="400" baseline="0" dirty="0" err="1" smtClean="0"/>
              <a:t>Urls</a:t>
            </a:r>
            <a:r>
              <a:rPr lang="en-US" sz="400" baseline="0" dirty="0" smtClean="0"/>
              <a:t>,</a:t>
            </a:r>
          </a:p>
          <a:p>
            <a:pPr lvl="1"/>
            <a:r>
              <a:rPr lang="en-US" sz="800" dirty="0" smtClean="0"/>
              <a:t>https://www.sisense.com/blog/demystifying-data-warehouses-data-lakes-data-marts/</a:t>
            </a:r>
          </a:p>
          <a:p>
            <a:pPr lvl="1"/>
            <a:r>
              <a:rPr lang="en-US" sz="800" dirty="0" smtClean="0"/>
              <a:t>https://www.blue-granite.com/blog/bid/402596/top-five-differences-between-data-lakes-and-data-warehouses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7680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Discussion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 architecture definition from Wikipedia.com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2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four primary functional areas to DSE are</a:t>
            </a:r>
            <a:r>
              <a:rPr lang="en-US" baseline="0" dirty="0" smtClean="0"/>
              <a:t> listed in the graphic above: DSE Core (Core), DSE Search (Search), DSE Analytics (Analytics), DSE Graph (Graph).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Core is always on; it is impossible to operate any node within a DSE cluster without Core.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remaining 3 primary functional areas are either on or not on (on/booted/available, or not). If Search and a Search index is available (and necessary), Analytics or Graph may use said index. Generally, if Analytics or Graph would benefit from a Search index, and none is available, the Analytics or Graph routine will still function, albeit more slowly.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Core is always on, (Search, Analytics and/or Graph) must be on/booted/available on a data center wide basis. That is to say: you should not boot (Search, Analytics, Graph) on a subset of nodes to a data center.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discuss the capabilities of DSE Analytics on the pages that follow.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92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the main spark engine (core), and on top of it fits Spark’s 4 main modules: 4 + 1 == 5</a:t>
            </a:r>
          </a:p>
          <a:p>
            <a:pPr rtl="0"/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(Some diagrams will also highlight a 5'th main module, Spark/R.)</a:t>
            </a:r>
          </a:p>
          <a:p>
            <a:pPr rtl="0"/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SQL and Data Frames</a:t>
            </a: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SQL like access to data, many ANSI standards implemented</a:t>
            </a: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access Hive, Avro, Parquet, ORC, JSON, and JDBC</a:t>
            </a: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you to join across the various data sources</a:t>
            </a: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ETL needed to process data</a:t>
            </a:r>
          </a:p>
          <a:p>
            <a:pPr rtl="0"/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Streaming</a:t>
            </a: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used with Kafka</a:t>
            </a: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APIs for Java, </a:t>
            </a:r>
            <a:r>
              <a:rPr lang="en-US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</a:t>
            </a:r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Python</a:t>
            </a:r>
          </a:p>
          <a:p>
            <a:pPr rtl="0"/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MLlib</a:t>
            </a:r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(machine learning)</a:t>
            </a: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 and all the goodness </a:t>
            </a: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implies</a:t>
            </a:r>
          </a:p>
          <a:p>
            <a:pPr rtl="0"/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GraphX</a:t>
            </a:r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US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GraphFrames</a:t>
            </a:r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DSE graph ties into </a:t>
            </a:r>
            <a:r>
              <a:rPr lang="en-US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GraphFrames</a:t>
            </a:r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optimize certain type of DSE Graph </a:t>
            </a:r>
          </a:p>
          <a:p>
            <a:pPr lvl="1" rtl="0"/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</a:t>
            </a:r>
          </a:p>
          <a:p>
            <a:endParaRPr lang="en-US" sz="800" dirty="0" smtClean="0"/>
          </a:p>
          <a:p>
            <a:r>
              <a:rPr lang="en-US" sz="800" dirty="0" smtClean="0"/>
              <a:t>Reference </a:t>
            </a:r>
            <a:r>
              <a:rPr lang="en-US" sz="800" dirty="0" err="1" smtClean="0"/>
              <a:t>Urls</a:t>
            </a:r>
            <a:r>
              <a:rPr lang="en-US" sz="800" dirty="0" smtClean="0"/>
              <a:t>,</a:t>
            </a:r>
          </a:p>
          <a:p>
            <a:pPr lvl="1"/>
            <a:r>
              <a:rPr lang="en-US" sz="800" dirty="0" smtClean="0"/>
              <a:t>https://mapr.com/blog/5-minute-guide-understanding-significance-apache-spark/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153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sz="2200" u="sng" dirty="0" smtClean="0"/>
              <a:t>https://en.wikipedia.org/wiki/Lambda_architecture</a:t>
            </a:r>
            <a:endParaRPr lang="en-US" sz="2200" dirty="0" smtClean="0"/>
          </a:p>
          <a:p>
            <a:pPr lvl="1"/>
            <a:r>
              <a:rPr lang="en-US" sz="2200" u="sng" dirty="0" smtClean="0"/>
              <a:t>https://dzone.com/articles/nathan-marzs-lamda</a:t>
            </a:r>
            <a:endParaRPr lang="en-US" sz="2200" dirty="0" smtClean="0"/>
          </a:p>
          <a:p>
            <a:pPr lvl="1"/>
            <a:r>
              <a:rPr lang="en-US" sz="2200" u="sng" dirty="0" smtClean="0"/>
              <a:t>http://www.databasetube.com/database/big-data-lambda-architecture/</a:t>
            </a:r>
            <a:endParaRPr lang="en-US" sz="2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The lambda architecture is an attempt to solve the problem of computing arbitrary functions on arbitrary data in real time.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24109"/>
            <a:ext cx="3089305" cy="828360"/>
          </a:xfrm>
        </p:spPr>
        <p:txBody>
          <a:bodyPr/>
          <a:lstStyle/>
          <a:p>
            <a:r>
              <a:rPr lang="en-US" dirty="0" smtClean="0"/>
              <a:t>Discussion Unit: DSE Analytics, Lambda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1328" y="916077"/>
            <a:ext cx="4916294" cy="12986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Discuss </a:t>
            </a:r>
            <a:r>
              <a:rPr lang="en-US" sz="2000" dirty="0" err="1" smtClean="0"/>
              <a:t>Lamdba</a:t>
            </a:r>
            <a:r>
              <a:rPr lang="en-US" sz="2000" dirty="0" smtClean="0"/>
              <a:t> architecture as it relates to DSE, DSE Analytics</a:t>
            </a:r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Lambda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347209" y="940037"/>
            <a:ext cx="56415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promise of Lambda: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Analysis happens on streaming ingest allowing for time sensitive value to be captured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Batch layer re-calculates fast analytics and corrects accuracy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Serving layer accesses both layers and treats batch layer as authoritative for conflicts</a:t>
            </a:r>
          </a:p>
          <a:p>
            <a:endParaRPr lang="en-US" sz="2000" dirty="0"/>
          </a:p>
          <a:p>
            <a:r>
              <a:rPr lang="en-US" sz="2000" dirty="0"/>
              <a:t>Three </a:t>
            </a:r>
            <a:r>
              <a:rPr lang="en-US" sz="2000" dirty="0" smtClean="0"/>
              <a:t>layers:</a:t>
            </a:r>
            <a:endParaRPr lang="en-US" sz="2000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Streaming/Speed</a:t>
            </a:r>
            <a:endParaRPr lang="en-US" sz="1800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Batch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Serving</a:t>
            </a:r>
          </a:p>
          <a:p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1375794"/>
            <a:ext cx="3135298" cy="209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08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Lambda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81709" y="872318"/>
            <a:ext cx="8465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Ingest flow - double writes into queue and DSE</a:t>
            </a:r>
          </a:p>
          <a:p>
            <a:endParaRPr lang="en-US" sz="1800" dirty="0"/>
          </a:p>
        </p:txBody>
      </p:sp>
      <p:sp>
        <p:nvSpPr>
          <p:cNvPr id="7" name="Shape 710"/>
          <p:cNvSpPr/>
          <p:nvPr/>
        </p:nvSpPr>
        <p:spPr>
          <a:xfrm>
            <a:off x="490000" y="4448105"/>
            <a:ext cx="8229600" cy="2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Queue / Message Bus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Shape 711"/>
          <p:cNvSpPr/>
          <p:nvPr/>
        </p:nvSpPr>
        <p:spPr>
          <a:xfrm>
            <a:off x="2721475" y="2355088"/>
            <a:ext cx="2401800" cy="165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9" name="Shape 712"/>
          <p:cNvGrpSpPr/>
          <p:nvPr/>
        </p:nvGrpSpPr>
        <p:grpSpPr>
          <a:xfrm>
            <a:off x="3042523" y="2800324"/>
            <a:ext cx="728429" cy="727385"/>
            <a:chOff x="5384298" y="3365318"/>
            <a:chExt cx="1582509" cy="1580242"/>
          </a:xfrm>
        </p:grpSpPr>
        <p:sp>
          <p:nvSpPr>
            <p:cNvPr id="10" name="Shape 713"/>
            <p:cNvSpPr/>
            <p:nvPr/>
          </p:nvSpPr>
          <p:spPr>
            <a:xfrm>
              <a:off x="5543004" y="3522795"/>
              <a:ext cx="1265100" cy="1265100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714"/>
            <p:cNvSpPr/>
            <p:nvPr/>
          </p:nvSpPr>
          <p:spPr>
            <a:xfrm>
              <a:off x="6649407" y="4017777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715"/>
            <p:cNvSpPr/>
            <p:nvPr/>
          </p:nvSpPr>
          <p:spPr>
            <a:xfrm>
              <a:off x="5384298" y="4017777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716"/>
            <p:cNvSpPr/>
            <p:nvPr/>
          </p:nvSpPr>
          <p:spPr>
            <a:xfrm>
              <a:off x="6026619" y="4630560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717"/>
            <p:cNvSpPr/>
            <p:nvPr/>
          </p:nvSpPr>
          <p:spPr>
            <a:xfrm>
              <a:off x="6026619" y="3365318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800" b="1" i="0" u="none" strike="noStrike" cap="none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Shape 718"/>
          <p:cNvGrpSpPr/>
          <p:nvPr/>
        </p:nvGrpSpPr>
        <p:grpSpPr>
          <a:xfrm>
            <a:off x="4031998" y="2805514"/>
            <a:ext cx="728429" cy="727385"/>
            <a:chOff x="5384298" y="3365318"/>
            <a:chExt cx="1582509" cy="1580242"/>
          </a:xfrm>
        </p:grpSpPr>
        <p:sp>
          <p:nvSpPr>
            <p:cNvPr id="16" name="Shape 719"/>
            <p:cNvSpPr/>
            <p:nvPr/>
          </p:nvSpPr>
          <p:spPr>
            <a:xfrm>
              <a:off x="5543004" y="3522795"/>
              <a:ext cx="1265100" cy="1265100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720"/>
            <p:cNvSpPr/>
            <p:nvPr/>
          </p:nvSpPr>
          <p:spPr>
            <a:xfrm>
              <a:off x="6649407" y="4017777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721"/>
            <p:cNvSpPr/>
            <p:nvPr/>
          </p:nvSpPr>
          <p:spPr>
            <a:xfrm>
              <a:off x="5384298" y="4017777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722"/>
            <p:cNvSpPr/>
            <p:nvPr/>
          </p:nvSpPr>
          <p:spPr>
            <a:xfrm>
              <a:off x="6026619" y="4630560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723"/>
            <p:cNvSpPr/>
            <p:nvPr/>
          </p:nvSpPr>
          <p:spPr>
            <a:xfrm>
              <a:off x="6026619" y="3365318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800" b="1" i="0" u="none" strike="noStrike" cap="none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724"/>
          <p:cNvSpPr/>
          <p:nvPr/>
        </p:nvSpPr>
        <p:spPr>
          <a:xfrm>
            <a:off x="587885" y="3330215"/>
            <a:ext cx="418500" cy="1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" name="Shape 725"/>
          <p:cNvSpPr/>
          <p:nvPr/>
        </p:nvSpPr>
        <p:spPr>
          <a:xfrm>
            <a:off x="1121285" y="3330215"/>
            <a:ext cx="418500" cy="1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" name="Shape 726"/>
          <p:cNvSpPr/>
          <p:nvPr/>
        </p:nvSpPr>
        <p:spPr>
          <a:xfrm>
            <a:off x="1654685" y="3330215"/>
            <a:ext cx="418500" cy="1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" name="Shape 727"/>
          <p:cNvSpPr txBox="1"/>
          <p:nvPr/>
        </p:nvSpPr>
        <p:spPr>
          <a:xfrm>
            <a:off x="511680" y="3306265"/>
            <a:ext cx="16149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Elastic Application Tier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" name="Shape 728"/>
          <p:cNvSpPr txBox="1"/>
          <p:nvPr/>
        </p:nvSpPr>
        <p:spPr>
          <a:xfrm>
            <a:off x="740280" y="2788765"/>
            <a:ext cx="1281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Ingest Flow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" name="Shape 729"/>
          <p:cNvSpPr/>
          <p:nvPr/>
        </p:nvSpPr>
        <p:spPr>
          <a:xfrm>
            <a:off x="1202940" y="3772711"/>
            <a:ext cx="213600" cy="59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730"/>
          <p:cNvSpPr txBox="1"/>
          <p:nvPr/>
        </p:nvSpPr>
        <p:spPr>
          <a:xfrm>
            <a:off x="500181" y="3999750"/>
            <a:ext cx="156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Publish</a:t>
            </a:r>
            <a:endParaRPr sz="1100"/>
          </a:p>
        </p:txBody>
      </p:sp>
      <p:sp>
        <p:nvSpPr>
          <p:cNvPr id="28" name="Shape 731"/>
          <p:cNvSpPr/>
          <p:nvPr/>
        </p:nvSpPr>
        <p:spPr>
          <a:xfrm rot="-5400000">
            <a:off x="2382750" y="3089775"/>
            <a:ext cx="213600" cy="332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732"/>
          <p:cNvSpPr txBox="1"/>
          <p:nvPr/>
        </p:nvSpPr>
        <p:spPr>
          <a:xfrm>
            <a:off x="1683761" y="2902515"/>
            <a:ext cx="156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Write</a:t>
            </a:r>
            <a:endParaRPr sz="1100"/>
          </a:p>
        </p:txBody>
      </p:sp>
      <p:sp>
        <p:nvSpPr>
          <p:cNvPr id="30" name="Shape 733"/>
          <p:cNvSpPr txBox="1"/>
          <p:nvPr/>
        </p:nvSpPr>
        <p:spPr>
          <a:xfrm>
            <a:off x="2801000" y="3680100"/>
            <a:ext cx="11769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Event Sourcing </a:t>
            </a:r>
            <a:endParaRPr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Lambda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35768"/>
            <a:ext cx="78150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000" dirty="0"/>
              <a:t>Batch Layer - DSE batch aggregations</a:t>
            </a:r>
          </a:p>
          <a:p>
            <a:endParaRPr lang="en-US" sz="1800" dirty="0"/>
          </a:p>
        </p:txBody>
      </p:sp>
      <p:grpSp>
        <p:nvGrpSpPr>
          <p:cNvPr id="5" name="Shape 773"/>
          <p:cNvGrpSpPr/>
          <p:nvPr/>
        </p:nvGrpSpPr>
        <p:grpSpPr>
          <a:xfrm>
            <a:off x="2353180" y="2331263"/>
            <a:ext cx="4611595" cy="1650600"/>
            <a:chOff x="2353180" y="2331263"/>
            <a:chExt cx="4611595" cy="1650600"/>
          </a:xfrm>
        </p:grpSpPr>
        <p:sp>
          <p:nvSpPr>
            <p:cNvPr id="6" name="Shape 774"/>
            <p:cNvSpPr/>
            <p:nvPr/>
          </p:nvSpPr>
          <p:spPr>
            <a:xfrm>
              <a:off x="4562975" y="2331263"/>
              <a:ext cx="2401800" cy="1650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grpSp>
          <p:nvGrpSpPr>
            <p:cNvPr id="7" name="Shape 775"/>
            <p:cNvGrpSpPr/>
            <p:nvPr/>
          </p:nvGrpSpPr>
          <p:grpSpPr>
            <a:xfrm>
              <a:off x="4884023" y="2776499"/>
              <a:ext cx="728429" cy="727385"/>
              <a:chOff x="5384298" y="3365318"/>
              <a:chExt cx="1582509" cy="1580242"/>
            </a:xfrm>
          </p:grpSpPr>
          <p:sp>
            <p:nvSpPr>
              <p:cNvPr id="16" name="Shape 776"/>
              <p:cNvSpPr/>
              <p:nvPr/>
            </p:nvSpPr>
            <p:spPr>
              <a:xfrm>
                <a:off x="5543004" y="3522795"/>
                <a:ext cx="1265100" cy="1265100"/>
              </a:xfrm>
              <a:prstGeom prst="ellipse">
                <a:avLst/>
              </a:prstGeom>
              <a:noFill/>
              <a:ln w="57150" cap="flat" cmpd="sng">
                <a:solidFill>
                  <a:srgbClr val="007B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777"/>
              <p:cNvSpPr/>
              <p:nvPr/>
            </p:nvSpPr>
            <p:spPr>
              <a:xfrm>
                <a:off x="6649407" y="4017777"/>
                <a:ext cx="317400" cy="315000"/>
              </a:xfrm>
              <a:prstGeom prst="ellipse">
                <a:avLst/>
              </a:prstGeom>
              <a:solidFill>
                <a:srgbClr val="CB601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1" i="0" u="none" strike="noStrike" cap="none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778"/>
              <p:cNvSpPr/>
              <p:nvPr/>
            </p:nvSpPr>
            <p:spPr>
              <a:xfrm>
                <a:off x="5384298" y="4017777"/>
                <a:ext cx="317400" cy="315000"/>
              </a:xfrm>
              <a:prstGeom prst="ellipse">
                <a:avLst/>
              </a:prstGeom>
              <a:solidFill>
                <a:srgbClr val="CB601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1" i="0" u="none" strike="noStrike" cap="none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779"/>
              <p:cNvSpPr/>
              <p:nvPr/>
            </p:nvSpPr>
            <p:spPr>
              <a:xfrm>
                <a:off x="6026619" y="4630560"/>
                <a:ext cx="317400" cy="315000"/>
              </a:xfrm>
              <a:prstGeom prst="ellipse">
                <a:avLst/>
              </a:prstGeom>
              <a:solidFill>
                <a:srgbClr val="CB601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1" i="0" u="none" strike="noStrike" cap="none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780"/>
              <p:cNvSpPr/>
              <p:nvPr/>
            </p:nvSpPr>
            <p:spPr>
              <a:xfrm>
                <a:off x="6026619" y="3365318"/>
                <a:ext cx="317400" cy="315000"/>
              </a:xfrm>
              <a:prstGeom prst="ellipse">
                <a:avLst/>
              </a:prstGeom>
              <a:solidFill>
                <a:srgbClr val="CB601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2800" b="1" i="0" u="none" strike="noStrike" cap="none">
                  <a:solidFill>
                    <a:srgbClr val="0E316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" name="Shape 781"/>
            <p:cNvSpPr/>
            <p:nvPr/>
          </p:nvSpPr>
          <p:spPr>
            <a:xfrm>
              <a:off x="2429385" y="3306390"/>
              <a:ext cx="418500" cy="188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" name="Shape 782"/>
            <p:cNvSpPr/>
            <p:nvPr/>
          </p:nvSpPr>
          <p:spPr>
            <a:xfrm>
              <a:off x="2962785" y="3306390"/>
              <a:ext cx="418500" cy="188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0" name="Shape 783"/>
            <p:cNvSpPr/>
            <p:nvPr/>
          </p:nvSpPr>
          <p:spPr>
            <a:xfrm>
              <a:off x="3496185" y="3306390"/>
              <a:ext cx="418500" cy="188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1" name="Shape 784"/>
            <p:cNvSpPr txBox="1"/>
            <p:nvPr/>
          </p:nvSpPr>
          <p:spPr>
            <a:xfrm>
              <a:off x="2353180" y="3282440"/>
              <a:ext cx="1614900" cy="1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Elastic application Tier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2" name="Shape 785"/>
            <p:cNvSpPr txBox="1"/>
            <p:nvPr/>
          </p:nvSpPr>
          <p:spPr>
            <a:xfrm>
              <a:off x="4642500" y="3656275"/>
              <a:ext cx="1176900" cy="1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Batch Layer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3" name="Shape 786"/>
            <p:cNvSpPr txBox="1"/>
            <p:nvPr/>
          </p:nvSpPr>
          <p:spPr>
            <a:xfrm>
              <a:off x="2581780" y="2764940"/>
              <a:ext cx="1281600" cy="5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Ingest Flow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4" name="Shape 787"/>
            <p:cNvSpPr/>
            <p:nvPr/>
          </p:nvSpPr>
          <p:spPr>
            <a:xfrm rot="-5400000">
              <a:off x="4224250" y="3065950"/>
              <a:ext cx="213600" cy="3321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88"/>
            <p:cNvSpPr txBox="1"/>
            <p:nvPr/>
          </p:nvSpPr>
          <p:spPr>
            <a:xfrm>
              <a:off x="3525261" y="2878690"/>
              <a:ext cx="1565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Write</a:t>
              </a:r>
              <a:endParaRPr sz="1100"/>
            </a:p>
          </p:txBody>
        </p:sp>
      </p:grpSp>
    </p:spTree>
    <p:extLst>
      <p:ext uri="{BB962C8B-B14F-4D97-AF65-F5344CB8AC3E}">
        <p14:creationId xmlns:p14="http://schemas.microsoft.com/office/powerpoint/2010/main" val="239608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Lambda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98092"/>
            <a:ext cx="76473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sz="2000" dirty="0"/>
              <a:t>Server Layer - Batch wins for accuracy</a:t>
            </a:r>
            <a:endParaRPr lang="en-US" sz="2000" dirty="0">
              <a:solidFill>
                <a:schemeClr val="dk1"/>
              </a:solidFill>
            </a:endParaRPr>
          </a:p>
          <a:p>
            <a:endParaRPr lang="en-US" sz="1800" dirty="0"/>
          </a:p>
        </p:txBody>
      </p:sp>
      <p:sp>
        <p:nvSpPr>
          <p:cNvPr id="5" name="Shape 796"/>
          <p:cNvSpPr/>
          <p:nvPr/>
        </p:nvSpPr>
        <p:spPr>
          <a:xfrm>
            <a:off x="490000" y="4448105"/>
            <a:ext cx="8229600" cy="2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Queue / Message Bus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Shape 797"/>
          <p:cNvSpPr/>
          <p:nvPr/>
        </p:nvSpPr>
        <p:spPr>
          <a:xfrm>
            <a:off x="2721475" y="2355088"/>
            <a:ext cx="2401800" cy="165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" name="Shape 798"/>
          <p:cNvGrpSpPr/>
          <p:nvPr/>
        </p:nvGrpSpPr>
        <p:grpSpPr>
          <a:xfrm>
            <a:off x="3042523" y="2800324"/>
            <a:ext cx="728429" cy="727385"/>
            <a:chOff x="5384298" y="3365318"/>
            <a:chExt cx="1582509" cy="1580242"/>
          </a:xfrm>
        </p:grpSpPr>
        <p:sp>
          <p:nvSpPr>
            <p:cNvPr id="8" name="Shape 799"/>
            <p:cNvSpPr/>
            <p:nvPr/>
          </p:nvSpPr>
          <p:spPr>
            <a:xfrm>
              <a:off x="5543004" y="3522795"/>
              <a:ext cx="1265100" cy="1265100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800"/>
            <p:cNvSpPr/>
            <p:nvPr/>
          </p:nvSpPr>
          <p:spPr>
            <a:xfrm>
              <a:off x="6649407" y="4017777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801"/>
            <p:cNvSpPr/>
            <p:nvPr/>
          </p:nvSpPr>
          <p:spPr>
            <a:xfrm>
              <a:off x="5384298" y="4017777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802"/>
            <p:cNvSpPr/>
            <p:nvPr/>
          </p:nvSpPr>
          <p:spPr>
            <a:xfrm>
              <a:off x="6026619" y="4630560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803"/>
            <p:cNvSpPr/>
            <p:nvPr/>
          </p:nvSpPr>
          <p:spPr>
            <a:xfrm>
              <a:off x="6026619" y="3365318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800" b="1" i="0" u="none" strike="noStrike" cap="none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Shape 804"/>
          <p:cNvGrpSpPr/>
          <p:nvPr/>
        </p:nvGrpSpPr>
        <p:grpSpPr>
          <a:xfrm>
            <a:off x="4031998" y="2805514"/>
            <a:ext cx="728429" cy="727385"/>
            <a:chOff x="5384298" y="3365318"/>
            <a:chExt cx="1582509" cy="1580242"/>
          </a:xfrm>
        </p:grpSpPr>
        <p:sp>
          <p:nvSpPr>
            <p:cNvPr id="14" name="Shape 805"/>
            <p:cNvSpPr/>
            <p:nvPr/>
          </p:nvSpPr>
          <p:spPr>
            <a:xfrm>
              <a:off x="5543004" y="3522795"/>
              <a:ext cx="1265100" cy="1265100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806"/>
            <p:cNvSpPr/>
            <p:nvPr/>
          </p:nvSpPr>
          <p:spPr>
            <a:xfrm>
              <a:off x="6649407" y="4017777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807"/>
            <p:cNvSpPr/>
            <p:nvPr/>
          </p:nvSpPr>
          <p:spPr>
            <a:xfrm>
              <a:off x="5384298" y="4017777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808"/>
            <p:cNvSpPr/>
            <p:nvPr/>
          </p:nvSpPr>
          <p:spPr>
            <a:xfrm>
              <a:off x="6026619" y="4630560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809"/>
            <p:cNvSpPr/>
            <p:nvPr/>
          </p:nvSpPr>
          <p:spPr>
            <a:xfrm>
              <a:off x="6026619" y="3365318"/>
              <a:ext cx="317400" cy="315000"/>
            </a:xfrm>
            <a:prstGeom prst="ellipse">
              <a:avLst/>
            </a:prstGeom>
            <a:solidFill>
              <a:srgbClr val="CB60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800" b="1" i="0" u="none" strike="noStrike" cap="none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Shape 810"/>
          <p:cNvSpPr/>
          <p:nvPr/>
        </p:nvSpPr>
        <p:spPr>
          <a:xfrm>
            <a:off x="587885" y="3330215"/>
            <a:ext cx="418500" cy="1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" name="Shape 811"/>
          <p:cNvSpPr/>
          <p:nvPr/>
        </p:nvSpPr>
        <p:spPr>
          <a:xfrm>
            <a:off x="1121285" y="3330215"/>
            <a:ext cx="418500" cy="1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" name="Shape 812"/>
          <p:cNvSpPr/>
          <p:nvPr/>
        </p:nvSpPr>
        <p:spPr>
          <a:xfrm>
            <a:off x="1654685" y="3330215"/>
            <a:ext cx="418500" cy="1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" name="Shape 813"/>
          <p:cNvSpPr/>
          <p:nvPr/>
        </p:nvSpPr>
        <p:spPr>
          <a:xfrm>
            <a:off x="3099560" y="2092688"/>
            <a:ext cx="418500" cy="1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" name="Shape 814"/>
          <p:cNvSpPr/>
          <p:nvPr/>
        </p:nvSpPr>
        <p:spPr>
          <a:xfrm>
            <a:off x="3632960" y="2092688"/>
            <a:ext cx="418500" cy="1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" name="Shape 815"/>
          <p:cNvSpPr/>
          <p:nvPr/>
        </p:nvSpPr>
        <p:spPr>
          <a:xfrm>
            <a:off x="4166360" y="2092688"/>
            <a:ext cx="418500" cy="1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" name="Shape 816"/>
          <p:cNvSpPr txBox="1"/>
          <p:nvPr/>
        </p:nvSpPr>
        <p:spPr>
          <a:xfrm>
            <a:off x="511680" y="3306265"/>
            <a:ext cx="16149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Elastic application Tier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" name="Shape 817"/>
          <p:cNvSpPr txBox="1"/>
          <p:nvPr/>
        </p:nvSpPr>
        <p:spPr>
          <a:xfrm>
            <a:off x="3033500" y="2068738"/>
            <a:ext cx="16149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Elastic application Tier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" name="Shape 818"/>
          <p:cNvSpPr txBox="1"/>
          <p:nvPr/>
        </p:nvSpPr>
        <p:spPr>
          <a:xfrm>
            <a:off x="2801000" y="3680100"/>
            <a:ext cx="11769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Event Sourcing + Batch Layer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" name="Shape 819"/>
          <p:cNvSpPr txBox="1"/>
          <p:nvPr/>
        </p:nvSpPr>
        <p:spPr>
          <a:xfrm>
            <a:off x="740280" y="2788765"/>
            <a:ext cx="1281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Ingest Flow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" name="Shape 820"/>
          <p:cNvSpPr txBox="1"/>
          <p:nvPr/>
        </p:nvSpPr>
        <p:spPr>
          <a:xfrm>
            <a:off x="3170555" y="1631225"/>
            <a:ext cx="1373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Serving Layer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" name="Shape 821"/>
          <p:cNvSpPr txBox="1"/>
          <p:nvPr/>
        </p:nvSpPr>
        <p:spPr>
          <a:xfrm>
            <a:off x="3896960" y="3680100"/>
            <a:ext cx="1003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Speed Layer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" name="Shape 822"/>
          <p:cNvSpPr/>
          <p:nvPr/>
        </p:nvSpPr>
        <p:spPr>
          <a:xfrm rot="10800000">
            <a:off x="4281375" y="3911896"/>
            <a:ext cx="213600" cy="456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823"/>
          <p:cNvSpPr txBox="1"/>
          <p:nvPr/>
        </p:nvSpPr>
        <p:spPr>
          <a:xfrm>
            <a:off x="3471525" y="4005760"/>
            <a:ext cx="1680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Streaming Ingest</a:t>
            </a:r>
            <a:endParaRPr sz="1100"/>
          </a:p>
        </p:txBody>
      </p:sp>
      <p:sp>
        <p:nvSpPr>
          <p:cNvPr id="33" name="Shape 824"/>
          <p:cNvSpPr/>
          <p:nvPr/>
        </p:nvSpPr>
        <p:spPr>
          <a:xfrm>
            <a:off x="1202940" y="3772711"/>
            <a:ext cx="213600" cy="59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825"/>
          <p:cNvSpPr txBox="1"/>
          <p:nvPr/>
        </p:nvSpPr>
        <p:spPr>
          <a:xfrm>
            <a:off x="500181" y="3999750"/>
            <a:ext cx="156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Publish</a:t>
            </a:r>
            <a:endParaRPr sz="1100"/>
          </a:p>
        </p:txBody>
      </p:sp>
      <p:sp>
        <p:nvSpPr>
          <p:cNvPr id="35" name="Shape 826"/>
          <p:cNvSpPr/>
          <p:nvPr/>
        </p:nvSpPr>
        <p:spPr>
          <a:xfrm rot="-5400000">
            <a:off x="2382750" y="3089775"/>
            <a:ext cx="213600" cy="332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827"/>
          <p:cNvSpPr txBox="1"/>
          <p:nvPr/>
        </p:nvSpPr>
        <p:spPr>
          <a:xfrm>
            <a:off x="1683761" y="2902515"/>
            <a:ext cx="156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Write</a:t>
            </a:r>
            <a:endParaRPr sz="1100"/>
          </a:p>
        </p:txBody>
      </p:sp>
      <p:sp>
        <p:nvSpPr>
          <p:cNvPr id="37" name="Shape 828"/>
          <p:cNvSpPr/>
          <p:nvPr/>
        </p:nvSpPr>
        <p:spPr>
          <a:xfrm rot="10800000">
            <a:off x="4290090" y="2433650"/>
            <a:ext cx="213600" cy="322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829"/>
          <p:cNvSpPr/>
          <p:nvPr/>
        </p:nvSpPr>
        <p:spPr>
          <a:xfrm rot="10800000">
            <a:off x="3309635" y="2453940"/>
            <a:ext cx="213600" cy="322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830"/>
          <p:cNvSpPr txBox="1"/>
          <p:nvPr/>
        </p:nvSpPr>
        <p:spPr>
          <a:xfrm>
            <a:off x="3129986" y="2458575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Read</a:t>
            </a:r>
            <a:endParaRPr sz="1100"/>
          </a:p>
        </p:txBody>
      </p:sp>
      <p:sp>
        <p:nvSpPr>
          <p:cNvPr id="40" name="Shape 831"/>
          <p:cNvSpPr txBox="1"/>
          <p:nvPr/>
        </p:nvSpPr>
        <p:spPr>
          <a:xfrm>
            <a:off x="4120586" y="2458575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Read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39608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Lambda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21563" y="818852"/>
            <a:ext cx="8465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Decompose </a:t>
            </a:r>
            <a:r>
              <a:rPr lang="en-US" sz="2000" dirty="0"/>
              <a:t>the problem into three layers: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B</a:t>
            </a:r>
            <a:r>
              <a:rPr lang="en-US" sz="1800" dirty="0" smtClean="0"/>
              <a:t>atch </a:t>
            </a:r>
            <a:r>
              <a:rPr lang="en-US" sz="1800" dirty="0"/>
              <a:t>layer</a:t>
            </a:r>
          </a:p>
          <a:p>
            <a:pPr lvl="1"/>
            <a:r>
              <a:rPr lang="en-US" sz="1800" dirty="0" smtClean="0"/>
              <a:t>      -- Stores </a:t>
            </a:r>
            <a:r>
              <a:rPr lang="en-US" sz="1800" dirty="0"/>
              <a:t>immutable Master Data Set</a:t>
            </a:r>
          </a:p>
          <a:p>
            <a:pPr lvl="1"/>
            <a:r>
              <a:rPr lang="en-US" sz="1800" dirty="0" smtClean="0"/>
              <a:t>      -- Computes </a:t>
            </a:r>
            <a:r>
              <a:rPr lang="en-US" sz="1800" dirty="0"/>
              <a:t>Arbitrary Views - functions on data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erving </a:t>
            </a:r>
            <a:r>
              <a:rPr lang="en-US" sz="1800" dirty="0"/>
              <a:t>layer</a:t>
            </a:r>
          </a:p>
          <a:p>
            <a:pPr lvl="1"/>
            <a:r>
              <a:rPr lang="en-US" sz="1800" dirty="0" smtClean="0"/>
              <a:t>      -- Random </a:t>
            </a:r>
            <a:r>
              <a:rPr lang="en-US" sz="1800" dirty="0"/>
              <a:t>Access to Batch Views</a:t>
            </a:r>
          </a:p>
          <a:p>
            <a:pPr lvl="1"/>
            <a:r>
              <a:rPr lang="en-US" sz="1800" dirty="0" smtClean="0"/>
              <a:t>      -- Updated </a:t>
            </a:r>
            <a:r>
              <a:rPr lang="en-US" sz="1800" dirty="0"/>
              <a:t>by batch layer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treaming/speed </a:t>
            </a:r>
            <a:r>
              <a:rPr lang="en-US" sz="1800" dirty="0"/>
              <a:t>layer</a:t>
            </a:r>
          </a:p>
          <a:p>
            <a:pPr lvl="1"/>
            <a:r>
              <a:rPr lang="en-US" sz="1800" dirty="0" smtClean="0"/>
              <a:t>      -- Compensates </a:t>
            </a:r>
            <a:r>
              <a:rPr lang="en-US" sz="1800" dirty="0"/>
              <a:t>for high latency of update to serving layer</a:t>
            </a:r>
          </a:p>
          <a:p>
            <a:pPr lvl="1"/>
            <a:r>
              <a:rPr lang="en-US" sz="1800" dirty="0" smtClean="0"/>
              <a:t>      -- Fast </a:t>
            </a:r>
            <a:r>
              <a:rPr lang="en-US" sz="1800" dirty="0"/>
              <a:t>incremental Algorithms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Batch layer eventually overrides speed layer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-- Batch </a:t>
            </a:r>
            <a:r>
              <a:rPr lang="en-US" sz="1800" dirty="0"/>
              <a:t>layer looks at all data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-- Streaming/speed layer for incremental </a:t>
            </a:r>
            <a:r>
              <a:rPr lang="en-US" sz="1800" dirty="0"/>
              <a:t>updates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873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Lambda </a:t>
            </a:r>
            <a:r>
              <a:rPr lang="en-US" dirty="0" smtClean="0"/>
              <a:t>Architecture, How DSE fits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5" name="Shape 846"/>
          <p:cNvSpPr/>
          <p:nvPr/>
        </p:nvSpPr>
        <p:spPr>
          <a:xfrm>
            <a:off x="279263" y="1335965"/>
            <a:ext cx="849312" cy="2923452"/>
          </a:xfrm>
          <a:prstGeom prst="cloud">
            <a:avLst/>
          </a:prstGeom>
          <a:gradFill>
            <a:gsLst>
              <a:gs pos="0">
                <a:srgbClr val="00637F"/>
              </a:gs>
              <a:gs pos="80000">
                <a:srgbClr val="0083A7"/>
              </a:gs>
              <a:gs pos="100000">
                <a:srgbClr val="0085AB"/>
              </a:gs>
            </a:gsLst>
            <a:lin ang="16200038" scaled="0"/>
          </a:gradFill>
          <a:ln w="9525" cap="flat" cmpd="sng">
            <a:solidFill>
              <a:srgbClr val="007996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Shape 847"/>
          <p:cNvGrpSpPr/>
          <p:nvPr/>
        </p:nvGrpSpPr>
        <p:grpSpPr>
          <a:xfrm>
            <a:off x="1360919" y="1808937"/>
            <a:ext cx="685560" cy="1544044"/>
            <a:chOff x="1338384" y="1318846"/>
            <a:chExt cx="1064700" cy="2706000"/>
          </a:xfrm>
        </p:grpSpPr>
        <p:sp>
          <p:nvSpPr>
            <p:cNvPr id="7" name="Shape 848"/>
            <p:cNvSpPr/>
            <p:nvPr/>
          </p:nvSpPr>
          <p:spPr>
            <a:xfrm>
              <a:off x="1338384" y="1318846"/>
              <a:ext cx="1064700" cy="2706000"/>
            </a:xfrm>
            <a:prstGeom prst="rect">
              <a:avLst/>
            </a:prstGeom>
            <a:gradFill>
              <a:gsLst>
                <a:gs pos="0">
                  <a:srgbClr val="00637F"/>
                </a:gs>
                <a:gs pos="80000">
                  <a:srgbClr val="0083A7"/>
                </a:gs>
                <a:gs pos="100000">
                  <a:srgbClr val="0085AB"/>
                </a:gs>
              </a:gsLst>
              <a:lin ang="16200038" scaled="0"/>
            </a:gradFill>
            <a:ln w="9525" cap="flat" cmpd="sng">
              <a:solidFill>
                <a:srgbClr val="00799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Shape 849" descr="kafka-logo-no-text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14584" y="2177241"/>
              <a:ext cx="910500" cy="1287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850"/>
          <p:cNvGrpSpPr/>
          <p:nvPr/>
        </p:nvGrpSpPr>
        <p:grpSpPr>
          <a:xfrm>
            <a:off x="3636864" y="1029411"/>
            <a:ext cx="1538423" cy="869102"/>
            <a:chOff x="5275385" y="244231"/>
            <a:chExt cx="1758600" cy="1299300"/>
          </a:xfrm>
        </p:grpSpPr>
        <p:grpSp>
          <p:nvGrpSpPr>
            <p:cNvPr id="10" name="Shape 851"/>
            <p:cNvGrpSpPr/>
            <p:nvPr/>
          </p:nvGrpSpPr>
          <p:grpSpPr>
            <a:xfrm>
              <a:off x="5593862" y="635000"/>
              <a:ext cx="1096038" cy="263700"/>
              <a:chOff x="5441462" y="908537"/>
              <a:chExt cx="1096038" cy="263700"/>
            </a:xfrm>
          </p:grpSpPr>
          <p:sp>
            <p:nvSpPr>
              <p:cNvPr id="17" name="Shape 852"/>
              <p:cNvSpPr/>
              <p:nvPr/>
            </p:nvSpPr>
            <p:spPr>
              <a:xfrm>
                <a:off x="5441462" y="908537"/>
                <a:ext cx="263700" cy="263700"/>
              </a:xfrm>
              <a:prstGeom prst="rect">
                <a:avLst/>
              </a:prstGeom>
              <a:gradFill>
                <a:gsLst>
                  <a:gs pos="0">
                    <a:srgbClr val="00637F"/>
                  </a:gs>
                  <a:gs pos="80000">
                    <a:srgbClr val="0083A7"/>
                  </a:gs>
                  <a:gs pos="100000">
                    <a:srgbClr val="0085AB"/>
                  </a:gs>
                </a:gsLst>
                <a:lin ang="16200038" scaled="0"/>
              </a:gra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39999" dist="23000" dir="5400000" rotWithShape="0">
                  <a:srgbClr val="000000">
                    <a:alpha val="3451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853"/>
              <p:cNvSpPr/>
              <p:nvPr/>
            </p:nvSpPr>
            <p:spPr>
              <a:xfrm>
                <a:off x="5857630" y="908537"/>
                <a:ext cx="263700" cy="263700"/>
              </a:xfrm>
              <a:prstGeom prst="rect">
                <a:avLst/>
              </a:prstGeom>
              <a:gradFill>
                <a:gsLst>
                  <a:gs pos="0">
                    <a:srgbClr val="00637F"/>
                  </a:gs>
                  <a:gs pos="80000">
                    <a:srgbClr val="0083A7"/>
                  </a:gs>
                  <a:gs pos="100000">
                    <a:srgbClr val="0085AB"/>
                  </a:gs>
                </a:gsLst>
                <a:lin ang="16200038" scaled="0"/>
              </a:gra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39999" dist="23000" dir="5400000" rotWithShape="0">
                  <a:srgbClr val="000000">
                    <a:alpha val="3451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854"/>
              <p:cNvSpPr/>
              <p:nvPr/>
            </p:nvSpPr>
            <p:spPr>
              <a:xfrm>
                <a:off x="6273800" y="908537"/>
                <a:ext cx="263700" cy="263700"/>
              </a:xfrm>
              <a:prstGeom prst="rect">
                <a:avLst/>
              </a:prstGeom>
              <a:gradFill>
                <a:gsLst>
                  <a:gs pos="0">
                    <a:srgbClr val="00637F"/>
                  </a:gs>
                  <a:gs pos="80000">
                    <a:srgbClr val="0083A7"/>
                  </a:gs>
                  <a:gs pos="100000">
                    <a:srgbClr val="0085AB"/>
                  </a:gs>
                </a:gsLst>
                <a:lin ang="16200038" scaled="0"/>
              </a:gra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39999" dist="23000" dir="5400000" rotWithShape="0">
                  <a:srgbClr val="000000">
                    <a:alpha val="3451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Shape 855"/>
            <p:cNvGrpSpPr/>
            <p:nvPr/>
          </p:nvGrpSpPr>
          <p:grpSpPr>
            <a:xfrm>
              <a:off x="5593862" y="1060937"/>
              <a:ext cx="1096038" cy="263700"/>
              <a:chOff x="5441462" y="908537"/>
              <a:chExt cx="1096038" cy="263700"/>
            </a:xfrm>
          </p:grpSpPr>
          <p:sp>
            <p:nvSpPr>
              <p:cNvPr id="14" name="Shape 856"/>
              <p:cNvSpPr/>
              <p:nvPr/>
            </p:nvSpPr>
            <p:spPr>
              <a:xfrm>
                <a:off x="5441462" y="908537"/>
                <a:ext cx="263700" cy="263700"/>
              </a:xfrm>
              <a:prstGeom prst="rect">
                <a:avLst/>
              </a:prstGeom>
              <a:gradFill>
                <a:gsLst>
                  <a:gs pos="0">
                    <a:srgbClr val="00637F"/>
                  </a:gs>
                  <a:gs pos="80000">
                    <a:srgbClr val="0083A7"/>
                  </a:gs>
                  <a:gs pos="100000">
                    <a:srgbClr val="0085AB"/>
                  </a:gs>
                </a:gsLst>
                <a:lin ang="16200038" scaled="0"/>
              </a:gra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39999" dist="23000" dir="5400000" rotWithShape="0">
                  <a:srgbClr val="000000">
                    <a:alpha val="3451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Shape 857"/>
              <p:cNvSpPr/>
              <p:nvPr/>
            </p:nvSpPr>
            <p:spPr>
              <a:xfrm>
                <a:off x="5857630" y="908537"/>
                <a:ext cx="263700" cy="263700"/>
              </a:xfrm>
              <a:prstGeom prst="rect">
                <a:avLst/>
              </a:prstGeom>
              <a:gradFill>
                <a:gsLst>
                  <a:gs pos="0">
                    <a:srgbClr val="00637F"/>
                  </a:gs>
                  <a:gs pos="80000">
                    <a:srgbClr val="0083A7"/>
                  </a:gs>
                  <a:gs pos="100000">
                    <a:srgbClr val="0085AB"/>
                  </a:gs>
                </a:gsLst>
                <a:lin ang="16200038" scaled="0"/>
              </a:gra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39999" dist="23000" dir="5400000" rotWithShape="0">
                  <a:srgbClr val="000000">
                    <a:alpha val="3451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858"/>
              <p:cNvSpPr/>
              <p:nvPr/>
            </p:nvSpPr>
            <p:spPr>
              <a:xfrm>
                <a:off x="6273800" y="908537"/>
                <a:ext cx="263700" cy="263700"/>
              </a:xfrm>
              <a:prstGeom prst="rect">
                <a:avLst/>
              </a:prstGeom>
              <a:gradFill>
                <a:gsLst>
                  <a:gs pos="0">
                    <a:srgbClr val="00637F"/>
                  </a:gs>
                  <a:gs pos="80000">
                    <a:srgbClr val="0083A7"/>
                  </a:gs>
                  <a:gs pos="100000">
                    <a:srgbClr val="0085AB"/>
                  </a:gs>
                </a:gsLst>
                <a:lin ang="16200038" scaled="0"/>
              </a:gra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39999" dist="23000" dir="5400000" rotWithShape="0">
                  <a:srgbClr val="000000">
                    <a:alpha val="3451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" name="Shape 859"/>
            <p:cNvSpPr/>
            <p:nvPr/>
          </p:nvSpPr>
          <p:spPr>
            <a:xfrm>
              <a:off x="5275385" y="244231"/>
              <a:ext cx="1758600" cy="12993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860"/>
            <p:cNvSpPr txBox="1"/>
            <p:nvPr/>
          </p:nvSpPr>
          <p:spPr>
            <a:xfrm>
              <a:off x="5593862" y="265668"/>
              <a:ext cx="1096200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  <a:endParaRPr/>
            </a:p>
          </p:txBody>
        </p:sp>
      </p:grpSp>
      <p:sp>
        <p:nvSpPr>
          <p:cNvPr id="20" name="Shape 861"/>
          <p:cNvSpPr txBox="1"/>
          <p:nvPr/>
        </p:nvSpPr>
        <p:spPr>
          <a:xfrm>
            <a:off x="279263" y="2038434"/>
            <a:ext cx="849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/>
          </a:p>
        </p:txBody>
      </p:sp>
      <p:sp>
        <p:nvSpPr>
          <p:cNvPr id="21" name="Shape 862"/>
          <p:cNvSpPr txBox="1"/>
          <p:nvPr/>
        </p:nvSpPr>
        <p:spPr>
          <a:xfrm>
            <a:off x="279263" y="2504151"/>
            <a:ext cx="849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/>
          </a:p>
        </p:txBody>
      </p:sp>
      <p:sp>
        <p:nvSpPr>
          <p:cNvPr id="22" name="Shape 863"/>
          <p:cNvSpPr txBox="1"/>
          <p:nvPr/>
        </p:nvSpPr>
        <p:spPr>
          <a:xfrm>
            <a:off x="279264" y="2946440"/>
            <a:ext cx="849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/>
          </a:p>
        </p:txBody>
      </p:sp>
      <p:sp>
        <p:nvSpPr>
          <p:cNvPr id="23" name="Shape 864"/>
          <p:cNvSpPr txBox="1"/>
          <p:nvPr/>
        </p:nvSpPr>
        <p:spPr>
          <a:xfrm>
            <a:off x="1410015" y="2038434"/>
            <a:ext cx="58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  <a:endParaRPr/>
          </a:p>
        </p:txBody>
      </p:sp>
      <p:grpSp>
        <p:nvGrpSpPr>
          <p:cNvPr id="24" name="Shape 865"/>
          <p:cNvGrpSpPr/>
          <p:nvPr/>
        </p:nvGrpSpPr>
        <p:grpSpPr>
          <a:xfrm>
            <a:off x="7343637" y="3392939"/>
            <a:ext cx="1095300" cy="238050"/>
            <a:chOff x="6286500" y="1977444"/>
            <a:chExt cx="1095300" cy="317400"/>
          </a:xfrm>
        </p:grpSpPr>
        <p:sp>
          <p:nvSpPr>
            <p:cNvPr id="25" name="Shape 866"/>
            <p:cNvSpPr/>
            <p:nvPr/>
          </p:nvSpPr>
          <p:spPr>
            <a:xfrm>
              <a:off x="6286500" y="1977444"/>
              <a:ext cx="1095300" cy="317400"/>
            </a:xfrm>
            <a:prstGeom prst="rect">
              <a:avLst/>
            </a:prstGeom>
            <a:gradFill>
              <a:gsLst>
                <a:gs pos="0">
                  <a:srgbClr val="00637F"/>
                </a:gs>
                <a:gs pos="80000">
                  <a:srgbClr val="0083A7"/>
                </a:gs>
                <a:gs pos="100000">
                  <a:srgbClr val="0085AB"/>
                </a:gs>
              </a:gsLst>
              <a:lin ang="16200038" scaled="0"/>
            </a:gradFill>
            <a:ln w="9525" cap="flat" cmpd="sng">
              <a:solidFill>
                <a:srgbClr val="00799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867"/>
            <p:cNvSpPr txBox="1"/>
            <p:nvPr/>
          </p:nvSpPr>
          <p:spPr>
            <a:xfrm>
              <a:off x="6286500" y="1977444"/>
              <a:ext cx="109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Applications</a:t>
              </a:r>
              <a:endParaRPr/>
            </a:p>
          </p:txBody>
        </p:sp>
      </p:grpSp>
      <p:grpSp>
        <p:nvGrpSpPr>
          <p:cNvPr id="27" name="Shape 868"/>
          <p:cNvGrpSpPr/>
          <p:nvPr/>
        </p:nvGrpSpPr>
        <p:grpSpPr>
          <a:xfrm>
            <a:off x="7343638" y="1321888"/>
            <a:ext cx="1095300" cy="254025"/>
            <a:chOff x="7135813" y="986155"/>
            <a:chExt cx="1095300" cy="338700"/>
          </a:xfrm>
        </p:grpSpPr>
        <p:sp>
          <p:nvSpPr>
            <p:cNvPr id="28" name="Shape 869"/>
            <p:cNvSpPr/>
            <p:nvPr/>
          </p:nvSpPr>
          <p:spPr>
            <a:xfrm>
              <a:off x="7135813" y="996678"/>
              <a:ext cx="1095300" cy="317400"/>
            </a:xfrm>
            <a:prstGeom prst="rect">
              <a:avLst/>
            </a:prstGeom>
            <a:gradFill>
              <a:gsLst>
                <a:gs pos="0">
                  <a:srgbClr val="00637F"/>
                </a:gs>
                <a:gs pos="80000">
                  <a:srgbClr val="0083A7"/>
                </a:gs>
                <a:gs pos="100000">
                  <a:srgbClr val="0085AB"/>
                </a:gs>
              </a:gsLst>
              <a:lin ang="16200038" scaled="0"/>
            </a:gradFill>
            <a:ln w="9525" cap="flat" cmpd="sng">
              <a:solidFill>
                <a:srgbClr val="00799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870"/>
            <p:cNvSpPr/>
            <p:nvPr/>
          </p:nvSpPr>
          <p:spPr>
            <a:xfrm>
              <a:off x="7135813" y="986155"/>
              <a:ext cx="109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BI Tools</a:t>
              </a:r>
              <a:endParaRPr/>
            </a:p>
          </p:txBody>
        </p:sp>
      </p:grpSp>
      <p:grpSp>
        <p:nvGrpSpPr>
          <p:cNvPr id="30" name="Shape 871"/>
          <p:cNvGrpSpPr/>
          <p:nvPr/>
        </p:nvGrpSpPr>
        <p:grpSpPr>
          <a:xfrm>
            <a:off x="6330876" y="1979830"/>
            <a:ext cx="1095300" cy="323100"/>
            <a:chOff x="6286500" y="1450871"/>
            <a:chExt cx="1095300" cy="430800"/>
          </a:xfrm>
        </p:grpSpPr>
        <p:sp>
          <p:nvSpPr>
            <p:cNvPr id="31" name="Shape 872"/>
            <p:cNvSpPr/>
            <p:nvPr/>
          </p:nvSpPr>
          <p:spPr>
            <a:xfrm>
              <a:off x="6286500" y="1507561"/>
              <a:ext cx="1095300" cy="317400"/>
            </a:xfrm>
            <a:prstGeom prst="rect">
              <a:avLst/>
            </a:prstGeom>
            <a:gradFill>
              <a:gsLst>
                <a:gs pos="0">
                  <a:srgbClr val="00637F"/>
                </a:gs>
                <a:gs pos="80000">
                  <a:srgbClr val="0083A7"/>
                </a:gs>
                <a:gs pos="100000">
                  <a:srgbClr val="0085AB"/>
                </a:gs>
              </a:gsLst>
              <a:lin ang="16200038" scaled="0"/>
            </a:gradFill>
            <a:ln w="9525" cap="flat" cmpd="sng">
              <a:solidFill>
                <a:srgbClr val="00799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873"/>
            <p:cNvSpPr txBox="1"/>
            <p:nvPr/>
          </p:nvSpPr>
          <p:spPr>
            <a:xfrm>
              <a:off x="6286500" y="1450871"/>
              <a:ext cx="10953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10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Science Workflows</a:t>
              </a:r>
              <a:endParaRPr/>
            </a:p>
          </p:txBody>
        </p:sp>
      </p:grpSp>
      <p:cxnSp>
        <p:nvCxnSpPr>
          <p:cNvPr id="33" name="Shape 874"/>
          <p:cNvCxnSpPr/>
          <p:nvPr/>
        </p:nvCxnSpPr>
        <p:spPr>
          <a:xfrm>
            <a:off x="1128574" y="2124996"/>
            <a:ext cx="2325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cxnSp>
        <p:nvCxnSpPr>
          <p:cNvPr id="34" name="Shape 875"/>
          <p:cNvCxnSpPr/>
          <p:nvPr/>
        </p:nvCxnSpPr>
        <p:spPr>
          <a:xfrm>
            <a:off x="1128575" y="2570053"/>
            <a:ext cx="23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cxnSp>
        <p:nvCxnSpPr>
          <p:cNvPr id="35" name="Shape 876"/>
          <p:cNvCxnSpPr/>
          <p:nvPr/>
        </p:nvCxnSpPr>
        <p:spPr>
          <a:xfrm>
            <a:off x="1128575" y="3048671"/>
            <a:ext cx="232500" cy="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cxnSp>
        <p:nvCxnSpPr>
          <p:cNvPr id="36" name="Shape 877"/>
          <p:cNvCxnSpPr/>
          <p:nvPr/>
        </p:nvCxnSpPr>
        <p:spPr>
          <a:xfrm>
            <a:off x="2046625" y="2580930"/>
            <a:ext cx="1308000" cy="601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cxnSp>
        <p:nvCxnSpPr>
          <p:cNvPr id="37" name="Shape 878"/>
          <p:cNvCxnSpPr/>
          <p:nvPr/>
        </p:nvCxnSpPr>
        <p:spPr>
          <a:xfrm>
            <a:off x="2046625" y="2573476"/>
            <a:ext cx="1917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cxnSp>
        <p:nvCxnSpPr>
          <p:cNvPr id="38" name="Shape 879"/>
          <p:cNvCxnSpPr/>
          <p:nvPr/>
        </p:nvCxnSpPr>
        <p:spPr>
          <a:xfrm rot="10800000" flipH="1">
            <a:off x="2046625" y="1464030"/>
            <a:ext cx="1590300" cy="1116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cxnSp>
        <p:nvCxnSpPr>
          <p:cNvPr id="39" name="Shape 880"/>
          <p:cNvCxnSpPr/>
          <p:nvPr/>
        </p:nvCxnSpPr>
        <p:spPr>
          <a:xfrm rot="10800000" flipH="1">
            <a:off x="5175115" y="1448999"/>
            <a:ext cx="2168400" cy="15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cxnSp>
        <p:nvCxnSpPr>
          <p:cNvPr id="40" name="Shape 881"/>
          <p:cNvCxnSpPr/>
          <p:nvPr/>
        </p:nvCxnSpPr>
        <p:spPr>
          <a:xfrm>
            <a:off x="5175115" y="1463999"/>
            <a:ext cx="1155900" cy="574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41" name="Shape 882"/>
          <p:cNvSpPr txBox="1"/>
          <p:nvPr/>
        </p:nvSpPr>
        <p:spPr>
          <a:xfrm>
            <a:off x="3708155" y="3392939"/>
            <a:ext cx="11178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42" name="Shape 883"/>
          <p:cNvSpPr txBox="1"/>
          <p:nvPr/>
        </p:nvSpPr>
        <p:spPr>
          <a:xfrm rot="1559979">
            <a:off x="2492397" y="2633198"/>
            <a:ext cx="815757" cy="345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lang="en-US" sz="105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/>
          </a:p>
        </p:txBody>
      </p:sp>
      <p:sp>
        <p:nvSpPr>
          <p:cNvPr id="43" name="Shape 884"/>
          <p:cNvSpPr txBox="1"/>
          <p:nvPr/>
        </p:nvSpPr>
        <p:spPr>
          <a:xfrm>
            <a:off x="2701599" y="2250311"/>
            <a:ext cx="96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CQL Writes in Real Time</a:t>
            </a:r>
            <a:endParaRPr/>
          </a:p>
        </p:txBody>
      </p:sp>
      <p:sp>
        <p:nvSpPr>
          <p:cNvPr id="44" name="Shape 885"/>
          <p:cNvSpPr txBox="1"/>
          <p:nvPr/>
        </p:nvSpPr>
        <p:spPr>
          <a:xfrm rot="1480865">
            <a:off x="2033583" y="3300724"/>
            <a:ext cx="1901730" cy="19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lang="en-US" sz="900">
                <a:solidFill>
                  <a:srgbClr val="E69138"/>
                </a:solidFill>
              </a:rPr>
              <a:t>Runs in Analytics DC</a:t>
            </a:r>
            <a:endParaRPr sz="900">
              <a:solidFill>
                <a:srgbClr val="E69138"/>
              </a:solidFill>
            </a:endParaRPr>
          </a:p>
        </p:txBody>
      </p:sp>
      <p:sp>
        <p:nvSpPr>
          <p:cNvPr id="45" name="Shape 886"/>
          <p:cNvSpPr txBox="1"/>
          <p:nvPr/>
        </p:nvSpPr>
        <p:spPr>
          <a:xfrm>
            <a:off x="5134185" y="1242632"/>
            <a:ext cx="19764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Hive and SparkSQL</a:t>
            </a:r>
            <a:endParaRPr/>
          </a:p>
        </p:txBody>
      </p:sp>
      <p:sp>
        <p:nvSpPr>
          <p:cNvPr id="46" name="Shape 887"/>
          <p:cNvSpPr txBox="1"/>
          <p:nvPr/>
        </p:nvSpPr>
        <p:spPr>
          <a:xfrm rot="1683851">
            <a:off x="5293389" y="1476356"/>
            <a:ext cx="1825659" cy="50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SparkR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</p:txBody>
      </p:sp>
      <p:cxnSp>
        <p:nvCxnSpPr>
          <p:cNvPr id="47" name="Shape 888"/>
          <p:cNvCxnSpPr/>
          <p:nvPr/>
        </p:nvCxnSpPr>
        <p:spPr>
          <a:xfrm flipH="1">
            <a:off x="4874376" y="2237914"/>
            <a:ext cx="1456500" cy="223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48" name="Shape 889"/>
          <p:cNvSpPr txBox="1"/>
          <p:nvPr/>
        </p:nvSpPr>
        <p:spPr>
          <a:xfrm rot="-547224">
            <a:off x="4918330" y="2062416"/>
            <a:ext cx="991738" cy="32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Analytic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49" name="Shape 890"/>
          <p:cNvSpPr txBox="1"/>
          <p:nvPr/>
        </p:nvSpPr>
        <p:spPr>
          <a:xfrm rot="-2122632">
            <a:off x="2351327" y="1468297"/>
            <a:ext cx="859132" cy="52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Flume or Spark Streaming</a:t>
            </a:r>
            <a:endParaRPr/>
          </a:p>
        </p:txBody>
      </p:sp>
      <p:grpSp>
        <p:nvGrpSpPr>
          <p:cNvPr id="50" name="Shape 891"/>
          <p:cNvGrpSpPr/>
          <p:nvPr/>
        </p:nvGrpSpPr>
        <p:grpSpPr>
          <a:xfrm>
            <a:off x="7343637" y="2504150"/>
            <a:ext cx="1095300" cy="238050"/>
            <a:chOff x="6286500" y="1977444"/>
            <a:chExt cx="1095300" cy="317400"/>
          </a:xfrm>
        </p:grpSpPr>
        <p:sp>
          <p:nvSpPr>
            <p:cNvPr id="51" name="Shape 892"/>
            <p:cNvSpPr/>
            <p:nvPr/>
          </p:nvSpPr>
          <p:spPr>
            <a:xfrm>
              <a:off x="6286500" y="1977444"/>
              <a:ext cx="1095300" cy="317400"/>
            </a:xfrm>
            <a:prstGeom prst="rect">
              <a:avLst/>
            </a:prstGeom>
            <a:gradFill>
              <a:gsLst>
                <a:gs pos="0">
                  <a:srgbClr val="00637F"/>
                </a:gs>
                <a:gs pos="80000">
                  <a:srgbClr val="0083A7"/>
                </a:gs>
                <a:gs pos="100000">
                  <a:srgbClr val="0085AB"/>
                </a:gs>
              </a:gsLst>
              <a:lin ang="16200038" scaled="0"/>
            </a:gradFill>
            <a:ln w="9525" cap="flat" cmpd="sng">
              <a:solidFill>
                <a:srgbClr val="00799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893"/>
            <p:cNvSpPr txBox="1"/>
            <p:nvPr/>
          </p:nvSpPr>
          <p:spPr>
            <a:xfrm>
              <a:off x="6286500" y="1977444"/>
              <a:ext cx="109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Dashboards</a:t>
              </a:r>
              <a:endParaRPr/>
            </a:p>
          </p:txBody>
        </p:sp>
      </p:grpSp>
      <p:sp>
        <p:nvSpPr>
          <p:cNvPr id="53" name="Shape 894"/>
          <p:cNvSpPr txBox="1"/>
          <p:nvPr/>
        </p:nvSpPr>
        <p:spPr>
          <a:xfrm>
            <a:off x="2016863" y="3810381"/>
            <a:ext cx="13059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Spark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Rollups and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 Data Science</a:t>
            </a:r>
            <a:endParaRPr/>
          </a:p>
        </p:txBody>
      </p:sp>
      <p:cxnSp>
        <p:nvCxnSpPr>
          <p:cNvPr id="54" name="Shape 895"/>
          <p:cNvCxnSpPr/>
          <p:nvPr/>
        </p:nvCxnSpPr>
        <p:spPr>
          <a:xfrm>
            <a:off x="4702137" y="2598681"/>
            <a:ext cx="2641500" cy="909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cxnSp>
        <p:nvCxnSpPr>
          <p:cNvPr id="55" name="Shape 896"/>
          <p:cNvCxnSpPr/>
          <p:nvPr/>
        </p:nvCxnSpPr>
        <p:spPr>
          <a:xfrm>
            <a:off x="4781637" y="2607916"/>
            <a:ext cx="2562000" cy="15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cxnSp>
        <p:nvCxnSpPr>
          <p:cNvPr id="56" name="Shape 897"/>
          <p:cNvCxnSpPr/>
          <p:nvPr/>
        </p:nvCxnSpPr>
        <p:spPr>
          <a:xfrm>
            <a:off x="5687037" y="3508356"/>
            <a:ext cx="1656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</p:cxnSp>
      <p:grpSp>
        <p:nvGrpSpPr>
          <p:cNvPr id="57" name="Shape 898"/>
          <p:cNvGrpSpPr/>
          <p:nvPr/>
        </p:nvGrpSpPr>
        <p:grpSpPr>
          <a:xfrm>
            <a:off x="3112631" y="2217845"/>
            <a:ext cx="2625218" cy="1670681"/>
            <a:chOff x="2753993" y="2231524"/>
            <a:chExt cx="2625218" cy="2227575"/>
          </a:xfrm>
        </p:grpSpPr>
        <p:sp>
          <p:nvSpPr>
            <p:cNvPr id="58" name="Shape 899"/>
            <p:cNvSpPr/>
            <p:nvPr/>
          </p:nvSpPr>
          <p:spPr>
            <a:xfrm>
              <a:off x="3218708" y="2725688"/>
              <a:ext cx="1675200" cy="16005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Shape 900"/>
            <p:cNvGrpSpPr/>
            <p:nvPr/>
          </p:nvGrpSpPr>
          <p:grpSpPr>
            <a:xfrm>
              <a:off x="2753993" y="3377774"/>
              <a:ext cx="970737" cy="1081325"/>
              <a:chOff x="2733140" y="3863764"/>
              <a:chExt cx="970737" cy="1081325"/>
            </a:xfrm>
          </p:grpSpPr>
          <p:sp>
            <p:nvSpPr>
              <p:cNvPr id="106" name="Shape 901"/>
              <p:cNvSpPr/>
              <p:nvPr/>
            </p:nvSpPr>
            <p:spPr>
              <a:xfrm>
                <a:off x="2829476" y="4019839"/>
                <a:ext cx="778500" cy="761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7" name="Shape 902"/>
              <p:cNvGrpSpPr/>
              <p:nvPr/>
            </p:nvGrpSpPr>
            <p:grpSpPr>
              <a:xfrm>
                <a:off x="2733140" y="3863764"/>
                <a:ext cx="970737" cy="1081325"/>
                <a:chOff x="73529" y="140"/>
                <a:chExt cx="970737" cy="1081325"/>
              </a:xfrm>
            </p:grpSpPr>
            <p:sp>
              <p:nvSpPr>
                <p:cNvPr id="108" name="Shape 903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12600000"/>
                    <a:gd name="adj2" fmla="val 162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Shape 904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9000000"/>
                    <a:gd name="adj2" fmla="val 126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Shape 905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5400000"/>
                    <a:gd name="adj2" fmla="val 90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Shape 906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1800000"/>
                    <a:gd name="adj2" fmla="val 54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Shape 907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19800000"/>
                    <a:gd name="adj2" fmla="val 18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Shape 908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16200000"/>
                    <a:gd name="adj2" fmla="val 198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Shape 909"/>
                <p:cNvSpPr/>
                <p:nvPr/>
              </p:nvSpPr>
              <p:spPr>
                <a:xfrm>
                  <a:off x="293862" y="441989"/>
                  <a:ext cx="530100" cy="1977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Shape 910"/>
                <p:cNvSpPr txBox="1"/>
                <p:nvPr/>
              </p:nvSpPr>
              <p:spPr>
                <a:xfrm>
                  <a:off x="371504" y="470947"/>
                  <a:ext cx="375000" cy="13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Analytics</a:t>
                  </a:r>
                  <a:endParaRPr/>
                </a:p>
              </p:txBody>
            </p:sp>
            <p:sp>
              <p:nvSpPr>
                <p:cNvPr id="116" name="Shape 911"/>
                <p:cNvSpPr/>
                <p:nvPr/>
              </p:nvSpPr>
              <p:spPr>
                <a:xfrm>
                  <a:off x="430949" y="140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Shape 912"/>
                <p:cNvSpPr txBox="1"/>
                <p:nvPr/>
              </p:nvSpPr>
              <p:spPr>
                <a:xfrm>
                  <a:off x="468439" y="37632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118" name="Shape 913"/>
                <p:cNvSpPr/>
                <p:nvPr/>
              </p:nvSpPr>
              <p:spPr>
                <a:xfrm>
                  <a:off x="788366" y="206496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Shape 914"/>
                <p:cNvSpPr txBox="1"/>
                <p:nvPr/>
              </p:nvSpPr>
              <p:spPr>
                <a:xfrm>
                  <a:off x="825858" y="243987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120" name="Shape 915"/>
                <p:cNvSpPr/>
                <p:nvPr/>
              </p:nvSpPr>
              <p:spPr>
                <a:xfrm>
                  <a:off x="788366" y="619208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Shape 916"/>
                <p:cNvSpPr txBox="1"/>
                <p:nvPr/>
              </p:nvSpPr>
              <p:spPr>
                <a:xfrm>
                  <a:off x="825858" y="656700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122" name="Shape 917"/>
                <p:cNvSpPr/>
                <p:nvPr/>
              </p:nvSpPr>
              <p:spPr>
                <a:xfrm>
                  <a:off x="430949" y="825565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Shape 918"/>
                <p:cNvSpPr txBox="1"/>
                <p:nvPr/>
              </p:nvSpPr>
              <p:spPr>
                <a:xfrm>
                  <a:off x="468439" y="863055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124" name="Shape 919"/>
                <p:cNvSpPr/>
                <p:nvPr/>
              </p:nvSpPr>
              <p:spPr>
                <a:xfrm>
                  <a:off x="73529" y="619208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Shape 920"/>
                <p:cNvSpPr txBox="1"/>
                <p:nvPr/>
              </p:nvSpPr>
              <p:spPr>
                <a:xfrm>
                  <a:off x="111020" y="656700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126" name="Shape 921"/>
                <p:cNvSpPr/>
                <p:nvPr/>
              </p:nvSpPr>
              <p:spPr>
                <a:xfrm>
                  <a:off x="73529" y="206496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Shape 922"/>
                <p:cNvSpPr txBox="1"/>
                <p:nvPr/>
              </p:nvSpPr>
              <p:spPr>
                <a:xfrm>
                  <a:off x="111020" y="243987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</p:grpSp>
        </p:grpSp>
        <p:grpSp>
          <p:nvGrpSpPr>
            <p:cNvPr id="60" name="Shape 923"/>
            <p:cNvGrpSpPr/>
            <p:nvPr/>
          </p:nvGrpSpPr>
          <p:grpSpPr>
            <a:xfrm>
              <a:off x="3573860" y="2231524"/>
              <a:ext cx="970737" cy="1081325"/>
              <a:chOff x="3573860" y="2231524"/>
              <a:chExt cx="970737" cy="1081325"/>
            </a:xfrm>
          </p:grpSpPr>
          <p:sp>
            <p:nvSpPr>
              <p:cNvPr id="84" name="Shape 924"/>
              <p:cNvSpPr/>
              <p:nvPr/>
            </p:nvSpPr>
            <p:spPr>
              <a:xfrm>
                <a:off x="3677712" y="2408178"/>
                <a:ext cx="778500" cy="761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" name="Shape 925"/>
              <p:cNvGrpSpPr/>
              <p:nvPr/>
            </p:nvGrpSpPr>
            <p:grpSpPr>
              <a:xfrm>
                <a:off x="3573860" y="2231524"/>
                <a:ext cx="970737" cy="1081325"/>
                <a:chOff x="73529" y="140"/>
                <a:chExt cx="970737" cy="1081325"/>
              </a:xfrm>
            </p:grpSpPr>
            <p:sp>
              <p:nvSpPr>
                <p:cNvPr id="86" name="Shape 926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12600000"/>
                    <a:gd name="adj2" fmla="val 162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Shape 927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9000000"/>
                    <a:gd name="adj2" fmla="val 126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Shape 928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5400000"/>
                    <a:gd name="adj2" fmla="val 90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Shape 929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1800000"/>
                    <a:gd name="adj2" fmla="val 54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Shape 930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19800000"/>
                    <a:gd name="adj2" fmla="val 18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Shape 931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16200000"/>
                    <a:gd name="adj2" fmla="val 198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Shape 932"/>
                <p:cNvSpPr/>
                <p:nvPr/>
              </p:nvSpPr>
              <p:spPr>
                <a:xfrm>
                  <a:off x="293862" y="441989"/>
                  <a:ext cx="530100" cy="1977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Shape 933"/>
                <p:cNvSpPr txBox="1"/>
                <p:nvPr/>
              </p:nvSpPr>
              <p:spPr>
                <a:xfrm>
                  <a:off x="371504" y="470947"/>
                  <a:ext cx="375000" cy="13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Realtime</a:t>
                  </a:r>
                  <a:endParaRPr/>
                </a:p>
              </p:txBody>
            </p:sp>
            <p:sp>
              <p:nvSpPr>
                <p:cNvPr id="94" name="Shape 934"/>
                <p:cNvSpPr/>
                <p:nvPr/>
              </p:nvSpPr>
              <p:spPr>
                <a:xfrm>
                  <a:off x="430949" y="140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Shape 935"/>
                <p:cNvSpPr txBox="1"/>
                <p:nvPr/>
              </p:nvSpPr>
              <p:spPr>
                <a:xfrm>
                  <a:off x="468439" y="37632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96" name="Shape 936"/>
                <p:cNvSpPr/>
                <p:nvPr/>
              </p:nvSpPr>
              <p:spPr>
                <a:xfrm>
                  <a:off x="788366" y="206496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Shape 937"/>
                <p:cNvSpPr txBox="1"/>
                <p:nvPr/>
              </p:nvSpPr>
              <p:spPr>
                <a:xfrm>
                  <a:off x="825858" y="243987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98" name="Shape 938"/>
                <p:cNvSpPr/>
                <p:nvPr/>
              </p:nvSpPr>
              <p:spPr>
                <a:xfrm>
                  <a:off x="788366" y="619208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Shape 939"/>
                <p:cNvSpPr txBox="1"/>
                <p:nvPr/>
              </p:nvSpPr>
              <p:spPr>
                <a:xfrm>
                  <a:off x="825858" y="656700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100" name="Shape 940"/>
                <p:cNvSpPr/>
                <p:nvPr/>
              </p:nvSpPr>
              <p:spPr>
                <a:xfrm>
                  <a:off x="430949" y="825565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Shape 941"/>
                <p:cNvSpPr txBox="1"/>
                <p:nvPr/>
              </p:nvSpPr>
              <p:spPr>
                <a:xfrm>
                  <a:off x="468439" y="863055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102" name="Shape 942"/>
                <p:cNvSpPr/>
                <p:nvPr/>
              </p:nvSpPr>
              <p:spPr>
                <a:xfrm>
                  <a:off x="73529" y="619208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Shape 943"/>
                <p:cNvSpPr txBox="1"/>
                <p:nvPr/>
              </p:nvSpPr>
              <p:spPr>
                <a:xfrm>
                  <a:off x="111020" y="656700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104" name="Shape 944"/>
                <p:cNvSpPr/>
                <p:nvPr/>
              </p:nvSpPr>
              <p:spPr>
                <a:xfrm>
                  <a:off x="73529" y="206496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Shape 945"/>
                <p:cNvSpPr txBox="1"/>
                <p:nvPr/>
              </p:nvSpPr>
              <p:spPr>
                <a:xfrm>
                  <a:off x="111020" y="243987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875" tIns="8875" rIns="8875" bIns="88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</p:grpSp>
        </p:grpSp>
        <p:grpSp>
          <p:nvGrpSpPr>
            <p:cNvPr id="61" name="Shape 946"/>
            <p:cNvGrpSpPr/>
            <p:nvPr/>
          </p:nvGrpSpPr>
          <p:grpSpPr>
            <a:xfrm>
              <a:off x="4408474" y="3377633"/>
              <a:ext cx="970737" cy="1081465"/>
              <a:chOff x="4374444" y="3781176"/>
              <a:chExt cx="970737" cy="1081465"/>
            </a:xfrm>
          </p:grpSpPr>
          <p:sp>
            <p:nvSpPr>
              <p:cNvPr id="62" name="Shape 947"/>
              <p:cNvSpPr/>
              <p:nvPr/>
            </p:nvSpPr>
            <p:spPr>
              <a:xfrm>
                <a:off x="4460287" y="3921125"/>
                <a:ext cx="834000" cy="8199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" name="Shape 948"/>
              <p:cNvGrpSpPr/>
              <p:nvPr/>
            </p:nvGrpSpPr>
            <p:grpSpPr>
              <a:xfrm>
                <a:off x="4374444" y="3781176"/>
                <a:ext cx="970737" cy="1081465"/>
                <a:chOff x="73529" y="0"/>
                <a:chExt cx="970737" cy="1081465"/>
              </a:xfrm>
            </p:grpSpPr>
            <p:sp>
              <p:nvSpPr>
                <p:cNvPr id="64" name="Shape 949"/>
                <p:cNvSpPr/>
                <p:nvPr/>
              </p:nvSpPr>
              <p:spPr>
                <a:xfrm>
                  <a:off x="137106" y="118782"/>
                  <a:ext cx="843900" cy="843900"/>
                </a:xfrm>
                <a:prstGeom prst="blockArc">
                  <a:avLst>
                    <a:gd name="adj1" fmla="val 12598610"/>
                    <a:gd name="adj2" fmla="val 16212546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Shape 950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9000000"/>
                    <a:gd name="adj2" fmla="val 126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Shape 951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5400000"/>
                    <a:gd name="adj2" fmla="val 90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Shape 952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1800000"/>
                    <a:gd name="adj2" fmla="val 54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Shape 953"/>
                <p:cNvSpPr/>
                <p:nvPr/>
              </p:nvSpPr>
              <p:spPr>
                <a:xfrm>
                  <a:off x="137022" y="118927"/>
                  <a:ext cx="843900" cy="843900"/>
                </a:xfrm>
                <a:prstGeom prst="blockArc">
                  <a:avLst>
                    <a:gd name="adj1" fmla="val 19800000"/>
                    <a:gd name="adj2" fmla="val 1800000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Shape 954"/>
                <p:cNvSpPr/>
                <p:nvPr/>
              </p:nvSpPr>
              <p:spPr>
                <a:xfrm>
                  <a:off x="136939" y="118781"/>
                  <a:ext cx="843900" cy="843900"/>
                </a:xfrm>
                <a:prstGeom prst="blockArc">
                  <a:avLst>
                    <a:gd name="adj1" fmla="val 16213938"/>
                    <a:gd name="adj2" fmla="val 19801396"/>
                    <a:gd name="adj3" fmla="val 4369"/>
                  </a:avLst>
                </a:prstGeom>
                <a:gradFill>
                  <a:gsLst>
                    <a:gs pos="0">
                      <a:srgbClr val="778C97"/>
                    </a:gs>
                    <a:gs pos="80000">
                      <a:srgbClr val="9DB7C6"/>
                    </a:gs>
                    <a:gs pos="100000">
                      <a:srgbClr val="9DB8C8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Shape 955"/>
                <p:cNvSpPr/>
                <p:nvPr/>
              </p:nvSpPr>
              <p:spPr>
                <a:xfrm>
                  <a:off x="293862" y="441989"/>
                  <a:ext cx="530100" cy="1977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Shape 956"/>
                <p:cNvSpPr txBox="1"/>
                <p:nvPr/>
              </p:nvSpPr>
              <p:spPr>
                <a:xfrm>
                  <a:off x="371504" y="470947"/>
                  <a:ext cx="375000" cy="13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150" tIns="10150" rIns="10150" bIns="101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Search</a:t>
                  </a:r>
                  <a:endParaRPr/>
                </a:p>
              </p:txBody>
            </p:sp>
            <p:sp>
              <p:nvSpPr>
                <p:cNvPr id="72" name="Shape 957"/>
                <p:cNvSpPr/>
                <p:nvPr/>
              </p:nvSpPr>
              <p:spPr>
                <a:xfrm>
                  <a:off x="432537" y="0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Shape 958"/>
                <p:cNvSpPr txBox="1"/>
                <p:nvPr/>
              </p:nvSpPr>
              <p:spPr>
                <a:xfrm>
                  <a:off x="470029" y="37491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150" tIns="10150" rIns="10150" bIns="101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74" name="Shape 959"/>
                <p:cNvSpPr/>
                <p:nvPr/>
              </p:nvSpPr>
              <p:spPr>
                <a:xfrm>
                  <a:off x="788366" y="206496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Shape 960"/>
                <p:cNvSpPr txBox="1"/>
                <p:nvPr/>
              </p:nvSpPr>
              <p:spPr>
                <a:xfrm>
                  <a:off x="825858" y="243987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150" tIns="10150" rIns="10150" bIns="101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76" name="Shape 961"/>
                <p:cNvSpPr/>
                <p:nvPr/>
              </p:nvSpPr>
              <p:spPr>
                <a:xfrm>
                  <a:off x="788366" y="619208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Shape 962"/>
                <p:cNvSpPr txBox="1"/>
                <p:nvPr/>
              </p:nvSpPr>
              <p:spPr>
                <a:xfrm>
                  <a:off x="825858" y="656700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150" tIns="10150" rIns="10150" bIns="101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78" name="Shape 963"/>
                <p:cNvSpPr/>
                <p:nvPr/>
              </p:nvSpPr>
              <p:spPr>
                <a:xfrm>
                  <a:off x="430949" y="825565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Shape 964"/>
                <p:cNvSpPr txBox="1"/>
                <p:nvPr/>
              </p:nvSpPr>
              <p:spPr>
                <a:xfrm>
                  <a:off x="468439" y="863055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150" tIns="10150" rIns="10150" bIns="101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80" name="Shape 965"/>
                <p:cNvSpPr/>
                <p:nvPr/>
              </p:nvSpPr>
              <p:spPr>
                <a:xfrm>
                  <a:off x="73529" y="619208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Shape 966"/>
                <p:cNvSpPr txBox="1"/>
                <p:nvPr/>
              </p:nvSpPr>
              <p:spPr>
                <a:xfrm>
                  <a:off x="111020" y="656700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150" tIns="10150" rIns="10150" bIns="101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  <p:sp>
              <p:nvSpPr>
                <p:cNvPr id="82" name="Shape 967"/>
                <p:cNvSpPr/>
                <p:nvPr/>
              </p:nvSpPr>
              <p:spPr>
                <a:xfrm>
                  <a:off x="73529" y="206496"/>
                  <a:ext cx="255900" cy="255900"/>
                </a:xfrm>
                <a:prstGeom prst="ellipse">
                  <a:avLst/>
                </a:prstGeom>
                <a:gradFill>
                  <a:gsLst>
                    <a:gs pos="0">
                      <a:srgbClr val="00637F"/>
                    </a:gs>
                    <a:gs pos="80000">
                      <a:srgbClr val="0083A7"/>
                    </a:gs>
                    <a:gs pos="100000">
                      <a:srgbClr val="0085AB"/>
                    </a:gs>
                  </a:gsLst>
                  <a:lin ang="16200038" scaled="0"/>
                </a:gradFill>
                <a:ln>
                  <a:noFill/>
                </a:ln>
                <a:effectLst>
                  <a:outerShdw blurRad="39999" dist="23000" dir="5400000" rotWithShape="0">
                    <a:srgbClr val="000000">
                      <a:alpha val="3451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Shape 968"/>
                <p:cNvSpPr txBox="1"/>
                <p:nvPr/>
              </p:nvSpPr>
              <p:spPr>
                <a:xfrm>
                  <a:off x="111020" y="243987"/>
                  <a:ext cx="180900" cy="1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150" tIns="10150" rIns="10150" bIns="101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Font typeface="Calibri"/>
                    <a:buNone/>
                  </a:pPr>
                  <a:r>
                    <a:rPr lang="en-US" sz="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/>
                </a:p>
              </p:txBody>
            </p:sp>
          </p:grpSp>
        </p:grpSp>
      </p:grpSp>
      <p:sp>
        <p:nvSpPr>
          <p:cNvPr id="128" name="Shape 969"/>
          <p:cNvSpPr/>
          <p:nvPr/>
        </p:nvSpPr>
        <p:spPr>
          <a:xfrm>
            <a:off x="3636826" y="1575746"/>
            <a:ext cx="5199000" cy="266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3849"/>
                </a:moveTo>
                <a:cubicBezTo>
                  <a:pt x="148" y="109500"/>
                  <a:pt x="297" y="115151"/>
                  <a:pt x="11960" y="117464"/>
                </a:cubicBezTo>
                <a:cubicBezTo>
                  <a:pt x="23623" y="119778"/>
                  <a:pt x="52274" y="121647"/>
                  <a:pt x="69976" y="117731"/>
                </a:cubicBezTo>
                <a:cubicBezTo>
                  <a:pt x="87679" y="113816"/>
                  <a:pt x="111540" y="113593"/>
                  <a:pt x="118175" y="93971"/>
                </a:cubicBezTo>
                <a:cubicBezTo>
                  <a:pt x="124810" y="74349"/>
                  <a:pt x="111332" y="14994"/>
                  <a:pt x="109785" y="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970"/>
          <p:cNvSpPr/>
          <p:nvPr/>
        </p:nvSpPr>
        <p:spPr>
          <a:xfrm>
            <a:off x="2794578" y="3473140"/>
            <a:ext cx="683400" cy="53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863" y="0"/>
                </a:moveTo>
                <a:cubicBezTo>
                  <a:pt x="32785" y="12178"/>
                  <a:pt x="2707" y="24356"/>
                  <a:pt x="153" y="44243"/>
                </a:cubicBezTo>
                <a:cubicBezTo>
                  <a:pt x="-2401" y="64131"/>
                  <a:pt x="27559" y="113737"/>
                  <a:pt x="47534" y="119324"/>
                </a:cubicBezTo>
                <a:cubicBezTo>
                  <a:pt x="67508" y="124910"/>
                  <a:pt x="112103" y="94520"/>
                  <a:pt x="120000" y="77761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971"/>
          <p:cNvSpPr txBox="1"/>
          <p:nvPr/>
        </p:nvSpPr>
        <p:spPr>
          <a:xfrm>
            <a:off x="5619782" y="2300849"/>
            <a:ext cx="157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Direct Read from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CQL Rollup Tables</a:t>
            </a:r>
            <a:endParaRPr/>
          </a:p>
        </p:txBody>
      </p:sp>
      <p:sp>
        <p:nvSpPr>
          <p:cNvPr id="131" name="Shape 972"/>
          <p:cNvSpPr txBox="1"/>
          <p:nvPr/>
        </p:nvSpPr>
        <p:spPr>
          <a:xfrm rot="1118538">
            <a:off x="5485686" y="2908284"/>
            <a:ext cx="1520370" cy="208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CQL Reads</a:t>
            </a:r>
            <a:endParaRPr/>
          </a:p>
        </p:txBody>
      </p:sp>
      <p:sp>
        <p:nvSpPr>
          <p:cNvPr id="132" name="Shape 973"/>
          <p:cNvSpPr txBox="1"/>
          <p:nvPr/>
        </p:nvSpPr>
        <p:spPr>
          <a:xfrm>
            <a:off x="5728828" y="3558584"/>
            <a:ext cx="1579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1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Solr Reads (CQL &amp; HTTP)</a:t>
            </a:r>
            <a:endParaRPr/>
          </a:p>
        </p:txBody>
      </p:sp>
      <p:sp>
        <p:nvSpPr>
          <p:cNvPr id="133" name="Shape 974"/>
          <p:cNvSpPr/>
          <p:nvPr/>
        </p:nvSpPr>
        <p:spPr>
          <a:xfrm>
            <a:off x="8115329" y="2766717"/>
            <a:ext cx="665100" cy="2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82222" y="115000"/>
                  <a:pt x="44444" y="110000"/>
                  <a:pt x="24444" y="90000"/>
                </a:cubicBezTo>
                <a:cubicBezTo>
                  <a:pt x="4444" y="70000"/>
                  <a:pt x="3333" y="10454"/>
                  <a:pt x="0" y="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975"/>
          <p:cNvSpPr/>
          <p:nvPr/>
        </p:nvSpPr>
        <p:spPr>
          <a:xfrm>
            <a:off x="3922435" y="3007116"/>
            <a:ext cx="9993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A5F14"/>
              </a:buClr>
              <a:buFont typeface="Calibri"/>
              <a:buNone/>
            </a:pPr>
            <a:r>
              <a:rPr lang="en-US" sz="1400">
                <a:solidFill>
                  <a:srgbClr val="CA5F14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135" name="Shape 976"/>
          <p:cNvSpPr/>
          <p:nvPr/>
        </p:nvSpPr>
        <p:spPr>
          <a:xfrm>
            <a:off x="8140439" y="3629292"/>
            <a:ext cx="102300" cy="36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48666" y="102399"/>
                  <a:pt x="97335" y="84799"/>
                  <a:pt x="114511" y="64799"/>
                </a:cubicBezTo>
                <a:cubicBezTo>
                  <a:pt x="131688" y="44799"/>
                  <a:pt x="103059" y="0"/>
                  <a:pt x="103059" y="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873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Matching pairs – Match the attributes on the right with the areas on the left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Lab: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607169" y="1394245"/>
            <a:ext cx="435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Architectures of years past and present-</a:t>
            </a:r>
          </a:p>
        </p:txBody>
      </p:sp>
    </p:spTree>
    <p:extLst>
      <p:ext uri="{BB962C8B-B14F-4D97-AF65-F5344CB8AC3E}">
        <p14:creationId xmlns:p14="http://schemas.microsoft.com/office/powerpoint/2010/main" val="358951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829"/>
            <a:ext cx="8254650" cy="548048"/>
          </a:xfrm>
        </p:spPr>
        <p:txBody>
          <a:bodyPr/>
          <a:lstStyle/>
          <a:p>
            <a:r>
              <a:rPr lang="en-US" dirty="0" smtClean="0"/>
              <a:t>DSE Analytics: Architectures of years past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22" y="1559484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08069" y="1787344"/>
            <a:ext cx="224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Data Warehouse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1678" y="2177445"/>
            <a:ext cx="238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Enterprise Data Warehouse/Layer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08069" y="3234794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Excel Spreadsheet</a:t>
            </a:r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10" y="1787344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10" y="2277635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10" y="2767926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10" y="3258217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Curved Connector 38"/>
          <p:cNvCxnSpPr/>
          <p:nvPr/>
        </p:nvCxnSpPr>
        <p:spPr>
          <a:xfrm rot="10800000" flipV="1">
            <a:off x="4177719" y="1819504"/>
            <a:ext cx="1250985" cy="1142353"/>
          </a:xfrm>
          <a:prstGeom prst="curvedConnector3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08069" y="1301631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Data Mart</a:t>
            </a:r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10" y="1297053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22" y="3321739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308069" y="277211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Data Lake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03" y="2821055"/>
            <a:ext cx="254249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03" y="865371"/>
            <a:ext cx="2542496" cy="174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9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Discussion Lab: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020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Wikipedia: Lambda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191075" y="3436690"/>
            <a:ext cx="2852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</a:t>
            </a:r>
            <a:r>
              <a:rPr lang="en-US" sz="800" dirty="0" smtClean="0"/>
              <a:t>: https</a:t>
            </a:r>
            <a:r>
              <a:rPr lang="en-US" sz="800" dirty="0"/>
              <a:t>://en.wikipedia.org/wiki/Lambda_architecture </a:t>
            </a:r>
            <a:endParaRPr lang="en-US" sz="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6" y="531985"/>
            <a:ext cx="1862356" cy="2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1336" y="818520"/>
            <a:ext cx="55786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architecture is a </a:t>
            </a:r>
            <a:r>
              <a:rPr lang="en-US" dirty="0">
                <a:solidFill>
                  <a:srgbClr val="00B0F0"/>
                </a:solidFill>
              </a:rPr>
              <a:t>data-processing architecture </a:t>
            </a:r>
            <a:r>
              <a:rPr lang="en-US" dirty="0"/>
              <a:t>designed to </a:t>
            </a:r>
            <a:r>
              <a:rPr lang="en-US" dirty="0">
                <a:solidFill>
                  <a:srgbClr val="00B0F0"/>
                </a:solidFill>
              </a:rPr>
              <a:t>handle massive quantities of data </a:t>
            </a:r>
            <a:r>
              <a:rPr lang="en-US" dirty="0"/>
              <a:t>by taking advantage of both </a:t>
            </a:r>
            <a:r>
              <a:rPr lang="en-US" dirty="0">
                <a:solidFill>
                  <a:srgbClr val="00B0F0"/>
                </a:solidFill>
              </a:rPr>
              <a:t>batch and stream-processing methods</a:t>
            </a:r>
            <a:r>
              <a:rPr lang="en-US" dirty="0"/>
              <a:t>. This approach to architecture attempts to </a:t>
            </a:r>
            <a:r>
              <a:rPr lang="en-US" dirty="0">
                <a:solidFill>
                  <a:srgbClr val="C00000"/>
                </a:solidFill>
              </a:rPr>
              <a:t>balance latency, throughput, and fault-tolerance by using batch processing to provide comprehensive and accurate views of batch data, while simultaneously using real-time stream processing to provide views of online data</a:t>
            </a:r>
            <a:r>
              <a:rPr lang="en-US" dirty="0"/>
              <a:t>. The two view outputs may be joined before presentation. The rise of lambda architecture is correlated with the growth of big data, real-time analytics, and the drive to mitigate the latencies of map-reduce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Lambda architecture depends on a data model with an append-only, immutable data source that serves as a system of record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intended for ingesting and processing </a:t>
            </a:r>
            <a:r>
              <a:rPr lang="en-US" dirty="0" smtClean="0"/>
              <a:t>times tamped </a:t>
            </a:r>
            <a:r>
              <a:rPr lang="en-US" dirty="0"/>
              <a:t>events that are appended to existing events rather than overwriting them. State is determined from the natural time-based ordering of the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52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The </a:t>
            </a:r>
            <a:r>
              <a:rPr lang="en-US" dirty="0"/>
              <a:t>4 Primary Functional Areas to DSE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4688" y="2992582"/>
            <a:ext cx="45553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54827" y="3017242"/>
            <a:ext cx="1429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Index </a:t>
            </a:r>
            <a:r>
              <a:rPr lang="en-US" sz="1600" b="1" i="1" dirty="0" smtClean="0"/>
              <a:t>and</a:t>
            </a:r>
            <a:r>
              <a:rPr lang="en-US" sz="1600" i="1" dirty="0" smtClean="0"/>
              <a:t> </a:t>
            </a:r>
            <a:r>
              <a:rPr lang="en-US" sz="1600" dirty="0" smtClean="0"/>
              <a:t>query 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827" y="2424384"/>
            <a:ext cx="142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</a:t>
            </a:r>
            <a:r>
              <a:rPr lang="en-US" sz="1600" dirty="0" smtClean="0"/>
              <a:t>uery processing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6" y="818520"/>
            <a:ext cx="3786187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967507" y="1390545"/>
            <a:ext cx="3516803" cy="279075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All 4 primary functional areas provide query processing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DSE Analytics</a:t>
            </a:r>
          </a:p>
          <a:p>
            <a:pPr lvl="2" defTabSz="233363"/>
            <a:r>
              <a:rPr lang="en-US" sz="1800" dirty="0"/>
              <a:t>	</a:t>
            </a:r>
            <a:r>
              <a:rPr lang="en-US" sz="1800" dirty="0" smtClean="0"/>
              <a:t>	-- </a:t>
            </a:r>
            <a:r>
              <a:rPr lang="en-US" sz="1800" i="1" dirty="0" smtClean="0">
                <a:solidFill>
                  <a:srgbClr val="92D050"/>
                </a:solidFill>
              </a:rPr>
              <a:t>Parallel</a:t>
            </a:r>
            <a:r>
              <a:rPr lang="en-US" sz="1800" dirty="0" smtClean="0">
                <a:solidFill>
                  <a:srgbClr val="92D050"/>
                </a:solidFill>
              </a:rPr>
              <a:t> Query Processing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600" dirty="0" smtClean="0"/>
              <a:t>Horizontal scaling</a:t>
            </a:r>
          </a:p>
          <a:p>
            <a:pPr defTabSz="233363"/>
            <a:r>
              <a:rPr lang="en-US" sz="1600" dirty="0"/>
              <a:t>	</a:t>
            </a:r>
            <a:r>
              <a:rPr lang="en-US" sz="1600" dirty="0" smtClean="0"/>
              <a:t>			High Speed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	-- Batch, Streaming, 							Iterative, Interactive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46002">
            <a:off x="8287339" y="2166353"/>
            <a:ext cx="393944" cy="36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214873" y="187171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The Why</a:t>
            </a:r>
          </a:p>
        </p:txBody>
      </p:sp>
    </p:spTree>
    <p:extLst>
      <p:ext uri="{BB962C8B-B14F-4D97-AF65-F5344CB8AC3E}">
        <p14:creationId xmlns:p14="http://schemas.microsoft.com/office/powerpoint/2010/main" val="196340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DSE Analytics, 5 Major Functional Areas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8" t="15561" r="13198" b="10589"/>
          <a:stretch/>
        </p:blipFill>
        <p:spPr bwMode="auto">
          <a:xfrm>
            <a:off x="1491175" y="972589"/>
            <a:ext cx="5795890" cy="34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1342" y="4289711"/>
            <a:ext cx="1604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Source: DataBricks.com</a:t>
            </a:r>
          </a:p>
        </p:txBody>
      </p:sp>
      <p:sp>
        <p:nvSpPr>
          <p:cNvPr id="5" name="Oval 4"/>
          <p:cNvSpPr/>
          <p:nvPr/>
        </p:nvSpPr>
        <p:spPr>
          <a:xfrm>
            <a:off x="3531766" y="2881618"/>
            <a:ext cx="1535185" cy="377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7584" y="1960226"/>
            <a:ext cx="1384182" cy="548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67160" y="1960225"/>
            <a:ext cx="1384182" cy="548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8608" y="1872140"/>
            <a:ext cx="1384182" cy="7242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16676" y="3754073"/>
            <a:ext cx="853695" cy="843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23680" y="3645551"/>
            <a:ext cx="946863" cy="935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5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Lambda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21563" y="1040705"/>
            <a:ext cx="8465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DSE Analytics is part of a Lambda Architecture 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The idea and original term </a:t>
            </a:r>
            <a:r>
              <a:rPr lang="en-US" sz="1800" i="1" dirty="0"/>
              <a:t>Lambda Architecture </a:t>
            </a:r>
            <a:r>
              <a:rPr lang="en-US" sz="1800" dirty="0"/>
              <a:t>was first introduced in Book </a:t>
            </a:r>
            <a:r>
              <a:rPr lang="en-US" sz="1800" u="sng" dirty="0"/>
              <a:t>https://www.manning.com/books/big-data</a:t>
            </a:r>
            <a:r>
              <a:rPr lang="en-US" sz="1800" dirty="0"/>
              <a:t> </a:t>
            </a:r>
            <a:r>
              <a:rPr lang="en-US" sz="1800" dirty="0" smtClean="0"/>
              <a:t>, by </a:t>
            </a:r>
            <a:r>
              <a:rPr lang="en-US" sz="1800" dirty="0"/>
              <a:t>Nathan </a:t>
            </a:r>
            <a:r>
              <a:rPr lang="en-US" sz="1800" dirty="0" err="1"/>
              <a:t>Marz</a:t>
            </a:r>
            <a:r>
              <a:rPr lang="en-US" sz="1800" dirty="0"/>
              <a:t> (2012)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Lambda </a:t>
            </a:r>
            <a:r>
              <a:rPr lang="en-US" sz="1800" dirty="0"/>
              <a:t>has become an </a:t>
            </a:r>
            <a:r>
              <a:rPr lang="en-US" sz="1800" dirty="0" smtClean="0"/>
              <a:t>overloaded phrase; buzzword </a:t>
            </a:r>
            <a:r>
              <a:rPr lang="en-US" sz="1800" dirty="0"/>
              <a:t>and marking material without necessarily tying back to the original </a:t>
            </a:r>
            <a:r>
              <a:rPr lang="en-US" sz="1800" dirty="0" smtClean="0"/>
              <a:t>intent</a:t>
            </a:r>
            <a:endParaRPr lang="en-US" sz="1800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/>
              <a:t>T</a:t>
            </a:r>
            <a:r>
              <a:rPr lang="en-US" sz="1800" dirty="0" smtClean="0"/>
              <a:t>rue </a:t>
            </a:r>
            <a:r>
              <a:rPr lang="en-US" sz="1800" dirty="0"/>
              <a:t>Lambda architectural design in your enterprise applications is considered a key part of an enterprise ready system, making the idea of saying your design is part of Lambda appealing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Lambda </a:t>
            </a:r>
            <a:r>
              <a:rPr lang="en-US" sz="1800" dirty="0"/>
              <a:t>architecture is a data-processing architecture designed to handle massive quantities of data by taking advantage of both batch- and stream-processing methods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773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Lambda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000-DTSE-Analytics-7632-60-DU-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21564" y="1779369"/>
            <a:ext cx="3100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lambda architecture is an attempt to solve the problem of computing arbitrary functions on arbitrary data in real time</a:t>
            </a:r>
          </a:p>
          <a:p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r="-856"/>
          <a:stretch/>
        </p:blipFill>
        <p:spPr bwMode="auto">
          <a:xfrm>
            <a:off x="3231994" y="1375794"/>
            <a:ext cx="5866892" cy="250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309666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1485</TotalTime>
  <Words>1149</Words>
  <Application>Microsoft Office PowerPoint</Application>
  <PresentationFormat>On-screen Show (16:9)</PresentationFormat>
  <Paragraphs>223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DataStax_Template_Widescreen</vt:lpstr>
      <vt:lpstr>Discussion Unit: DSE Analytics, Lambda Architecture</vt:lpstr>
      <vt:lpstr>Discussion Lab:</vt:lpstr>
      <vt:lpstr>DSE Analytics: Architectures of years past</vt:lpstr>
      <vt:lpstr>End of Discussion Lab:</vt:lpstr>
      <vt:lpstr>Wikipedia: Lambda Architecture</vt:lpstr>
      <vt:lpstr>Review: The 4 Primary Functional Areas to DSE</vt:lpstr>
      <vt:lpstr>Review: DSE Analytics, 5 Major Functional Areas</vt:lpstr>
      <vt:lpstr>DSE Analytics: Lambda Architecture</vt:lpstr>
      <vt:lpstr>DSE Analytics: Lambda Architecture</vt:lpstr>
      <vt:lpstr>DSE Analytics: Lambda Architecture</vt:lpstr>
      <vt:lpstr>DSE Analytics: Lambda Architecture</vt:lpstr>
      <vt:lpstr>DSE Analytics: Lambda Architecture</vt:lpstr>
      <vt:lpstr>DSE Analytics: Lambda Architecture</vt:lpstr>
      <vt:lpstr>DSE Analytics: Lambda Architecture</vt:lpstr>
      <vt:lpstr>DSE Analytics: Lambda Architecture, How DSE fits</vt:lpstr>
      <vt:lpstr>End of Unit: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109</cp:revision>
  <dcterms:created xsi:type="dcterms:W3CDTF">2018-03-30T00:33:11Z</dcterms:created>
  <dcterms:modified xsi:type="dcterms:W3CDTF">2018-07-28T15:15:03Z</dcterms:modified>
  <cp:category/>
</cp:coreProperties>
</file>