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51feba4c0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51feba4c0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51feba4c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51feba4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51feba4c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51feba4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51feba4c0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51feba4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51feba4c0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51feba4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51feba4c0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51feba4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51feba4c0_5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51feba4c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51feba4c0_6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51feba4c0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b51feba4c0_6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b51feba4c0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51feba4c0_6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51feba4c0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51feba4c0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51feba4c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51feba4c0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b51feba4c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51feba4c0_3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b51feba4c0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51feba4c0_3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b51feba4c0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51feba4c0_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51feba4c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50750" y="1209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Soda Dispensing Machine</a:t>
            </a:r>
            <a:endParaRPr/>
          </a:p>
        </p:txBody>
      </p:sp>
      <p:sp>
        <p:nvSpPr>
          <p:cNvPr id="60" name="Google Shape;60;p13"/>
          <p:cNvSpPr txBox="1"/>
          <p:nvPr>
            <p:ph idx="1" type="subTitle"/>
          </p:nvPr>
        </p:nvSpPr>
        <p:spPr>
          <a:xfrm>
            <a:off x="218950" y="2390575"/>
            <a:ext cx="8118600" cy="2232300"/>
          </a:xfrm>
          <a:prstGeom prst="rect">
            <a:avLst/>
          </a:prstGeom>
        </p:spPr>
        <p:txBody>
          <a:bodyPr anchorCtr="0" anchor="t" bIns="91425" lIns="91425" spcFirstLastPara="1" rIns="91425" wrap="square" tIns="91425">
            <a:noAutofit/>
          </a:bodyPr>
          <a:lstStyle/>
          <a:p>
            <a:pPr indent="457200" lvl="0" marL="914400" rtl="0" algn="l">
              <a:lnSpc>
                <a:spcPct val="150000"/>
              </a:lnSpc>
              <a:spcBef>
                <a:spcPts val="0"/>
              </a:spcBef>
              <a:spcAft>
                <a:spcPts val="0"/>
              </a:spcAft>
              <a:buNone/>
            </a:pPr>
            <a:r>
              <a:rPr b="1" lang="id" sz="1800">
                <a:solidFill>
                  <a:schemeClr val="lt1"/>
                </a:solidFill>
                <a:latin typeface="Times New Roman"/>
                <a:ea typeface="Times New Roman"/>
                <a:cs typeface="Times New Roman"/>
                <a:sym typeface="Times New Roman"/>
              </a:rPr>
              <a:t>PSD A-8</a:t>
            </a:r>
            <a:endParaRPr b="1" sz="1800">
              <a:solidFill>
                <a:schemeClr val="lt1"/>
              </a:solidFill>
              <a:latin typeface="Times New Roman"/>
              <a:ea typeface="Times New Roman"/>
              <a:cs typeface="Times New Roman"/>
              <a:sym typeface="Times New Roman"/>
            </a:endParaRPr>
          </a:p>
          <a:p>
            <a:pPr indent="457200" lvl="0" marL="914400" rtl="0" algn="l">
              <a:lnSpc>
                <a:spcPct val="150000"/>
              </a:lnSpc>
              <a:spcBef>
                <a:spcPts val="0"/>
              </a:spcBef>
              <a:spcAft>
                <a:spcPts val="0"/>
              </a:spcAft>
              <a:buClr>
                <a:schemeClr val="dk1"/>
              </a:buClr>
              <a:buSzPts val="1100"/>
              <a:buFont typeface="Arial"/>
              <a:buNone/>
            </a:pPr>
            <a:r>
              <a:rPr b="1" lang="id" sz="1800">
                <a:solidFill>
                  <a:schemeClr val="lt1"/>
                </a:solidFill>
                <a:latin typeface="Times New Roman"/>
                <a:ea typeface="Times New Roman"/>
                <a:cs typeface="Times New Roman"/>
                <a:sym typeface="Times New Roman"/>
              </a:rPr>
              <a:t>Adrien Ardra Ramadhan		2106731485</a:t>
            </a:r>
            <a:endParaRPr b="1" sz="1800">
              <a:solidFill>
                <a:schemeClr val="lt1"/>
              </a:solidFill>
              <a:latin typeface="Times New Roman"/>
              <a:ea typeface="Times New Roman"/>
              <a:cs typeface="Times New Roman"/>
              <a:sym typeface="Times New Roman"/>
            </a:endParaRPr>
          </a:p>
          <a:p>
            <a:pPr indent="457200" lvl="0" marL="914400" rtl="0" algn="l">
              <a:lnSpc>
                <a:spcPct val="150000"/>
              </a:lnSpc>
              <a:spcBef>
                <a:spcPts val="0"/>
              </a:spcBef>
              <a:spcAft>
                <a:spcPts val="0"/>
              </a:spcAft>
              <a:buClr>
                <a:schemeClr val="dk1"/>
              </a:buClr>
              <a:buSzPts val="1100"/>
              <a:buFont typeface="Arial"/>
              <a:buNone/>
            </a:pPr>
            <a:r>
              <a:rPr b="1" lang="id" sz="1800">
                <a:solidFill>
                  <a:schemeClr val="lt1"/>
                </a:solidFill>
                <a:latin typeface="Times New Roman"/>
                <a:ea typeface="Times New Roman"/>
                <a:cs typeface="Times New Roman"/>
                <a:sym typeface="Times New Roman"/>
              </a:rPr>
              <a:t>Andikha Wisanggeni			2106731503</a:t>
            </a:r>
            <a:endParaRPr b="1" sz="1800">
              <a:solidFill>
                <a:schemeClr val="lt1"/>
              </a:solidFill>
              <a:latin typeface="Times New Roman"/>
              <a:ea typeface="Times New Roman"/>
              <a:cs typeface="Times New Roman"/>
              <a:sym typeface="Times New Roman"/>
            </a:endParaRPr>
          </a:p>
          <a:p>
            <a:pPr indent="457200" lvl="0" marL="914400" rtl="0" algn="l">
              <a:lnSpc>
                <a:spcPct val="150000"/>
              </a:lnSpc>
              <a:spcBef>
                <a:spcPts val="0"/>
              </a:spcBef>
              <a:spcAft>
                <a:spcPts val="0"/>
              </a:spcAft>
              <a:buClr>
                <a:schemeClr val="dk1"/>
              </a:buClr>
              <a:buSzPts val="1100"/>
              <a:buFont typeface="Arial"/>
              <a:buNone/>
            </a:pPr>
            <a:r>
              <a:rPr b="1" lang="id" sz="1800">
                <a:solidFill>
                  <a:schemeClr val="lt1"/>
                </a:solidFill>
                <a:latin typeface="Times New Roman"/>
                <a:ea typeface="Times New Roman"/>
                <a:cs typeface="Times New Roman"/>
                <a:sym typeface="Times New Roman"/>
              </a:rPr>
              <a:t>Jeremy Ganda Pandapotan		2106731573</a:t>
            </a:r>
            <a:endParaRPr b="1" sz="1800">
              <a:solidFill>
                <a:schemeClr val="lt1"/>
              </a:solidFill>
              <a:latin typeface="Times New Roman"/>
              <a:ea typeface="Times New Roman"/>
              <a:cs typeface="Times New Roman"/>
              <a:sym typeface="Times New Roman"/>
            </a:endParaRPr>
          </a:p>
          <a:p>
            <a:pPr indent="457200" lvl="0" marL="914400" rtl="0" algn="l">
              <a:lnSpc>
                <a:spcPct val="150000"/>
              </a:lnSpc>
              <a:spcBef>
                <a:spcPts val="0"/>
              </a:spcBef>
              <a:spcAft>
                <a:spcPts val="0"/>
              </a:spcAft>
              <a:buClr>
                <a:schemeClr val="dk1"/>
              </a:buClr>
              <a:buSzPts val="1100"/>
              <a:buFont typeface="Arial"/>
              <a:buNone/>
            </a:pPr>
            <a:r>
              <a:rPr b="1" lang="id" sz="1800">
                <a:solidFill>
                  <a:schemeClr val="lt1"/>
                </a:solidFill>
                <a:latin typeface="Times New Roman"/>
                <a:ea typeface="Times New Roman"/>
                <a:cs typeface="Times New Roman"/>
                <a:sym typeface="Times New Roman"/>
              </a:rPr>
              <a:t>Muhammad Farrel Mirawan	2106731554</a:t>
            </a:r>
            <a:endParaRPr sz="3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490250" y="944525"/>
            <a:ext cx="8216400" cy="38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solidFill>
                  <a:schemeClr val="dk1"/>
                </a:solidFill>
              </a:rPr>
              <a:t>State default dari Soda Dispensing Machine kami berada pada idle yang akan menerima input dari user untuk memilih jenis soda. Kemudian berdasarkan input dari user mesin akan berpindah state sesuai soda yang dipilih dan harga default dari soda yang dipilih akan ditambahkan ke total harga yang harus dibayar. Setelah itu, mesin akan meminta input lagi dari user untuk memilih ukuran soda yang akan memengaruhi harga total yang harus dibayar user.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id" sz="1600">
                <a:solidFill>
                  <a:schemeClr val="dk1"/>
                </a:solidFill>
              </a:rPr>
              <a:t>Setelah user memilih ukuran soda, maka harga total yang harus dibayarkan user akan ditampilkan pada display seven segment. Pada state ini user diminta untuk memasukan total uang yang sesuai dengan total yang ditampilkan display. Jika total uang sudah dibayarkan maka state akan berubah menjadi state dispensing dimana state ini akan menyajikan soda ke user. Namun ada cara pembayaran alternatif untuk user yaitu dengan member, jika user memilih cara pembayaran member setelah memilih ukuran soda maka state mesin akan langsung berubah ke dispensing.</a:t>
            </a:r>
            <a:endParaRPr sz="1600">
              <a:solidFill>
                <a:schemeClr val="dk1"/>
              </a:solidFill>
            </a:endParaRPr>
          </a:p>
        </p:txBody>
      </p:sp>
      <p:sp>
        <p:nvSpPr>
          <p:cNvPr id="112" name="Google Shape;112;p22"/>
          <p:cNvSpPr txBox="1"/>
          <p:nvPr/>
        </p:nvSpPr>
        <p:spPr>
          <a:xfrm>
            <a:off x="476950" y="102875"/>
            <a:ext cx="8211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600">
                <a:latin typeface="Old Standard TT"/>
                <a:ea typeface="Old Standard TT"/>
                <a:cs typeface="Old Standard TT"/>
                <a:sym typeface="Old Standard TT"/>
              </a:rPr>
              <a:t>Implementation</a:t>
            </a:r>
            <a:endParaRPr sz="16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Testing &amp;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1171675"/>
            <a:ext cx="7868400" cy="36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Using Test Bench :</a:t>
            </a:r>
            <a:endParaRPr sz="1600"/>
          </a:p>
          <a:p>
            <a:pPr indent="0" lvl="0" marL="0" rtl="0" algn="l">
              <a:spcBef>
                <a:spcPts val="1600"/>
              </a:spcBef>
              <a:spcAft>
                <a:spcPts val="0"/>
              </a:spcAft>
              <a:buNone/>
            </a:pPr>
            <a:r>
              <a:rPr lang="id" sz="1600"/>
              <a:t>What is Test Bench ?</a:t>
            </a:r>
            <a:endParaRPr sz="1600"/>
          </a:p>
          <a:p>
            <a:pPr indent="0" lvl="0" marL="0" rtl="0" algn="l">
              <a:spcBef>
                <a:spcPts val="1600"/>
              </a:spcBef>
              <a:spcAft>
                <a:spcPts val="0"/>
              </a:spcAft>
              <a:buNone/>
            </a:pPr>
            <a:r>
              <a:rPr lang="id" sz="1600"/>
              <a:t>Test bench adalah sebuah metode yang dapat digunakan untuk mensimulasikan dan mengetes sebuah kode pada VHDL. Ciri khas dari Test Bench adalah pada bagian entity nya kosong, dan pada bagian architecture diberikan komponen yang berasal dari file vhd yang ingin di tes.</a:t>
            </a:r>
            <a:endParaRPr sz="1600"/>
          </a:p>
          <a:p>
            <a:pPr indent="0" lvl="0" marL="0" rtl="0" algn="l">
              <a:spcBef>
                <a:spcPts val="1600"/>
              </a:spcBef>
              <a:spcAft>
                <a:spcPts val="0"/>
              </a:spcAft>
              <a:buNone/>
            </a:pPr>
            <a:r>
              <a:rPr lang="id" sz="1600"/>
              <a:t>Kelompok kami membuat 2 Test bench yaitu :</a:t>
            </a:r>
            <a:endParaRPr sz="1600"/>
          </a:p>
          <a:p>
            <a:pPr indent="-330200" lvl="0" marL="457200" rtl="0" algn="l">
              <a:spcBef>
                <a:spcPts val="1600"/>
              </a:spcBef>
              <a:spcAft>
                <a:spcPts val="0"/>
              </a:spcAft>
              <a:buSzPts val="1600"/>
              <a:buChar char="●"/>
            </a:pPr>
            <a:r>
              <a:rPr lang="id" sz="1600"/>
              <a:t>Test Bench untuk FSMDispenser</a:t>
            </a:r>
            <a:endParaRPr sz="1600"/>
          </a:p>
          <a:p>
            <a:pPr indent="-330200" lvl="0" marL="457200" rtl="0" algn="l">
              <a:spcBef>
                <a:spcPts val="0"/>
              </a:spcBef>
              <a:spcAft>
                <a:spcPts val="0"/>
              </a:spcAft>
              <a:buSzPts val="1600"/>
              <a:buChar char="●"/>
            </a:pPr>
            <a:r>
              <a:rPr lang="id" sz="1600"/>
              <a:t>Test Bench untuk seven segment </a:t>
            </a:r>
            <a:endParaRPr sz="1600"/>
          </a:p>
        </p:txBody>
      </p:sp>
      <p:sp>
        <p:nvSpPr>
          <p:cNvPr id="123" name="Google Shape;123;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311700" y="1171675"/>
            <a:ext cx="7868400" cy="36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State Machine </a:t>
            </a:r>
            <a:endParaRPr sz="1600"/>
          </a:p>
          <a:p>
            <a:pPr indent="0" lvl="0" marL="0" rtl="0" algn="l">
              <a:spcBef>
                <a:spcPts val="1600"/>
              </a:spcBef>
              <a:spcAft>
                <a:spcPts val="1600"/>
              </a:spcAft>
              <a:buNone/>
            </a:pPr>
            <a:r>
              <a:t/>
            </a:r>
            <a:endParaRPr sz="1600"/>
          </a:p>
        </p:txBody>
      </p:sp>
      <p:sp>
        <p:nvSpPr>
          <p:cNvPr id="129" name="Google Shape;129;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Results</a:t>
            </a:r>
            <a:endParaRPr/>
          </a:p>
        </p:txBody>
      </p:sp>
      <p:pic>
        <p:nvPicPr>
          <p:cNvPr id="130" name="Google Shape;130;p25"/>
          <p:cNvPicPr preferRelativeResize="0"/>
          <p:nvPr/>
        </p:nvPicPr>
        <p:blipFill>
          <a:blip r:embed="rId3">
            <a:alphaModFix/>
          </a:blip>
          <a:stretch>
            <a:fillRect/>
          </a:stretch>
        </p:blipFill>
        <p:spPr>
          <a:xfrm>
            <a:off x="311700" y="1664450"/>
            <a:ext cx="7868400" cy="28232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311700" y="1171675"/>
            <a:ext cx="7868400" cy="36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Logika states dimulai dari :</a:t>
            </a:r>
            <a:endParaRPr sz="1600"/>
          </a:p>
          <a:p>
            <a:pPr indent="-330200" lvl="0" marL="457200" rtl="0" algn="l">
              <a:spcBef>
                <a:spcPts val="1600"/>
              </a:spcBef>
              <a:spcAft>
                <a:spcPts val="0"/>
              </a:spcAft>
              <a:buSzPts val="1600"/>
              <a:buAutoNum type="arabicPeriod"/>
            </a:pPr>
            <a:r>
              <a:rPr lang="id" sz="1600"/>
              <a:t>Idle</a:t>
            </a:r>
            <a:endParaRPr sz="1600"/>
          </a:p>
          <a:p>
            <a:pPr indent="-330200" lvl="0" marL="457200" rtl="0" algn="l">
              <a:spcBef>
                <a:spcPts val="0"/>
              </a:spcBef>
              <a:spcAft>
                <a:spcPts val="0"/>
              </a:spcAft>
              <a:buSzPts val="1600"/>
              <a:buAutoNum type="arabicPeriod"/>
            </a:pPr>
            <a:r>
              <a:rPr lang="id" sz="1600"/>
              <a:t>Select Drink (Pepsi, Coke)</a:t>
            </a:r>
            <a:endParaRPr sz="1600"/>
          </a:p>
          <a:p>
            <a:pPr indent="-330200" lvl="0" marL="457200" rtl="0" algn="l">
              <a:spcBef>
                <a:spcPts val="0"/>
              </a:spcBef>
              <a:spcAft>
                <a:spcPts val="0"/>
              </a:spcAft>
              <a:buSzPts val="1600"/>
              <a:buAutoNum type="arabicPeriod"/>
            </a:pPr>
            <a:r>
              <a:rPr lang="id" sz="1600"/>
              <a:t>Select Size (Small, Medium, Big)</a:t>
            </a:r>
            <a:endParaRPr sz="1600"/>
          </a:p>
          <a:p>
            <a:pPr indent="-330200" lvl="0" marL="457200" rtl="0" algn="l">
              <a:spcBef>
                <a:spcPts val="0"/>
              </a:spcBef>
              <a:spcAft>
                <a:spcPts val="0"/>
              </a:spcAft>
              <a:buSzPts val="1600"/>
              <a:buAutoNum type="arabicPeriod"/>
            </a:pPr>
            <a:r>
              <a:rPr lang="id" sz="1600"/>
              <a:t>Select Account (Guest, Member)</a:t>
            </a:r>
            <a:endParaRPr sz="1600"/>
          </a:p>
          <a:p>
            <a:pPr indent="-330200" lvl="0" marL="457200" rtl="0" algn="l">
              <a:spcBef>
                <a:spcPts val="0"/>
              </a:spcBef>
              <a:spcAft>
                <a:spcPts val="0"/>
              </a:spcAft>
              <a:buSzPts val="1600"/>
              <a:buAutoNum type="arabicPeriod"/>
            </a:pPr>
            <a:r>
              <a:rPr lang="id" sz="1600"/>
              <a:t>Insert Money (Money_0, Money_5, Money_10, Money_15, Money_20)</a:t>
            </a:r>
            <a:endParaRPr sz="1600"/>
          </a:p>
          <a:p>
            <a:pPr indent="-330200" lvl="0" marL="457200" rtl="0" algn="l">
              <a:spcBef>
                <a:spcPts val="0"/>
              </a:spcBef>
              <a:spcAft>
                <a:spcPts val="0"/>
              </a:spcAft>
              <a:buSzPts val="1600"/>
              <a:buAutoNum type="arabicPeriod"/>
            </a:pPr>
            <a:r>
              <a:rPr lang="id" sz="1600"/>
              <a:t>Check</a:t>
            </a:r>
            <a:endParaRPr sz="1600"/>
          </a:p>
          <a:p>
            <a:pPr indent="-330200" lvl="0" marL="457200" rtl="0" algn="l">
              <a:spcBef>
                <a:spcPts val="0"/>
              </a:spcBef>
              <a:spcAft>
                <a:spcPts val="0"/>
              </a:spcAft>
              <a:buSzPts val="1600"/>
              <a:buAutoNum type="arabicPeriod"/>
            </a:pPr>
            <a:r>
              <a:rPr lang="id" sz="1600"/>
              <a:t>Dispense</a:t>
            </a:r>
            <a:endParaRPr sz="1600"/>
          </a:p>
        </p:txBody>
      </p:sp>
      <p:sp>
        <p:nvSpPr>
          <p:cNvPr id="136" name="Google Shape;136;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311700" y="1171675"/>
            <a:ext cx="7868400" cy="36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Wave Form FSMDispensertb</a:t>
            </a:r>
            <a:endParaRPr sz="1600"/>
          </a:p>
          <a:p>
            <a:pPr indent="0" lvl="0" marL="0" rtl="0" algn="l">
              <a:spcBef>
                <a:spcPts val="1600"/>
              </a:spcBef>
              <a:spcAft>
                <a:spcPts val="1600"/>
              </a:spcAft>
              <a:buNone/>
            </a:pPr>
            <a:r>
              <a:t/>
            </a:r>
            <a:endParaRPr sz="1600"/>
          </a:p>
        </p:txBody>
      </p:sp>
      <p:sp>
        <p:nvSpPr>
          <p:cNvPr id="142" name="Google Shape;142;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Results</a:t>
            </a:r>
            <a:endParaRPr/>
          </a:p>
        </p:txBody>
      </p:sp>
      <p:pic>
        <p:nvPicPr>
          <p:cNvPr id="143" name="Google Shape;143;p27"/>
          <p:cNvPicPr preferRelativeResize="0"/>
          <p:nvPr/>
        </p:nvPicPr>
        <p:blipFill>
          <a:blip r:embed="rId3">
            <a:alphaModFix/>
          </a:blip>
          <a:stretch>
            <a:fillRect/>
          </a:stretch>
        </p:blipFill>
        <p:spPr>
          <a:xfrm>
            <a:off x="497700" y="1601342"/>
            <a:ext cx="7595651" cy="288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idx="1" type="body"/>
          </p:nvPr>
        </p:nvSpPr>
        <p:spPr>
          <a:xfrm>
            <a:off x="311700" y="1171675"/>
            <a:ext cx="7868400" cy="36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Wave Form Sevsegtb</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id" sz="1600"/>
              <a:t>Kedua Test Bench ini baik FSMDispensertb dan sevsegtb sama-sama sesuai dengan logika yang diprogram.</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49" name="Google Shape;149;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Results</a:t>
            </a:r>
            <a:endParaRPr/>
          </a:p>
        </p:txBody>
      </p:sp>
      <p:pic>
        <p:nvPicPr>
          <p:cNvPr id="150" name="Google Shape;150;p28"/>
          <p:cNvPicPr preferRelativeResize="0"/>
          <p:nvPr/>
        </p:nvPicPr>
        <p:blipFill>
          <a:blip r:embed="rId3">
            <a:alphaModFix/>
          </a:blip>
          <a:stretch>
            <a:fillRect/>
          </a:stretch>
        </p:blipFill>
        <p:spPr>
          <a:xfrm>
            <a:off x="0" y="1639273"/>
            <a:ext cx="9144001" cy="71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Melihat cahaya di ujung dari dalam gulungan kertas karton" id="155" name="Google Shape;155;p29"/>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Gambar tampak atas berbagai aksesori maskulin, termasuk headphone besar, dasi kupu-kupu, dan jam tangan" id="156" name="Google Shape;156;p29"/>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157" name="Google Shape;157;p29"/>
          <p:cNvSpPr txBox="1"/>
          <p:nvPr>
            <p:ph idx="1" type="body"/>
          </p:nvPr>
        </p:nvSpPr>
        <p:spPr>
          <a:xfrm>
            <a:off x="311700" y="42305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id"/>
              <a:t>Kesimpulan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Kesimpulan</a:t>
            </a:r>
            <a:endParaRPr/>
          </a:p>
        </p:txBody>
      </p:sp>
      <p:sp>
        <p:nvSpPr>
          <p:cNvPr id="163" name="Google Shape;163;p30"/>
          <p:cNvSpPr txBox="1"/>
          <p:nvPr>
            <p:ph idx="1" type="body"/>
          </p:nvPr>
        </p:nvSpPr>
        <p:spPr>
          <a:xfrm>
            <a:off x="185775" y="1171600"/>
            <a:ext cx="8875800" cy="36996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id" sz="1300">
                <a:latin typeface="Times New Roman"/>
                <a:ea typeface="Times New Roman"/>
                <a:cs typeface="Times New Roman"/>
                <a:sym typeface="Times New Roman"/>
              </a:rPr>
              <a:t>Soda Dispensing Machine merupakan mesin atau sistem yang akan memberikan jenis soda yang kita inginkan dengan ukuran yang kita inginkan juga. Soda Dispensing Machine akan menerima perintah dan uang yang harus dibayarkan dan uang tersebut akan dicek untuk menentukan jenisnya. </a:t>
            </a:r>
            <a:endParaRPr sz="1300">
              <a:latin typeface="Times New Roman"/>
              <a:ea typeface="Times New Roman"/>
              <a:cs typeface="Times New Roman"/>
              <a:sym typeface="Times New Roman"/>
            </a:endParaRPr>
          </a:p>
          <a:p>
            <a:pPr indent="457200" lvl="0" marL="0" rtl="0" algn="just">
              <a:lnSpc>
                <a:spcPct val="150000"/>
              </a:lnSpc>
              <a:spcBef>
                <a:spcPts val="800"/>
              </a:spcBef>
              <a:spcAft>
                <a:spcPts val="800"/>
              </a:spcAft>
              <a:buClr>
                <a:schemeClr val="dk1"/>
              </a:buClr>
              <a:buSzPts val="1100"/>
              <a:buFont typeface="Arial"/>
              <a:buNone/>
            </a:pPr>
            <a:r>
              <a:rPr lang="id" sz="1300">
                <a:latin typeface="Times New Roman"/>
                <a:ea typeface="Times New Roman"/>
                <a:cs typeface="Times New Roman"/>
                <a:sym typeface="Times New Roman"/>
              </a:rPr>
              <a:t>Cara kerja dari sistem ini adalah sistem akan dimulai di mode idle dan diakhiri di mode dispense. Pada mode idle user akan memilih jenis minuman, yaitu pepsi (1) dan coke (2), juga akan memasukkan ukuran minumannya, yaitu Small (00), Medium (01), dan Big (10). Setelah itu, user akan memilih apakah user memiliki member atau tidak. Jika iya, maka user harus memilih 1 (Member), dengan begitu user tidak harus memasukkan uang. Namun jika tidak, maka user harus memilih 0 (Guest), kemudian user akan memasukkan uang, dan mesin akan memprosesnya menjadi state yang sesuai dengan uang yang diinput. Kemudian sistem akan mengecek uang yang telah diinput. Jika uang yang diinput lebih besar dari harga minuman, maka uang tersebut akan dikurangi dengan harga soda dan akan mengeluarkan kembaliannya. Namun jika uang yang diinput lebih kecil dari harga minuman, maka akan diminta untuk menambahkan uang. Setelah selesai cek uangnya dan hasilnya cukup, maka sistem akan masuk ke state dispense dan akan mengeluarkan minumannya</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Referensi</a:t>
            </a:r>
            <a:endParaRPr/>
          </a:p>
        </p:txBody>
      </p:sp>
      <p:sp>
        <p:nvSpPr>
          <p:cNvPr id="169" name="Google Shape;169;p31"/>
          <p:cNvSpPr txBox="1"/>
          <p:nvPr>
            <p:ph idx="1" type="body"/>
          </p:nvPr>
        </p:nvSpPr>
        <p:spPr>
          <a:xfrm>
            <a:off x="185775" y="1171600"/>
            <a:ext cx="8875800" cy="36996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200"/>
              </a:spcBef>
              <a:spcAft>
                <a:spcPts val="0"/>
              </a:spcAft>
              <a:buSzPts val="1200"/>
              <a:buFont typeface="Times New Roman"/>
              <a:buAutoNum type="arabicPeriod"/>
            </a:pPr>
            <a:r>
              <a:rPr i="1" lang="id" sz="1200">
                <a:latin typeface="Times New Roman"/>
                <a:ea typeface="Times New Roman"/>
                <a:cs typeface="Times New Roman"/>
                <a:sym typeface="Times New Roman"/>
              </a:rPr>
              <a:t>Soft drink dispensing machines market</a:t>
            </a:r>
            <a:r>
              <a:rPr lang="id" sz="1200">
                <a:latin typeface="Times New Roman"/>
                <a:ea typeface="Times New Roman"/>
                <a:cs typeface="Times New Roman"/>
                <a:sym typeface="Times New Roman"/>
              </a:rPr>
              <a:t> (no date) </a:t>
            </a:r>
            <a:r>
              <a:rPr i="1" lang="id" sz="1200">
                <a:latin typeface="Times New Roman"/>
                <a:ea typeface="Times New Roman"/>
                <a:cs typeface="Times New Roman"/>
                <a:sym typeface="Times New Roman"/>
              </a:rPr>
              <a:t>Transparency Market Research</a:t>
            </a:r>
            <a:r>
              <a:rPr lang="id" sz="1200">
                <a:latin typeface="Times New Roman"/>
                <a:ea typeface="Times New Roman"/>
                <a:cs typeface="Times New Roman"/>
                <a:sym typeface="Times New Roman"/>
              </a:rPr>
              <a:t>. Available at: https://www.transparencymarketresearch.com/soft-drink-dispensing-machines-market.html (Accessed: December 8, 2022). </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AutoNum type="arabicPeriod"/>
            </a:pPr>
            <a:r>
              <a:rPr lang="id" sz="1200">
                <a:latin typeface="Times New Roman"/>
                <a:ea typeface="Times New Roman"/>
                <a:cs typeface="Times New Roman"/>
                <a:sym typeface="Times New Roman"/>
              </a:rPr>
              <a:t>Ltd., A. </a:t>
            </a:r>
            <a:r>
              <a:rPr i="1" lang="id" sz="1200">
                <a:latin typeface="Times New Roman"/>
                <a:ea typeface="Times New Roman"/>
                <a:cs typeface="Times New Roman"/>
                <a:sym typeface="Times New Roman"/>
              </a:rPr>
              <a:t>What is FPGA?</a:t>
            </a:r>
            <a:r>
              <a:rPr lang="id" sz="1200">
                <a:latin typeface="Times New Roman"/>
                <a:ea typeface="Times New Roman"/>
                <a:cs typeface="Times New Roman"/>
                <a:sym typeface="Times New Roman"/>
              </a:rPr>
              <a:t>, </a:t>
            </a:r>
            <a:r>
              <a:rPr i="1" lang="id" sz="1200">
                <a:latin typeface="Times New Roman"/>
                <a:ea typeface="Times New Roman"/>
                <a:cs typeface="Times New Roman"/>
                <a:sym typeface="Times New Roman"/>
              </a:rPr>
              <a:t>Arm</a:t>
            </a:r>
            <a:r>
              <a:rPr lang="id" sz="1200">
                <a:latin typeface="Times New Roman"/>
                <a:ea typeface="Times New Roman"/>
                <a:cs typeface="Times New Roman"/>
                <a:sym typeface="Times New Roman"/>
              </a:rPr>
              <a:t>. Available at: https://www.arm.com/glossary/fpga (Accessed: December 8, 2022). </a:t>
            </a:r>
            <a:endParaRPr sz="1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8007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90250" y="526350"/>
            <a:ext cx="8007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Appendices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idx="1" type="body"/>
          </p:nvPr>
        </p:nvSpPr>
        <p:spPr>
          <a:xfrm>
            <a:off x="311700" y="1171675"/>
            <a:ext cx="7868400" cy="33972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800"/>
              </a:spcAft>
              <a:buNone/>
            </a:pPr>
            <a:r>
              <a:t/>
            </a:r>
            <a:endParaRPr/>
          </a:p>
        </p:txBody>
      </p:sp>
      <p:sp>
        <p:nvSpPr>
          <p:cNvPr id="180" name="Google Shape;180;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Appendix A: Project Schematic</a:t>
            </a:r>
            <a:endParaRPr/>
          </a:p>
        </p:txBody>
      </p:sp>
      <p:pic>
        <p:nvPicPr>
          <p:cNvPr id="181" name="Google Shape;181;p33"/>
          <p:cNvPicPr preferRelativeResize="0"/>
          <p:nvPr/>
        </p:nvPicPr>
        <p:blipFill>
          <a:blip r:embed="rId3">
            <a:alphaModFix/>
          </a:blip>
          <a:stretch>
            <a:fillRect/>
          </a:stretch>
        </p:blipFill>
        <p:spPr>
          <a:xfrm>
            <a:off x="637800" y="1171663"/>
            <a:ext cx="7868400" cy="362051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800"/>
              </a:spcAft>
              <a:buNone/>
            </a:pPr>
            <a:r>
              <a:t/>
            </a:r>
            <a:endParaRPr/>
          </a:p>
        </p:txBody>
      </p:sp>
      <p:sp>
        <p:nvSpPr>
          <p:cNvPr id="187" name="Google Shape;187;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Appendix B: Documentation</a:t>
            </a:r>
            <a:endParaRPr/>
          </a:p>
        </p:txBody>
      </p:sp>
      <p:pic>
        <p:nvPicPr>
          <p:cNvPr id="188" name="Google Shape;188;p34"/>
          <p:cNvPicPr preferRelativeResize="0"/>
          <p:nvPr/>
        </p:nvPicPr>
        <p:blipFill>
          <a:blip r:embed="rId3">
            <a:alphaModFix/>
          </a:blip>
          <a:stretch>
            <a:fillRect/>
          </a:stretch>
        </p:blipFill>
        <p:spPr>
          <a:xfrm>
            <a:off x="311700" y="1171675"/>
            <a:ext cx="3073975" cy="2006773"/>
          </a:xfrm>
          <a:prstGeom prst="rect">
            <a:avLst/>
          </a:prstGeom>
          <a:noFill/>
          <a:ln>
            <a:noFill/>
          </a:ln>
        </p:spPr>
      </p:pic>
      <p:pic>
        <p:nvPicPr>
          <p:cNvPr id="189" name="Google Shape;189;p34"/>
          <p:cNvPicPr preferRelativeResize="0"/>
          <p:nvPr/>
        </p:nvPicPr>
        <p:blipFill>
          <a:blip r:embed="rId4">
            <a:alphaModFix/>
          </a:blip>
          <a:stretch>
            <a:fillRect/>
          </a:stretch>
        </p:blipFill>
        <p:spPr>
          <a:xfrm>
            <a:off x="5614494" y="1171675"/>
            <a:ext cx="3217806" cy="2006775"/>
          </a:xfrm>
          <a:prstGeom prst="rect">
            <a:avLst/>
          </a:prstGeom>
          <a:noFill/>
          <a:ln>
            <a:noFill/>
          </a:ln>
        </p:spPr>
      </p:pic>
      <p:pic>
        <p:nvPicPr>
          <p:cNvPr id="190" name="Google Shape;190;p34"/>
          <p:cNvPicPr preferRelativeResize="0"/>
          <p:nvPr/>
        </p:nvPicPr>
        <p:blipFill>
          <a:blip r:embed="rId5">
            <a:alphaModFix/>
          </a:blip>
          <a:stretch>
            <a:fillRect/>
          </a:stretch>
        </p:blipFill>
        <p:spPr>
          <a:xfrm>
            <a:off x="3035013" y="3178450"/>
            <a:ext cx="3073975" cy="191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1171675"/>
            <a:ext cx="7868400" cy="33972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id">
                <a:latin typeface="Times New Roman"/>
                <a:ea typeface="Times New Roman"/>
                <a:cs typeface="Times New Roman"/>
                <a:sym typeface="Times New Roman"/>
              </a:rPr>
              <a:t>Dalam dunia industri makanan dan minuman, tentunya memerlukan berbagai macam inovasi untuk dapat berjalan sesuai dengan majunya teknologi. Maka dari itu, kami dari kelompok A8 melakukan inovasi dalam industri ini, yaitu kami membuat Soda Dispensing Machine. </a:t>
            </a:r>
            <a:endParaRPr>
              <a:latin typeface="Times New Roman"/>
              <a:ea typeface="Times New Roman"/>
              <a:cs typeface="Times New Roman"/>
              <a:sym typeface="Times New Roman"/>
            </a:endParaRPr>
          </a:p>
          <a:p>
            <a:pPr indent="457200" lvl="0" marL="0" rtl="0" algn="just">
              <a:lnSpc>
                <a:spcPct val="150000"/>
              </a:lnSpc>
              <a:spcBef>
                <a:spcPts val="800"/>
              </a:spcBef>
              <a:spcAft>
                <a:spcPts val="800"/>
              </a:spcAft>
              <a:buClr>
                <a:schemeClr val="dk1"/>
              </a:buClr>
              <a:buSzPts val="1100"/>
              <a:buFont typeface="Arial"/>
              <a:buNone/>
            </a:pPr>
            <a:r>
              <a:rPr lang="id">
                <a:latin typeface="Times New Roman"/>
                <a:ea typeface="Times New Roman"/>
                <a:cs typeface="Times New Roman"/>
                <a:sym typeface="Times New Roman"/>
              </a:rPr>
              <a:t>Menurut transparencymarketresearch, penjualan dari dispensing machine akan terus meningkat hingga tahun 2027 dengan segmentasi market berada pada tempat-tempat umum seperti hotel, sekolah, bandara, stasiun kereta, kantor, dan masih banyak lagi. Dengan melihat pasar yang besar itu, maka diharapkan Teknologi yang kami rancang dapat berkontribusi dalam peningkatan penjualan soda dispensing machine. Dimana Soda Dispensing Machine ini akan melakukan perhitungan harga setelah user memilih soda yang diinginkan lalu menampilkannya dalam seven segment display. Selain itu juga memungkinkan pengguna untuk memiliki akun sehingga dapat mempunyai balance pada akun tersebut.</a:t>
            </a:r>
            <a:endParaRPr/>
          </a:p>
        </p:txBody>
      </p:sp>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Soda Dispensing Machine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1171675"/>
            <a:ext cx="7868400" cy="33972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AutoNum type="arabicPeriod"/>
            </a:pPr>
            <a:r>
              <a:rPr lang="id"/>
              <a:t>Member / Guest Selection.</a:t>
            </a:r>
            <a:endParaRPr/>
          </a:p>
          <a:p>
            <a:pPr indent="-317500" lvl="0" marL="457200" rtl="0" algn="just">
              <a:lnSpc>
                <a:spcPct val="150000"/>
              </a:lnSpc>
              <a:spcBef>
                <a:spcPts val="0"/>
              </a:spcBef>
              <a:spcAft>
                <a:spcPts val="0"/>
              </a:spcAft>
              <a:buSzPts val="1400"/>
              <a:buAutoNum type="arabicPeriod"/>
            </a:pPr>
            <a:r>
              <a:rPr lang="id"/>
              <a:t>Inserting money and receiving changes.</a:t>
            </a:r>
            <a:endParaRPr/>
          </a:p>
          <a:p>
            <a:pPr indent="-317500" lvl="0" marL="457200" rtl="0" algn="just">
              <a:lnSpc>
                <a:spcPct val="150000"/>
              </a:lnSpc>
              <a:spcBef>
                <a:spcPts val="0"/>
              </a:spcBef>
              <a:spcAft>
                <a:spcPts val="0"/>
              </a:spcAft>
              <a:buSzPts val="1400"/>
              <a:buAutoNum type="arabicPeriod"/>
            </a:pPr>
            <a:r>
              <a:rPr lang="id"/>
              <a:t>Two beverages that can be chosen with different prices.</a:t>
            </a:r>
            <a:endParaRPr/>
          </a:p>
          <a:p>
            <a:pPr indent="-317500" lvl="0" marL="457200" rtl="0" algn="just">
              <a:lnSpc>
                <a:spcPct val="150000"/>
              </a:lnSpc>
              <a:spcBef>
                <a:spcPts val="0"/>
              </a:spcBef>
              <a:spcAft>
                <a:spcPts val="0"/>
              </a:spcAft>
              <a:buSzPts val="1400"/>
              <a:buAutoNum type="arabicPeriod"/>
            </a:pPr>
            <a:r>
              <a:rPr lang="id"/>
              <a:t>Seven Segment to display the amount of money that is available.</a:t>
            </a:r>
            <a:endParaRPr/>
          </a:p>
          <a:p>
            <a:pPr indent="-317500" lvl="0" marL="457200" rtl="0" algn="just">
              <a:lnSpc>
                <a:spcPct val="150000"/>
              </a:lnSpc>
              <a:spcBef>
                <a:spcPts val="0"/>
              </a:spcBef>
              <a:spcAft>
                <a:spcPts val="0"/>
              </a:spcAft>
              <a:buSzPts val="1400"/>
              <a:buAutoNum type="arabicPeriod"/>
            </a:pPr>
            <a:r>
              <a:rPr lang="id"/>
              <a:t>Selection of cup sizes with different prices.</a:t>
            </a:r>
            <a:endParaRPr/>
          </a:p>
        </p:txBody>
      </p:sp>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Fitur-Fitur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24225" y="16094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Objectives</a:t>
            </a:r>
            <a:endParaRPr/>
          </a:p>
        </p:txBody>
      </p:sp>
      <p:sp>
        <p:nvSpPr>
          <p:cNvPr id="83" name="Google Shape;83;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id"/>
              <a:t>Mengimplementasikan bahasa VHDL ke barang yang biasa kita temukan sehari-h</a:t>
            </a:r>
            <a:r>
              <a:rPr lang="id"/>
              <a:t>ari</a:t>
            </a:r>
            <a:endParaRPr/>
          </a:p>
          <a:p>
            <a:pPr indent="-342900" lvl="0" marL="457200" rtl="0" algn="l">
              <a:spcBef>
                <a:spcPts val="1600"/>
              </a:spcBef>
              <a:spcAft>
                <a:spcPts val="0"/>
              </a:spcAft>
              <a:buSzPts val="1800"/>
              <a:buChar char="●"/>
            </a:pPr>
            <a:r>
              <a:rPr lang="id"/>
              <a:t>Dapat membuat desain Finite State Machine</a:t>
            </a:r>
            <a:endParaRPr/>
          </a:p>
          <a:p>
            <a:pPr indent="-342900" lvl="0" marL="457200" rtl="0" algn="l">
              <a:spcBef>
                <a:spcPts val="1600"/>
              </a:spcBef>
              <a:spcAft>
                <a:spcPts val="0"/>
              </a:spcAft>
              <a:buSzPts val="1800"/>
              <a:buChar char="●"/>
            </a:pPr>
            <a:r>
              <a:rPr lang="id"/>
              <a:t>Bekerja sama dengan baik dalam membuat mesin dengan bahasa pemrograman VHDL</a:t>
            </a:r>
            <a:endParaRPr/>
          </a:p>
          <a:p>
            <a:pPr indent="-342900" lvl="0" marL="457200" rtl="0" algn="l">
              <a:spcBef>
                <a:spcPts val="1600"/>
              </a:spcBef>
              <a:spcAft>
                <a:spcPts val="1600"/>
              </a:spcAft>
              <a:buSzPts val="1800"/>
              <a:buChar char="●"/>
            </a:pPr>
            <a:r>
              <a:rPr lang="id"/>
              <a:t>Mengasah ilmu VHDL untuk bekal masa depan nanti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d" sz="1800"/>
              <a:t>Penentu Ide</a:t>
            </a:r>
            <a:endParaRPr sz="1800"/>
          </a:p>
          <a:p>
            <a:pPr indent="-342900" lvl="1" marL="914400" rtl="0" algn="l">
              <a:spcBef>
                <a:spcPts val="0"/>
              </a:spcBef>
              <a:spcAft>
                <a:spcPts val="0"/>
              </a:spcAft>
              <a:buSzPts val="1800"/>
              <a:buChar char="○"/>
            </a:pPr>
            <a:r>
              <a:rPr lang="id" sz="1800"/>
              <a:t>Adrien Ardra Ramadhan</a:t>
            </a:r>
            <a:endParaRPr sz="1800"/>
          </a:p>
          <a:p>
            <a:pPr indent="-342900" lvl="1" marL="914400" rtl="0" algn="l">
              <a:spcBef>
                <a:spcPts val="0"/>
              </a:spcBef>
              <a:spcAft>
                <a:spcPts val="0"/>
              </a:spcAft>
              <a:buSzPts val="1800"/>
              <a:buChar char="○"/>
            </a:pPr>
            <a:r>
              <a:rPr lang="id" sz="1800"/>
              <a:t>Andikha Wisanggeni</a:t>
            </a:r>
            <a:endParaRPr sz="1800"/>
          </a:p>
          <a:p>
            <a:pPr indent="-342900" lvl="1" marL="914400" rtl="0" algn="l">
              <a:spcBef>
                <a:spcPts val="0"/>
              </a:spcBef>
              <a:spcAft>
                <a:spcPts val="0"/>
              </a:spcAft>
              <a:buSzPts val="1800"/>
              <a:buChar char="○"/>
            </a:pPr>
            <a:r>
              <a:rPr lang="id" sz="1800"/>
              <a:t>Jeremy Ganda Pandapotan</a:t>
            </a:r>
            <a:endParaRPr sz="1800"/>
          </a:p>
          <a:p>
            <a:pPr indent="-342900" lvl="1" marL="914400" rtl="0" algn="l">
              <a:spcBef>
                <a:spcPts val="0"/>
              </a:spcBef>
              <a:spcAft>
                <a:spcPts val="0"/>
              </a:spcAft>
              <a:buSzPts val="1800"/>
              <a:buChar char="○"/>
            </a:pPr>
            <a:r>
              <a:rPr lang="id" sz="1800"/>
              <a:t>Muhammad Farrel Mirawan</a:t>
            </a:r>
            <a:endParaRPr sz="1800"/>
          </a:p>
          <a:p>
            <a:pPr indent="-342900" lvl="0" marL="457200" rtl="0" algn="l">
              <a:spcBef>
                <a:spcPts val="0"/>
              </a:spcBef>
              <a:spcAft>
                <a:spcPts val="0"/>
              </a:spcAft>
              <a:buSzPts val="1800"/>
              <a:buChar char="●"/>
            </a:pPr>
            <a:r>
              <a:rPr lang="id" sz="1800"/>
              <a:t>Pembuat Component</a:t>
            </a:r>
            <a:endParaRPr sz="1800"/>
          </a:p>
          <a:p>
            <a:pPr indent="-342900" lvl="1" marL="914400" rtl="0" algn="l">
              <a:spcBef>
                <a:spcPts val="0"/>
              </a:spcBef>
              <a:spcAft>
                <a:spcPts val="0"/>
              </a:spcAft>
              <a:buSzPts val="1800"/>
              <a:buChar char="○"/>
            </a:pPr>
            <a:r>
              <a:rPr lang="id" sz="1800"/>
              <a:t>Adrien Ardra Ramadhan</a:t>
            </a:r>
            <a:endParaRPr sz="1800"/>
          </a:p>
          <a:p>
            <a:pPr indent="-342900" lvl="1" marL="914400" rtl="0" algn="l">
              <a:spcBef>
                <a:spcPts val="0"/>
              </a:spcBef>
              <a:spcAft>
                <a:spcPts val="0"/>
              </a:spcAft>
              <a:buSzPts val="1800"/>
              <a:buChar char="○"/>
            </a:pPr>
            <a:r>
              <a:rPr lang="id" sz="1800"/>
              <a:t>Andikha Wisanggeni</a:t>
            </a:r>
            <a:endParaRPr sz="1800"/>
          </a:p>
          <a:p>
            <a:pPr indent="-342900" lvl="1" marL="914400" rtl="0" algn="l">
              <a:spcBef>
                <a:spcPts val="0"/>
              </a:spcBef>
              <a:spcAft>
                <a:spcPts val="0"/>
              </a:spcAft>
              <a:buSzPts val="1800"/>
              <a:buChar char="○"/>
            </a:pPr>
            <a:r>
              <a:rPr lang="id" sz="1800"/>
              <a:t>Jeremy Ganda Pandapotan</a:t>
            </a:r>
            <a:endParaRPr sz="1800"/>
          </a:p>
          <a:p>
            <a:pPr indent="-342900" lvl="1" marL="914400" rtl="0" algn="l">
              <a:spcBef>
                <a:spcPts val="0"/>
              </a:spcBef>
              <a:spcAft>
                <a:spcPts val="0"/>
              </a:spcAft>
              <a:buSzPts val="1800"/>
              <a:buChar char="○"/>
            </a:pPr>
            <a:r>
              <a:rPr lang="id" sz="1800"/>
              <a:t>Muhammad Farrel Mirawan</a:t>
            </a:r>
            <a:endParaRPr sz="1800"/>
          </a:p>
        </p:txBody>
      </p:sp>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Roles and Responsibilities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d" sz="1800"/>
              <a:t>Pembuat Testbench</a:t>
            </a:r>
            <a:endParaRPr sz="1800"/>
          </a:p>
          <a:p>
            <a:pPr indent="-342900" lvl="1" marL="914400" rtl="0" algn="l">
              <a:spcBef>
                <a:spcPts val="0"/>
              </a:spcBef>
              <a:spcAft>
                <a:spcPts val="0"/>
              </a:spcAft>
              <a:buSzPts val="1800"/>
              <a:buChar char="○"/>
            </a:pPr>
            <a:r>
              <a:rPr lang="id" sz="1800"/>
              <a:t>Adrien Ardra Ramadhan</a:t>
            </a:r>
            <a:endParaRPr sz="1800"/>
          </a:p>
          <a:p>
            <a:pPr indent="-342900" lvl="1" marL="914400" rtl="0" algn="l">
              <a:spcBef>
                <a:spcPts val="0"/>
              </a:spcBef>
              <a:spcAft>
                <a:spcPts val="0"/>
              </a:spcAft>
              <a:buSzPts val="1800"/>
              <a:buChar char="○"/>
            </a:pPr>
            <a:r>
              <a:rPr lang="id" sz="1800"/>
              <a:t>Andikha Wisanggeni</a:t>
            </a:r>
            <a:endParaRPr sz="1800"/>
          </a:p>
          <a:p>
            <a:pPr indent="-342900" lvl="1" marL="914400" rtl="0" algn="l">
              <a:spcBef>
                <a:spcPts val="0"/>
              </a:spcBef>
              <a:spcAft>
                <a:spcPts val="0"/>
              </a:spcAft>
              <a:buSzPts val="1800"/>
              <a:buChar char="○"/>
            </a:pPr>
            <a:r>
              <a:rPr lang="id" sz="1800"/>
              <a:t>Jeremy Ganda Pandapotan</a:t>
            </a:r>
            <a:endParaRPr sz="1800"/>
          </a:p>
          <a:p>
            <a:pPr indent="-342900" lvl="1" marL="914400" rtl="0" algn="l">
              <a:spcBef>
                <a:spcPts val="0"/>
              </a:spcBef>
              <a:spcAft>
                <a:spcPts val="0"/>
              </a:spcAft>
              <a:buSzPts val="1800"/>
              <a:buChar char="○"/>
            </a:pPr>
            <a:r>
              <a:rPr lang="id" sz="1800"/>
              <a:t>Muhammad Farrel Mirawan</a:t>
            </a:r>
            <a:endParaRPr sz="1800"/>
          </a:p>
          <a:p>
            <a:pPr indent="-342900" lvl="0" marL="457200" rtl="0" algn="l">
              <a:spcBef>
                <a:spcPts val="0"/>
              </a:spcBef>
              <a:spcAft>
                <a:spcPts val="0"/>
              </a:spcAft>
              <a:buSzPts val="1800"/>
              <a:buChar char="●"/>
            </a:pPr>
            <a:r>
              <a:rPr lang="id" sz="1800"/>
              <a:t>Pembuat Laporan</a:t>
            </a:r>
            <a:endParaRPr sz="1800"/>
          </a:p>
          <a:p>
            <a:pPr indent="-342900" lvl="1" marL="914400" rtl="0" algn="l">
              <a:spcBef>
                <a:spcPts val="0"/>
              </a:spcBef>
              <a:spcAft>
                <a:spcPts val="0"/>
              </a:spcAft>
              <a:buSzPts val="1800"/>
              <a:buChar char="○"/>
            </a:pPr>
            <a:r>
              <a:rPr lang="id" sz="1800"/>
              <a:t>Adrien Ardra Ramadhan</a:t>
            </a:r>
            <a:endParaRPr sz="1800"/>
          </a:p>
          <a:p>
            <a:pPr indent="-342900" lvl="1" marL="914400" rtl="0" algn="l">
              <a:spcBef>
                <a:spcPts val="0"/>
              </a:spcBef>
              <a:spcAft>
                <a:spcPts val="0"/>
              </a:spcAft>
              <a:buSzPts val="1800"/>
              <a:buChar char="○"/>
            </a:pPr>
            <a:r>
              <a:rPr lang="id" sz="1800"/>
              <a:t>Andikha Wisanggeni</a:t>
            </a:r>
            <a:endParaRPr sz="1800"/>
          </a:p>
          <a:p>
            <a:pPr indent="-342900" lvl="1" marL="914400" rtl="0" algn="l">
              <a:spcBef>
                <a:spcPts val="0"/>
              </a:spcBef>
              <a:spcAft>
                <a:spcPts val="0"/>
              </a:spcAft>
              <a:buSzPts val="1800"/>
              <a:buChar char="○"/>
            </a:pPr>
            <a:r>
              <a:rPr lang="id" sz="1800"/>
              <a:t>Jeremy Ganda Pandapotan</a:t>
            </a:r>
            <a:endParaRPr sz="1800"/>
          </a:p>
          <a:p>
            <a:pPr indent="-342900" lvl="1" marL="914400" rtl="0" algn="l">
              <a:spcBef>
                <a:spcPts val="0"/>
              </a:spcBef>
              <a:spcAft>
                <a:spcPts val="0"/>
              </a:spcAft>
              <a:buSzPts val="1800"/>
              <a:buChar char="○"/>
            </a:pPr>
            <a:r>
              <a:rPr lang="id" sz="1800"/>
              <a:t>Muhammad Farrel Mirawan</a:t>
            </a:r>
            <a:endParaRPr sz="1800"/>
          </a:p>
        </p:txBody>
      </p:sp>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a:t>Roles and Responsibilities</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490250" y="526350"/>
            <a:ext cx="8007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Implementation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24225" y="160942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Tools</a:t>
            </a:r>
            <a:endParaRPr/>
          </a:p>
        </p:txBody>
      </p:sp>
      <p:sp>
        <p:nvSpPr>
          <p:cNvPr id="106" name="Google Shape;10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id"/>
              <a:t>VSCode</a:t>
            </a:r>
            <a:endParaRPr/>
          </a:p>
          <a:p>
            <a:pPr indent="-342900" lvl="0" marL="457200" rtl="0" algn="l">
              <a:spcBef>
                <a:spcPts val="1600"/>
              </a:spcBef>
              <a:spcAft>
                <a:spcPts val="0"/>
              </a:spcAft>
              <a:buSzPts val="1800"/>
              <a:buChar char="●"/>
            </a:pPr>
            <a:r>
              <a:rPr lang="id"/>
              <a:t>ModelSim</a:t>
            </a:r>
            <a:endParaRPr/>
          </a:p>
          <a:p>
            <a:pPr indent="-342900" lvl="0" marL="457200" rtl="0" algn="l">
              <a:spcBef>
                <a:spcPts val="1600"/>
              </a:spcBef>
              <a:spcAft>
                <a:spcPts val="0"/>
              </a:spcAft>
              <a:buSzPts val="1800"/>
              <a:buChar char="●"/>
            </a:pPr>
            <a:r>
              <a:rPr lang="id"/>
              <a:t>Draw.io</a:t>
            </a:r>
            <a:endParaRPr/>
          </a:p>
          <a:p>
            <a:pPr indent="-342900" lvl="0" marL="457200" rtl="0" algn="l">
              <a:spcBef>
                <a:spcPts val="1600"/>
              </a:spcBef>
              <a:spcAft>
                <a:spcPts val="0"/>
              </a:spcAft>
              <a:buSzPts val="1800"/>
              <a:buChar char="●"/>
            </a:pPr>
            <a:r>
              <a:rPr lang="id"/>
              <a:t>Github</a:t>
            </a:r>
            <a:endParaRPr/>
          </a:p>
          <a:p>
            <a:pPr indent="-342900" lvl="0" marL="457200" rtl="0" algn="l">
              <a:spcBef>
                <a:spcPts val="1600"/>
              </a:spcBef>
              <a:spcAft>
                <a:spcPts val="1600"/>
              </a:spcAft>
              <a:buSzPts val="1800"/>
              <a:buChar char="●"/>
            </a:pPr>
            <a:r>
              <a:rPr lang="id"/>
              <a:t>Quartus Prime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