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8229600" cx="14630400"/>
  <p:notesSz cx="8229600" cy="14630400"/>
  <p:embeddedFontLst>
    <p:embeddedFont>
      <p:font typeface="Fraunces"/>
      <p:regular r:id="rId11"/>
      <p:bold r:id="rId12"/>
      <p:italic r:id="rId13"/>
      <p:boldItalic r:id="rId14"/>
    </p:embeddedFont>
    <p:embeddedFont>
      <p:font typeface="Epilog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Fraunces-regular.fntdata"/><Relationship Id="rId10" Type="http://schemas.openxmlformats.org/officeDocument/2006/relationships/slide" Target="slides/slide6.xml"/><Relationship Id="rId13" Type="http://schemas.openxmlformats.org/officeDocument/2006/relationships/font" Target="fonts/Fraunces-italic.fntdata"/><Relationship Id="rId12" Type="http://schemas.openxmlformats.org/officeDocument/2006/relationships/font" Target="fonts/Fraunce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Epilogue-regular.fntdata"/><Relationship Id="rId14" Type="http://schemas.openxmlformats.org/officeDocument/2006/relationships/font" Target="fonts/Fraunces-boldItalic.fntdata"/><Relationship Id="rId17" Type="http://schemas.openxmlformats.org/officeDocument/2006/relationships/font" Target="fonts/Epilogue-italic.fntdata"/><Relationship Id="rId16" Type="http://schemas.openxmlformats.org/officeDocument/2006/relationships/font" Target="fonts/Epilogu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Epilogue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64deb6ecc7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g264deb6ecc7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g264deb6ecc7_0_6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4deb6ecc7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264deb6ecc7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264deb6ecc7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4deb6ecc7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64deb6ecc7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264deb6ecc7_0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cap="flat" cmpd="sng" w="13800">
            <a:solidFill>
              <a:srgbClr val="56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>
            <a:off x="833199" y="2581870"/>
            <a:ext cx="7477500" cy="16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49"/>
              <a:buFont typeface="Fraunces"/>
              <a:buNone/>
            </a:pPr>
            <a:r>
              <a:rPr lang="en-US" sz="5249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Python library</a:t>
            </a:r>
            <a:endParaRPr b="0" i="0" sz="5249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833199" y="3922550"/>
            <a:ext cx="74775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Python adalah bahasa pemrograman populer yang memiliki beragam perpustakaan (libraries) yang mendukung berbagai fungsi. Materi ini akan membahas tiga library utama: Pandas, Numpy, dan Matplotlib.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cap="flat" cmpd="sng" w="13800">
            <a:solidFill>
              <a:srgbClr val="56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1649497" y="872375"/>
            <a:ext cx="7449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Fraunces"/>
              <a:buNone/>
            </a:pPr>
            <a:r>
              <a:rPr b="0" i="0" lang="en-US" sz="4374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Library </a:t>
            </a:r>
            <a:r>
              <a:rPr lang="en-US" sz="4374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Pandas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275993" y="263438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 flipH="1">
            <a:off x="1352210" y="2634375"/>
            <a:ext cx="183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6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/>
          <p:nvPr/>
        </p:nvSpPr>
        <p:spPr>
          <a:xfrm>
            <a:off x="1845698" y="2659850"/>
            <a:ext cx="325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87"/>
              <a:buFont typeface="Fraunces"/>
              <a:buNone/>
            </a:pPr>
            <a:r>
              <a:rPr lang="en-US" sz="2187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rPr>
              <a:t>Pandangan Umum</a:t>
            </a:r>
            <a:endParaRPr sz="2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t/>
            </a:r>
            <a:endParaRPr sz="2187">
              <a:solidFill>
                <a:srgbClr val="EBECEF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1921899" y="3292675"/>
            <a:ext cx="31803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Library Pandas menyediakan struktur data yang mudah digunakan dan fungsionalitas analisis data tingkat tinggi.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3" name="Google Shape;33;p4"/>
          <p:cNvSpPr/>
          <p:nvPr/>
        </p:nvSpPr>
        <p:spPr>
          <a:xfrm>
            <a:off x="5706428" y="265973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5777270" y="2701409"/>
            <a:ext cx="205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6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6352350" y="2659850"/>
            <a:ext cx="3180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87"/>
              <a:buFont typeface="Fraunces"/>
              <a:buNone/>
            </a:pPr>
            <a:r>
              <a:rPr lang="en-US" sz="2187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rPr>
              <a:t>Fitur Utama</a:t>
            </a:r>
            <a:endParaRPr sz="2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t/>
            </a:r>
            <a:endParaRPr sz="2187">
              <a:solidFill>
                <a:srgbClr val="EBECEF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6352350" y="3292675"/>
            <a:ext cx="33363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Panduan Pandas mencakup operasi penggabungan dan penyisipan data, pemrosesan waktu, dan pemrosesan data tak terstruktur.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37" name="Google Shape;37;p4"/>
          <p:cNvSpPr/>
          <p:nvPr/>
        </p:nvSpPr>
        <p:spPr>
          <a:xfrm>
            <a:off x="10060662" y="441233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10132522" y="4404634"/>
            <a:ext cx="183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6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10706575" y="4412450"/>
            <a:ext cx="325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87"/>
              <a:buFont typeface="Fraunces"/>
              <a:buNone/>
            </a:pPr>
            <a:r>
              <a:rPr lang="en-US" sz="2187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rPr>
              <a:t>Kasus Penggunaan</a:t>
            </a:r>
            <a:endParaRPr sz="2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t/>
            </a:r>
            <a:endParaRPr sz="2187">
              <a:solidFill>
                <a:srgbClr val="EBECEF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0702975" y="5045275"/>
            <a:ext cx="34161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Pandas digunakan untuk analisis data, pembersihan data, dan persiapan data sebelum mengaplikasikan model machine learning.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6950" y="1676649"/>
            <a:ext cx="3956449" cy="2373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cap="flat" cmpd="sng" w="13800">
            <a:solidFill>
              <a:srgbClr val="56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>
            <a:off x="1535197" y="854750"/>
            <a:ext cx="7449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Fraunces"/>
              <a:buNone/>
            </a:pPr>
            <a:r>
              <a:rPr lang="en-US" sz="2574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Basic query Pandas</a:t>
            </a:r>
            <a:endParaRPr b="0" i="0" sz="25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275993" y="263438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 flipH="1">
            <a:off x="1352210" y="2634375"/>
            <a:ext cx="183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0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1</a:t>
            </a:r>
            <a:endParaRPr b="0" i="0" sz="20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1845698" y="2659850"/>
            <a:ext cx="325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rPr lang="en-US" sz="1887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rPr>
              <a:t>Seleksi dan Filter Data</a:t>
            </a:r>
            <a:endParaRPr sz="1887">
              <a:solidFill>
                <a:srgbClr val="EBECEF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5777270" y="2701409"/>
            <a:ext cx="205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t/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10132522" y="4404634"/>
            <a:ext cx="183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t/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cap="flat" cmpd="sng" w="13800">
            <a:solidFill>
              <a:srgbClr val="56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/>
          <p:nvPr/>
        </p:nvSpPr>
        <p:spPr>
          <a:xfrm>
            <a:off x="1649497" y="872375"/>
            <a:ext cx="7449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Fraunces"/>
              <a:buNone/>
            </a:pPr>
            <a:r>
              <a:rPr b="0" i="0" lang="en-US" sz="4374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Library </a:t>
            </a:r>
            <a:r>
              <a:rPr lang="en-US" sz="4374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Numpy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1275993" y="263438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6"/>
          <p:cNvSpPr/>
          <p:nvPr/>
        </p:nvSpPr>
        <p:spPr>
          <a:xfrm flipH="1">
            <a:off x="1352210" y="2634375"/>
            <a:ext cx="183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6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1845698" y="2659850"/>
            <a:ext cx="325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87"/>
              <a:buFont typeface="Fraunces"/>
              <a:buNone/>
            </a:pPr>
            <a:r>
              <a:rPr lang="en-US" sz="2187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rPr>
              <a:t>Pandangan Umum</a:t>
            </a:r>
            <a:endParaRPr sz="2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t/>
            </a:r>
            <a:endParaRPr sz="2187">
              <a:solidFill>
                <a:srgbClr val="EBECEF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1921899" y="3292675"/>
            <a:ext cx="31803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Numpy adalah Library komputasi numerik untuk Python. Ini menyediakan struktur data array multidimensi dan fungsi matematika yang kuat.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5706428" y="265973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/>
          <p:nvPr/>
        </p:nvSpPr>
        <p:spPr>
          <a:xfrm>
            <a:off x="5777270" y="2701409"/>
            <a:ext cx="205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6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/>
          <p:nvPr/>
        </p:nvSpPr>
        <p:spPr>
          <a:xfrm>
            <a:off x="6352350" y="2659850"/>
            <a:ext cx="3180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87"/>
              <a:buFont typeface="Fraunces"/>
              <a:buNone/>
            </a:pPr>
            <a:r>
              <a:rPr lang="en-US" sz="2187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rPr>
              <a:t>Fitur Utama</a:t>
            </a:r>
            <a:endParaRPr sz="2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t/>
            </a:r>
            <a:endParaRPr sz="2187">
              <a:solidFill>
                <a:srgbClr val="EBECEF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70" name="Google Shape;70;p6"/>
          <p:cNvSpPr/>
          <p:nvPr/>
        </p:nvSpPr>
        <p:spPr>
          <a:xfrm>
            <a:off x="6352350" y="3292675"/>
            <a:ext cx="33363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Numpy memiliki kemampuan pemrosesan array yang cepat, operasi linear algebra, transformasi Fourier, dan kemampuan berintegrasi dengan kode C/C++ dan Fortran.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10060662" y="441233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/>
          <p:nvPr/>
        </p:nvSpPr>
        <p:spPr>
          <a:xfrm>
            <a:off x="10132522" y="4404634"/>
            <a:ext cx="183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6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6"/>
          <p:cNvSpPr/>
          <p:nvPr/>
        </p:nvSpPr>
        <p:spPr>
          <a:xfrm>
            <a:off x="10706575" y="4412450"/>
            <a:ext cx="325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87"/>
              <a:buFont typeface="Fraunces"/>
              <a:buNone/>
            </a:pPr>
            <a:r>
              <a:rPr lang="en-US" sz="2187">
                <a:solidFill>
                  <a:schemeClr val="lt1"/>
                </a:solidFill>
                <a:latin typeface="Fraunces"/>
                <a:ea typeface="Fraunces"/>
                <a:cs typeface="Fraunces"/>
                <a:sym typeface="Fraunces"/>
              </a:rPr>
              <a:t>Kasus Penggunaan</a:t>
            </a:r>
            <a:endParaRPr sz="218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t/>
            </a:r>
            <a:endParaRPr sz="2187">
              <a:solidFill>
                <a:srgbClr val="EBECEF"/>
              </a:solidFill>
              <a:latin typeface="Fraunces"/>
              <a:ea typeface="Fraunces"/>
              <a:cs typeface="Fraunces"/>
              <a:sym typeface="Fraunces"/>
            </a:endParaRPr>
          </a:p>
        </p:txBody>
      </p:sp>
      <p:sp>
        <p:nvSpPr>
          <p:cNvPr id="74" name="Google Shape;74;p6"/>
          <p:cNvSpPr/>
          <p:nvPr/>
        </p:nvSpPr>
        <p:spPr>
          <a:xfrm>
            <a:off x="10702975" y="5045275"/>
            <a:ext cx="34161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lang="en-US" sz="1750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Numpy digunakan dalam operasi matematika, manipulasi array, transformasi data, dan implementasi algoritma kompleks.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t/>
            </a:r>
            <a:endParaRPr sz="1750">
              <a:solidFill>
                <a:srgbClr val="EBECEF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pic>
        <p:nvPicPr>
          <p:cNvPr id="75" name="Google Shape;7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050" y="1732875"/>
            <a:ext cx="4430426" cy="22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cap="flat" cmpd="sng" w="13800">
            <a:solidFill>
              <a:srgbClr val="56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7"/>
          <p:cNvSpPr/>
          <p:nvPr/>
        </p:nvSpPr>
        <p:spPr>
          <a:xfrm>
            <a:off x="1649497" y="872375"/>
            <a:ext cx="74496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Fraunces"/>
              <a:buNone/>
            </a:pPr>
            <a:r>
              <a:rPr b="0" i="0" lang="en-US" sz="4374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Library Matplotlib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7"/>
          <p:cNvSpPr/>
          <p:nvPr/>
        </p:nvSpPr>
        <p:spPr>
          <a:xfrm>
            <a:off x="1275993" y="263438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 flipH="1">
            <a:off x="1352210" y="2634375"/>
            <a:ext cx="1830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6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1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7"/>
          <p:cNvSpPr/>
          <p:nvPr/>
        </p:nvSpPr>
        <p:spPr>
          <a:xfrm>
            <a:off x="1845698" y="2659850"/>
            <a:ext cx="325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rPr b="0" i="0" lang="en-US" sz="2187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Grafik dan Plotting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921899" y="3445075"/>
            <a:ext cx="3180300" cy="21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Matplotlib menyediakan alat untuk membuat visualisasi data berupa grafik garis, histogram, scatter plot, dan area plot.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5706428" y="265973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5777270" y="2701409"/>
            <a:ext cx="2058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6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2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7"/>
          <p:cNvSpPr/>
          <p:nvPr/>
        </p:nvSpPr>
        <p:spPr>
          <a:xfrm>
            <a:off x="6352350" y="2659850"/>
            <a:ext cx="31803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rPr b="0" i="0" lang="en-US" sz="2187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Customisasi Grafik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"/>
          <p:cNvSpPr/>
          <p:nvPr/>
        </p:nvSpPr>
        <p:spPr>
          <a:xfrm>
            <a:off x="6352350" y="3445075"/>
            <a:ext cx="3180300" cy="24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Pengguna dapat menyesuaikan warna, garis, tebal, dan elemen grafik lainnya untuk menciptakan visualisasi yang informatif dan menarik.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7"/>
          <p:cNvSpPr/>
          <p:nvPr/>
        </p:nvSpPr>
        <p:spPr>
          <a:xfrm>
            <a:off x="10060662" y="4336137"/>
            <a:ext cx="499800" cy="499800"/>
          </a:xfrm>
          <a:prstGeom prst="roundRect">
            <a:avLst>
              <a:gd fmla="val 20000" name="adj"/>
            </a:avLst>
          </a:prstGeom>
          <a:solidFill>
            <a:srgbClr val="283157"/>
          </a:solidFill>
          <a:ln cap="flat" cmpd="sng" w="13800">
            <a:solidFill>
              <a:srgbClr val="303B6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7"/>
          <p:cNvSpPr/>
          <p:nvPr/>
        </p:nvSpPr>
        <p:spPr>
          <a:xfrm>
            <a:off x="10170304" y="4301625"/>
            <a:ext cx="280500" cy="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25038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624"/>
              <a:buFont typeface="Fraunces"/>
              <a:buNone/>
            </a:pPr>
            <a:r>
              <a:rPr b="0" i="0" lang="en-US" sz="2624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3</a:t>
            </a:r>
            <a:endParaRPr b="0" i="0" sz="262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7"/>
          <p:cNvSpPr/>
          <p:nvPr/>
        </p:nvSpPr>
        <p:spPr>
          <a:xfrm>
            <a:off x="10706575" y="4412450"/>
            <a:ext cx="32565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rPr b="0" i="0" lang="en-US" sz="2187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Kasus Penggunaan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7"/>
          <p:cNvSpPr/>
          <p:nvPr/>
        </p:nvSpPr>
        <p:spPr>
          <a:xfrm>
            <a:off x="10702975" y="5121475"/>
            <a:ext cx="3416100" cy="17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Matplotlib digunakan untuk menciptakan visualisasi data yang jelas dan efektif dalam analisis dan presentasi.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36850" y="1686123"/>
            <a:ext cx="3878324" cy="2288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 cap="flat" cmpd="sng" w="13800">
            <a:solidFill>
              <a:srgbClr val="5651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2038002" y="706150"/>
            <a:ext cx="113193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74"/>
              <a:buFont typeface="Fraunces"/>
              <a:buNone/>
            </a:pPr>
            <a:r>
              <a:rPr b="0" i="0" lang="en-US" sz="4374" u="none" cap="none" strike="noStrike">
                <a:solidFill>
                  <a:srgbClr val="FFFFFF"/>
                </a:solidFill>
                <a:latin typeface="Fraunces"/>
                <a:ea typeface="Fraunces"/>
                <a:cs typeface="Fraunces"/>
                <a:sym typeface="Fraunces"/>
              </a:rPr>
              <a:t>Keunggulan Penggunaan Libraries</a:t>
            </a:r>
            <a:endParaRPr b="0" i="0" sz="437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6" name="Google Shape;10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993" y="1962388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8"/>
          <p:cNvSpPr/>
          <p:nvPr/>
        </p:nvSpPr>
        <p:spPr>
          <a:xfrm>
            <a:off x="3482226" y="2184550"/>
            <a:ext cx="5412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rPr b="0" i="0" lang="en-US" sz="2187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Library yang Mudah Digunakan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3482221" y="2664976"/>
            <a:ext cx="9110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Library Python dirancang untuk mudah digunakan, sehingga pengembang dapat fokus pada solusi daripada implementasi teknis.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09" name="Google Shape;10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37993" y="3739872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8"/>
          <p:cNvSpPr/>
          <p:nvPr/>
        </p:nvSpPr>
        <p:spPr>
          <a:xfrm>
            <a:off x="3482227" y="3962050"/>
            <a:ext cx="52716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rPr b="0" i="0" lang="en-US" sz="2187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Kompatibilitas dan Integrasi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8"/>
          <p:cNvSpPr/>
          <p:nvPr/>
        </p:nvSpPr>
        <p:spPr>
          <a:xfrm>
            <a:off x="3482221" y="4442460"/>
            <a:ext cx="9110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Library Python biasanya kompatibel dengan bahasa pemrograman lain dan menyediakan antarmuka API yang kuat.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2" name="Google Shape;11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7993" y="5517356"/>
            <a:ext cx="1110972" cy="177748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8"/>
          <p:cNvSpPr/>
          <p:nvPr/>
        </p:nvSpPr>
        <p:spPr>
          <a:xfrm>
            <a:off x="3482227" y="5739525"/>
            <a:ext cx="6206400" cy="3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2187"/>
              <a:buFont typeface="Fraunces"/>
              <a:buNone/>
            </a:pPr>
            <a:r>
              <a:rPr b="0" i="0" lang="en-US" sz="2187" u="none" cap="none" strike="noStrike">
                <a:solidFill>
                  <a:srgbClr val="EBECEF"/>
                </a:solidFill>
                <a:latin typeface="Fraunces"/>
                <a:ea typeface="Fraunces"/>
                <a:cs typeface="Fraunces"/>
                <a:sym typeface="Fraunces"/>
              </a:rPr>
              <a:t>Kemampuan Pengolahan Data</a:t>
            </a:r>
            <a:endParaRPr b="0" i="0" sz="218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8"/>
          <p:cNvSpPr/>
          <p:nvPr/>
        </p:nvSpPr>
        <p:spPr>
          <a:xfrm>
            <a:off x="3482221" y="6219944"/>
            <a:ext cx="91101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9942"/>
              </a:lnSpc>
              <a:spcBef>
                <a:spcPts val="0"/>
              </a:spcBef>
              <a:spcAft>
                <a:spcPts val="0"/>
              </a:spcAft>
              <a:buClr>
                <a:srgbClr val="EBECEF"/>
              </a:buClr>
              <a:buSzPts val="1750"/>
              <a:buFont typeface="Epilogue"/>
              <a:buNone/>
            </a:pPr>
            <a:r>
              <a:rPr b="0" i="0" lang="en-US" sz="1750" u="none" cap="none" strike="noStrike">
                <a:solidFill>
                  <a:srgbClr val="EBECEF"/>
                </a:solidFill>
                <a:latin typeface="Epilogue"/>
                <a:ea typeface="Epilogue"/>
                <a:cs typeface="Epilogue"/>
                <a:sym typeface="Epilogue"/>
              </a:rPr>
              <a:t>Library Python memiliki alat dan fungsi bawaan yang kuat untuk manipulasi, analisis, dan visualisasi data.</a:t>
            </a:r>
            <a:endParaRPr b="0" i="0" sz="17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