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League Spartan" charset="1" panose="00000800000000000000"/>
      <p:regular r:id="rId16"/>
    </p:embeddedFont>
    <p:embeddedFont>
      <p:font typeface="Arimo Bold" charset="1" panose="020B0704020202020204"/>
      <p:regular r:id="rId17"/>
    </p:embeddedFont>
    <p:embeddedFont>
      <p:font typeface="Arimo" charset="1" panose="020B06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2548192">
            <a:off x="368978" y="-172546"/>
            <a:ext cx="1319443" cy="2483119"/>
          </a:xfrm>
          <a:custGeom>
            <a:avLst/>
            <a:gdLst/>
            <a:ahLst/>
            <a:cxnLst/>
            <a:rect r="r" b="b" t="t" l="l"/>
            <a:pathLst>
              <a:path h="2483119" w="1319443">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4623612">
            <a:off x="15546641" y="7018104"/>
            <a:ext cx="2951197" cy="3606751"/>
          </a:xfrm>
          <a:custGeom>
            <a:avLst/>
            <a:gdLst/>
            <a:ahLst/>
            <a:cxnLst/>
            <a:rect r="r" b="b" t="t" l="l"/>
            <a:pathLst>
              <a:path h="3606751" w="2951197">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183243" y="654668"/>
            <a:ext cx="15921515" cy="9183530"/>
          </a:xfrm>
          <a:custGeom>
            <a:avLst/>
            <a:gdLst/>
            <a:ahLst/>
            <a:cxnLst/>
            <a:rect r="r" b="b" t="t" l="l"/>
            <a:pathLst>
              <a:path h="9183530" w="15921515">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1078623" y="8488653"/>
            <a:ext cx="703795" cy="1995295"/>
          </a:xfrm>
          <a:custGeom>
            <a:avLst/>
            <a:gdLst/>
            <a:ahLst/>
            <a:cxnLst/>
            <a:rect r="r" b="b" t="t" l="l"/>
            <a:pathLst>
              <a:path h="1995295" w="7037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2526567"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6778822" y="2430274"/>
            <a:ext cx="1146427" cy="1487111"/>
          </a:xfrm>
          <a:custGeom>
            <a:avLst/>
            <a:gdLst/>
            <a:ahLst/>
            <a:cxnLst/>
            <a:rect r="r" b="b" t="t" l="l"/>
            <a:pathLst>
              <a:path h="1487111" w="1146427">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4" id="14"/>
          <p:cNvSpPr txBox="true"/>
          <p:nvPr/>
        </p:nvSpPr>
        <p:spPr>
          <a:xfrm rot="0">
            <a:off x="2880717" y="2853794"/>
            <a:ext cx="12526567" cy="3171825"/>
          </a:xfrm>
          <a:prstGeom prst="rect">
            <a:avLst/>
          </a:prstGeom>
        </p:spPr>
        <p:txBody>
          <a:bodyPr anchor="t" rtlCol="false" tIns="0" lIns="0" bIns="0" rIns="0">
            <a:spAutoFit/>
          </a:bodyPr>
          <a:lstStyle/>
          <a:p>
            <a:pPr algn="ctr">
              <a:lnSpc>
                <a:spcPts val="8400"/>
              </a:lnSpc>
              <a:spcBef>
                <a:spcPct val="0"/>
              </a:spcBef>
            </a:pPr>
            <a:r>
              <a:rPr lang="en-US" sz="6000">
                <a:solidFill>
                  <a:srgbClr val="FFFFFF"/>
                </a:solidFill>
                <a:latin typeface="League Spartan"/>
                <a:ea typeface="League Spartan"/>
                <a:cs typeface="League Spartan"/>
                <a:sym typeface="League Spartan"/>
              </a:rPr>
              <a:t>Deteksi Wajah dengan Streamlit dan Teknologi Haar Cascade</a:t>
            </a:r>
          </a:p>
        </p:txBody>
      </p:sp>
      <p:sp>
        <p:nvSpPr>
          <p:cNvPr name="TextBox 15" id="15"/>
          <p:cNvSpPr txBox="true"/>
          <p:nvPr/>
        </p:nvSpPr>
        <p:spPr>
          <a:xfrm rot="0">
            <a:off x="5365700" y="5911319"/>
            <a:ext cx="7556599" cy="2400300"/>
          </a:xfrm>
          <a:prstGeom prst="rect">
            <a:avLst/>
          </a:prstGeom>
        </p:spPr>
        <p:txBody>
          <a:bodyPr anchor="t" rtlCol="false" tIns="0" lIns="0" bIns="0" rIns="0">
            <a:spAutoFit/>
          </a:bodyPr>
          <a:lstStyle/>
          <a:p>
            <a:pPr algn="ctr">
              <a:lnSpc>
                <a:spcPts val="6300"/>
              </a:lnSpc>
            </a:pPr>
            <a:r>
              <a:rPr lang="en-US" sz="4500" b="true">
                <a:solidFill>
                  <a:srgbClr val="FFFFFF"/>
                </a:solidFill>
                <a:latin typeface="Arimo Bold"/>
                <a:ea typeface="Arimo Bold"/>
                <a:cs typeface="Arimo Bold"/>
                <a:sym typeface="Arimo Bold"/>
              </a:rPr>
              <a:t>Oleh : </a:t>
            </a:r>
          </a:p>
          <a:p>
            <a:pPr algn="ctr">
              <a:lnSpc>
                <a:spcPts val="6300"/>
              </a:lnSpc>
            </a:pPr>
            <a:r>
              <a:rPr lang="en-US" sz="4500" b="true">
                <a:solidFill>
                  <a:srgbClr val="FFFFFF"/>
                </a:solidFill>
                <a:latin typeface="Arimo Bold"/>
                <a:ea typeface="Arimo Bold"/>
                <a:cs typeface="Arimo Bold"/>
                <a:sym typeface="Arimo Bold"/>
              </a:rPr>
              <a:t>FARREL TIURAKA VIERINO</a:t>
            </a:r>
          </a:p>
          <a:p>
            <a:pPr algn="ctr">
              <a:lnSpc>
                <a:spcPts val="6300"/>
              </a:lnSpc>
              <a:spcBef>
                <a:spcPct val="0"/>
              </a:spcBef>
            </a:pPr>
            <a:r>
              <a:rPr lang="en-US" b="true" sz="4500">
                <a:solidFill>
                  <a:srgbClr val="FFFFFF"/>
                </a:solidFill>
                <a:latin typeface="Arimo Bold"/>
                <a:ea typeface="Arimo Bold"/>
                <a:cs typeface="Arimo Bold"/>
                <a:sym typeface="Arimo Bold"/>
              </a:rPr>
              <a:t>21081010222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15537499" y="408799"/>
            <a:ext cx="1487448" cy="1929472"/>
          </a:xfrm>
          <a:custGeom>
            <a:avLst/>
            <a:gdLst/>
            <a:ahLst/>
            <a:cxnLst/>
            <a:rect r="r" b="b" t="t" l="l"/>
            <a:pathLst>
              <a:path h="1929472" w="1487448">
                <a:moveTo>
                  <a:pt x="0" y="0"/>
                </a:moveTo>
                <a:lnTo>
                  <a:pt x="1487447" y="0"/>
                </a:lnTo>
                <a:lnTo>
                  <a:pt x="1487447"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7293" y="7753458"/>
            <a:ext cx="1487448" cy="1929472"/>
          </a:xfrm>
          <a:custGeom>
            <a:avLst/>
            <a:gdLst/>
            <a:ahLst/>
            <a:cxnLst/>
            <a:rect r="r" b="b" t="t" l="l"/>
            <a:pathLst>
              <a:path h="1929472" w="1487448">
                <a:moveTo>
                  <a:pt x="0" y="0"/>
                </a:moveTo>
                <a:lnTo>
                  <a:pt x="1487448" y="0"/>
                </a:lnTo>
                <a:lnTo>
                  <a:pt x="1487448" y="1929473"/>
                </a:lnTo>
                <a:lnTo>
                  <a:pt x="0" y="1929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892260" y="845119"/>
            <a:ext cx="764962" cy="2168706"/>
          </a:xfrm>
          <a:custGeom>
            <a:avLst/>
            <a:gdLst/>
            <a:ahLst/>
            <a:cxnLst/>
            <a:rect r="r" b="b" t="t" l="l"/>
            <a:pathLst>
              <a:path h="2168706" w="764962">
                <a:moveTo>
                  <a:pt x="0" y="0"/>
                </a:moveTo>
                <a:lnTo>
                  <a:pt x="764962" y="0"/>
                </a:lnTo>
                <a:lnTo>
                  <a:pt x="764962" y="2168707"/>
                </a:lnTo>
                <a:lnTo>
                  <a:pt x="0" y="21687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5155018" y="7251361"/>
            <a:ext cx="764962" cy="2168706"/>
          </a:xfrm>
          <a:custGeom>
            <a:avLst/>
            <a:gdLst/>
            <a:ahLst/>
            <a:cxnLst/>
            <a:rect r="r" b="b" t="t" l="l"/>
            <a:pathLst>
              <a:path h="2168706" w="764962">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68611" y="3767021"/>
            <a:ext cx="13950777" cy="2476733"/>
          </a:xfrm>
          <a:prstGeom prst="rect">
            <a:avLst/>
          </a:prstGeom>
        </p:spPr>
        <p:txBody>
          <a:bodyPr anchor="t" rtlCol="false" tIns="0" lIns="0" bIns="0" rIns="0">
            <a:spAutoFit/>
          </a:bodyPr>
          <a:lstStyle/>
          <a:p>
            <a:pPr algn="ctr">
              <a:lnSpc>
                <a:spcPts val="20299"/>
              </a:lnSpc>
              <a:spcBef>
                <a:spcPct val="0"/>
              </a:spcBef>
            </a:pPr>
            <a:r>
              <a:rPr lang="en-US" sz="14499">
                <a:solidFill>
                  <a:srgbClr val="FFFFFF"/>
                </a:solidFill>
                <a:latin typeface="League Spartan"/>
                <a:ea typeface="League Spartan"/>
                <a:cs typeface="League Spartan"/>
                <a:sym typeface="League Spartan"/>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grpSp>
        <p:nvGrpSpPr>
          <p:cNvPr name="Group 2" id="2"/>
          <p:cNvGrpSpPr/>
          <p:nvPr/>
        </p:nvGrpSpPr>
        <p:grpSpPr>
          <a:xfrm rot="0">
            <a:off x="1028700" y="2830245"/>
            <a:ext cx="16230600" cy="6428055"/>
            <a:chOff x="0" y="0"/>
            <a:chExt cx="4274726" cy="1692986"/>
          </a:xfrm>
        </p:grpSpPr>
        <p:sp>
          <p:nvSpPr>
            <p:cNvPr name="Freeform 3" id="3"/>
            <p:cNvSpPr/>
            <p:nvPr/>
          </p:nvSpPr>
          <p:spPr>
            <a:xfrm flipH="false" flipV="false" rot="0">
              <a:off x="0" y="0"/>
              <a:ext cx="4274726" cy="1692986"/>
            </a:xfrm>
            <a:custGeom>
              <a:avLst/>
              <a:gdLst/>
              <a:ahLst/>
              <a:cxnLst/>
              <a:rect r="r" b="b" t="t" l="l"/>
              <a:pathLst>
                <a:path h="1692986" w="4274726">
                  <a:moveTo>
                    <a:pt x="0" y="0"/>
                  </a:moveTo>
                  <a:lnTo>
                    <a:pt x="4274726" y="0"/>
                  </a:lnTo>
                  <a:lnTo>
                    <a:pt x="4274726" y="1692986"/>
                  </a:lnTo>
                  <a:lnTo>
                    <a:pt x="0" y="1692986"/>
                  </a:lnTo>
                  <a:close/>
                </a:path>
              </a:pathLst>
            </a:custGeom>
            <a:solidFill>
              <a:srgbClr val="FFFFFF"/>
            </a:solidFill>
          </p:spPr>
        </p:sp>
        <p:sp>
          <p:nvSpPr>
            <p:cNvPr name="TextBox 4" id="4"/>
            <p:cNvSpPr txBox="true"/>
            <p:nvPr/>
          </p:nvSpPr>
          <p:spPr>
            <a:xfrm>
              <a:off x="0" y="-47625"/>
              <a:ext cx="4274726" cy="174061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190388" y="4204506"/>
            <a:ext cx="15772484" cy="4076700"/>
          </a:xfrm>
          <a:prstGeom prst="rect">
            <a:avLst/>
          </a:prstGeom>
        </p:spPr>
        <p:txBody>
          <a:bodyPr anchor="t" rtlCol="false" tIns="0" lIns="0" bIns="0" rIns="0">
            <a:spAutoFit/>
          </a:bodyPr>
          <a:lstStyle/>
          <a:p>
            <a:pPr algn="just">
              <a:lnSpc>
                <a:spcPts val="6300"/>
              </a:lnSpc>
            </a:pPr>
            <a:r>
              <a:rPr lang="en-US" sz="4500" b="true">
                <a:solidFill>
                  <a:srgbClr val="23354B"/>
                </a:solidFill>
                <a:latin typeface="Arimo Bold"/>
                <a:ea typeface="Arimo Bold"/>
                <a:cs typeface="Arimo Bold"/>
                <a:sym typeface="Arimo Bold"/>
              </a:rPr>
              <a:t>Permasalahan</a:t>
            </a:r>
          </a:p>
          <a:p>
            <a:pPr algn="just">
              <a:lnSpc>
                <a:spcPts val="4900"/>
              </a:lnSpc>
            </a:pPr>
            <a:r>
              <a:rPr lang="en-US" sz="3500">
                <a:solidFill>
                  <a:srgbClr val="23354B"/>
                </a:solidFill>
                <a:latin typeface="Arimo"/>
                <a:ea typeface="Arimo"/>
                <a:cs typeface="Arimo"/>
                <a:sym typeface="Arimo"/>
              </a:rPr>
              <a:t>Penelitian terdahulu banyak mengkaji teknologi Haar Cascade untuk deteksi wajah serta platform pengembangan aplikasi berbasis web. Namun, integrasi keduanya dalam sebuah sistem berbasis framework web interaktif seperti Streamlit belum banyak dibahas. </a:t>
            </a:r>
          </a:p>
          <a:p>
            <a:pPr algn="just">
              <a:lnSpc>
                <a:spcPts val="6300"/>
              </a:lnSpc>
              <a:spcBef>
                <a:spcPct val="0"/>
              </a:spcBef>
            </a:pPr>
          </a:p>
        </p:txBody>
      </p:sp>
      <p:sp>
        <p:nvSpPr>
          <p:cNvPr name="Freeform 6" id="6"/>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332685" y="442645"/>
            <a:ext cx="15487890" cy="2273300"/>
          </a:xfrm>
          <a:prstGeom prst="rect">
            <a:avLst/>
          </a:prstGeom>
        </p:spPr>
        <p:txBody>
          <a:bodyPr anchor="t" rtlCol="false" tIns="0" lIns="0" bIns="0" rIns="0">
            <a:spAutoFit/>
          </a:bodyPr>
          <a:lstStyle/>
          <a:p>
            <a:pPr algn="ctr">
              <a:lnSpc>
                <a:spcPts val="9100"/>
              </a:lnSpc>
              <a:spcBef>
                <a:spcPct val="0"/>
              </a:spcBef>
            </a:pPr>
            <a:r>
              <a:rPr lang="en-US" sz="6500">
                <a:solidFill>
                  <a:srgbClr val="FFFFFF"/>
                </a:solidFill>
                <a:latin typeface="League Spartan"/>
                <a:ea typeface="League Spartan"/>
                <a:cs typeface="League Spartan"/>
                <a:sym typeface="League Spartan"/>
              </a:rPr>
              <a:t>Formulasi atau Perumusan Permasalahan</a:t>
            </a:r>
          </a:p>
        </p:txBody>
      </p:sp>
      <p:sp>
        <p:nvSpPr>
          <p:cNvPr name="Freeform 8" id="8"/>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6161927" y="8557580"/>
            <a:ext cx="901902" cy="2556938"/>
          </a:xfrm>
          <a:custGeom>
            <a:avLst/>
            <a:gdLst/>
            <a:ahLst/>
            <a:cxnLst/>
            <a:rect r="r" b="b" t="t" l="l"/>
            <a:pathLst>
              <a:path h="2556938" w="901902">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28577" y="3794290"/>
            <a:ext cx="8715423" cy="4161308"/>
          </a:xfrm>
          <a:custGeom>
            <a:avLst/>
            <a:gdLst/>
            <a:ahLst/>
            <a:cxnLst/>
            <a:rect r="r" b="b" t="t" l="l"/>
            <a:pathLst>
              <a:path h="4161308" w="8715423">
                <a:moveTo>
                  <a:pt x="0" y="0"/>
                </a:moveTo>
                <a:lnTo>
                  <a:pt x="8715423" y="0"/>
                </a:lnTo>
                <a:lnTo>
                  <a:pt x="8715423" y="4161308"/>
                </a:lnTo>
                <a:lnTo>
                  <a:pt x="0" y="41613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542420" y="3659732"/>
            <a:ext cx="8547920" cy="4081331"/>
          </a:xfrm>
          <a:custGeom>
            <a:avLst/>
            <a:gdLst/>
            <a:ahLst/>
            <a:cxnLst/>
            <a:rect r="r" b="b" t="t" l="l"/>
            <a:pathLst>
              <a:path h="4081331" w="8547920">
                <a:moveTo>
                  <a:pt x="0" y="0"/>
                </a:moveTo>
                <a:lnTo>
                  <a:pt x="8547920" y="0"/>
                </a:lnTo>
                <a:lnTo>
                  <a:pt x="8547920" y="4081331"/>
                </a:lnTo>
                <a:lnTo>
                  <a:pt x="0" y="40813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696464" y="4675105"/>
            <a:ext cx="7868184" cy="1955335"/>
          </a:xfrm>
          <a:prstGeom prst="rect">
            <a:avLst/>
          </a:prstGeom>
        </p:spPr>
        <p:txBody>
          <a:bodyPr anchor="t" rtlCol="false" tIns="0" lIns="0" bIns="0" rIns="0">
            <a:spAutoFit/>
          </a:bodyPr>
          <a:lstStyle/>
          <a:p>
            <a:pPr algn="just">
              <a:lnSpc>
                <a:spcPts val="5126"/>
              </a:lnSpc>
              <a:spcBef>
                <a:spcPct val="0"/>
              </a:spcBef>
            </a:pPr>
            <a:r>
              <a:rPr lang="en-US" sz="3661">
                <a:solidFill>
                  <a:srgbClr val="FFFFFF"/>
                </a:solidFill>
                <a:latin typeface="Arimo"/>
                <a:ea typeface="Arimo"/>
                <a:cs typeface="Arimo"/>
                <a:sym typeface="Arimo"/>
              </a:rPr>
              <a:t>Haar Cascade Classifier lebih sering digunakan untuk aplikasi berbasis desktop daripada berbasis web.</a:t>
            </a:r>
          </a:p>
        </p:txBody>
      </p:sp>
      <p:sp>
        <p:nvSpPr>
          <p:cNvPr name="TextBox 11" id="11"/>
          <p:cNvSpPr txBox="true"/>
          <p:nvPr/>
        </p:nvSpPr>
        <p:spPr>
          <a:xfrm rot="0">
            <a:off x="10379667" y="4485008"/>
            <a:ext cx="7449195" cy="2335529"/>
          </a:xfrm>
          <a:prstGeom prst="rect">
            <a:avLst/>
          </a:prstGeom>
        </p:spPr>
        <p:txBody>
          <a:bodyPr anchor="t" rtlCol="false" tIns="0" lIns="0" bIns="0" rIns="0">
            <a:spAutoFit/>
          </a:bodyPr>
          <a:lstStyle/>
          <a:p>
            <a:pPr algn="just">
              <a:lnSpc>
                <a:spcPts val="4620"/>
              </a:lnSpc>
              <a:spcBef>
                <a:spcPct val="0"/>
              </a:spcBef>
            </a:pPr>
            <a:r>
              <a:rPr lang="en-US" sz="3300">
                <a:solidFill>
                  <a:srgbClr val="FFFFFF"/>
                </a:solidFill>
                <a:latin typeface="Arimo"/>
                <a:ea typeface="Arimo"/>
                <a:cs typeface="Arimo"/>
                <a:sym typeface="Arimo"/>
              </a:rPr>
              <a:t>Kurangnya penelitian tentang kemudahan deployment pada platform web menggunakan framework modern seperti Streamlit.</a:t>
            </a:r>
          </a:p>
        </p:txBody>
      </p:sp>
      <p:sp>
        <p:nvSpPr>
          <p:cNvPr name="TextBox 12" id="12"/>
          <p:cNvSpPr txBox="true"/>
          <p:nvPr/>
        </p:nvSpPr>
        <p:spPr>
          <a:xfrm rot="0">
            <a:off x="6395070" y="1392049"/>
            <a:ext cx="5497860" cy="10382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League Spartan"/>
                <a:ea typeface="League Spartan"/>
                <a:cs typeface="League Spartan"/>
                <a:sym typeface="League Spartan"/>
              </a:rPr>
              <a:t>Research Gap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6822" y="2321247"/>
            <a:ext cx="18074355" cy="7225804"/>
          </a:xfrm>
          <a:custGeom>
            <a:avLst/>
            <a:gdLst/>
            <a:ahLst/>
            <a:cxnLst/>
            <a:rect r="r" b="b" t="t" l="l"/>
            <a:pathLst>
              <a:path h="7225804" w="18074355">
                <a:moveTo>
                  <a:pt x="0" y="0"/>
                </a:moveTo>
                <a:lnTo>
                  <a:pt x="18074356" y="0"/>
                </a:lnTo>
                <a:lnTo>
                  <a:pt x="18074356" y="7225805"/>
                </a:lnTo>
                <a:lnTo>
                  <a:pt x="0" y="7225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069059" y="615247"/>
            <a:ext cx="12149882" cy="1708151"/>
          </a:xfrm>
          <a:prstGeom prst="rect">
            <a:avLst/>
          </a:prstGeom>
        </p:spPr>
        <p:txBody>
          <a:bodyPr anchor="t" rtlCol="false" tIns="0" lIns="0" bIns="0" rIns="0">
            <a:spAutoFit/>
          </a:bodyPr>
          <a:lstStyle/>
          <a:p>
            <a:pPr algn="ctr">
              <a:lnSpc>
                <a:spcPts val="13999"/>
              </a:lnSpc>
              <a:spcBef>
                <a:spcPct val="0"/>
              </a:spcBef>
            </a:pPr>
            <a:r>
              <a:rPr lang="en-US" sz="9999">
                <a:solidFill>
                  <a:srgbClr val="23354B"/>
                </a:solidFill>
                <a:latin typeface="League Spartan"/>
                <a:ea typeface="League Spartan"/>
                <a:cs typeface="League Spartan"/>
                <a:sym typeface="League Spartan"/>
              </a:rPr>
              <a:t>Rumusan Masalah</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4344528" y="4493496"/>
            <a:ext cx="9673516" cy="3867299"/>
          </a:xfrm>
          <a:custGeom>
            <a:avLst/>
            <a:gdLst/>
            <a:ahLst/>
            <a:cxnLst/>
            <a:rect r="r" b="b" t="t" l="l"/>
            <a:pathLst>
              <a:path h="3867299" w="9673516">
                <a:moveTo>
                  <a:pt x="0" y="0"/>
                </a:moveTo>
                <a:lnTo>
                  <a:pt x="9673516" y="0"/>
                </a:lnTo>
                <a:lnTo>
                  <a:pt x="9673516" y="3867298"/>
                </a:lnTo>
                <a:lnTo>
                  <a:pt x="0" y="3867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26557" y="3877065"/>
            <a:ext cx="14809956" cy="1403349"/>
          </a:xfrm>
          <a:prstGeom prst="rect">
            <a:avLst/>
          </a:prstGeom>
        </p:spPr>
        <p:txBody>
          <a:bodyPr anchor="t" rtlCol="false" tIns="0" lIns="0" bIns="0" rIns="0">
            <a:spAutoFit/>
          </a:bodyPr>
          <a:lstStyle/>
          <a:p>
            <a:pPr algn="just" marL="863604" indent="-431802" lvl="1">
              <a:lnSpc>
                <a:spcPts val="5600"/>
              </a:lnSpc>
              <a:spcBef>
                <a:spcPct val="0"/>
              </a:spcBef>
              <a:buAutoNum type="arabicPeriod" startAt="1"/>
            </a:pPr>
            <a:r>
              <a:rPr lang="en-US" sz="4000">
                <a:solidFill>
                  <a:srgbClr val="FFFFFF"/>
                </a:solidFill>
                <a:latin typeface="Arimo"/>
                <a:ea typeface="Arimo"/>
                <a:cs typeface="Arimo"/>
                <a:sym typeface="Arimo"/>
              </a:rPr>
              <a:t>Bagaimana mengimplementasikan Haar Cascade Classifier untuk deteksi wajah pada platform berbasis Streamlit?</a:t>
            </a:r>
          </a:p>
        </p:txBody>
      </p:sp>
      <p:sp>
        <p:nvSpPr>
          <p:cNvPr name="TextBox 14" id="14"/>
          <p:cNvSpPr txBox="true"/>
          <p:nvPr/>
        </p:nvSpPr>
        <p:spPr>
          <a:xfrm rot="0">
            <a:off x="1926059" y="5700850"/>
            <a:ext cx="14510454" cy="16002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2. Bagaimana memastikan performa deteksi wajah tetap akurat dan efisien?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798914" y="1349345"/>
            <a:ext cx="14690171" cy="7429902"/>
          </a:xfrm>
          <a:custGeom>
            <a:avLst/>
            <a:gdLst/>
            <a:ahLst/>
            <a:cxnLst/>
            <a:rect r="r" b="b" t="t" l="l"/>
            <a:pathLst>
              <a:path h="7429902" w="14690171">
                <a:moveTo>
                  <a:pt x="0" y="0"/>
                </a:moveTo>
                <a:lnTo>
                  <a:pt x="14690172" y="0"/>
                </a:lnTo>
                <a:lnTo>
                  <a:pt x="14690172" y="7429902"/>
                </a:lnTo>
                <a:lnTo>
                  <a:pt x="0" y="7429902"/>
                </a:lnTo>
                <a:lnTo>
                  <a:pt x="0" y="0"/>
                </a:lnTo>
                <a:close/>
              </a:path>
            </a:pathLst>
          </a:custGeom>
          <a:blipFill>
            <a:blip r:embed="rId8"/>
            <a:stretch>
              <a:fillRect l="0" t="0" r="0" b="0"/>
            </a:stretch>
          </a:blipFill>
        </p:spPr>
      </p:sp>
      <p:sp>
        <p:nvSpPr>
          <p:cNvPr name="TextBox 11" id="11"/>
          <p:cNvSpPr txBox="true"/>
          <p:nvPr/>
        </p:nvSpPr>
        <p:spPr>
          <a:xfrm rot="0">
            <a:off x="11536561" y="867720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6673230" y="615247"/>
            <a:ext cx="4941540" cy="1708151"/>
          </a:xfrm>
          <a:prstGeom prst="rect">
            <a:avLst/>
          </a:prstGeom>
        </p:spPr>
        <p:txBody>
          <a:bodyPr anchor="t" rtlCol="false" tIns="0" lIns="0" bIns="0" rIns="0">
            <a:spAutoFit/>
          </a:bodyPr>
          <a:lstStyle/>
          <a:p>
            <a:pPr algn="ctr">
              <a:lnSpc>
                <a:spcPts val="13999"/>
              </a:lnSpc>
              <a:spcBef>
                <a:spcPct val="0"/>
              </a:spcBef>
            </a:pPr>
            <a:r>
              <a:rPr lang="en-US" sz="9999">
                <a:solidFill>
                  <a:srgbClr val="23354B"/>
                </a:solidFill>
                <a:latin typeface="League Spartan"/>
                <a:ea typeface="League Spartan"/>
                <a:cs typeface="League Spartan"/>
                <a:sym typeface="League Spartan"/>
              </a:rPr>
              <a:t>Metode</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6161927" y="8557580"/>
            <a:ext cx="901902" cy="2556938"/>
          </a:xfrm>
          <a:custGeom>
            <a:avLst/>
            <a:gdLst/>
            <a:ahLst/>
            <a:cxnLst/>
            <a:rect r="r" b="b" t="t" l="l"/>
            <a:pathLst>
              <a:path h="2556938" w="901902">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743001" y="2323397"/>
            <a:ext cx="7315200" cy="3492750"/>
          </a:xfrm>
          <a:custGeom>
            <a:avLst/>
            <a:gdLst/>
            <a:ahLst/>
            <a:cxnLst/>
            <a:rect r="r" b="b" t="t" l="l"/>
            <a:pathLst>
              <a:path h="3492750" w="7315200">
                <a:moveTo>
                  <a:pt x="0" y="0"/>
                </a:moveTo>
                <a:lnTo>
                  <a:pt x="7315200" y="0"/>
                </a:lnTo>
                <a:lnTo>
                  <a:pt x="7315200" y="3492751"/>
                </a:lnTo>
                <a:lnTo>
                  <a:pt x="0" y="34927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9229799" y="2342447"/>
            <a:ext cx="7315200" cy="3492750"/>
          </a:xfrm>
          <a:custGeom>
            <a:avLst/>
            <a:gdLst/>
            <a:ahLst/>
            <a:cxnLst/>
            <a:rect r="r" b="b" t="t" l="l"/>
            <a:pathLst>
              <a:path h="3492750" w="7315200">
                <a:moveTo>
                  <a:pt x="0" y="0"/>
                </a:moveTo>
                <a:lnTo>
                  <a:pt x="7315200" y="0"/>
                </a:lnTo>
                <a:lnTo>
                  <a:pt x="7315200" y="3492751"/>
                </a:lnTo>
                <a:lnTo>
                  <a:pt x="0" y="34927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6117228" y="6225723"/>
            <a:ext cx="6053544" cy="2781935"/>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Pengumpulan Data:</a:t>
            </a:r>
          </a:p>
          <a:p>
            <a:pPr algn="just">
              <a:lnSpc>
                <a:spcPts val="5180"/>
              </a:lnSpc>
              <a:spcBef>
                <a:spcPct val="0"/>
              </a:spcBef>
            </a:pPr>
            <a:r>
              <a:rPr lang="en-US" sz="3700">
                <a:solidFill>
                  <a:srgbClr val="FFFFFF"/>
                </a:solidFill>
                <a:latin typeface="Arimo"/>
                <a:ea typeface="Arimo"/>
                <a:cs typeface="Arimo"/>
                <a:sym typeface="Arimo"/>
              </a:rPr>
              <a:t>Menggunakan dataset wajah standar seperti OpenCV Pretrained Models</a:t>
            </a:r>
          </a:p>
        </p:txBody>
      </p:sp>
      <p:sp>
        <p:nvSpPr>
          <p:cNvPr name="Freeform 15" id="15"/>
          <p:cNvSpPr/>
          <p:nvPr/>
        </p:nvSpPr>
        <p:spPr>
          <a:xfrm flipH="false" flipV="false" rot="0">
            <a:off x="4921325" y="5854248"/>
            <a:ext cx="8666405" cy="4137903"/>
          </a:xfrm>
          <a:custGeom>
            <a:avLst/>
            <a:gdLst/>
            <a:ahLst/>
            <a:cxnLst/>
            <a:rect r="r" b="b" t="t" l="l"/>
            <a:pathLst>
              <a:path h="4137903" w="8666405">
                <a:moveTo>
                  <a:pt x="0" y="0"/>
                </a:moveTo>
                <a:lnTo>
                  <a:pt x="8666405" y="0"/>
                </a:lnTo>
                <a:lnTo>
                  <a:pt x="8666405" y="4137903"/>
                </a:lnTo>
                <a:lnTo>
                  <a:pt x="0" y="41379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9839251" y="2518478"/>
            <a:ext cx="6053544" cy="4076700"/>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Pengembangan:</a:t>
            </a:r>
          </a:p>
          <a:p>
            <a:pPr algn="just">
              <a:lnSpc>
                <a:spcPts val="4900"/>
              </a:lnSpc>
            </a:pPr>
            <a:r>
              <a:rPr lang="en-US" sz="3500">
                <a:solidFill>
                  <a:srgbClr val="FFFFFF"/>
                </a:solidFill>
                <a:latin typeface="Arimo"/>
                <a:ea typeface="Arimo"/>
                <a:cs typeface="Arimo"/>
                <a:sym typeface="Arimo"/>
              </a:rPr>
              <a:t>Framework Web: Streamlit &amp; Face Detection Algorithm: Haar Cascade Classifier dari OpenCV.</a:t>
            </a:r>
          </a:p>
          <a:p>
            <a:pPr algn="just">
              <a:lnSpc>
                <a:spcPts val="6300"/>
              </a:lnSpc>
              <a:spcBef>
                <a:spcPct val="0"/>
              </a:spcBef>
            </a:pPr>
          </a:p>
        </p:txBody>
      </p:sp>
      <p:sp>
        <p:nvSpPr>
          <p:cNvPr name="TextBox 17" id="17"/>
          <p:cNvSpPr txBox="true"/>
          <p:nvPr/>
        </p:nvSpPr>
        <p:spPr>
          <a:xfrm rot="0">
            <a:off x="2526229" y="2718503"/>
            <a:ext cx="6053544" cy="2781935"/>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Pengumpulan Data:</a:t>
            </a:r>
          </a:p>
          <a:p>
            <a:pPr algn="just">
              <a:lnSpc>
                <a:spcPts val="5180"/>
              </a:lnSpc>
              <a:spcBef>
                <a:spcPct val="0"/>
              </a:spcBef>
            </a:pPr>
            <a:r>
              <a:rPr lang="en-US" sz="3700">
                <a:solidFill>
                  <a:srgbClr val="FFFFFF"/>
                </a:solidFill>
                <a:latin typeface="Arimo"/>
                <a:ea typeface="Arimo"/>
                <a:cs typeface="Arimo"/>
                <a:sym typeface="Arimo"/>
              </a:rPr>
              <a:t>Menggunakan dataset wajah standar seperti OpenCV Pretrained Models</a:t>
            </a:r>
          </a:p>
        </p:txBody>
      </p:sp>
      <p:sp>
        <p:nvSpPr>
          <p:cNvPr name="TextBox 18" id="18"/>
          <p:cNvSpPr txBox="true"/>
          <p:nvPr/>
        </p:nvSpPr>
        <p:spPr>
          <a:xfrm rot="0">
            <a:off x="5779111" y="6052807"/>
            <a:ext cx="6950832" cy="3626484"/>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Alur:</a:t>
            </a:r>
          </a:p>
          <a:p>
            <a:pPr algn="just" marL="690889" indent="-345444" lvl="1">
              <a:lnSpc>
                <a:spcPts val="4480"/>
              </a:lnSpc>
              <a:spcBef>
                <a:spcPct val="0"/>
              </a:spcBef>
              <a:buAutoNum type="arabicPeriod" startAt="1"/>
            </a:pPr>
            <a:r>
              <a:rPr lang="en-US" sz="3200">
                <a:solidFill>
                  <a:srgbClr val="FFFFFF"/>
                </a:solidFill>
                <a:latin typeface="Arimo"/>
                <a:ea typeface="Arimo"/>
                <a:cs typeface="Arimo"/>
                <a:sym typeface="Arimo"/>
              </a:rPr>
              <a:t>Input Gambar/Video → 2. Pre-Processing (Grayscale) → 3. Face Detection (Haar Cascade) → 4. Tampilan di Web App → 5. Evaluasi Performa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16161927" y="8557580"/>
            <a:ext cx="901902" cy="2556938"/>
          </a:xfrm>
          <a:custGeom>
            <a:avLst/>
            <a:gdLst/>
            <a:ahLst/>
            <a:cxnLst/>
            <a:rect r="r" b="b" t="t" l="l"/>
            <a:pathLst>
              <a:path h="2556938" w="901902">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362668" y="577665"/>
            <a:ext cx="9562663" cy="4565835"/>
          </a:xfrm>
          <a:custGeom>
            <a:avLst/>
            <a:gdLst/>
            <a:ahLst/>
            <a:cxnLst/>
            <a:rect r="r" b="b" t="t" l="l"/>
            <a:pathLst>
              <a:path h="4565835" w="9562663">
                <a:moveTo>
                  <a:pt x="0" y="0"/>
                </a:moveTo>
                <a:lnTo>
                  <a:pt x="9562664" y="0"/>
                </a:lnTo>
                <a:lnTo>
                  <a:pt x="9562664" y="4565835"/>
                </a:lnTo>
                <a:lnTo>
                  <a:pt x="0" y="4565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6117228" y="6225723"/>
            <a:ext cx="6053544" cy="2781935"/>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Pengumpulan Data:</a:t>
            </a:r>
          </a:p>
          <a:p>
            <a:pPr algn="just">
              <a:lnSpc>
                <a:spcPts val="5180"/>
              </a:lnSpc>
              <a:spcBef>
                <a:spcPct val="0"/>
              </a:spcBef>
            </a:pPr>
            <a:r>
              <a:rPr lang="en-US" sz="3700">
                <a:solidFill>
                  <a:srgbClr val="FFFFFF"/>
                </a:solidFill>
                <a:latin typeface="Arimo"/>
                <a:ea typeface="Arimo"/>
                <a:cs typeface="Arimo"/>
                <a:sym typeface="Arimo"/>
              </a:rPr>
              <a:t>Menggunakan dataset wajah standar seperti OpenCV Pretrained Models</a:t>
            </a:r>
          </a:p>
        </p:txBody>
      </p:sp>
      <p:sp>
        <p:nvSpPr>
          <p:cNvPr name="Freeform 12" id="12"/>
          <p:cNvSpPr/>
          <p:nvPr/>
        </p:nvSpPr>
        <p:spPr>
          <a:xfrm flipH="false" flipV="false" rot="0">
            <a:off x="4451624" y="5433396"/>
            <a:ext cx="9384752" cy="4480889"/>
          </a:xfrm>
          <a:custGeom>
            <a:avLst/>
            <a:gdLst/>
            <a:ahLst/>
            <a:cxnLst/>
            <a:rect r="r" b="b" t="t" l="l"/>
            <a:pathLst>
              <a:path h="4480889" w="9384752">
                <a:moveTo>
                  <a:pt x="0" y="0"/>
                </a:moveTo>
                <a:lnTo>
                  <a:pt x="9384752" y="0"/>
                </a:lnTo>
                <a:lnTo>
                  <a:pt x="9384752" y="4480888"/>
                </a:lnTo>
                <a:lnTo>
                  <a:pt x="0" y="44808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4630556" y="1226723"/>
            <a:ext cx="9026887" cy="3257394"/>
          </a:xfrm>
          <a:prstGeom prst="rect">
            <a:avLst/>
          </a:prstGeom>
        </p:spPr>
        <p:txBody>
          <a:bodyPr anchor="t" rtlCol="false" tIns="0" lIns="0" bIns="0" rIns="0">
            <a:spAutoFit/>
          </a:bodyPr>
          <a:lstStyle/>
          <a:p>
            <a:pPr algn="just">
              <a:lnSpc>
                <a:spcPts val="5126"/>
              </a:lnSpc>
            </a:pPr>
            <a:r>
              <a:rPr lang="en-US" sz="3661">
                <a:solidFill>
                  <a:srgbClr val="FFFFFF"/>
                </a:solidFill>
                <a:latin typeface="Arimo"/>
                <a:ea typeface="Arimo"/>
                <a:cs typeface="Arimo"/>
                <a:sym typeface="Arimo"/>
              </a:rPr>
              <a:t>FACE RECOGNITION:</a:t>
            </a:r>
          </a:p>
          <a:p>
            <a:pPr algn="just">
              <a:lnSpc>
                <a:spcPts val="5126"/>
              </a:lnSpc>
              <a:spcBef>
                <a:spcPct val="0"/>
              </a:spcBef>
            </a:pPr>
            <a:r>
              <a:rPr lang="en-US" sz="3661">
                <a:solidFill>
                  <a:srgbClr val="FFFFFF"/>
                </a:solidFill>
                <a:latin typeface="Arimo"/>
                <a:ea typeface="Arimo"/>
                <a:cs typeface="Arimo"/>
                <a:sym typeface="Arimo"/>
              </a:rPr>
              <a:t>Merupakan teknologi berbasis kecerdasan buatan untuk mendeteksi wajah manusia dengan mendeteksi area wajah seperti mata, hidung, dan mulut</a:t>
            </a:r>
          </a:p>
        </p:txBody>
      </p:sp>
      <p:sp>
        <p:nvSpPr>
          <p:cNvPr name="TextBox 14" id="14"/>
          <p:cNvSpPr txBox="true"/>
          <p:nvPr/>
        </p:nvSpPr>
        <p:spPr>
          <a:xfrm rot="0">
            <a:off x="4630556" y="5700850"/>
            <a:ext cx="8805726" cy="3908424"/>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HAAR CASCADE :</a:t>
            </a:r>
          </a:p>
          <a:p>
            <a:pPr algn="just">
              <a:lnSpc>
                <a:spcPts val="4900"/>
              </a:lnSpc>
              <a:spcBef>
                <a:spcPct val="0"/>
              </a:spcBef>
            </a:pPr>
            <a:r>
              <a:rPr lang="en-US" sz="3500">
                <a:solidFill>
                  <a:srgbClr val="FFFFFF"/>
                </a:solidFill>
                <a:latin typeface="Arimo"/>
                <a:ea typeface="Arimo"/>
                <a:cs typeface="Arimo"/>
                <a:sym typeface="Arimo"/>
              </a:rPr>
              <a:t>algoritma deteksi objek yang dapat digunakan untuk deteksi wajah dengan deteksi pada bagian tepi atau garis yang telah dilatih dan pretained model akan disimpan pada file XML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834435" y="615247"/>
            <a:ext cx="6619131" cy="1708151"/>
          </a:xfrm>
          <a:prstGeom prst="rect">
            <a:avLst/>
          </a:prstGeom>
        </p:spPr>
        <p:txBody>
          <a:bodyPr anchor="t" rtlCol="false" tIns="0" lIns="0" bIns="0" rIns="0">
            <a:spAutoFit/>
          </a:bodyPr>
          <a:lstStyle/>
          <a:p>
            <a:pPr algn="ctr">
              <a:lnSpc>
                <a:spcPts val="13999"/>
              </a:lnSpc>
              <a:spcBef>
                <a:spcPct val="0"/>
              </a:spcBef>
            </a:pPr>
            <a:r>
              <a:rPr lang="en-US" sz="9999">
                <a:solidFill>
                  <a:srgbClr val="23354B"/>
                </a:solidFill>
                <a:latin typeface="League Spartan"/>
                <a:ea typeface="League Spartan"/>
                <a:cs typeface="League Spartan"/>
                <a:sym typeface="League Spartan"/>
              </a:rPr>
              <a:t>Pengujian</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6161927" y="8557580"/>
            <a:ext cx="901902" cy="2556938"/>
          </a:xfrm>
          <a:custGeom>
            <a:avLst/>
            <a:gdLst/>
            <a:ahLst/>
            <a:cxnLst/>
            <a:rect r="r" b="b" t="t" l="l"/>
            <a:pathLst>
              <a:path h="2556938" w="901902">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743001" y="2323397"/>
            <a:ext cx="7315200" cy="3492750"/>
          </a:xfrm>
          <a:custGeom>
            <a:avLst/>
            <a:gdLst/>
            <a:ahLst/>
            <a:cxnLst/>
            <a:rect r="r" b="b" t="t" l="l"/>
            <a:pathLst>
              <a:path h="3492750" w="7315200">
                <a:moveTo>
                  <a:pt x="0" y="0"/>
                </a:moveTo>
                <a:lnTo>
                  <a:pt x="7315200" y="0"/>
                </a:lnTo>
                <a:lnTo>
                  <a:pt x="7315200" y="3492751"/>
                </a:lnTo>
                <a:lnTo>
                  <a:pt x="0" y="34927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9229799" y="2342447"/>
            <a:ext cx="7315200" cy="3492750"/>
          </a:xfrm>
          <a:custGeom>
            <a:avLst/>
            <a:gdLst/>
            <a:ahLst/>
            <a:cxnLst/>
            <a:rect r="r" b="b" t="t" l="l"/>
            <a:pathLst>
              <a:path h="3492750" w="7315200">
                <a:moveTo>
                  <a:pt x="0" y="0"/>
                </a:moveTo>
                <a:lnTo>
                  <a:pt x="7315200" y="0"/>
                </a:lnTo>
                <a:lnTo>
                  <a:pt x="7315200" y="3492751"/>
                </a:lnTo>
                <a:lnTo>
                  <a:pt x="0" y="34927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2373829" y="2566103"/>
            <a:ext cx="6053544" cy="3289299"/>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Akurasi Deteksi:</a:t>
            </a:r>
          </a:p>
          <a:p>
            <a:pPr algn="just">
              <a:lnSpc>
                <a:spcPts val="4900"/>
              </a:lnSpc>
              <a:spcBef>
                <a:spcPct val="0"/>
              </a:spcBef>
            </a:pPr>
            <a:r>
              <a:rPr lang="en-US" sz="3500">
                <a:solidFill>
                  <a:srgbClr val="FFFFFF"/>
                </a:solidFill>
                <a:latin typeface="Arimo"/>
                <a:ea typeface="Arimo"/>
                <a:cs typeface="Arimo"/>
                <a:sym typeface="Arimo"/>
              </a:rPr>
              <a:t>Mengukur jumlah wajah yang berhasil dideteksi dibandingkan total wajah pada gambar.</a:t>
            </a:r>
          </a:p>
        </p:txBody>
      </p:sp>
      <p:sp>
        <p:nvSpPr>
          <p:cNvPr name="Freeform 15" id="15"/>
          <p:cNvSpPr/>
          <p:nvPr/>
        </p:nvSpPr>
        <p:spPr>
          <a:xfrm flipH="false" flipV="false" rot="0">
            <a:off x="1809824" y="5863773"/>
            <a:ext cx="7315200" cy="3492750"/>
          </a:xfrm>
          <a:custGeom>
            <a:avLst/>
            <a:gdLst/>
            <a:ahLst/>
            <a:cxnLst/>
            <a:rect r="r" b="b" t="t" l="l"/>
            <a:pathLst>
              <a:path h="3492750" w="7315200">
                <a:moveTo>
                  <a:pt x="0" y="0"/>
                </a:moveTo>
                <a:lnTo>
                  <a:pt x="7315200" y="0"/>
                </a:lnTo>
                <a:lnTo>
                  <a:pt x="7315200" y="3492750"/>
                </a:lnTo>
                <a:lnTo>
                  <a:pt x="0" y="34927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9839251" y="2518478"/>
            <a:ext cx="6053544" cy="2921000"/>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Waktu Pemrosesan:</a:t>
            </a:r>
          </a:p>
          <a:p>
            <a:pPr algn="just">
              <a:lnSpc>
                <a:spcPts val="5600"/>
              </a:lnSpc>
              <a:spcBef>
                <a:spcPct val="0"/>
              </a:spcBef>
            </a:pPr>
            <a:r>
              <a:rPr lang="en-US" sz="4000">
                <a:solidFill>
                  <a:srgbClr val="FFFFFF"/>
                </a:solidFill>
                <a:latin typeface="Arimo"/>
                <a:ea typeface="Arimo"/>
                <a:cs typeface="Arimo"/>
                <a:sym typeface="Arimo"/>
              </a:rPr>
              <a:t>Rata-rata waktu yang dibutuhkan sistem untuk mendeteksi wajah</a:t>
            </a:r>
          </a:p>
        </p:txBody>
      </p:sp>
      <p:sp>
        <p:nvSpPr>
          <p:cNvPr name="TextBox 17" id="17"/>
          <p:cNvSpPr txBox="true"/>
          <p:nvPr/>
        </p:nvSpPr>
        <p:spPr>
          <a:xfrm rot="0">
            <a:off x="2373829" y="5952798"/>
            <a:ext cx="6053544" cy="3200400"/>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Responsivitas:</a:t>
            </a:r>
          </a:p>
          <a:p>
            <a:pPr algn="just">
              <a:lnSpc>
                <a:spcPts val="6300"/>
              </a:lnSpc>
              <a:spcBef>
                <a:spcPct val="0"/>
              </a:spcBef>
            </a:pPr>
            <a:r>
              <a:rPr lang="en-US" sz="4500">
                <a:solidFill>
                  <a:srgbClr val="FFFFFF"/>
                </a:solidFill>
                <a:latin typeface="Arimo"/>
                <a:ea typeface="Arimo"/>
                <a:cs typeface="Arimo"/>
                <a:sym typeface="Arimo"/>
              </a:rPr>
              <a:t>Menguji kecepatan pengujian deteksi wajah</a:t>
            </a:r>
          </a:p>
        </p:txBody>
      </p:sp>
      <p:sp>
        <p:nvSpPr>
          <p:cNvPr name="Freeform 18" id="18"/>
          <p:cNvSpPr/>
          <p:nvPr/>
        </p:nvSpPr>
        <p:spPr>
          <a:xfrm flipH="false" flipV="false" rot="0">
            <a:off x="9229799" y="5863773"/>
            <a:ext cx="7315200" cy="3492750"/>
          </a:xfrm>
          <a:custGeom>
            <a:avLst/>
            <a:gdLst/>
            <a:ahLst/>
            <a:cxnLst/>
            <a:rect r="r" b="b" t="t" l="l"/>
            <a:pathLst>
              <a:path h="3492750" w="7315200">
                <a:moveTo>
                  <a:pt x="0" y="0"/>
                </a:moveTo>
                <a:lnTo>
                  <a:pt x="7315200" y="0"/>
                </a:lnTo>
                <a:lnTo>
                  <a:pt x="7315200" y="3492750"/>
                </a:lnTo>
                <a:lnTo>
                  <a:pt x="0" y="34927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9675257" y="5943273"/>
            <a:ext cx="6053544" cy="2216150"/>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Evaluasi:</a:t>
            </a:r>
          </a:p>
          <a:p>
            <a:pPr algn="just">
              <a:lnSpc>
                <a:spcPts val="5600"/>
              </a:lnSpc>
              <a:spcBef>
                <a:spcPct val="0"/>
              </a:spcBef>
            </a:pPr>
            <a:r>
              <a:rPr lang="en-US" sz="4000">
                <a:solidFill>
                  <a:srgbClr val="FFFFFF"/>
                </a:solidFill>
                <a:latin typeface="Arimo"/>
                <a:ea typeface="Arimo"/>
                <a:cs typeface="Arimo"/>
                <a:sym typeface="Arimo"/>
              </a:rPr>
              <a:t>Dengan beberapa gambar dengan berbagai kondisi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6161927" y="8557580"/>
            <a:ext cx="901902" cy="2556938"/>
          </a:xfrm>
          <a:custGeom>
            <a:avLst/>
            <a:gdLst/>
            <a:ahLst/>
            <a:cxnLst/>
            <a:rect r="r" b="b" t="t" l="l"/>
            <a:pathLst>
              <a:path h="2556938" w="901902">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491740" y="2015766"/>
            <a:ext cx="8408907" cy="7820283"/>
          </a:xfrm>
          <a:custGeom>
            <a:avLst/>
            <a:gdLst/>
            <a:ahLst/>
            <a:cxnLst/>
            <a:rect r="r" b="b" t="t" l="l"/>
            <a:pathLst>
              <a:path h="7820283" w="8408907">
                <a:moveTo>
                  <a:pt x="0" y="0"/>
                </a:moveTo>
                <a:lnTo>
                  <a:pt x="8408907" y="0"/>
                </a:lnTo>
                <a:lnTo>
                  <a:pt x="8408907" y="7820283"/>
                </a:lnTo>
                <a:lnTo>
                  <a:pt x="0" y="7820283"/>
                </a:lnTo>
                <a:lnTo>
                  <a:pt x="0" y="0"/>
                </a:lnTo>
                <a:close/>
              </a:path>
            </a:pathLst>
          </a:custGeom>
          <a:blipFill>
            <a:blip r:embed="rId10"/>
            <a:stretch>
              <a:fillRect l="-14" t="0" r="-14" b="0"/>
            </a:stretch>
          </a:blipFill>
        </p:spPr>
      </p:sp>
      <p:sp>
        <p:nvSpPr>
          <p:cNvPr name="Freeform 12" id="12"/>
          <p:cNvSpPr/>
          <p:nvPr/>
        </p:nvSpPr>
        <p:spPr>
          <a:xfrm flipH="false" flipV="false" rot="0">
            <a:off x="8900647" y="2147452"/>
            <a:ext cx="8862936" cy="7688597"/>
          </a:xfrm>
          <a:custGeom>
            <a:avLst/>
            <a:gdLst/>
            <a:ahLst/>
            <a:cxnLst/>
            <a:rect r="r" b="b" t="t" l="l"/>
            <a:pathLst>
              <a:path h="7688597" w="8862936">
                <a:moveTo>
                  <a:pt x="0" y="0"/>
                </a:moveTo>
                <a:lnTo>
                  <a:pt x="8862936" y="0"/>
                </a:lnTo>
                <a:lnTo>
                  <a:pt x="8862936" y="7688597"/>
                </a:lnTo>
                <a:lnTo>
                  <a:pt x="0" y="7688597"/>
                </a:lnTo>
                <a:lnTo>
                  <a:pt x="0" y="0"/>
                </a:lnTo>
                <a:close/>
              </a:path>
            </a:pathLst>
          </a:custGeom>
          <a:blipFill>
            <a:blip r:embed="rId11"/>
            <a:stretch>
              <a:fillRect l="0" t="-30" r="0" b="-30"/>
            </a:stretch>
          </a:blipFill>
        </p:spPr>
      </p:sp>
      <p:sp>
        <p:nvSpPr>
          <p:cNvPr name="TextBox 13" id="13"/>
          <p:cNvSpPr txBox="true"/>
          <p:nvPr/>
        </p:nvSpPr>
        <p:spPr>
          <a:xfrm rot="0">
            <a:off x="7533680" y="615247"/>
            <a:ext cx="3220641" cy="1708151"/>
          </a:xfrm>
          <a:prstGeom prst="rect">
            <a:avLst/>
          </a:prstGeom>
        </p:spPr>
        <p:txBody>
          <a:bodyPr anchor="t" rtlCol="false" tIns="0" lIns="0" bIns="0" rIns="0">
            <a:spAutoFit/>
          </a:bodyPr>
          <a:lstStyle/>
          <a:p>
            <a:pPr algn="ctr">
              <a:lnSpc>
                <a:spcPts val="13999"/>
              </a:lnSpc>
              <a:spcBef>
                <a:spcPct val="0"/>
              </a:spcBef>
            </a:pPr>
            <a:r>
              <a:rPr lang="en-US" sz="9999">
                <a:solidFill>
                  <a:srgbClr val="23354B"/>
                </a:solidFill>
                <a:latin typeface="League Spartan"/>
                <a:ea typeface="League Spartan"/>
                <a:cs typeface="League Spartan"/>
                <a:sym typeface="League Spartan"/>
              </a:rPr>
              <a:t>Hasil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DAGYvPtFE5s</dc:identifier>
  <dcterms:modified xsi:type="dcterms:W3CDTF">2011-08-01T06:04:30Z</dcterms:modified>
  <cp:revision>1</cp:revision>
  <dc:title>Putih Biru Abstrak Seminar Proposal Presentasi</dc:title>
</cp:coreProperties>
</file>