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5" r:id="rId3"/>
    <p:sldId id="266" r:id="rId4"/>
    <p:sldId id="257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73" r:id="rId13"/>
    <p:sldId id="268" r:id="rId14"/>
    <p:sldId id="269" r:id="rId15"/>
    <p:sldId id="270" r:id="rId16"/>
    <p:sldId id="271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1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392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0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1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09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6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2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1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2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279C-B2FA-43CD-B6BA-FB4B7ADE4EB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71EC0-3FAC-4FB7-AD60-D89CA1E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A426-F7A3-42A3-84F0-315909A17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783" y="2463961"/>
            <a:ext cx="8144134" cy="1373070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Dasar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A64F6-6C7C-4EAA-ABE4-BA495CFCA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Dibuat</a:t>
            </a:r>
            <a:r>
              <a:rPr lang="en-US" dirty="0"/>
              <a:t> oleh : </a:t>
            </a:r>
            <a:r>
              <a:rPr lang="en-US" dirty="0" err="1"/>
              <a:t>Mochammad</a:t>
            </a:r>
            <a:r>
              <a:rPr lang="en-US" dirty="0"/>
              <a:t> Farrel Wiraputra</a:t>
            </a:r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3B52FA6F-609E-438F-9ED1-1B48E6DFD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781" y="302971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6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066D-FC07-4453-BDDE-E153BC8A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74" y="1011992"/>
            <a:ext cx="9613861" cy="1080938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dirty="0" err="1"/>
              <a:t>Penulisan</a:t>
            </a:r>
            <a:r>
              <a:rPr lang="en-US" b="1" dirty="0"/>
              <a:t> Blok Program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D01B-F368-4374-BF14-835B8A6AB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US" dirty="0"/>
              <a:t>Blok program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beberpaa</a:t>
            </a:r>
            <a:r>
              <a:rPr lang="en-US" dirty="0"/>
              <a:t> statement yang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.</a:t>
            </a:r>
          </a:p>
          <a:p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indentasi</a:t>
            </a:r>
            <a:r>
              <a:rPr lang="en-US" dirty="0"/>
              <a:t> (tab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2x/4x).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510DD-387F-4B23-9C9F-B059B875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69" y="4434757"/>
            <a:ext cx="2533650" cy="81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C4EB1-4258-4E2F-9D9D-C2E5016278C9}"/>
              </a:ext>
            </a:extLst>
          </p:cNvPr>
          <p:cNvSpPr txBox="1"/>
          <p:nvPr/>
        </p:nvSpPr>
        <p:spPr>
          <a:xfrm>
            <a:off x="3912892" y="3905698"/>
            <a:ext cx="314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Contoh</a:t>
            </a:r>
            <a:r>
              <a:rPr lang="en-US" sz="2400" dirty="0"/>
              <a:t> Salah: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80E73-B694-4234-A799-15CD91D0C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07" y="4434757"/>
            <a:ext cx="3124200" cy="514350"/>
          </a:xfrm>
          <a:prstGeom prst="rect">
            <a:avLst/>
          </a:prstGeom>
        </p:spPr>
      </p:pic>
      <p:pic>
        <p:nvPicPr>
          <p:cNvPr id="8" name="Picture 2" descr="pythonâ¢">
            <a:extLst>
              <a:ext uri="{FF2B5EF4-FFF2-40B4-BE49-F238E27FC236}">
                <a16:creationId xmlns:a16="http://schemas.microsoft.com/office/drawing/2014/main" id="{6B6A759C-470E-46DF-B496-E357B9A4B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F31E-A7CA-4CA3-91F4-2E0D74E9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5. Cara </a:t>
            </a:r>
            <a:r>
              <a:rPr lang="en-US" b="1" dirty="0" err="1"/>
              <a:t>Penulisan</a:t>
            </a:r>
            <a:r>
              <a:rPr lang="en-US" b="1" dirty="0"/>
              <a:t> </a:t>
            </a:r>
            <a:r>
              <a:rPr lang="en-US" b="1" dirty="0" err="1"/>
              <a:t>Komentar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3B3-1C6A-4B05-9033-2DC46156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  <a:p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menonaktifkan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Pagar</a:t>
            </a:r>
            <a:r>
              <a:rPr lang="en-US" dirty="0"/>
              <a:t> (#)</a:t>
            </a:r>
          </a:p>
          <a:p>
            <a:pPr lvl="1"/>
            <a:r>
              <a:rPr lang="en-US" dirty="0"/>
              <a:t>Cara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pagar</a:t>
            </a:r>
            <a:r>
              <a:rPr lang="en-US" dirty="0"/>
              <a:t> (#).</a:t>
            </a:r>
          </a:p>
          <a:p>
            <a:pPr lvl="1"/>
            <a:r>
              <a:rPr lang="en-US" dirty="0" err="1"/>
              <a:t>Contohnya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E4B90463-8A1D-49F5-AA6F-961C7430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008E7C-55AF-43AB-8F4B-44676ED3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58" y="4514348"/>
            <a:ext cx="3717257" cy="7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2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A426-F7A3-42A3-84F0-315909A17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Mengenal</a:t>
            </a:r>
            <a:r>
              <a:rPr lang="en-US" b="1" dirty="0"/>
              <a:t> </a:t>
            </a:r>
            <a:r>
              <a:rPr lang="en-US" b="1" dirty="0" err="1"/>
              <a:t>Variabel</a:t>
            </a:r>
            <a:r>
              <a:rPr lang="en-US" b="1" dirty="0"/>
              <a:t> dan </a:t>
            </a:r>
            <a:r>
              <a:rPr lang="en-US" b="1" dirty="0" err="1"/>
              <a:t>Tipe</a:t>
            </a:r>
            <a:r>
              <a:rPr lang="en-US" b="1" dirty="0"/>
              <a:t> Data </a:t>
            </a:r>
            <a:r>
              <a:rPr lang="en-US" b="1" dirty="0" err="1"/>
              <a:t>dalam</a:t>
            </a:r>
            <a:r>
              <a:rPr lang="en-US" b="1" dirty="0"/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A64F6-6C7C-4EAA-ABE4-BA495CFCA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F728F252-D10D-4B8E-B3AE-2E6C44CB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170" y="302971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32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F31E-A7CA-4CA3-91F4-2E0D74E9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Variabel</a:t>
            </a:r>
            <a:r>
              <a:rPr lang="en-US" b="1" dirty="0"/>
              <a:t> di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3B3-1C6A-4B05-9033-2DC46156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Aturan</a:t>
            </a:r>
            <a:r>
              <a:rPr lang="en-US" sz="1800" dirty="0"/>
              <a:t> </a:t>
            </a:r>
            <a:r>
              <a:rPr lang="en-US" sz="1800" dirty="0" err="1"/>
              <a:t>Penulisan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endParaRPr lang="en-US" sz="18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Nama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diawali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garis</a:t>
            </a:r>
            <a:r>
              <a:rPr lang="en-US" sz="1600" dirty="0"/>
              <a:t> </a:t>
            </a:r>
            <a:r>
              <a:rPr lang="en-US" sz="1600" dirty="0" err="1"/>
              <a:t>bawah</a:t>
            </a:r>
            <a:r>
              <a:rPr lang="en-US" sz="1600" dirty="0"/>
              <a:t> (_), </a:t>
            </a:r>
            <a:r>
              <a:rPr lang="en-US" sz="1600" dirty="0" err="1"/>
              <a:t>contoh</a:t>
            </a:r>
            <a:r>
              <a:rPr lang="en-US" sz="1600" dirty="0"/>
              <a:t>: </a:t>
            </a:r>
            <a:r>
              <a:rPr lang="en-US" sz="1600" dirty="0" err="1"/>
              <a:t>nama</a:t>
            </a:r>
            <a:r>
              <a:rPr lang="en-US" sz="1600" dirty="0"/>
              <a:t>, _</a:t>
            </a:r>
            <a:r>
              <a:rPr lang="en-US" sz="1600" dirty="0" err="1"/>
              <a:t>nama</a:t>
            </a:r>
            <a:r>
              <a:rPr lang="en-US" sz="1600" dirty="0"/>
              <a:t>, </a:t>
            </a:r>
            <a:r>
              <a:rPr lang="en-US" sz="1600" dirty="0" err="1"/>
              <a:t>namaKu</a:t>
            </a:r>
            <a:r>
              <a:rPr lang="en-US" sz="1600" dirty="0"/>
              <a:t>, </a:t>
            </a:r>
            <a:r>
              <a:rPr lang="en-US" sz="1600" dirty="0" err="1"/>
              <a:t>nama_variabel</a:t>
            </a:r>
            <a:r>
              <a:rPr lang="en-US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, </a:t>
            </a:r>
            <a:r>
              <a:rPr lang="en-US" sz="1600" dirty="0" err="1"/>
              <a:t>garis</a:t>
            </a:r>
            <a:r>
              <a:rPr lang="en-US" sz="1600" dirty="0"/>
              <a:t> </a:t>
            </a:r>
            <a:r>
              <a:rPr lang="en-US" sz="1600" dirty="0" err="1"/>
              <a:t>bawah</a:t>
            </a:r>
            <a:r>
              <a:rPr lang="en-US" sz="1600" dirty="0"/>
              <a:t> (_)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, </a:t>
            </a:r>
            <a:r>
              <a:rPr lang="en-US" sz="1600" dirty="0" err="1"/>
              <a:t>contoh</a:t>
            </a:r>
            <a:r>
              <a:rPr lang="en-US" sz="1600" dirty="0"/>
              <a:t>: __</a:t>
            </a:r>
            <a:r>
              <a:rPr lang="en-US" sz="1600" dirty="0" err="1"/>
              <a:t>nama</a:t>
            </a:r>
            <a:r>
              <a:rPr lang="en-US" sz="1600" dirty="0"/>
              <a:t>, n2, nilai1.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Karakter</a:t>
            </a:r>
            <a:r>
              <a:rPr lang="en-US" sz="1600" dirty="0"/>
              <a:t> pada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dirty="0" err="1"/>
              <a:t>sensitif</a:t>
            </a:r>
            <a:r>
              <a:rPr lang="en-US" sz="1600" dirty="0"/>
              <a:t> (case-</a:t>
            </a:r>
            <a:r>
              <a:rPr lang="en-US" sz="1600" dirty="0" err="1"/>
              <a:t>sensitif</a:t>
            </a:r>
            <a:r>
              <a:rPr lang="en-US" sz="1600" dirty="0"/>
              <a:t>). </a:t>
            </a:r>
            <a:r>
              <a:rPr lang="en-US" sz="1600" dirty="0" err="1"/>
              <a:t>Artinya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dan </a:t>
            </a:r>
            <a:r>
              <a:rPr lang="en-US" sz="1600" dirty="0" err="1"/>
              <a:t>kecil</a:t>
            </a:r>
            <a:r>
              <a:rPr lang="en-US" sz="1600" dirty="0"/>
              <a:t> </a:t>
            </a:r>
            <a:r>
              <a:rPr lang="en-US" sz="1600" dirty="0" err="1"/>
              <a:t>dibedakan</a:t>
            </a:r>
            <a:r>
              <a:rPr lang="en-US" sz="1600" dirty="0"/>
              <a:t>. </a:t>
            </a:r>
            <a:r>
              <a:rPr lang="en-US" sz="1600" dirty="0" err="1"/>
              <a:t>Misalnya</a:t>
            </a:r>
            <a:r>
              <a:rPr lang="en-US" sz="1600" dirty="0"/>
              <a:t>, </a:t>
            </a:r>
            <a:r>
              <a:rPr lang="en-US" sz="1600" dirty="0" err="1"/>
              <a:t>variabel_Ku</a:t>
            </a:r>
            <a:r>
              <a:rPr lang="en-US" sz="1600" dirty="0"/>
              <a:t> dan </a:t>
            </a:r>
            <a:r>
              <a:rPr lang="en-US" sz="1600" dirty="0" err="1"/>
              <a:t>variabel_ku</a:t>
            </a:r>
            <a:r>
              <a:rPr lang="en-US" sz="1600" dirty="0"/>
              <a:t>, </a:t>
            </a:r>
            <a:r>
              <a:rPr lang="en-US" sz="1600" dirty="0" err="1"/>
              <a:t>keduanya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Nama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kata </a:t>
            </a:r>
            <a:r>
              <a:rPr lang="en-US" sz="1600" dirty="0" err="1"/>
              <a:t>kunci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python </a:t>
            </a:r>
            <a:r>
              <a:rPr lang="en-US" sz="1600" dirty="0" err="1"/>
              <a:t>seperti</a:t>
            </a:r>
            <a:r>
              <a:rPr lang="en-US" sz="1600" dirty="0"/>
              <a:t> if, while, for, </a:t>
            </a:r>
            <a:r>
              <a:rPr lang="en-US" sz="1600" dirty="0" err="1"/>
              <a:t>dsb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E4B90463-8A1D-49F5-AA6F-961C7430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83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F31E-A7CA-4CA3-91F4-2E0D74E9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3B3-1C6A-4B05-9033-2DC46156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55512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Variabel</a:t>
            </a:r>
            <a:r>
              <a:rPr lang="en-US" dirty="0"/>
              <a:t> di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variable,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print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variable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del()</a:t>
            </a:r>
          </a:p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E4B90463-8A1D-49F5-AA6F-961C7430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1E09B-5CE6-4671-A433-CC8FD4648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80" y="2877302"/>
            <a:ext cx="3908024" cy="716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52EEF-CC44-41B2-AB4B-00F5CBDC8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80" y="4221706"/>
            <a:ext cx="2867941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A2E4C4-A50F-4030-9F7D-044C18BD7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180" y="5773665"/>
            <a:ext cx="390802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9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F31E-A7CA-4CA3-91F4-2E0D74E9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 err="1"/>
              <a:t>Tipe</a:t>
            </a:r>
            <a:r>
              <a:rPr lang="en-US" b="1" dirty="0"/>
              <a:t>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3B3-1C6A-4B05-9033-2DC46156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,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teks</a:t>
            </a:r>
            <a:r>
              <a:rPr lang="en-US" dirty="0"/>
              <a:t> (string)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("...").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(integer) dan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.</a:t>
            </a:r>
          </a:p>
          <a:p>
            <a:r>
              <a:rPr lang="en-US" dirty="0"/>
              <a:t>Python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type().</a:t>
            </a:r>
          </a:p>
          <a:p>
            <a:r>
              <a:rPr lang="en-US" b="1" dirty="0" err="1"/>
              <a:t>Contoh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E4B90463-8A1D-49F5-AA6F-961C7430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11D61F-4767-42AC-A9DF-8809B4AE4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326" y="5485523"/>
            <a:ext cx="32099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3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F31E-A7CA-4CA3-91F4-2E0D74E9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3B3-1C6A-4B05-9033-2DC46156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,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primitif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python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Tipe</a:t>
            </a:r>
            <a:r>
              <a:rPr lang="en-US" sz="1800" dirty="0"/>
              <a:t> data </a:t>
            </a:r>
            <a:r>
              <a:rPr lang="en-US" sz="1800" dirty="0" err="1"/>
              <a:t>angka</a:t>
            </a:r>
            <a:endParaRPr lang="en-US" sz="1800" dirty="0"/>
          </a:p>
          <a:p>
            <a:pPr marL="914400" lvl="2" indent="0">
              <a:buNone/>
            </a:pPr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lagi</a:t>
            </a:r>
            <a:r>
              <a:rPr lang="en-US" sz="1600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/>
              <a:t>int (Integer):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, </a:t>
            </a:r>
            <a:r>
              <a:rPr lang="en-US" sz="1600" dirty="0" err="1"/>
              <a:t>contoh</a:t>
            </a:r>
            <a:r>
              <a:rPr lang="en-US" sz="1600" dirty="0"/>
              <a:t> 32, 22, 12, 10, </a:t>
            </a:r>
            <a:r>
              <a:rPr lang="en-US" sz="1600" dirty="0" err="1"/>
              <a:t>dsb</a:t>
            </a:r>
            <a:r>
              <a:rPr lang="en-US" sz="1600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/>
              <a:t>float: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pecahan</a:t>
            </a:r>
            <a:r>
              <a:rPr lang="en-US" sz="1600" dirty="0"/>
              <a:t>, </a:t>
            </a:r>
            <a:r>
              <a:rPr lang="en-US" sz="1600" dirty="0" err="1"/>
              <a:t>contoh</a:t>
            </a:r>
            <a:r>
              <a:rPr lang="en-US" sz="1600" dirty="0"/>
              <a:t> 1.3, 4.2, 22.3, </a:t>
            </a:r>
            <a:r>
              <a:rPr lang="en-US" sz="1600" dirty="0" err="1"/>
              <a:t>dsb</a:t>
            </a:r>
            <a:r>
              <a:rPr lang="en-US" sz="1600" dirty="0"/>
              <a:t>.</a:t>
            </a:r>
          </a:p>
          <a:p>
            <a:pPr lvl="1"/>
            <a:r>
              <a:rPr lang="en-US" sz="1800" dirty="0" err="1"/>
              <a:t>Tipe</a:t>
            </a:r>
            <a:r>
              <a:rPr lang="en-US" sz="1800" dirty="0"/>
              <a:t> data </a:t>
            </a:r>
            <a:r>
              <a:rPr lang="en-US" sz="1800" dirty="0" err="1"/>
              <a:t>teks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Tipe</a:t>
            </a:r>
            <a:r>
              <a:rPr lang="en-US" sz="1800" dirty="0"/>
              <a:t> data </a:t>
            </a:r>
            <a:r>
              <a:rPr lang="en-US" sz="1800" dirty="0" err="1"/>
              <a:t>teks</a:t>
            </a:r>
            <a:r>
              <a:rPr lang="en-US" sz="1800" dirty="0"/>
              <a:t> </a:t>
            </a:r>
            <a:r>
              <a:rPr lang="en-US" sz="1800" dirty="0" err="1"/>
              <a:t>dibagi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/>
              <a:t>Char: </a:t>
            </a:r>
            <a:r>
              <a:rPr lang="en-US" sz="1600" dirty="0" err="1"/>
              <a:t>Karakter</a:t>
            </a:r>
            <a:r>
              <a:rPr lang="en-US" sz="1600" dirty="0"/>
              <a:t>, </a:t>
            </a:r>
            <a:r>
              <a:rPr lang="en-US" sz="1600" dirty="0" err="1"/>
              <a:t>contoh</a:t>
            </a:r>
            <a:r>
              <a:rPr lang="en-US" sz="1600" dirty="0"/>
              <a:t> 'R'.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/>
              <a:t>String: Kumpulan </a:t>
            </a:r>
            <a:r>
              <a:rPr lang="en-US" sz="1600" dirty="0" err="1"/>
              <a:t>karakter</a:t>
            </a:r>
            <a:r>
              <a:rPr lang="en-US" sz="1600" dirty="0"/>
              <a:t>, </a:t>
            </a:r>
            <a:r>
              <a:rPr lang="en-US" sz="1600" dirty="0" err="1"/>
              <a:t>contoh</a:t>
            </a:r>
            <a:r>
              <a:rPr lang="en-US" sz="1600" dirty="0"/>
              <a:t> “Nama Saya Farrel".</a:t>
            </a:r>
          </a:p>
          <a:p>
            <a:pPr lvl="1"/>
            <a:r>
              <a:rPr lang="en-US" sz="1800" dirty="0" err="1"/>
              <a:t>Tipe</a:t>
            </a:r>
            <a:r>
              <a:rPr lang="en-US" sz="1800" dirty="0"/>
              <a:t> data Boolean</a:t>
            </a:r>
          </a:p>
          <a:p>
            <a:pPr lvl="2"/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yang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Truedan</a:t>
            </a:r>
            <a:r>
              <a:rPr lang="en-US" sz="1600" dirty="0"/>
              <a:t> False </a:t>
            </a:r>
            <a:r>
              <a:rPr lang="en-US" sz="1600" dirty="0" err="1"/>
              <a:t>atau</a:t>
            </a:r>
            <a:r>
              <a:rPr lang="en-US" sz="1600" dirty="0"/>
              <a:t> 0 dan 1.</a:t>
            </a:r>
          </a:p>
          <a:p>
            <a:pPr lvl="2"/>
            <a:r>
              <a:rPr lang="en-US" sz="1600" dirty="0" err="1"/>
              <a:t>Penulisan</a:t>
            </a:r>
            <a:r>
              <a:rPr lang="en-US" sz="1600" dirty="0"/>
              <a:t> True dan False,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pertamnya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kapital</a:t>
            </a:r>
            <a:r>
              <a:rPr lang="en-US" sz="1600" dirty="0"/>
              <a:t> dan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petik</a:t>
            </a:r>
            <a:r>
              <a:rPr lang="en-US" sz="1600" dirty="0"/>
              <a:t>.</a:t>
            </a:r>
          </a:p>
          <a:p>
            <a:pPr lvl="1"/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endParaRPr lang="en-US" sz="2000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E4B90463-8A1D-49F5-AA6F-961C7430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9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A426-F7A3-42A3-84F0-315909A17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Jenis</a:t>
            </a:r>
            <a:r>
              <a:rPr lang="en-US" b="1" dirty="0"/>
              <a:t> Operator </a:t>
            </a:r>
            <a:r>
              <a:rPr lang="en-US" b="1" dirty="0" err="1"/>
              <a:t>dalam</a:t>
            </a:r>
            <a:r>
              <a:rPr lang="en-US" b="1" dirty="0"/>
              <a:t>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A64F6-6C7C-4EAA-ABE4-BA495CFCA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F728F252-D10D-4B8E-B3AE-2E6C44CB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170" y="302971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44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F31E-A7CA-4CA3-91F4-2E0D74E9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3B3-1C6A-4B05-9033-2DC46156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operator?</a:t>
            </a:r>
          </a:p>
          <a:p>
            <a:r>
              <a:rPr lang="en-US" dirty="0"/>
              <a:t>Operator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simbol-simbol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operator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Operator </a:t>
            </a:r>
            <a:r>
              <a:rPr lang="en-US" dirty="0" err="1"/>
              <a:t>Pembanding</a:t>
            </a:r>
            <a:r>
              <a:rPr lang="en-US" dirty="0"/>
              <a:t>/</a:t>
            </a:r>
            <a:r>
              <a:rPr lang="en-US" dirty="0" err="1"/>
              <a:t>Relasi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Opeartor</a:t>
            </a:r>
            <a:r>
              <a:rPr lang="en-US" dirty="0"/>
              <a:t> </a:t>
            </a:r>
            <a:r>
              <a:rPr lang="en-US" dirty="0" err="1"/>
              <a:t>Logika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Operator Bitwise</a:t>
            </a:r>
          </a:p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E4B90463-8A1D-49F5-AA6F-961C7430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84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E4C8-CB98-4BE6-8FF7-54DC28C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Aritmatika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D37D-F98C-46AF-9151-5ABFD4FE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Opeartor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operator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8EFC8EA7-3009-4B2E-933B-59147DD9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1B0A96-49FC-4BB8-A454-8DD877D20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40151"/>
              </p:ext>
            </p:extLst>
          </p:nvPr>
        </p:nvGraphicFramePr>
        <p:xfrm>
          <a:off x="873877" y="3405206"/>
          <a:ext cx="6019800" cy="2530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178978263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1963366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Operator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Simbol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99203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Penjumlahan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51972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Pengurangan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9944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Perkalian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0486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Pembagian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7991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Sisa Bagi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7177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Pemangkatan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77391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0334AC-44E4-4012-84ED-ABFB3072129E}"/>
              </a:ext>
            </a:extLst>
          </p:cNvPr>
          <p:cNvSpPr txBox="1"/>
          <p:nvPr/>
        </p:nvSpPr>
        <p:spPr>
          <a:xfrm>
            <a:off x="7748337" y="3405206"/>
            <a:ext cx="232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56C6B5-FCFC-49B5-8698-E2820E32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239" y="3428999"/>
            <a:ext cx="1953115" cy="25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1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A0D8-38C7-404E-A58E-B844C2E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Python?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908A9-1E50-4F2F-AD3A-2AC72122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diracik</a:t>
            </a:r>
            <a:r>
              <a:rPr lang="en-US" dirty="0"/>
              <a:t> oleh Guido van Rossum.</a:t>
            </a:r>
          </a:p>
          <a:p>
            <a:r>
              <a:rPr lang="en-US" dirty="0"/>
              <a:t>Python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program, </a:t>
            </a:r>
            <a:r>
              <a:rPr lang="en-US" dirty="0" err="1"/>
              <a:t>seperti</a:t>
            </a:r>
            <a:r>
              <a:rPr lang="en-US" dirty="0"/>
              <a:t>: program CLI, Program GUI (desktop), </a:t>
            </a:r>
            <a:r>
              <a:rPr lang="en-US" dirty="0" err="1"/>
              <a:t>Aplikasi</a:t>
            </a:r>
            <a:r>
              <a:rPr lang="en-US" dirty="0"/>
              <a:t> Mobile, Web, IoT, Game, Program </a:t>
            </a:r>
            <a:r>
              <a:rPr lang="en-US" dirty="0" err="1"/>
              <a:t>untuk</a:t>
            </a:r>
            <a:r>
              <a:rPr lang="en-US" dirty="0"/>
              <a:t> Hacking,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r>
              <a:rPr lang="en-US" dirty="0"/>
              <a:t>Python juga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sintaknya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484C0606-7A21-4776-A043-D35E83CE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68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05C8-9C97-40DC-BFD2-600833BB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Penugasan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8E36-0EF7-40DB-ACD3-52B55A11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namanya</a:t>
            </a:r>
            <a:r>
              <a:rPr lang="en-US" sz="1400" dirty="0"/>
              <a:t>, operator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tugas</a:t>
            </a:r>
            <a:r>
              <a:rPr lang="en-US" sz="1400" dirty="0"/>
              <a:t> pada </a:t>
            </a:r>
            <a:r>
              <a:rPr lang="en-US" sz="1400" dirty="0" err="1"/>
              <a:t>variabel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Misalnya</a:t>
            </a:r>
            <a:r>
              <a:rPr lang="en-US" sz="1400" dirty="0"/>
              <a:t>:</a:t>
            </a:r>
          </a:p>
          <a:p>
            <a:pPr lvl="1"/>
            <a:r>
              <a:rPr lang="en-US" sz="1100" dirty="0" err="1"/>
              <a:t>umur</a:t>
            </a:r>
            <a:r>
              <a:rPr lang="en-US" sz="1100" dirty="0"/>
              <a:t> = 18</a:t>
            </a:r>
          </a:p>
          <a:p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 </a:t>
            </a:r>
            <a:r>
              <a:rPr lang="en-US" sz="1400" dirty="0" err="1"/>
              <a:t>umur</a:t>
            </a:r>
            <a:r>
              <a:rPr lang="en-US" sz="1400" dirty="0"/>
              <a:t> 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berikan</a:t>
            </a:r>
            <a:r>
              <a:rPr lang="en-US" sz="1400" dirty="0"/>
              <a:t> </a:t>
            </a:r>
            <a:r>
              <a:rPr lang="en-US" sz="1400" dirty="0" err="1"/>
              <a:t>tugas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menyimpan</a:t>
            </a:r>
            <a:r>
              <a:rPr lang="en-US" sz="1400" dirty="0"/>
              <a:t> </a:t>
            </a:r>
            <a:r>
              <a:rPr lang="en-US" sz="1400" dirty="0" err="1"/>
              <a:t>angka</a:t>
            </a:r>
            <a:r>
              <a:rPr lang="en-US" sz="1400" dirty="0"/>
              <a:t> 18.</a:t>
            </a:r>
          </a:p>
          <a:p>
            <a:r>
              <a:rPr lang="en-US" sz="1400" dirty="0" err="1"/>
              <a:t>Selain</a:t>
            </a:r>
            <a:r>
              <a:rPr lang="en-US" sz="1400" dirty="0"/>
              <a:t> </a:t>
            </a:r>
            <a:r>
              <a:rPr lang="en-US" sz="1400" dirty="0" err="1"/>
              <a:t>menyimpan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pengisian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, </a:t>
            </a:r>
            <a:r>
              <a:rPr lang="en-US" sz="1400" dirty="0" err="1"/>
              <a:t>ada</a:t>
            </a:r>
            <a:r>
              <a:rPr lang="en-US" sz="1400" dirty="0"/>
              <a:t> juga </a:t>
            </a:r>
            <a:r>
              <a:rPr lang="en-US" sz="1400" dirty="0" err="1"/>
              <a:t>menjumlahkan</a:t>
            </a:r>
            <a:r>
              <a:rPr lang="en-US" sz="1400" dirty="0"/>
              <a:t>, </a:t>
            </a:r>
            <a:r>
              <a:rPr lang="en-US" sz="1400" dirty="0" err="1"/>
              <a:t>mengurangi</a:t>
            </a:r>
            <a:r>
              <a:rPr lang="en-US" sz="1400" dirty="0"/>
              <a:t>, </a:t>
            </a:r>
            <a:r>
              <a:rPr lang="en-US" sz="1400" dirty="0" err="1"/>
              <a:t>perkalian</a:t>
            </a:r>
            <a:r>
              <a:rPr lang="en-US" sz="1400" dirty="0"/>
              <a:t>, </a:t>
            </a:r>
            <a:r>
              <a:rPr lang="en-US" sz="1400" dirty="0" err="1"/>
              <a:t>pembagian</a:t>
            </a:r>
            <a:r>
              <a:rPr lang="en-US" sz="1400" dirty="0"/>
              <a:t>, </a:t>
            </a:r>
            <a:r>
              <a:rPr lang="en-US" sz="1400" dirty="0" err="1"/>
              <a:t>dsb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A4483F62-F1C0-4440-BD12-A79905BD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D8B8A5-2246-430A-A073-057B34D65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51503"/>
              </p:ext>
            </p:extLst>
          </p:nvPr>
        </p:nvGraphicFramePr>
        <p:xfrm>
          <a:off x="948954" y="3847773"/>
          <a:ext cx="5756646" cy="2892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8323">
                  <a:extLst>
                    <a:ext uri="{9D8B030D-6E8A-4147-A177-3AD203B41FA5}">
                      <a16:colId xmlns:a16="http://schemas.microsoft.com/office/drawing/2014/main" val="2250925906"/>
                    </a:ext>
                  </a:extLst>
                </a:gridCol>
                <a:gridCol w="2878323">
                  <a:extLst>
                    <a:ext uri="{9D8B030D-6E8A-4147-A177-3AD203B41FA5}">
                      <a16:colId xmlns:a16="http://schemas.microsoft.com/office/drawing/2014/main" val="1272374618"/>
                    </a:ext>
                  </a:extLst>
                </a:gridCol>
              </a:tblGrid>
              <a:tr h="287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Operator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 dirty="0" err="1">
                          <a:effectLst/>
                        </a:rPr>
                        <a:t>Simbol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8802807"/>
                  </a:ext>
                </a:extLst>
              </a:tr>
              <a:tr h="287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Pengisian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71800623"/>
                  </a:ext>
                </a:extLst>
              </a:tr>
              <a:tr h="287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Penjumlahan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+=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06098712"/>
                  </a:ext>
                </a:extLst>
              </a:tr>
              <a:tr h="287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Pengurangan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-=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5063799"/>
                  </a:ext>
                </a:extLst>
              </a:tr>
              <a:tr h="287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Perkalian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*=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6086543"/>
                  </a:ext>
                </a:extLst>
              </a:tr>
              <a:tr h="287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Pembagian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/=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8989886"/>
                  </a:ext>
                </a:extLst>
              </a:tr>
              <a:tr h="287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Sisa Bagi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%=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62384314"/>
                  </a:ext>
                </a:extLst>
              </a:tr>
              <a:tr h="287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Pemangkatan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 dirty="0">
                          <a:effectLst/>
                        </a:rPr>
                        <a:t>**=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512304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0A4EF1-A46A-45FF-9AF4-7978F5FC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113" y="3919086"/>
            <a:ext cx="1952650" cy="2035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AC6D9C-CA58-4051-9ACB-557DC7D4250F}"/>
              </a:ext>
            </a:extLst>
          </p:cNvPr>
          <p:cNvSpPr txBox="1"/>
          <p:nvPr/>
        </p:nvSpPr>
        <p:spPr>
          <a:xfrm>
            <a:off x="7202905" y="3847773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CONTOH:</a:t>
            </a:r>
          </a:p>
        </p:txBody>
      </p:sp>
    </p:spTree>
    <p:extLst>
      <p:ext uri="{BB962C8B-B14F-4D97-AF65-F5344CB8AC3E}">
        <p14:creationId xmlns:p14="http://schemas.microsoft.com/office/powerpoint/2010/main" val="2392822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D89-15E5-4543-B838-1BD5958C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Pembanding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577D-1B90-4676-B58C-E4AC3064D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Operator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operator </a:t>
            </a:r>
            <a:r>
              <a:rPr lang="en-US" dirty="0" err="1"/>
              <a:t>relasi</a:t>
            </a:r>
            <a:r>
              <a:rPr lang="en-US" dirty="0"/>
              <a:t> dan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A3900C0C-23A7-4A82-95F0-B7104B6AF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D6EE44-4CEA-430A-A007-956953017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51743"/>
              </p:ext>
            </p:extLst>
          </p:nvPr>
        </p:nvGraphicFramePr>
        <p:xfrm>
          <a:off x="809709" y="3573789"/>
          <a:ext cx="6019800" cy="2530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1660258444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550663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Operator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Simbol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13477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Lebih Besar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&gt;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121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Lebih Kecil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&lt;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83845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Sama Dengan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==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18513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Tidak Sama dengan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!=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1267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Lebih Besar Sama dengan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&gt;=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8659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Lebih Kecil Sama dengan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 dirty="0">
                          <a:effectLst/>
                        </a:rPr>
                        <a:t>&lt;=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4370582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C18ECA3-F5DF-40E1-8F34-90375C8C2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001" y="3951312"/>
            <a:ext cx="2261837" cy="1984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426B19-7FA5-442E-B431-457C18339DDE}"/>
              </a:ext>
            </a:extLst>
          </p:cNvPr>
          <p:cNvSpPr txBox="1"/>
          <p:nvPr/>
        </p:nvSpPr>
        <p:spPr>
          <a:xfrm>
            <a:off x="7161671" y="3573789"/>
            <a:ext cx="140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CONTOH:</a:t>
            </a:r>
          </a:p>
        </p:txBody>
      </p:sp>
    </p:spTree>
    <p:extLst>
      <p:ext uri="{BB962C8B-B14F-4D97-AF65-F5344CB8AC3E}">
        <p14:creationId xmlns:p14="http://schemas.microsoft.com/office/powerpoint/2010/main" val="302656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4E71-AA40-432C-A4FF-2EEA960A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Logika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F954-D2D2-4CB9-8374-0799C4A5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AND, OR, dan NOT.</a:t>
            </a:r>
          </a:p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5FCB20B1-46F3-4AF0-8993-E81301C9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1F6BFF-FB6B-40C8-87F9-8925B477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12660"/>
              </p:ext>
            </p:extLst>
          </p:nvPr>
        </p:nvGraphicFramePr>
        <p:xfrm>
          <a:off x="680321" y="3252798"/>
          <a:ext cx="6019800" cy="1446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395960227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458878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Nama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Simbol di Python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38468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Logika 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27374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Logika 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85368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Negasi/kebalikan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 dirty="0">
                          <a:effectLst/>
                        </a:rPr>
                        <a:t>not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615812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207842A-B011-4034-82C8-BE106065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742" y="3621640"/>
            <a:ext cx="1447800" cy="1714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E85837-DAC7-401D-A571-24F1648D5964}"/>
              </a:ext>
            </a:extLst>
          </p:cNvPr>
          <p:cNvSpPr txBox="1"/>
          <p:nvPr/>
        </p:nvSpPr>
        <p:spPr>
          <a:xfrm>
            <a:off x="7299158" y="3252798"/>
            <a:ext cx="203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CONTOH:</a:t>
            </a:r>
          </a:p>
        </p:txBody>
      </p:sp>
    </p:spTree>
    <p:extLst>
      <p:ext uri="{BB962C8B-B14F-4D97-AF65-F5344CB8AC3E}">
        <p14:creationId xmlns:p14="http://schemas.microsoft.com/office/powerpoint/2010/main" val="75918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0B15-2B11-4DA5-B182-1CD8AD1B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Bitwise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3268-BF7B-49E1-AEF3-60AD8E1A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Bitwise </a:t>
            </a:r>
            <a:r>
              <a:rPr lang="en-US" dirty="0" err="1"/>
              <a:t>adalah</a:t>
            </a:r>
            <a:r>
              <a:rPr lang="en-US" dirty="0"/>
              <a:t> operator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bit/</a:t>
            </a:r>
            <a:r>
              <a:rPr lang="en-US" dirty="0" err="1"/>
              <a:t>biner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59222A8F-1C99-4791-B72B-39AA33341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546588-3A7C-4E2B-A8DE-B4A823512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61443"/>
              </p:ext>
            </p:extLst>
          </p:nvPr>
        </p:nvGraphicFramePr>
        <p:xfrm>
          <a:off x="680321" y="3405206"/>
          <a:ext cx="6019800" cy="2530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153336587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475453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Nama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Simbol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19449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&amp;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69160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|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1167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XOR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^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54218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Negasi/kebalikan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~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03343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Left Shift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&lt;&lt;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63078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>
                          <a:effectLst/>
                        </a:rPr>
                        <a:t>Right Shift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50" dirty="0">
                          <a:effectLst/>
                        </a:rPr>
                        <a:t>&gt;&gt;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5859654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E9F1DB0-174D-46E2-A9C9-B8764BB12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04" y="3942154"/>
            <a:ext cx="4324350" cy="109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903556-3824-46FD-AACD-76CD2DA51566}"/>
              </a:ext>
            </a:extLst>
          </p:cNvPr>
          <p:cNvSpPr txBox="1"/>
          <p:nvPr/>
        </p:nvSpPr>
        <p:spPr>
          <a:xfrm>
            <a:off x="7431004" y="3429000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420088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A426-F7A3-42A3-84F0-315909A17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A64F6-6C7C-4EAA-ABE4-BA495CFCA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F728F252-D10D-4B8E-B3AE-2E6C44CB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170" y="302971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38A79-63A4-487B-AAC3-82736E5387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23" y="1215818"/>
            <a:ext cx="8085447" cy="46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7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2A96-050D-45EB-A4B9-87D2FF49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Python?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7A9AD3-FCF0-42DD-8BD4-30310D899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505909"/>
            <a:ext cx="4187634" cy="3598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CCEC37-1B7D-4C61-B36B-6FF5344D6011}"/>
              </a:ext>
            </a:extLst>
          </p:cNvPr>
          <p:cNvSpPr txBox="1"/>
          <p:nvPr/>
        </p:nvSpPr>
        <p:spPr>
          <a:xfrm>
            <a:off x="5327374" y="2512612"/>
            <a:ext cx="6186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Bahkan</a:t>
            </a:r>
            <a:r>
              <a:rPr lang="en-US" dirty="0"/>
              <a:t> tagline di </a:t>
            </a:r>
            <a:r>
              <a:rPr lang="en-US" dirty="0" err="1"/>
              <a:t>websitenya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, </a:t>
            </a:r>
            <a:r>
              <a:rPr lang="en-US" dirty="0" err="1"/>
              <a:t>kalau</a:t>
            </a:r>
            <a:r>
              <a:rPr lang="en-US" dirty="0"/>
              <a:t> python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membuatmu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efektif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73D0A-DD67-48C3-BB42-9F8EED7D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556" y="4114388"/>
            <a:ext cx="6381750" cy="819150"/>
          </a:xfrm>
          <a:prstGeom prst="rect">
            <a:avLst/>
          </a:prstGeom>
        </p:spPr>
      </p:pic>
      <p:pic>
        <p:nvPicPr>
          <p:cNvPr id="3074" name="Picture 2" descr="pythonâ¢">
            <a:extLst>
              <a:ext uri="{FF2B5EF4-FFF2-40B4-BE49-F238E27FC236}">
                <a16:creationId xmlns:a16="http://schemas.microsoft.com/office/drawing/2014/main" id="{87AF143E-4509-4616-8B12-3A2FDACCF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6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0CB-8B05-4B90-AC29-12D7150B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74D7-0736-4FAD-B67A-C52FB083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di Windows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 </a:t>
            </a:r>
            <a:r>
              <a:rPr lang="en-US" dirty="0" err="1"/>
              <a:t>Langkah-langkanya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software Windows pada </a:t>
            </a:r>
            <a:r>
              <a:rPr lang="en-US" dirty="0" err="1"/>
              <a:t>umumnya</a:t>
            </a:r>
            <a:r>
              <a:rPr lang="en-US" dirty="0"/>
              <a:t>, </a:t>
            </a:r>
            <a:r>
              <a:rPr lang="en-US" i="1" dirty="0"/>
              <a:t>next-next-finish</a:t>
            </a:r>
            <a:r>
              <a:rPr lang="en-US" dirty="0"/>
              <a:t>.</a:t>
            </a:r>
          </a:p>
          <a:p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pada proses </a:t>
            </a:r>
            <a:r>
              <a:rPr lang="en-US" dirty="0" err="1"/>
              <a:t>instalasi</a:t>
            </a:r>
            <a:r>
              <a:rPr lang="en-US" dirty="0"/>
              <a:t>, agar </a:t>
            </a:r>
            <a:r>
              <a:rPr lang="en-US" dirty="0" err="1"/>
              <a:t>perintah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di CMD.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14E8F795-4D4A-4C6E-A730-27396C17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F8875B-3909-42A7-B7DD-1F3E2FA5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96" y="4277681"/>
            <a:ext cx="3982279" cy="24711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F57C66-2DD2-45B9-8F09-64872AE81816}"/>
              </a:ext>
            </a:extLst>
          </p:cNvPr>
          <p:cNvSpPr/>
          <p:nvPr/>
        </p:nvSpPr>
        <p:spPr>
          <a:xfrm>
            <a:off x="1820850" y="6504167"/>
            <a:ext cx="1089328" cy="143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7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286F-071C-4518-AD8D-D4D0B2EE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Coba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B3694-0296-4483-B88D-09CEF697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0277" cy="3599316"/>
          </a:xfrm>
        </p:spPr>
        <p:txBody>
          <a:bodyPr>
            <a:normAutofit/>
          </a:bodyPr>
          <a:lstStyle/>
          <a:p>
            <a:r>
              <a:rPr lang="en-US" sz="1400" dirty="0"/>
              <a:t>Buka IDLE </a:t>
            </a:r>
            <a:r>
              <a:rPr lang="en-US" sz="1400" dirty="0" err="1"/>
              <a:t>atau</a:t>
            </a:r>
            <a:r>
              <a:rPr lang="en-US" sz="1400" dirty="0"/>
              <a:t> python shell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: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F3B26-948D-455D-8F2F-E06C6800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783981"/>
            <a:ext cx="4554524" cy="27051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342C71-1AB2-4E3A-B916-26581E9BAC6C}"/>
              </a:ext>
            </a:extLst>
          </p:cNvPr>
          <p:cNvSpPr txBox="1">
            <a:spLocks/>
          </p:cNvSpPr>
          <p:nvPr/>
        </p:nvSpPr>
        <p:spPr>
          <a:xfrm>
            <a:off x="5470497" y="2353290"/>
            <a:ext cx="510027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Buka CMD dan </a:t>
            </a:r>
            <a:r>
              <a:rPr lang="en-US" sz="1400" dirty="0" err="1"/>
              <a:t>ketik</a:t>
            </a:r>
            <a:r>
              <a:rPr lang="en-US" sz="1400" dirty="0"/>
              <a:t> python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r>
              <a:rPr lang="en-US" sz="1000" dirty="0" err="1"/>
              <a:t>Bisa</a:t>
            </a:r>
            <a:r>
              <a:rPr lang="en-US" sz="1000" dirty="0"/>
              <a:t> </a:t>
            </a:r>
            <a:r>
              <a:rPr lang="en-US" sz="1000" dirty="0" err="1"/>
              <a:t>dilakukan</a:t>
            </a:r>
            <a:r>
              <a:rPr lang="en-US" sz="1000" dirty="0"/>
              <a:t> </a:t>
            </a:r>
            <a:r>
              <a:rPr lang="en-US" sz="1000" dirty="0" err="1"/>
              <a:t>Hanya</a:t>
            </a:r>
            <a:r>
              <a:rPr lang="en-US" sz="1000" dirty="0"/>
              <a:t> </a:t>
            </a:r>
            <a:r>
              <a:rPr lang="en-US" sz="1000" dirty="0" err="1"/>
              <a:t>Jika</a:t>
            </a:r>
            <a:r>
              <a:rPr lang="en-US" sz="1000" dirty="0"/>
              <a:t> </a:t>
            </a:r>
            <a:r>
              <a:rPr lang="en-US" sz="1000" dirty="0" err="1"/>
              <a:t>Instalasi</a:t>
            </a:r>
            <a:r>
              <a:rPr lang="en-US" sz="1000" dirty="0"/>
              <a:t> </a:t>
            </a:r>
            <a:r>
              <a:rPr lang="en-US" sz="1000" dirty="0" err="1"/>
              <a:t>dilakukan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menceklis</a:t>
            </a:r>
            <a:r>
              <a:rPr lang="en-US" sz="1000" dirty="0"/>
              <a:t> add python to PATH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69DEB-D9EA-4D4F-ADB6-F279468D1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98" y="2875639"/>
            <a:ext cx="4838493" cy="1885950"/>
          </a:xfrm>
          <a:prstGeom prst="rect">
            <a:avLst/>
          </a:prstGeom>
        </p:spPr>
      </p:pic>
      <p:pic>
        <p:nvPicPr>
          <p:cNvPr id="8" name="Picture 2" descr="pythonâ¢">
            <a:extLst>
              <a:ext uri="{FF2B5EF4-FFF2-40B4-BE49-F238E27FC236}">
                <a16:creationId xmlns:a16="http://schemas.microsoft.com/office/drawing/2014/main" id="{6A8F7796-C9DC-462A-BD5B-241762DC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1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A426-F7A3-42A3-84F0-315909A17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err="1"/>
              <a:t>Aturan</a:t>
            </a:r>
            <a:r>
              <a:rPr lang="en-US" sz="4400" b="1" dirty="0"/>
              <a:t> </a:t>
            </a:r>
            <a:r>
              <a:rPr lang="en-US" sz="4400" b="1" dirty="0" err="1"/>
              <a:t>Penulisan</a:t>
            </a:r>
            <a:r>
              <a:rPr lang="en-US" sz="4400" b="1" dirty="0"/>
              <a:t> </a:t>
            </a:r>
            <a:r>
              <a:rPr lang="en-US" sz="4400" b="1" dirty="0" err="1"/>
              <a:t>Sintaks</a:t>
            </a:r>
            <a:r>
              <a:rPr lang="en-US" sz="4400" b="1" dirty="0"/>
              <a:t> Python yang </a:t>
            </a:r>
            <a:r>
              <a:rPr lang="en-US" sz="4400" b="1" dirty="0" err="1"/>
              <a:t>Harus</a:t>
            </a:r>
            <a:r>
              <a:rPr lang="en-US" sz="4400" b="1" dirty="0"/>
              <a:t> </a:t>
            </a:r>
            <a:r>
              <a:rPr lang="en-US" sz="4400" b="1" dirty="0" err="1"/>
              <a:t>dipatuhi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A64F6-6C7C-4EAA-ABE4-BA495CFCA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pythonâ¢">
            <a:extLst>
              <a:ext uri="{FF2B5EF4-FFF2-40B4-BE49-F238E27FC236}">
                <a16:creationId xmlns:a16="http://schemas.microsoft.com/office/drawing/2014/main" id="{F728F252-D10D-4B8E-B3AE-2E6C44CB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170" y="302971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05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C529-A04A-41DD-988F-A2891938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1. </a:t>
            </a:r>
            <a:r>
              <a:rPr lang="en-US" b="1" dirty="0" err="1"/>
              <a:t>Penulisan</a:t>
            </a:r>
            <a:r>
              <a:rPr lang="en-US" b="1" dirty="0"/>
              <a:t> Statement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F23A-424F-40C5-B4F4-30560350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Statement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intruksi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kalimat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 oleh </a:t>
            </a:r>
            <a:r>
              <a:rPr lang="en-US" sz="2000" dirty="0" err="1"/>
              <a:t>komputer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endParaRPr lang="en-US" dirty="0"/>
          </a:p>
          <a:p>
            <a:r>
              <a:rPr lang="en-US" sz="1800" dirty="0" err="1"/>
              <a:t>Penulisan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statement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diakhiri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</a:t>
            </a:r>
            <a:r>
              <a:rPr lang="en-US" sz="1800" dirty="0" err="1"/>
              <a:t>titik-koma.Sedangkan</a:t>
            </a:r>
            <a:r>
              <a:rPr lang="en-US" sz="1800" dirty="0"/>
              <a:t>, </a:t>
            </a:r>
            <a:r>
              <a:rPr lang="en-US" sz="1800" dirty="0" err="1"/>
              <a:t>bila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menulis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statement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memisahnya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titik-koma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Contoh</a:t>
            </a:r>
            <a:r>
              <a:rPr lang="en-US" sz="1800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500" dirty="0"/>
              <a:t>*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dianjurkan</a:t>
            </a:r>
            <a:r>
              <a:rPr lang="en-US" sz="1500" dirty="0"/>
              <a:t> </a:t>
            </a:r>
            <a:r>
              <a:rPr lang="en-US" sz="1500" dirty="0" err="1"/>
              <a:t>menulis</a:t>
            </a:r>
            <a:r>
              <a:rPr lang="en-US" sz="1500" dirty="0"/>
              <a:t> </a:t>
            </a:r>
            <a:r>
              <a:rPr lang="en-US" sz="1500" dirty="0" err="1"/>
              <a:t>lebih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satu</a:t>
            </a:r>
            <a:r>
              <a:rPr lang="en-US" sz="1500" dirty="0"/>
              <a:t> statement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satu</a:t>
            </a:r>
            <a:r>
              <a:rPr lang="en-US" sz="1500" dirty="0"/>
              <a:t> </a:t>
            </a:r>
            <a:r>
              <a:rPr lang="en-US" sz="1500" dirty="0" err="1"/>
              <a:t>baris</a:t>
            </a:r>
            <a:r>
              <a:rPr lang="en-US" sz="1500" dirty="0"/>
              <a:t>. Karena </a:t>
            </a:r>
            <a:r>
              <a:rPr lang="en-US" sz="1500" dirty="0" err="1"/>
              <a:t>akan</a:t>
            </a:r>
            <a:r>
              <a:rPr lang="en-US" sz="1500" dirty="0"/>
              <a:t> </a:t>
            </a:r>
            <a:r>
              <a:rPr lang="en-US" sz="1500" dirty="0" err="1"/>
              <a:t>sulit</a:t>
            </a:r>
            <a:r>
              <a:rPr lang="en-US" sz="1500" dirty="0"/>
              <a:t> </a:t>
            </a:r>
            <a:r>
              <a:rPr lang="en-US" sz="1500" dirty="0" err="1"/>
              <a:t>dibaca</a:t>
            </a:r>
            <a:r>
              <a:rPr lang="en-US" sz="1500" dirty="0"/>
              <a:t>.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904EF-F88F-4A18-917D-180DB4CD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43" y="2962275"/>
            <a:ext cx="2343150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B9C88-6022-4780-B659-773836A38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43" y="3429000"/>
            <a:ext cx="131445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F26AF-90E4-4FC9-AF4F-05507062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443" y="4759457"/>
            <a:ext cx="3563137" cy="609600"/>
          </a:xfrm>
          <a:prstGeom prst="rect">
            <a:avLst/>
          </a:prstGeom>
        </p:spPr>
      </p:pic>
      <p:pic>
        <p:nvPicPr>
          <p:cNvPr id="8" name="Picture 2" descr="pythonâ¢">
            <a:extLst>
              <a:ext uri="{FF2B5EF4-FFF2-40B4-BE49-F238E27FC236}">
                <a16:creationId xmlns:a16="http://schemas.microsoft.com/office/drawing/2014/main" id="{CC638940-4757-415A-A9E0-BBA7A49F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2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F23E-CE42-4003-8132-079C359B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Penulisan</a:t>
            </a:r>
            <a:r>
              <a:rPr lang="en-US" b="1" dirty="0"/>
              <a:t> String pada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A3A4-9EB5-4D36-9C5C-47FB5D9E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</a:t>
            </a:r>
          </a:p>
          <a:p>
            <a:r>
              <a:rPr lang="en-US" dirty="0"/>
              <a:t>String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dibungkus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.</a:t>
            </a:r>
          </a:p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01081-6E20-4AF4-AB20-92BCE0EA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71" y="4136531"/>
            <a:ext cx="4152900" cy="323850"/>
          </a:xfrm>
          <a:prstGeom prst="rect">
            <a:avLst/>
          </a:prstGeom>
        </p:spPr>
      </p:pic>
      <p:pic>
        <p:nvPicPr>
          <p:cNvPr id="5" name="Picture 2" descr="pythonâ¢">
            <a:extLst>
              <a:ext uri="{FF2B5EF4-FFF2-40B4-BE49-F238E27FC236}">
                <a16:creationId xmlns:a16="http://schemas.microsoft.com/office/drawing/2014/main" id="{D86CC32C-2EFF-48F9-B28C-8A2238E8D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70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44CF-E44A-49C8-8009-1732BBCC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3. </a:t>
            </a:r>
            <a:r>
              <a:rPr lang="en-US" b="1" dirty="0" err="1"/>
              <a:t>Penulisan</a:t>
            </a:r>
            <a:r>
              <a:rPr lang="en-US" b="1" dirty="0"/>
              <a:t> Case pada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8694-23C3-47D7-B490-8D9312FD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Sintak Python bersifat case sensitive, artinya ‘farrel’ dengan ‘Farrel’ itu berbeda.</a:t>
            </a:r>
          </a:p>
          <a:p>
            <a:r>
              <a:rPr lang="it-IT" dirty="0"/>
              <a:t>Contoh: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167C6-75E0-460C-8C4B-B5A449D7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14" y="3203081"/>
            <a:ext cx="1581150" cy="933450"/>
          </a:xfrm>
          <a:prstGeom prst="rect">
            <a:avLst/>
          </a:prstGeom>
        </p:spPr>
      </p:pic>
      <p:pic>
        <p:nvPicPr>
          <p:cNvPr id="7" name="Picture 2" descr="pythonâ¢">
            <a:extLst>
              <a:ext uri="{FF2B5EF4-FFF2-40B4-BE49-F238E27FC236}">
                <a16:creationId xmlns:a16="http://schemas.microsoft.com/office/drawing/2014/main" id="{73D8C3ED-A1D3-44CE-AFF0-197E8CBF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92" y="903172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9109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809</Words>
  <Application>Microsoft Office PowerPoint</Application>
  <PresentationFormat>Widescreen</PresentationFormat>
  <Paragraphs>182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Berlin</vt:lpstr>
      <vt:lpstr>Pengenalan Dasar Python</vt:lpstr>
      <vt:lpstr> Apa itu Python? </vt:lpstr>
      <vt:lpstr>Kenapa Python?</vt:lpstr>
      <vt:lpstr>Instalasi Python</vt:lpstr>
      <vt:lpstr>Uji Coba Python</vt:lpstr>
      <vt:lpstr>Aturan Penulisan Sintaks Python yang Harus dipatuhi</vt:lpstr>
      <vt:lpstr> 1. Penulisan Statement Python </vt:lpstr>
      <vt:lpstr>2. Penulisan String pada Python</vt:lpstr>
      <vt:lpstr> 3. Penulisan Case pada Python </vt:lpstr>
      <vt:lpstr>4. Penulisan Blok Program Python </vt:lpstr>
      <vt:lpstr>5. Cara Penulisan Komentar</vt:lpstr>
      <vt:lpstr>Mengenal Variabel dan Tipe Data dalam Python</vt:lpstr>
      <vt:lpstr> Membuat Variabel di Python </vt:lpstr>
      <vt:lpstr>Contoh</vt:lpstr>
      <vt:lpstr> Tipe data </vt:lpstr>
      <vt:lpstr> Jenis-jenis Tipe Data </vt:lpstr>
      <vt:lpstr>Jenis Operator dalam Python</vt:lpstr>
      <vt:lpstr>Operator Pada Python</vt:lpstr>
      <vt:lpstr>Operator Aritmatika</vt:lpstr>
      <vt:lpstr>Operator Penugasan</vt:lpstr>
      <vt:lpstr>Operator Pembanding</vt:lpstr>
      <vt:lpstr>Operator Logika</vt:lpstr>
      <vt:lpstr>Operator Bitwise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Dasar Python</dc:title>
  <dc:creator>Farrel Wiraputra</dc:creator>
  <cp:lastModifiedBy>Farrel Wiraputra</cp:lastModifiedBy>
  <cp:revision>15</cp:revision>
  <dcterms:created xsi:type="dcterms:W3CDTF">2019-03-21T09:00:51Z</dcterms:created>
  <dcterms:modified xsi:type="dcterms:W3CDTF">2019-03-22T16:38:36Z</dcterms:modified>
</cp:coreProperties>
</file>