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2" r:id="rId4"/>
    <p:sldId id="270" r:id="rId5"/>
    <p:sldId id="271" r:id="rId6"/>
    <p:sldId id="281" r:id="rId7"/>
    <p:sldId id="274" r:id="rId8"/>
    <p:sldId id="282" r:id="rId9"/>
    <p:sldId id="275" r:id="rId10"/>
    <p:sldId id="283" r:id="rId11"/>
    <p:sldId id="277" r:id="rId12"/>
    <p:sldId id="284" r:id="rId13"/>
    <p:sldId id="278" r:id="rId14"/>
    <p:sldId id="285" r:id="rId15"/>
    <p:sldId id="286" r:id="rId16"/>
    <p:sldId id="287" r:id="rId17"/>
    <p:sldId id="279" r:id="rId18"/>
    <p:sldId id="280" r:id="rId19"/>
    <p:sldId id="26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F2F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80" autoAdjust="0"/>
  </p:normalViewPr>
  <p:slideViewPr>
    <p:cSldViewPr snapToGrid="0">
      <p:cViewPr varScale="1">
        <p:scale>
          <a:sx n="68" d="100"/>
          <a:sy n="68" d="100"/>
        </p:scale>
        <p:origin x="816" y="90"/>
      </p:cViewPr>
      <p:guideLst/>
    </p:cSldViewPr>
  </p:slideViewPr>
  <p:outlineViewPr>
    <p:cViewPr>
      <p:scale>
        <a:sx n="33" d="100"/>
        <a:sy n="33" d="100"/>
      </p:scale>
      <p:origin x="0" y="-753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0.png"/><Relationship Id="rId15" Type="http://schemas.openxmlformats.org/officeDocument/2006/relationships/image" Target="../media/image3.png"/><Relationship Id="rId10" Type="http://schemas.openxmlformats.org/officeDocument/2006/relationships/image" Target="../media/image4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3" Type="http://schemas.openxmlformats.org/officeDocument/2006/relationships/image" Target="../media/image3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image" Target="../media/image2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jp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19.png"/><Relationship Id="rId5" Type="http://schemas.openxmlformats.org/officeDocument/2006/relationships/image" Target="../media/image15.png"/><Relationship Id="rId10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6.png"/><Relationship Id="rId9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025" y="-264292"/>
            <a:ext cx="4670917" cy="467091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3545" y="2720955"/>
            <a:ext cx="9973993" cy="2262781"/>
          </a:xfrm>
        </p:spPr>
        <p:txBody>
          <a:bodyPr>
            <a:noAutofit/>
          </a:bodyPr>
          <a:lstStyle/>
          <a:p>
            <a:r>
              <a:rPr lang="en-US" sz="3600" dirty="0" smtClean="0"/>
              <a:t>Survey of Polynomial Commitment Schemes</a:t>
            </a:r>
            <a:endParaRPr lang="en-IN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3545" y="5001577"/>
            <a:ext cx="8915399" cy="1413412"/>
          </a:xfrm>
        </p:spPr>
        <p:txBody>
          <a:bodyPr>
            <a:noAutofit/>
          </a:bodyPr>
          <a:lstStyle/>
          <a:p>
            <a:r>
              <a:rPr lang="en-US" dirty="0" smtClean="0"/>
              <a:t>CS797 – MTP Stage I</a:t>
            </a:r>
            <a:endParaRPr lang="en-US" b="1" dirty="0" smtClean="0"/>
          </a:p>
          <a:p>
            <a:r>
              <a:rPr lang="en-US" dirty="0" smtClean="0"/>
              <a:t>Presented by: Farhan Jawaid</a:t>
            </a:r>
          </a:p>
          <a:p>
            <a:r>
              <a:rPr lang="en-US" dirty="0" smtClean="0"/>
              <a:t>Guided by: Prof. Sruthi Sekar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9510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5033"/>
          </a:xfrm>
        </p:spPr>
        <p:txBody>
          <a:bodyPr/>
          <a:lstStyle/>
          <a:p>
            <a:r>
              <a:rPr lang="en-IN" dirty="0" smtClean="0"/>
              <a:t>Pedersen Protocol </a:t>
            </a:r>
            <a:r>
              <a:rPr lang="en-IN" sz="1800" dirty="0" smtClean="0"/>
              <a:t>(Torben Pedersen, 1991)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67543"/>
                <a:ext cx="8915400" cy="4659086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Simplest transparent commitment scheme.</a:t>
                </a:r>
              </a:p>
              <a:p>
                <a:r>
                  <a:rPr lang="en-IN" dirty="0" smtClean="0"/>
                  <a:t>No trusted setup and toxic waste.</a:t>
                </a:r>
              </a:p>
              <a:p>
                <a:r>
                  <a:rPr lang="en-IN" dirty="0" smtClean="0"/>
                  <a:t>Works in any group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𝔾</m:t>
                    </m:r>
                  </m:oMath>
                </a14:m>
                <a:r>
                  <a:rPr lang="en-IN" dirty="0" smtClean="0"/>
                  <a:t> and satisfies discrete-log.</a:t>
                </a:r>
              </a:p>
              <a:p>
                <a:r>
                  <a:rPr lang="en-US" dirty="0"/>
                  <a:t>Basis for modern transparent protocols like </a:t>
                </a:r>
                <a:r>
                  <a:rPr lang="en-US" b="1" dirty="0"/>
                  <a:t>Bulletproofs</a:t>
                </a:r>
                <a:r>
                  <a:rPr lang="en-US" dirty="0"/>
                  <a:t> and </a:t>
                </a:r>
                <a:r>
                  <a:rPr lang="en-US" b="1" dirty="0"/>
                  <a:t>Dory</a:t>
                </a:r>
                <a:r>
                  <a:rPr lang="en-US" dirty="0"/>
                  <a:t>.</a:t>
                </a:r>
                <a:endParaRPr lang="en-IN" b="1" dirty="0" smtClean="0"/>
              </a:p>
              <a:p>
                <a:r>
                  <a:rPr lang="en-IN" b="1" dirty="0" smtClean="0"/>
                  <a:t>Commitment: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IN" sz="2000" i="1">
                        <a:latin typeface="Cambria Math" panose="02040503050406030204" pitchFamily="18" charset="0"/>
                      </a:rPr>
                      <m:t> .  </m:t>
                    </m:r>
                    <m:sSup>
                      <m:sSup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IN" sz="2000" dirty="0"/>
                  <a:t>	</a:t>
                </a:r>
                <a:r>
                  <a:rPr lang="en-IN" dirty="0"/>
                  <a:t>		where,  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message/value</a:t>
                </a:r>
              </a:p>
              <a:p>
                <a:pPr marL="400050" lvl="1" indent="0">
                  <a:buNone/>
                </a:pPr>
                <a:r>
                  <a:rPr lang="en-IN" dirty="0"/>
                  <a:t>						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random blinding factor</a:t>
                </a:r>
              </a:p>
              <a:p>
                <a:pPr marL="400050" lvl="1" indent="0">
                  <a:buNone/>
                </a:pPr>
                <a:r>
                  <a:rPr lang="en-IN" dirty="0"/>
                  <a:t>							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Public g</a:t>
                </a:r>
                <a:r>
                  <a:rPr lang="en-IN" dirty="0" smtClean="0"/>
                  <a:t>enerators</a:t>
                </a:r>
                <a:endParaRPr lang="en-IN" b="1" dirty="0" smtClean="0"/>
              </a:p>
              <a:p>
                <a:r>
                  <a:rPr lang="en-US" b="1" dirty="0"/>
                  <a:t>Properties:</a:t>
                </a:r>
                <a:endParaRPr lang="en-US" dirty="0"/>
              </a:p>
              <a:p>
                <a:pPr lvl="1"/>
                <a:r>
                  <a:rPr lang="en-US" b="1" dirty="0"/>
                  <a:t>Hiding:</a:t>
                </a:r>
                <a:r>
                  <a:rPr lang="en-US" dirty="0"/>
                  <a:t> due to random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Binding:</a:t>
                </a:r>
                <a:r>
                  <a:rPr lang="en-US" dirty="0"/>
                  <a:t> under discrete-log assumption</a:t>
                </a:r>
              </a:p>
              <a:p>
                <a:pPr lvl="1"/>
                <a:r>
                  <a:rPr lang="en-US" b="1" dirty="0"/>
                  <a:t>Transparent:</a:t>
                </a:r>
                <a:r>
                  <a:rPr lang="en-US" dirty="0"/>
                  <a:t> no trusted setup; uses only public group generators</a:t>
                </a:r>
              </a:p>
              <a:p>
                <a:endParaRPr lang="en-IN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67543"/>
                <a:ext cx="8915400" cy="4659086"/>
              </a:xfrm>
              <a:blipFill>
                <a:blip r:embed="rId2"/>
                <a:stretch>
                  <a:fillRect l="-479" t="-654" b="-17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5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70861"/>
          </a:xfrm>
        </p:spPr>
        <p:txBody>
          <a:bodyPr/>
          <a:lstStyle/>
          <a:p>
            <a:r>
              <a:rPr lang="en-US" dirty="0" smtClean="0"/>
              <a:t>Bulletproofs  </a:t>
            </a:r>
            <a:r>
              <a:rPr lang="en-IN" sz="1800" dirty="0"/>
              <a:t>(Bünz et al., 2018)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756004"/>
                <a:ext cx="8662988" cy="4006168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Transparent.</a:t>
                </a:r>
              </a:p>
              <a:p>
                <a:r>
                  <a:rPr lang="en-IN" dirty="0" smtClean="0"/>
                  <a:t>Uses </a:t>
                </a:r>
                <a:r>
                  <a:rPr lang="en-IN" b="1" dirty="0" smtClean="0"/>
                  <a:t>inner-product</a:t>
                </a:r>
                <a:r>
                  <a:rPr lang="en-IN" dirty="0" smtClean="0"/>
                  <a:t> method.</a:t>
                </a:r>
              </a:p>
              <a:p>
                <a:r>
                  <a:rPr lang="en-IN" b="1" dirty="0" smtClean="0"/>
                  <a:t>Commitment: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sz="20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000" i="1">
                        <a:latin typeface="Cambria Math" panose="02040503050406030204" pitchFamily="18" charset="0"/>
                      </a:rPr>
                      <m:t>&gt; =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IN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		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coefficient vector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:r>
                  <a:rPr lang="en-IN" dirty="0" smtClean="0"/>
                  <a:t>									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𝔾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public generator vector </a:t>
                </a:r>
                <a:endParaRPr lang="en-IN" dirty="0"/>
              </a:p>
              <a:p>
                <a:r>
                  <a:rPr lang="en-IN" b="1" dirty="0" smtClean="0"/>
                  <a:t>Verification:</a:t>
                </a:r>
                <a:endParaRPr lang="en-IN" dirty="0" smtClean="0"/>
              </a:p>
              <a:p>
                <a:pPr lvl="1"/>
                <a:r>
                  <a:rPr lang="en-IN" dirty="0" smtClean="0"/>
                  <a:t>Split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 smtClean="0"/>
                  <a:t>  into half at each round decided by randomness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 smtClean="0"/>
                  <a:t> from the verifier. </a:t>
                </a:r>
                <a:r>
                  <a:rPr lang="en-IN" b="1" dirty="0" smtClean="0"/>
                  <a:t>(DIVIDE &amp; CONQUER) </a:t>
                </a:r>
              </a:p>
              <a:p>
                <a:pPr lvl="1"/>
                <a:r>
                  <a:rPr lang="en-IN" dirty="0" smtClean="0"/>
                  <a:t>Recompute the new commitment at each round.</a:t>
                </a:r>
              </a:p>
              <a:p>
                <a:pPr lvl="1"/>
                <a:r>
                  <a:rPr lang="en-IN" dirty="0" smtClean="0"/>
                  <a:t>If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==1,</m:t>
                    </m:r>
                  </m:oMath>
                </a14:m>
                <a:r>
                  <a:rPr lang="en-IN" dirty="0" smtClean="0"/>
                  <a:t> then directly send single value of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IN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756004"/>
                <a:ext cx="8662988" cy="4006168"/>
              </a:xfrm>
              <a:blipFill>
                <a:blip r:embed="rId2"/>
                <a:stretch>
                  <a:fillRect l="-493" t="-7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099" y="0"/>
            <a:ext cx="2207901" cy="215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6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Bulletproofs Contd… 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70892"/>
                <a:ext cx="8915400" cy="4548554"/>
              </a:xfrm>
            </p:spPr>
            <p:txBody>
              <a:bodyPr/>
              <a:lstStyle/>
              <a:p>
                <a:r>
                  <a:rPr lang="en-IN" b="1" dirty="0" smtClean="0"/>
                  <a:t>How to split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b="1" dirty="0" smtClean="0"/>
                  <a:t> and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IN" b="1" dirty="0" smtClean="0"/>
                  <a:t>?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⇒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IN" dirty="0" smtClean="0"/>
                  <a:t>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r>
                  <a:rPr lang="en-IN" dirty="0" smtClean="0"/>
                  <a:t>Now new commitment will be: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 &lt;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 +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US" dirty="0" smtClean="0"/>
                  <a:t>							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IN" dirty="0" smtClean="0"/>
                  <a:t>		</a:t>
                </a:r>
                <a:r>
                  <a:rPr lang="en-IN" dirty="0"/>
                  <a:t> </a:t>
                </a:r>
                <a:r>
                  <a:rPr lang="en-IN" dirty="0" smtClean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US" dirty="0" smtClean="0"/>
                  <a:t>So only cross terms will be sent at each round.</a:t>
                </a:r>
              </a:p>
              <a:p>
                <a:r>
                  <a:rPr lang="en-US" b="1" dirty="0" smtClean="0"/>
                  <a:t>Cost: 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Proof Size: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err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Prover </a:t>
                </a:r>
                <a:r>
                  <a:rPr lang="en-IN" dirty="0"/>
                  <a:t>Time: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Verification Time: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endParaRPr lang="en-IN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70892"/>
                <a:ext cx="8915400" cy="4548554"/>
              </a:xfrm>
              <a:blipFill>
                <a:blip r:embed="rId2"/>
                <a:stretch>
                  <a:fillRect l="-616" t="-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5734636" y="3591365"/>
            <a:ext cx="1012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25336" y="3572755"/>
            <a:ext cx="10128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47510" y="3552781"/>
            <a:ext cx="847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Cross Terms</a:t>
            </a:r>
            <a:endParaRPr lang="en-IN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340519" y="362620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Prover</a:t>
            </a:r>
            <a:endParaRPr lang="en-IN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10551840" y="362620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Verifier</a:t>
            </a:r>
            <a:endParaRPr lang="en-IN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11932" r="46167" b="13076"/>
          <a:stretch/>
        </p:blipFill>
        <p:spPr>
          <a:xfrm>
            <a:off x="8342143" y="3953022"/>
            <a:ext cx="1181686" cy="213829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9364289" y="4353759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836714" y="4024828"/>
                <a:ext cx="34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714" y="4024828"/>
                <a:ext cx="34673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>
            <a:off x="9305163" y="4592353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836714" y="4273843"/>
                <a:ext cx="34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6714" y="4273843"/>
                <a:ext cx="346736" cy="369332"/>
              </a:xfrm>
              <a:prstGeom prst="rect">
                <a:avLst/>
              </a:prstGeom>
              <a:blipFill>
                <a:blip r:embed="rId6"/>
                <a:stretch>
                  <a:fillRect r="-8772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/>
          <p:cNvCxnSpPr/>
          <p:nvPr/>
        </p:nvCxnSpPr>
        <p:spPr>
          <a:xfrm>
            <a:off x="9335121" y="4892636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585176" y="4538425"/>
                <a:ext cx="92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176" y="4538425"/>
                <a:ext cx="92638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 flipH="1">
                <a:off x="7769123" y="4407687"/>
                <a:ext cx="7221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769123" y="4407687"/>
                <a:ext cx="722103" cy="369332"/>
              </a:xfrm>
              <a:prstGeom prst="rect">
                <a:avLst/>
              </a:prstGeom>
              <a:blipFill>
                <a:blip r:embed="rId8"/>
                <a:stretch>
                  <a:fillRect b="-180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357601" y="4687579"/>
                <a:ext cx="409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601" y="4687579"/>
                <a:ext cx="40957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953871" y="4676857"/>
                <a:ext cx="4095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71" y="4676857"/>
                <a:ext cx="4095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9933815" y="4778643"/>
            <a:ext cx="333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</a:t>
            </a:r>
          </a:p>
          <a:p>
            <a:r>
              <a:rPr lang="en-US" dirty="0" smtClean="0"/>
              <a:t>.</a:t>
            </a:r>
          </a:p>
          <a:p>
            <a:r>
              <a:rPr lang="en-US" dirty="0"/>
              <a:t>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585176" y="5571626"/>
                <a:ext cx="866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176" y="5571626"/>
                <a:ext cx="866775" cy="369332"/>
              </a:xfrm>
              <a:prstGeom prst="rect">
                <a:avLst/>
              </a:prstGeom>
              <a:blipFill>
                <a:blip r:embed="rId11"/>
                <a:stretch>
                  <a:fillRect r="-12587"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9286940" y="5892779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25336" y="5528338"/>
            <a:ext cx="120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Single element</a:t>
            </a:r>
            <a:endParaRPr lang="en-IN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 flipH="1">
                <a:off x="10155345" y="5978412"/>
                <a:ext cx="1676399" cy="42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𝑙𝑜𝑔𝑛</m:t>
                              </m:r>
                            </m:e>
                          </m:d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. </m:t>
                      </m:r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155345" y="5978412"/>
                <a:ext cx="1676399" cy="429669"/>
              </a:xfrm>
              <a:prstGeom prst="rect">
                <a:avLst/>
              </a:prstGeom>
              <a:blipFill>
                <a:blip r:embed="rId12"/>
                <a:stretch>
                  <a:fillRect r="-17455" b="-571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408476" y="4379073"/>
                <a:ext cx="3078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8476" y="4379073"/>
                <a:ext cx="307823" cy="369332"/>
              </a:xfrm>
              <a:prstGeom prst="rect">
                <a:avLst/>
              </a:prstGeom>
              <a:blipFill>
                <a:blip r:embed="rId13"/>
                <a:stretch>
                  <a:fillRect l="-7843" r="-31373" b="-180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154194" y="6314869"/>
                <a:ext cx="1386144" cy="3879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𝑙𝑜𝑔𝑛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4194" y="6314869"/>
                <a:ext cx="1386144" cy="387927"/>
              </a:xfrm>
              <a:prstGeom prst="rect">
                <a:avLst/>
              </a:prstGeom>
              <a:blipFill>
                <a:blip r:embed="rId14"/>
                <a:stretch>
                  <a:fillRect r="-18502" b="-78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46" t="10013" r="9014" b="14114"/>
          <a:stretch/>
        </p:blipFill>
        <p:spPr>
          <a:xfrm>
            <a:off x="10578905" y="3938954"/>
            <a:ext cx="998806" cy="213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7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3" grpId="0"/>
      <p:bldP spid="15" grpId="0"/>
      <p:bldP spid="17" grpId="0"/>
      <p:bldP spid="19" grpId="0"/>
      <p:bldP spid="20" grpId="0"/>
      <p:bldP spid="21" grpId="0"/>
      <p:bldP spid="23" grpId="0"/>
      <p:bldP spid="24" grpId="0"/>
      <p:bldP spid="26" grpId="0"/>
      <p:bldP spid="27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Dory  </a:t>
            </a:r>
            <a:r>
              <a:rPr lang="en-US" sz="1800" dirty="0" smtClean="0"/>
              <a:t>(</a:t>
            </a:r>
            <a:r>
              <a:rPr lang="en-IN" sz="1800" dirty="0" smtClean="0"/>
              <a:t>Chase </a:t>
            </a:r>
            <a:r>
              <a:rPr lang="en-IN" sz="1800" dirty="0"/>
              <a:t>et al., </a:t>
            </a:r>
            <a:r>
              <a:rPr lang="en-IN" sz="1800" dirty="0" smtClean="0"/>
              <a:t>2021)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38289" y="1795974"/>
                <a:ext cx="10053711" cy="4421946"/>
              </a:xfrm>
            </p:spPr>
            <p:txBody>
              <a:bodyPr/>
              <a:lstStyle/>
              <a:p>
                <a:r>
                  <a:rPr lang="en-IN" dirty="0" smtClean="0"/>
                  <a:t>Extension of Bulletproofs.</a:t>
                </a:r>
              </a:p>
              <a:p>
                <a:r>
                  <a:rPr lang="en-IN" dirty="0" smtClean="0"/>
                  <a:t>Uses </a:t>
                </a:r>
                <a:r>
                  <a:rPr lang="en-IN" b="1" dirty="0" smtClean="0"/>
                  <a:t>inner-paring-product.</a:t>
                </a:r>
              </a:p>
              <a:p>
                <a:r>
                  <a:rPr lang="en-IN" dirty="0" smtClean="0"/>
                  <a:t>Commits group elements.</a:t>
                </a:r>
              </a:p>
              <a:p>
                <a:r>
                  <a:rPr lang="en-IN" b="1" dirty="0" smtClean="0"/>
                  <a:t>Commitment: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𝐼𝑃𝑃𝐶𝑜𝑚</m:t>
                    </m:r>
                    <m:d>
                      <m:d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&gt;=</m:t>
                    </m:r>
                    <m:nary>
                      <m:naryPr>
                        <m:chr m:val="∑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	  </a:t>
                </a:r>
                <a:r>
                  <a:rPr lang="en-IN" sz="1600" dirty="0" smtClean="0"/>
                  <a:t>where,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600" dirty="0" smtClean="0"/>
                  <a:t> vector of group elements</a:t>
                </a:r>
              </a:p>
              <a:p>
                <a:pPr marL="0" indent="0">
                  <a:buNone/>
                </a:pPr>
                <a:r>
                  <a:rPr lang="en-IN" sz="1600" dirty="0"/>
                  <a:t>	</a:t>
                </a:r>
                <a:r>
                  <a:rPr lang="en-IN" sz="1600" dirty="0" smtClean="0"/>
                  <a:t>										      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IN" sz="1600" dirty="0" smtClean="0"/>
                  <a:t> = public generator vector </a:t>
                </a:r>
                <a:endParaRPr lang="en-IN" sz="1600" dirty="0"/>
              </a:p>
              <a:p>
                <a:r>
                  <a:rPr lang="en-IN" b="1" dirty="0" smtClean="0"/>
                  <a:t>Committing to Field elements:</a:t>
                </a:r>
              </a:p>
              <a:p>
                <a:pPr lvl="1"/>
                <a:r>
                  <a:rPr lang="en-IN" dirty="0"/>
                  <a:t>Convert field elements to group </a:t>
                </a:r>
                <a:r>
                  <a:rPr lang="en-IN" dirty="0" smtClean="0"/>
                  <a:t>elements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 .  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r>
                  <a:rPr lang="en-IN" dirty="0" smtClean="0"/>
                  <a:t>			where,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vector of field elements</a:t>
                </a:r>
              </a:p>
              <a:p>
                <a:pPr marL="0" indent="0">
                  <a:buNone/>
                </a:pPr>
                <a:r>
                  <a:rPr lang="en-IN" dirty="0" smtClean="0"/>
                  <a:t>								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any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8289" y="1795974"/>
                <a:ext cx="10053711" cy="4421946"/>
              </a:xfrm>
              <a:blipFill>
                <a:blip r:embed="rId2"/>
                <a:stretch>
                  <a:fillRect l="-424" t="-8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347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Dory Contd…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905000"/>
                <a:ext cx="8915400" cy="4763086"/>
              </a:xfrm>
            </p:spPr>
            <p:txBody>
              <a:bodyPr/>
              <a:lstStyle/>
              <a:p>
                <a:r>
                  <a:rPr lang="en-IN" b="1" dirty="0" smtClean="0"/>
                  <a:t>Knowledge of opening:</a:t>
                </a:r>
              </a:p>
              <a:p>
                <a:pPr lvl="1"/>
                <a:r>
                  <a:rPr lang="en-IN" dirty="0" smtClean="0"/>
                  <a:t>Same as Bulletproofs but here verifier does not have access to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dirty="0" smtClean="0"/>
              </a:p>
              <a:p>
                <a:pPr lvl="1"/>
                <a:r>
                  <a:rPr lang="en-IN" dirty="0" smtClean="0"/>
                  <a:t>Requires an extra pre-processing step.</a:t>
                </a:r>
              </a:p>
              <a:p>
                <a:r>
                  <a:rPr lang="en-IN" b="1" dirty="0" smtClean="0"/>
                  <a:t>Pre-Processing:</a:t>
                </a:r>
                <a:endParaRPr lang="en-IN" b="1" dirty="0"/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=&lt;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 ,        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=&lt;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N" dirty="0" smtClean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dirty="0" smtClean="0"/>
                  <a:t> (Public)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=&lt;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sub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&gt; ,        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=&lt;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p>
                    </m:sSubSup>
                    <m:r>
                      <a:rPr lang="en-IN" i="1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IN" dirty="0"/>
                  <a:t>	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𝔾</m:t>
                        </m:r>
                      </m:e>
                      <m:sup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</m:oMath>
                </a14:m>
                <a:r>
                  <a:rPr lang="en-IN" dirty="0"/>
                  <a:t> (Public)</a:t>
                </a:r>
                <a:endParaRPr lang="en-IN" dirty="0" smtClean="0"/>
              </a:p>
              <a:p>
                <a:endParaRPr lang="en-IN" dirty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 smtClean="0"/>
                  <a:t> is a constant value and will be used in verification phase.</a:t>
                </a:r>
                <a:endParaRPr lang="en-IN" dirty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905000"/>
                <a:ext cx="8915400" cy="4763086"/>
              </a:xfrm>
              <a:blipFill>
                <a:blip r:embed="rId2"/>
                <a:stretch>
                  <a:fillRect l="-479" t="-7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flipH="1">
                <a:off x="4519244" y="4286543"/>
                <a:ext cx="13610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dirty="0" smtClean="0"/>
                  <a:t>.</a:t>
                </a:r>
              </a:p>
              <a:p>
                <a:pPr algn="ctr"/>
                <a:r>
                  <a:rPr lang="en-IN" dirty="0" smtClean="0"/>
                  <a:t>.</a:t>
                </a:r>
              </a:p>
              <a:p>
                <a:pPr algn="ctr"/>
                <a:r>
                  <a:rPr lang="en-IN" dirty="0" smtClean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en-IN" dirty="0" smtClean="0"/>
                  <a:t> times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519244" y="4286543"/>
                <a:ext cx="1361049" cy="1200329"/>
              </a:xfrm>
              <a:prstGeom prst="rect">
                <a:avLst/>
              </a:prstGeom>
              <a:blipFill>
                <a:blip r:embed="rId3"/>
                <a:stretch>
                  <a:fillRect t="-2538" r="-1786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375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64234"/>
            <a:ext cx="8915400" cy="5404785"/>
          </a:xfrm>
        </p:spPr>
        <p:txBody>
          <a:bodyPr/>
          <a:lstStyle/>
          <a:p>
            <a:r>
              <a:rPr lang="en-IN" b="1" dirty="0" smtClean="0"/>
              <a:t>Verification: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8" t="11569" r="46515" b="15090"/>
          <a:stretch/>
        </p:blipFill>
        <p:spPr>
          <a:xfrm>
            <a:off x="3713871" y="1308295"/>
            <a:ext cx="2194560" cy="39811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60" t="11360" r="11830" b="12865"/>
          <a:stretch/>
        </p:blipFill>
        <p:spPr>
          <a:xfrm>
            <a:off x="7990449" y="1392701"/>
            <a:ext cx="1533379" cy="39108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821636" y="249646"/>
                <a:ext cx="42343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IN" i="1">
                          <a:latin typeface="Cambria Math" panose="02040503050406030204" pitchFamily="18" charset="0"/>
                        </a:rPr>
                        <m:t>= &lt;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1636" y="249646"/>
                <a:ext cx="4234375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040560" y="924896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Prover</a:t>
            </a:r>
            <a:endParaRPr lang="en-IN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8266240" y="924896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Verifier</a:t>
            </a:r>
            <a:endParaRPr lang="en-IN" u="sng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04480" y="1617785"/>
            <a:ext cx="3151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74770" y="1217675"/>
                <a:ext cx="633046" cy="429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770" y="1217675"/>
                <a:ext cx="633046" cy="4296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5104480" y="2003829"/>
            <a:ext cx="3145218" cy="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375878" y="1684551"/>
                <a:ext cx="430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78" y="1684551"/>
                <a:ext cx="430830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232078" y="2017895"/>
                <a:ext cx="7184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078" y="2017895"/>
                <a:ext cx="718429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9431647" y="1564391"/>
                <a:ext cx="2664836" cy="657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= &lt;</m:t>
                      </m:r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IN" sz="1600" i="1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IN" sz="1600" i="1">
                          <a:latin typeface="Cambria Math" panose="02040503050406030204" pitchFamily="18" charset="0"/>
                        </a:rPr>
                        <m:t>&gt; =</m:t>
                      </m:r>
                      <m:sSub>
                        <m:sSubPr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sz="16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 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647" y="1564391"/>
                <a:ext cx="2664836" cy="6570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9538435" y="2227855"/>
                <a:ext cx="2084089" cy="7167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 &lt;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&gt; =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8435" y="2227855"/>
                <a:ext cx="2084089" cy="7167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2367711" y="3201113"/>
                <a:ext cx="1642337" cy="35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711" y="3201113"/>
                <a:ext cx="1642337" cy="355225"/>
              </a:xfrm>
              <a:prstGeom prst="rect">
                <a:avLst/>
              </a:prstGeom>
              <a:blipFill>
                <a:blip r:embed="rId10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415519" y="2416165"/>
            <a:ext cx="3251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Round1: 2 Commitments</a:t>
            </a:r>
            <a:endParaRPr lang="en-IN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5121022" y="3334476"/>
            <a:ext cx="3145218" cy="14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375877" y="2979210"/>
                <a:ext cx="4308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5877" y="2979210"/>
                <a:ext cx="430830" cy="369332"/>
              </a:xfrm>
              <a:prstGeom prst="rect">
                <a:avLst/>
              </a:prstGeom>
              <a:blipFill>
                <a:blip r:embed="rId11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300967" y="1801156"/>
                <a:ext cx="1642337" cy="355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967" y="1801156"/>
                <a:ext cx="1642337" cy="355225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V="1">
            <a:off x="5484006" y="2372670"/>
            <a:ext cx="2645401" cy="9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108438" y="3885364"/>
            <a:ext cx="3151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897775" y="3529246"/>
                <a:ext cx="1386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7775" y="3529246"/>
                <a:ext cx="1386556" cy="369332"/>
              </a:xfrm>
              <a:prstGeom prst="rect">
                <a:avLst/>
              </a:prstGeom>
              <a:blipFill>
                <a:blip r:embed="rId13"/>
                <a:stretch>
                  <a:fillRect r="-2193"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2028703" y="3951408"/>
                <a:ext cx="2186863" cy="39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8703" y="3951408"/>
                <a:ext cx="2186863" cy="396968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018192" y="3554762"/>
                <a:ext cx="2186863" cy="396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=&lt;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Γ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8192" y="3554762"/>
                <a:ext cx="2186863" cy="396968"/>
              </a:xfrm>
              <a:prstGeom prst="rect">
                <a:avLst/>
              </a:prstGeom>
              <a:blipFill>
                <a:blip r:embed="rId1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 flipH="1">
                <a:off x="9336059" y="3257293"/>
                <a:ext cx="543660" cy="35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9336059" y="3257293"/>
                <a:ext cx="543660" cy="35926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9309275" y="3581112"/>
                <a:ext cx="2933823" cy="392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275" y="3581112"/>
                <a:ext cx="2933823" cy="392287"/>
              </a:xfrm>
              <a:prstGeom prst="rect">
                <a:avLst/>
              </a:prstGeom>
              <a:blipFill>
                <a:blip r:embed="rId1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/>
          <p:cNvSpPr/>
          <p:nvPr/>
        </p:nvSpPr>
        <p:spPr>
          <a:xfrm>
            <a:off x="7821636" y="249646"/>
            <a:ext cx="4234375" cy="369332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9309275" y="3985891"/>
                <a:ext cx="2550913" cy="43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. </m:t>
                      </m:r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 sz="16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275" y="3985891"/>
                <a:ext cx="2550913" cy="438069"/>
              </a:xfrm>
              <a:prstGeom prst="rect">
                <a:avLst/>
              </a:prstGeom>
              <a:blipFill>
                <a:blip r:embed="rId1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129482" y="4035320"/>
                <a:ext cx="2743055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IN" sz="1400" dirty="0" smtClean="0"/>
                  <a:t>.</a:t>
                </a:r>
              </a:p>
              <a:p>
                <a:pPr algn="ctr"/>
                <a:r>
                  <a:rPr lang="en-IN" sz="1400" dirty="0" smtClean="0"/>
                  <a:t>.</a:t>
                </a:r>
              </a:p>
              <a:p>
                <a:pPr algn="ctr"/>
                <a:r>
                  <a:rPr lang="en-IN" sz="1400" dirty="0" smtClean="0"/>
                  <a:t>.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𝑙𝑜𝑔𝑛</m:t>
                    </m:r>
                  </m:oMath>
                </a14:m>
                <a:r>
                  <a:rPr lang="en-IN" sz="1400" dirty="0" smtClean="0"/>
                  <a:t> times</a:t>
                </a:r>
              </a:p>
              <a:p>
                <a:pPr algn="ctr"/>
                <a:r>
                  <a:rPr lang="en-IN" sz="1400" b="0" dirty="0" smtClean="0"/>
                  <a:t>(</a:t>
                </a:r>
                <a14:m>
                  <m:oMath xmlns:m="http://schemas.openxmlformats.org/officeDocument/2006/math"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IN" sz="1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IN" sz="1400" dirty="0" smtClean="0"/>
                  <a:t> commitments)</a:t>
                </a:r>
                <a:endParaRPr lang="en-IN" sz="14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82" y="4035320"/>
                <a:ext cx="2743055" cy="1169551"/>
              </a:xfrm>
              <a:prstGeom prst="rect">
                <a:avLst/>
              </a:prstGeom>
              <a:blipFill>
                <a:blip r:embed="rId19"/>
                <a:stretch>
                  <a:fillRect t="-1042" b="-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5460111" y="3847628"/>
            <a:ext cx="3162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Round2: 3 Commitments</a:t>
            </a:r>
            <a:endParaRPr lang="en-IN" sz="1600" dirty="0"/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5005416" y="5797548"/>
            <a:ext cx="31511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670603" y="5409315"/>
                <a:ext cx="1813409" cy="409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̅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603" y="5409315"/>
                <a:ext cx="1813409" cy="409536"/>
              </a:xfrm>
              <a:prstGeom prst="rect">
                <a:avLst/>
              </a:prstGeom>
              <a:blipFill>
                <a:blip r:embed="rId20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9102826" y="5056216"/>
                <a:ext cx="2089044" cy="3592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=?&lt;</m:t>
                      </m:r>
                      <m:acc>
                        <m:accPr>
                          <m:chr m:val="̅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̅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826" y="5056216"/>
                <a:ext cx="2089044" cy="359266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9121705" y="5317012"/>
                <a:ext cx="2277116" cy="428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𝑙𝑜𝑔𝑛</m:t>
                                  </m:r>
                                </m:e>
                              </m:d>
                            </m:sup>
                          </m:sSup>
                        </m:sub>
                      </m:sSub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=?&lt;</m:t>
                      </m:r>
                      <m:acc>
                        <m:accPr>
                          <m:chr m:val="̅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16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̅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1705" y="5317012"/>
                <a:ext cx="2277116" cy="428900"/>
              </a:xfrm>
              <a:prstGeom prst="rect">
                <a:avLst/>
              </a:prstGeom>
              <a:blipFill>
                <a:blip r:embed="rId22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9223488" y="5707634"/>
                <a:ext cx="2308112" cy="441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sSup>
                            <m:sSup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 b="0" i="0" smtClean="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sub>
                        <m:sup>
                          <m:d>
                            <m:dPr>
                              <m:ctrlP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b="0" i="1" smtClean="0">
                                  <a:latin typeface="Cambria Math" panose="02040503050406030204" pitchFamily="18" charset="0"/>
                                </a:rPr>
                                <m:t>𝑙𝑜𝑔𝑛</m:t>
                              </m:r>
                            </m:e>
                          </m:d>
                        </m:sup>
                      </m:sSubSup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=?&lt;</m:t>
                      </m:r>
                      <m:acc>
                        <m:accPr>
                          <m:chr m:val="̅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 , </m:t>
                      </m:r>
                      <m:acc>
                        <m:accPr>
                          <m:chr m:val="̅"/>
                          <m:ctrlPr>
                            <a:rPr lang="en-IN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lang="en-IN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IN" sz="1600"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</m:e>
                      </m:acc>
                      <m:r>
                        <a:rPr lang="en-IN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IN" sz="16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3488" y="5707634"/>
                <a:ext cx="2308112" cy="441403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/>
          <p:cNvSpPr txBox="1"/>
          <p:nvPr/>
        </p:nvSpPr>
        <p:spPr>
          <a:xfrm>
            <a:off x="10147348" y="5955020"/>
            <a:ext cx="23436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 smtClean="0"/>
              <a:t>.</a:t>
            </a:r>
          </a:p>
          <a:p>
            <a:r>
              <a:rPr lang="en-IN" sz="1400" dirty="0" smtClean="0"/>
              <a:t>.</a:t>
            </a:r>
          </a:p>
          <a:p>
            <a:r>
              <a:rPr lang="en-IN" sz="1400" dirty="0"/>
              <a:t>.</a:t>
            </a:r>
          </a:p>
        </p:txBody>
      </p:sp>
      <p:sp>
        <p:nvSpPr>
          <p:cNvPr id="54" name="TextBox 53"/>
          <p:cNvSpPr txBox="1"/>
          <p:nvPr/>
        </p:nvSpPr>
        <p:spPr>
          <a:xfrm rot="3376725">
            <a:off x="10921287" y="5448889"/>
            <a:ext cx="145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Chaining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flipH="1">
            <a:off x="1942670" y="5572594"/>
            <a:ext cx="2284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All single elements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59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22" grpId="0"/>
      <p:bldP spid="25" grpId="0"/>
      <p:bldP spid="27" grpId="0"/>
      <p:bldP spid="28" grpId="0"/>
      <p:bldP spid="29" grpId="0"/>
      <p:bldP spid="30" grpId="0"/>
      <p:bldP spid="32" grpId="0"/>
      <p:bldP spid="34" grpId="0"/>
      <p:bldP spid="38" grpId="0"/>
      <p:bldP spid="39" grpId="0"/>
      <p:bldP spid="40" grpId="0"/>
      <p:bldP spid="41" grpId="0"/>
      <p:bldP spid="42" grpId="0"/>
      <p:bldP spid="43" grpId="0" animBg="1"/>
      <p:bldP spid="44" grpId="0"/>
      <p:bldP spid="45" grpId="0"/>
      <p:bldP spid="46" grpId="0"/>
      <p:bldP spid="48" grpId="0"/>
      <p:bldP spid="49" grpId="0"/>
      <p:bldP spid="50" grpId="0"/>
      <p:bldP spid="51" grpId="0"/>
      <p:bldP spid="52" grpId="0"/>
      <p:bldP spid="54" grpId="0"/>
      <p:bldP spid="5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319310"/>
            <a:ext cx="8911687" cy="1280890"/>
          </a:xfrm>
        </p:spPr>
        <p:txBody>
          <a:bodyPr/>
          <a:lstStyle/>
          <a:p>
            <a:r>
              <a:rPr lang="en-IN" dirty="0" smtClean="0"/>
              <a:t>Evaluation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1" y="1190171"/>
                <a:ext cx="9268959" cy="47210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1" i="1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endParaRPr lang="en-IN" b="1" dirty="0"/>
              </a:p>
              <a:p>
                <a:pPr marL="0" indent="0">
                  <a:buNone/>
                </a:pPr>
                <a:r>
                  <a:rPr lang="en-IN" dirty="0"/>
                  <a:t>    Same as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&gt; 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IN" dirty="0"/>
                  <a:t>			where 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IN" dirty="0" smtClean="0"/>
                  <a:t> </a:t>
                </a:r>
                <a:r>
                  <a:rPr lang="en-IN" dirty="0"/>
                  <a:t>= coefficient vector</a:t>
                </a:r>
              </a:p>
              <a:p>
                <a:pPr marL="0" indent="0">
                  <a:buNone/>
                </a:pPr>
                <a:r>
                  <a:rPr lang="en-IN" dirty="0"/>
                  <a:t>									</a:t>
                </a: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,…,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b="1" dirty="0" smtClean="0"/>
                  <a:t>Tensor Structure: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	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⊗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fun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IN" dirty="0" smtClean="0"/>
                  <a:t>		</a:t>
                </a:r>
              </a:p>
              <a:p>
                <a:pPr marL="0" indent="0">
                  <a:buNone/>
                </a:pPr>
                <a:r>
                  <a:rPr lang="en-IN" dirty="0" smtClean="0"/>
                  <a:t>	It can also be shown that,</a:t>
                </a:r>
              </a:p>
              <a:p>
                <a:pPr marL="0" indent="0">
                  <a:buNone/>
                </a:pPr>
                <a:r>
                  <a:rPr lang="en-IN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𝑙𝑜𝑔𝑛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sSup>
                              <m:sSupPr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IN" b="0" i="0" smtClean="0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</m:d>
                                      </m:e>
                                    </m:func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p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IN" dirty="0"/>
              </a:p>
              <a:p>
                <a:r>
                  <a:rPr lang="en-IN" b="1" dirty="0" smtClean="0"/>
                  <a:t>Final Round of Dory:</a:t>
                </a:r>
              </a:p>
              <a:p>
                <a:pPr marL="0" indent="0">
                  <a:buNone/>
                </a:pPr>
                <a:r>
                  <a:rPr lang="en-IN" b="1" dirty="0" smtClean="0"/>
                  <a:t>	</a:t>
                </a:r>
                <a:r>
                  <a:rPr lang="en-IN" dirty="0" smtClean="0"/>
                  <a:t>Prover send →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acc>
                  </m:oMath>
                </a14:m>
                <a:r>
                  <a:rPr lang="en-IN" b="1" dirty="0" smtClean="0"/>
                  <a:t> </a:t>
                </a:r>
                <a:r>
                  <a:rPr lang="en-IN" dirty="0" smtClean="0"/>
                  <a:t>i.e.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𝑙𝑜𝑔𝑛</m:t>
                            </m:r>
                          </m:e>
                        </m:d>
                      </m:sup>
                    </m:sSup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r>
                  <a:rPr lang="en-IN" b="1" dirty="0"/>
                  <a:t>	</a:t>
                </a:r>
                <a:r>
                  <a:rPr lang="en-IN" dirty="0" smtClean="0"/>
                  <a:t>Now,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𝑙𝑜𝑔𝑛</m:t>
                            </m:r>
                          </m:e>
                        </m:d>
                      </m:sup>
                    </m:sSup>
                    <m:r>
                      <a:rPr lang="en-IN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IN" b="1" dirty="0" smtClean="0"/>
              </a:p>
              <a:p>
                <a:pPr marL="0" indent="0">
                  <a:buNone/>
                </a:pPr>
                <a:r>
                  <a:rPr lang="en-IN" b="1" dirty="0"/>
                  <a:t>	</a:t>
                </a:r>
                <a:r>
                  <a:rPr lang="en-IN" b="1" dirty="0" smtClean="0"/>
                  <a:t>∴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𝑙𝑜𝑔𝑛</m:t>
                            </m:r>
                          </m:e>
                        </m:d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𝑙𝑜𝑔𝑛</m:t>
                            </m:r>
                          </m:e>
                        </m:d>
                      </m:sup>
                    </m:sSup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1" y="1190171"/>
                <a:ext cx="9268959" cy="4721051"/>
              </a:xfrm>
              <a:blipFill>
                <a:blip r:embed="rId2"/>
                <a:stretch>
                  <a:fillRect l="-461" t="-258" b="-16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3277772" y="5500468"/>
            <a:ext cx="2574388" cy="41075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56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Table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51" y="3062069"/>
            <a:ext cx="486762" cy="1188711"/>
          </a:xfr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956188"/>
                  </p:ext>
                </p:extLst>
              </p:nvPr>
            </p:nvGraphicFramePr>
            <p:xfrm>
              <a:off x="2589212" y="2133600"/>
              <a:ext cx="8915400" cy="38571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290">
                      <a:extLst>
                        <a:ext uri="{9D8B030D-6E8A-4147-A177-3AD203B41FA5}">
                          <a16:colId xmlns:a16="http://schemas.microsoft.com/office/drawing/2014/main" val="2122642366"/>
                        </a:ext>
                      </a:extLst>
                    </a:gridCol>
                    <a:gridCol w="1325911">
                      <a:extLst>
                        <a:ext uri="{9D8B030D-6E8A-4147-A177-3AD203B41FA5}">
                          <a16:colId xmlns:a16="http://schemas.microsoft.com/office/drawing/2014/main" val="3991187162"/>
                        </a:ext>
                      </a:extLst>
                    </a:gridCol>
                    <a:gridCol w="1466601">
                      <a:extLst>
                        <a:ext uri="{9D8B030D-6E8A-4147-A177-3AD203B41FA5}">
                          <a16:colId xmlns:a16="http://schemas.microsoft.com/office/drawing/2014/main" val="3660206158"/>
                        </a:ext>
                      </a:extLst>
                    </a:gridCol>
                    <a:gridCol w="1533888">
                      <a:extLst>
                        <a:ext uri="{9D8B030D-6E8A-4147-A177-3AD203B41FA5}">
                          <a16:colId xmlns:a16="http://schemas.microsoft.com/office/drawing/2014/main" val="1266728860"/>
                        </a:ext>
                      </a:extLst>
                    </a:gridCol>
                    <a:gridCol w="1399314">
                      <a:extLst>
                        <a:ext uri="{9D8B030D-6E8A-4147-A177-3AD203B41FA5}">
                          <a16:colId xmlns:a16="http://schemas.microsoft.com/office/drawing/2014/main" val="3129587649"/>
                        </a:ext>
                      </a:extLst>
                    </a:gridCol>
                    <a:gridCol w="1582396">
                      <a:extLst>
                        <a:ext uri="{9D8B030D-6E8A-4147-A177-3AD203B41FA5}">
                          <a16:colId xmlns:a16="http://schemas.microsoft.com/office/drawing/2014/main" val="718708627"/>
                        </a:ext>
                      </a:extLst>
                    </a:gridCol>
                  </a:tblGrid>
                  <a:tr h="967587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Parameter/</a:t>
                          </a:r>
                        </a:p>
                        <a:p>
                          <a:r>
                            <a:rPr lang="en-IN" dirty="0" smtClean="0"/>
                            <a:t>Protocol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Proof size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Prover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Verification time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Trusted setup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Assumption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298669"/>
                      </a:ext>
                    </a:extLst>
                  </a:tr>
                  <a:tr h="56058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KZG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Yes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Pairing,</a:t>
                          </a:r>
                          <a:r>
                            <a:rPr lang="en-IN" baseline="0" dirty="0" smtClean="0"/>
                            <a:t> SDH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8540065"/>
                      </a:ext>
                    </a:extLst>
                  </a:tr>
                  <a:tr h="567689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Mlt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. KZG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Yes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Pairing,</a:t>
                          </a:r>
                          <a:r>
                            <a:rPr lang="en-IN" baseline="0" dirty="0" smtClean="0"/>
                            <a:t> SDH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645350"/>
                      </a:ext>
                    </a:extLst>
                  </a:tr>
                  <a:tr h="56058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Pedersen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Discrete</a:t>
                          </a:r>
                          <a:r>
                            <a:rPr lang="en-IN" baseline="0" dirty="0" smtClean="0"/>
                            <a:t> Log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489778"/>
                      </a:ext>
                    </a:extLst>
                  </a:tr>
                  <a:tr h="56058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Bulletproofs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𝑙𝑜𝑔𝑛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Discrete Log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872863"/>
                      </a:ext>
                    </a:extLst>
                  </a:tr>
                  <a:tr h="56058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Dory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𝑙𝑜𝑔𝑛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O(</a:t>
                          </a:r>
                          <a14:m>
                            <m:oMath xmlns:m="http://schemas.openxmlformats.org/officeDocument/2006/math"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𝑙𝑜𝑔𝑛</m:t>
                              </m:r>
                            </m:oMath>
                          </a14:m>
                          <a:r>
                            <a:rPr lang="en-IN" dirty="0" smtClean="0"/>
                            <a:t>)</a:t>
                          </a:r>
                          <a:endParaRPr lang="en-IN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Pairing,</a:t>
                          </a:r>
                          <a:r>
                            <a:rPr lang="en-IN" baseline="0" dirty="0" smtClean="0"/>
                            <a:t> Discrete Log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9647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58956188"/>
                  </p:ext>
                </p:extLst>
              </p:nvPr>
            </p:nvGraphicFramePr>
            <p:xfrm>
              <a:off x="2589212" y="2133600"/>
              <a:ext cx="8915400" cy="385711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607290">
                      <a:extLst>
                        <a:ext uri="{9D8B030D-6E8A-4147-A177-3AD203B41FA5}">
                          <a16:colId xmlns:a16="http://schemas.microsoft.com/office/drawing/2014/main" val="2122642366"/>
                        </a:ext>
                      </a:extLst>
                    </a:gridCol>
                    <a:gridCol w="1325911">
                      <a:extLst>
                        <a:ext uri="{9D8B030D-6E8A-4147-A177-3AD203B41FA5}">
                          <a16:colId xmlns:a16="http://schemas.microsoft.com/office/drawing/2014/main" val="3991187162"/>
                        </a:ext>
                      </a:extLst>
                    </a:gridCol>
                    <a:gridCol w="1466601">
                      <a:extLst>
                        <a:ext uri="{9D8B030D-6E8A-4147-A177-3AD203B41FA5}">
                          <a16:colId xmlns:a16="http://schemas.microsoft.com/office/drawing/2014/main" val="3660206158"/>
                        </a:ext>
                      </a:extLst>
                    </a:gridCol>
                    <a:gridCol w="1533888">
                      <a:extLst>
                        <a:ext uri="{9D8B030D-6E8A-4147-A177-3AD203B41FA5}">
                          <a16:colId xmlns:a16="http://schemas.microsoft.com/office/drawing/2014/main" val="1266728860"/>
                        </a:ext>
                      </a:extLst>
                    </a:gridCol>
                    <a:gridCol w="1399314">
                      <a:extLst>
                        <a:ext uri="{9D8B030D-6E8A-4147-A177-3AD203B41FA5}">
                          <a16:colId xmlns:a16="http://schemas.microsoft.com/office/drawing/2014/main" val="3129587649"/>
                        </a:ext>
                      </a:extLst>
                    </a:gridCol>
                    <a:gridCol w="1582396">
                      <a:extLst>
                        <a:ext uri="{9D8B030D-6E8A-4147-A177-3AD203B41FA5}">
                          <a16:colId xmlns:a16="http://schemas.microsoft.com/office/drawing/2014/main" val="718708627"/>
                        </a:ext>
                      </a:extLst>
                    </a:gridCol>
                  </a:tblGrid>
                  <a:tr h="967587"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Parameter/</a:t>
                          </a:r>
                        </a:p>
                        <a:p>
                          <a:r>
                            <a:rPr lang="en-IN" dirty="0" smtClean="0"/>
                            <a:t>Protocol</a:t>
                          </a:r>
                          <a:endParaRPr lang="en-IN" dirty="0"/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Proof size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Prover time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Verification time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Trusted setup</a:t>
                          </a:r>
                          <a:endParaRPr lang="en-US" b="0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 smtClean="0"/>
                            <a:t>Assumption </a:t>
                          </a:r>
                          <a:endParaRPr lang="en-US" b="0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5298669"/>
                      </a:ext>
                    </a:extLst>
                  </a:tr>
                  <a:tr h="56058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KZG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560" t="-178261" r="-452294" b="-4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50" t="-178261" r="-310833" b="-4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6905" t="-178261" r="-196032" b="-43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Yes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Pairing,</a:t>
                          </a:r>
                          <a:r>
                            <a:rPr lang="en-IN" baseline="0" dirty="0" smtClean="0"/>
                            <a:t> SDH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8540065"/>
                      </a:ext>
                    </a:extLst>
                  </a:tr>
                  <a:tr h="567689">
                    <a:tc>
                      <a:txBody>
                        <a:bodyPr/>
                        <a:lstStyle/>
                        <a:p>
                          <a:r>
                            <a:rPr lang="en-US" dirty="0" err="1" smtClean="0">
                              <a:solidFill>
                                <a:schemeClr val="bg1"/>
                              </a:solidFill>
                            </a:rPr>
                            <a:t>Mlt</a:t>
                          </a:r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. KZG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560" t="-275269" r="-452294" b="-327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50" t="-275269" r="-310833" b="-327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6905" t="-275269" r="-196032" b="-3279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Yes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Pairing,</a:t>
                          </a:r>
                          <a:r>
                            <a:rPr lang="en-IN" baseline="0" dirty="0" smtClean="0"/>
                            <a:t> SDH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5645350"/>
                      </a:ext>
                    </a:extLst>
                  </a:tr>
                  <a:tr h="56058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Pedersen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560" t="-379348" r="-452294" b="-2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50" t="-379348" r="-310833" b="-2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6905" t="-379348" r="-196032" b="-2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Discrete</a:t>
                          </a:r>
                          <a:r>
                            <a:rPr lang="en-IN" baseline="0" dirty="0" smtClean="0"/>
                            <a:t> Log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489778"/>
                      </a:ext>
                    </a:extLst>
                  </a:tr>
                  <a:tr h="560586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Bulletproofs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560" t="-479348" r="-452294" b="-1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50" t="-479348" r="-310833" b="-1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6905" t="-479348" r="-196032" b="-1315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Discrete Log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8728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>
                              <a:solidFill>
                                <a:schemeClr val="bg1"/>
                              </a:solidFill>
                            </a:rPr>
                            <a:t>Dory</a:t>
                          </a:r>
                          <a:endParaRPr lang="en-IN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21560" t="-507619" r="-452294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250" t="-507619" r="-31083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6905" t="-507619" r="-196032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No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 smtClean="0"/>
                            <a:t>Pairing,</a:t>
                          </a:r>
                          <a:r>
                            <a:rPr lang="en-IN" baseline="0" dirty="0" smtClean="0"/>
                            <a:t> Discrete Log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964729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50" y="4250780"/>
            <a:ext cx="486762" cy="17399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2546" y="3333258"/>
            <a:ext cx="1773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 Transparent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615505" y="4936081"/>
            <a:ext cx="185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Transparent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627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8973"/>
            <a:ext cx="9368326" cy="5092504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Non-Transparent (Trusted Setup)</a:t>
            </a:r>
            <a:endParaRPr lang="en-IN" dirty="0"/>
          </a:p>
          <a:p>
            <a:pPr lvl="1"/>
            <a:r>
              <a:rPr lang="en-IN" b="1" dirty="0" smtClean="0"/>
              <a:t>Pros</a:t>
            </a:r>
            <a:r>
              <a:rPr lang="en-IN" b="1" dirty="0"/>
              <a:t>:</a:t>
            </a:r>
            <a:r>
              <a:rPr lang="en-IN" dirty="0"/>
              <a:t> Extremely efficient, constant proof size</a:t>
            </a:r>
          </a:p>
          <a:p>
            <a:pPr lvl="1"/>
            <a:r>
              <a:rPr lang="en-IN" b="1" dirty="0"/>
              <a:t>Cons:</a:t>
            </a:r>
            <a:r>
              <a:rPr lang="en-IN" dirty="0"/>
              <a:t> Requires </a:t>
            </a:r>
            <a:r>
              <a:rPr lang="en-IN" b="1" dirty="0"/>
              <a:t>SRS</a:t>
            </a:r>
            <a:r>
              <a:rPr lang="en-IN" dirty="0"/>
              <a:t> — introduces </a:t>
            </a:r>
            <a:r>
              <a:rPr lang="en-IN" i="1" dirty="0" smtClean="0"/>
              <a:t>toxic waste</a:t>
            </a:r>
            <a:r>
              <a:rPr lang="en-IN" dirty="0" smtClean="0"/>
              <a:t> risk</a:t>
            </a:r>
            <a:r>
              <a:rPr lang="en-IN" b="1" dirty="0" smtClean="0"/>
              <a:t> </a:t>
            </a:r>
          </a:p>
          <a:p>
            <a:r>
              <a:rPr lang="en-IN" b="1" dirty="0" smtClean="0"/>
              <a:t>Transparent </a:t>
            </a:r>
            <a:r>
              <a:rPr lang="en-IN" b="1" dirty="0"/>
              <a:t>(No Trusted Setup)</a:t>
            </a:r>
            <a:endParaRPr lang="en-IN" dirty="0"/>
          </a:p>
          <a:p>
            <a:pPr lvl="1"/>
            <a:r>
              <a:rPr lang="en-IN" b="1" dirty="0" smtClean="0"/>
              <a:t>Pros</a:t>
            </a:r>
            <a:r>
              <a:rPr lang="en-IN" b="1" dirty="0"/>
              <a:t>:</a:t>
            </a:r>
            <a:r>
              <a:rPr lang="en-IN" dirty="0"/>
              <a:t> No trust assumption, publicly verifiable randomness</a:t>
            </a:r>
          </a:p>
          <a:p>
            <a:pPr lvl="1"/>
            <a:r>
              <a:rPr lang="en-IN" b="1" dirty="0"/>
              <a:t>Cons:</a:t>
            </a:r>
            <a:r>
              <a:rPr lang="en-IN" dirty="0"/>
              <a:t> Larger proofs, slower verification compared to </a:t>
            </a:r>
            <a:r>
              <a:rPr lang="en-IN" dirty="0" smtClean="0"/>
              <a:t>Non Transparent</a:t>
            </a:r>
            <a:endParaRPr lang="en-IN" dirty="0"/>
          </a:p>
          <a:p>
            <a:r>
              <a:rPr lang="en-US" b="1" dirty="0"/>
              <a:t>Trade-off:</a:t>
            </a:r>
            <a:r>
              <a:rPr lang="en-US" dirty="0"/>
              <a:t> Efficiency ↔ </a:t>
            </a:r>
            <a:r>
              <a:rPr lang="en-US" dirty="0" smtClean="0"/>
              <a:t>Transparency</a:t>
            </a:r>
          </a:p>
          <a:p>
            <a:pPr marL="0" indent="0">
              <a:buNone/>
            </a:pPr>
            <a:r>
              <a:rPr lang="en-US" sz="1700" dirty="0" smtClean="0"/>
              <a:t>	Choice </a:t>
            </a:r>
            <a:r>
              <a:rPr lang="en-US" sz="1700" dirty="0"/>
              <a:t>depends on use-case and trust model</a:t>
            </a:r>
            <a:endParaRPr lang="en-US" sz="1700" dirty="0" smtClean="0"/>
          </a:p>
          <a:p>
            <a:pPr marL="0" indent="0">
              <a:buNone/>
            </a:pPr>
            <a:r>
              <a:rPr lang="en-IN" sz="2800" dirty="0" smtClean="0"/>
              <a:t>Future Works</a:t>
            </a:r>
            <a:r>
              <a:rPr lang="en-IN" sz="2400" dirty="0" smtClean="0"/>
              <a:t>:</a:t>
            </a:r>
          </a:p>
          <a:p>
            <a:r>
              <a:rPr lang="en-IN" dirty="0"/>
              <a:t>Study the </a:t>
            </a:r>
            <a:r>
              <a:rPr lang="en-IN" b="1" dirty="0"/>
              <a:t>Samaritan</a:t>
            </a:r>
            <a:r>
              <a:rPr lang="en-IN" dirty="0"/>
              <a:t> </a:t>
            </a:r>
            <a:r>
              <a:rPr lang="en-IN" dirty="0" smtClean="0"/>
              <a:t>Protocol</a:t>
            </a:r>
          </a:p>
          <a:p>
            <a:r>
              <a:rPr lang="en-US" b="1" dirty="0"/>
              <a:t>Implementation-based Research:</a:t>
            </a:r>
            <a:endParaRPr lang="en-US" dirty="0"/>
          </a:p>
          <a:p>
            <a:pPr lvl="1"/>
            <a:r>
              <a:rPr lang="en-US" dirty="0"/>
              <a:t>Develop and test commitment protocol implementations using </a:t>
            </a:r>
            <a:r>
              <a:rPr lang="en-US" b="1" dirty="0" smtClean="0"/>
              <a:t>Rust</a:t>
            </a:r>
            <a:endParaRPr lang="en-US" dirty="0"/>
          </a:p>
          <a:p>
            <a:pPr lvl="1"/>
            <a:r>
              <a:rPr lang="en-US" dirty="0"/>
              <a:t>Benchmark </a:t>
            </a:r>
            <a:r>
              <a:rPr lang="en-US" b="1" dirty="0"/>
              <a:t>prover/verification time</a:t>
            </a:r>
            <a:r>
              <a:rPr lang="en-US" dirty="0"/>
              <a:t>, </a:t>
            </a:r>
            <a:r>
              <a:rPr lang="en-US" b="1" dirty="0"/>
              <a:t>proof size</a:t>
            </a:r>
            <a:r>
              <a:rPr lang="en-US" dirty="0"/>
              <a:t>, and </a:t>
            </a:r>
            <a:r>
              <a:rPr lang="en-US" b="1" dirty="0"/>
              <a:t>memory </a:t>
            </a:r>
            <a:r>
              <a:rPr lang="en-US" b="1" dirty="0" smtClean="0"/>
              <a:t>use</a:t>
            </a:r>
            <a:endParaRPr lang="en-US" dirty="0"/>
          </a:p>
          <a:p>
            <a:pPr lvl="1"/>
            <a:r>
              <a:rPr lang="en-US" dirty="0"/>
              <a:t>Compare </a:t>
            </a:r>
            <a:r>
              <a:rPr lang="en-US" b="1" dirty="0"/>
              <a:t>transparent vs non-transparent</a:t>
            </a:r>
            <a:r>
              <a:rPr lang="en-US" dirty="0"/>
              <a:t> schemes in real-world </a:t>
            </a:r>
            <a:r>
              <a:rPr lang="en-US" dirty="0" smtClean="0"/>
              <a:t>settings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654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800" dirty="0" smtClean="0"/>
              <a:t>Thank You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45189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75582"/>
            <a:ext cx="8915400" cy="433564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Background</a:t>
            </a:r>
          </a:p>
          <a:p>
            <a:r>
              <a:rPr lang="en-US" sz="2000" dirty="0" smtClean="0"/>
              <a:t>KZG</a:t>
            </a:r>
          </a:p>
          <a:p>
            <a:r>
              <a:rPr lang="en-US" sz="2000" dirty="0" smtClean="0"/>
              <a:t>Extended: Multilinear KZG</a:t>
            </a:r>
          </a:p>
          <a:p>
            <a:r>
              <a:rPr lang="en-US" sz="2000" dirty="0" smtClean="0"/>
              <a:t>Transparency</a:t>
            </a:r>
          </a:p>
          <a:p>
            <a:r>
              <a:rPr lang="en-US" sz="2000" dirty="0" smtClean="0"/>
              <a:t>Pedersen</a:t>
            </a:r>
          </a:p>
          <a:p>
            <a:r>
              <a:rPr lang="en-US" sz="2000" dirty="0" smtClean="0"/>
              <a:t>Bulletproofs</a:t>
            </a:r>
          </a:p>
          <a:p>
            <a:r>
              <a:rPr lang="en-US" sz="2000" dirty="0" smtClean="0"/>
              <a:t>Dory</a:t>
            </a:r>
          </a:p>
          <a:p>
            <a:r>
              <a:rPr lang="en-US" sz="2000" dirty="0" smtClean="0"/>
              <a:t>Comparison Table</a:t>
            </a:r>
          </a:p>
          <a:p>
            <a:r>
              <a:rPr lang="en-US" sz="2000" dirty="0" smtClean="0"/>
              <a:t>Conclusion &amp; Future Works</a:t>
            </a:r>
          </a:p>
        </p:txBody>
      </p:sp>
    </p:spTree>
    <p:extLst>
      <p:ext uri="{BB962C8B-B14F-4D97-AF65-F5344CB8AC3E}">
        <p14:creationId xmlns:p14="http://schemas.microsoft.com/office/powerpoint/2010/main" val="77222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(Commitments)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7600" y="1617785"/>
            <a:ext cx="9563100" cy="468454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commitment scheme</a:t>
            </a:r>
            <a:r>
              <a:rPr lang="en-US" dirty="0"/>
              <a:t> allows one to commit to a value while keeping it </a:t>
            </a:r>
            <a:r>
              <a:rPr lang="en-US" dirty="0" smtClean="0"/>
              <a:t>hidden.</a:t>
            </a:r>
          </a:p>
          <a:p>
            <a:r>
              <a:rPr lang="en-US" dirty="0" smtClean="0"/>
              <a:t>Later prove its authenticity or open it to verifier.</a:t>
            </a:r>
          </a:p>
          <a:p>
            <a:r>
              <a:rPr lang="en-US" b="1" dirty="0" smtClean="0"/>
              <a:t>Mathematical Form:</a:t>
            </a:r>
          </a:p>
          <a:p>
            <a:pPr marL="457200" lvl="1" indent="0">
              <a:buNone/>
            </a:pP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r>
              <a:rPr lang="en-US" i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smtClean="0"/>
              <a:t>= Commit(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 ; r</a:t>
            </a:r>
            <a:r>
              <a:rPr lang="en-US" dirty="0" smtClean="0"/>
              <a:t>)		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 smtClean="0"/>
              <a:t>=value, r=key</a:t>
            </a:r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Hiding</a:t>
            </a:r>
            <a:r>
              <a:rPr lang="en-US" b="1" dirty="0"/>
              <a:t>: </a:t>
            </a:r>
            <a:r>
              <a:rPr lang="en-US" dirty="0"/>
              <a:t>Once committed, cant</a:t>
            </a:r>
            <a:r>
              <a:rPr lang="en-IN" b="1" dirty="0"/>
              <a:t>’ </a:t>
            </a:r>
            <a:r>
              <a:rPr lang="en-IN" dirty="0"/>
              <a:t>be reveal any information about </a:t>
            </a:r>
            <a:r>
              <a:rPr lang="en-IN" dirty="0" smtClean="0"/>
              <a:t>the value. </a:t>
            </a:r>
            <a:endParaRPr lang="en-IN" dirty="0"/>
          </a:p>
          <a:p>
            <a:r>
              <a:rPr lang="en-US" b="1" dirty="0"/>
              <a:t>Binding: </a:t>
            </a:r>
            <a:r>
              <a:rPr lang="en-US" dirty="0"/>
              <a:t>Once committed, the </a:t>
            </a:r>
            <a:r>
              <a:rPr lang="en-US" dirty="0" smtClean="0"/>
              <a:t>value </a:t>
            </a:r>
            <a:r>
              <a:rPr lang="en-US" dirty="0"/>
              <a:t>inside can’t be changed.</a:t>
            </a:r>
            <a:endParaRPr lang="en-IN" b="1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8601555" y="249437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Prover</a:t>
            </a:r>
            <a:endParaRPr lang="en-IN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10424329" y="249437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Verifier</a:t>
            </a:r>
            <a:endParaRPr lang="en-IN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50" y="2753676"/>
            <a:ext cx="1807236" cy="180723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08" y="2753676"/>
            <a:ext cx="1845139" cy="1845139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9489940" y="3192634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962365" y="2863703"/>
                <a:ext cx="34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365" y="2863703"/>
                <a:ext cx="3467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>
            <a:off x="9430814" y="3526602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631940" y="3218110"/>
                <a:ext cx="34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𝑐h𝑎𝑙𝑙𝑒𝑛𝑔𝑒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940" y="3218110"/>
                <a:ext cx="346736" cy="369332"/>
              </a:xfrm>
              <a:prstGeom prst="rect">
                <a:avLst/>
              </a:prstGeom>
              <a:blipFill>
                <a:blip r:embed="rId5"/>
                <a:stretch>
                  <a:fillRect l="-5263" r="-247368"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9481614" y="3967334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9731669" y="3613123"/>
                <a:ext cx="92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𝑝𝑟𝑜𝑜𝑓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669" y="3613123"/>
                <a:ext cx="926380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940" y="5492901"/>
            <a:ext cx="2702060" cy="135103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027" y="3460304"/>
            <a:ext cx="885520" cy="885520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4880073" y="3903064"/>
            <a:ext cx="80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5744460" y="3526602"/>
            <a:ext cx="752923" cy="752923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428120" y="4253092"/>
            <a:ext cx="213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Commitment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3283096" y="3903064"/>
            <a:ext cx="80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963471" y="3685947"/>
            <a:ext cx="63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6035"/>
            <a:ext cx="2841674" cy="1420837"/>
          </a:xfrm>
          <a:prstGeom prst="rect">
            <a:avLst/>
          </a:prstGeom>
        </p:spPr>
      </p:pic>
      <p:cxnSp>
        <p:nvCxnSpPr>
          <p:cNvPr id="22" name="Straight Arrow Connector 21"/>
          <p:cNvCxnSpPr/>
          <p:nvPr/>
        </p:nvCxnSpPr>
        <p:spPr>
          <a:xfrm>
            <a:off x="3562630" y="3450602"/>
            <a:ext cx="615962" cy="225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262377" y="3203206"/>
                <a:ext cx="3628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77" y="3203206"/>
                <a:ext cx="3628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594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/>
      <p:bldP spid="5" grpId="0" uiExpand="1"/>
      <p:bldP spid="9" grpId="0" uiExpand="1"/>
      <p:bldP spid="11" grpId="0" uiExpand="1"/>
      <p:bldP spid="13" grpId="0" uiExpand="1"/>
      <p:bldP spid="19" grpId="0" uiExpand="1"/>
      <p:bldP spid="21" grpId="0" uiExpand="1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Commitment Scheme</a:t>
            </a:r>
            <a:endParaRPr lang="en-IN" dirty="0"/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2592925" y="1905000"/>
            <a:ext cx="9123817" cy="4147457"/>
          </a:xfrm>
        </p:spPr>
        <p:txBody>
          <a:bodyPr>
            <a:normAutofit/>
          </a:bodyPr>
          <a:lstStyle/>
          <a:p>
            <a:r>
              <a:rPr lang="en-US" dirty="0"/>
              <a:t>Commit to a polynomial once — later prove evaluations without revealing the </a:t>
            </a:r>
            <a:r>
              <a:rPr lang="en-US" dirty="0" smtClean="0"/>
              <a:t>original polynomial.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Examples: KZG Protocol, Pedersen Protocol, Dory etc…</a:t>
            </a:r>
            <a:endParaRPr lang="en-IN" dirty="0"/>
          </a:p>
        </p:txBody>
      </p:sp>
      <p:pic>
        <p:nvPicPr>
          <p:cNvPr id="31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842" y="2720379"/>
            <a:ext cx="752923" cy="752923"/>
          </a:xfrm>
          <a:prstGeom prst="rect">
            <a:avLst/>
          </a:prstGeom>
        </p:spPr>
      </p:pic>
      <p:cxnSp>
        <p:nvCxnSpPr>
          <p:cNvPr id="32" name="Straight Arrow Connector 31"/>
          <p:cNvCxnSpPr>
            <a:stCxn id="31" idx="3"/>
          </p:cNvCxnSpPr>
          <p:nvPr/>
        </p:nvCxnSpPr>
        <p:spPr>
          <a:xfrm flipV="1">
            <a:off x="3742765" y="3096840"/>
            <a:ext cx="172973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90" y="2968278"/>
            <a:ext cx="1609524" cy="209524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3839236" y="2851956"/>
            <a:ext cx="14814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Arithmetization</a:t>
            </a:r>
            <a:endParaRPr lang="en-IN" sz="14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723" y="3177802"/>
            <a:ext cx="885520" cy="885520"/>
          </a:xfrm>
          <a:prstGeom prst="rect">
            <a:avLst/>
          </a:prstGeom>
        </p:spPr>
      </p:pic>
      <p:cxnSp>
        <p:nvCxnSpPr>
          <p:cNvPr id="36" name="Straight Arrow Connector 35"/>
          <p:cNvCxnSpPr>
            <a:endCxn id="35" idx="1"/>
          </p:cNvCxnSpPr>
          <p:nvPr/>
        </p:nvCxnSpPr>
        <p:spPr>
          <a:xfrm>
            <a:off x="7175404" y="3096840"/>
            <a:ext cx="651319" cy="523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519190" y="3725324"/>
            <a:ext cx="1790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Polynomial Commitment Scheme</a:t>
            </a:r>
            <a:endParaRPr lang="en-IN" dirty="0">
              <a:latin typeface="Algerian" panose="04020705040A02060702" pitchFamily="82" charset="0"/>
            </a:endParaRPr>
          </a:p>
        </p:txBody>
      </p:sp>
      <p:cxnSp>
        <p:nvCxnSpPr>
          <p:cNvPr id="38" name="Straight Arrow Connector 37"/>
          <p:cNvCxnSpPr>
            <a:endCxn id="35" idx="1"/>
          </p:cNvCxnSpPr>
          <p:nvPr/>
        </p:nvCxnSpPr>
        <p:spPr>
          <a:xfrm flipV="1">
            <a:off x="7016792" y="3620562"/>
            <a:ext cx="809931" cy="530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5" idx="3"/>
          </p:cNvCxnSpPr>
          <p:nvPr/>
        </p:nvCxnSpPr>
        <p:spPr>
          <a:xfrm>
            <a:off x="8712243" y="3620562"/>
            <a:ext cx="80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9597763" y="3244100"/>
            <a:ext cx="752923" cy="752923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9324325" y="3997023"/>
            <a:ext cx="2138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Commitment </a:t>
            </a:r>
            <a:r>
              <a:rPr lang="en-US" sz="14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C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76388" y="3135373"/>
            <a:ext cx="1481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Polynomial</a:t>
            </a:r>
            <a:endParaRPr lang="en-IN" sz="1400" dirty="0"/>
          </a:p>
        </p:txBody>
      </p:sp>
      <p:sp>
        <p:nvSpPr>
          <p:cNvPr id="43" name="TextBox 42"/>
          <p:cNvSpPr txBox="1"/>
          <p:nvPr/>
        </p:nvSpPr>
        <p:spPr>
          <a:xfrm flipH="1">
            <a:off x="2592925" y="3443150"/>
            <a:ext cx="166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Computational Program or DATA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24196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2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2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2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uiExpand="1" build="p"/>
      <p:bldP spid="34" grpId="0"/>
      <p:bldP spid="34" grpId="1"/>
      <p:bldP spid="37" grpId="0"/>
      <p:bldP spid="41" grpId="0"/>
      <p:bldP spid="42" grpId="0"/>
      <p:bldP spid="43" grpId="0"/>
      <p:bldP spid="4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KZG Protocol </a:t>
            </a:r>
            <a:r>
              <a:rPr lang="en-IN" sz="1800" dirty="0" smtClean="0"/>
              <a:t>(Kate–</a:t>
            </a:r>
            <a:r>
              <a:rPr lang="en-IN" sz="1800" dirty="0" err="1" smtClean="0"/>
              <a:t>Zaverucha</a:t>
            </a:r>
            <a:r>
              <a:rPr lang="en-IN" sz="1800" dirty="0" smtClean="0"/>
              <a:t>–Goldberg, 2010)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51000"/>
                <a:ext cx="8915400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Polynomial be: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 smtClean="0"/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/>
                  <a:t>Key Generation:</a:t>
                </a:r>
              </a:p>
              <a:p>
                <a:pPr>
                  <a:buFont typeface="+mj-lt"/>
                  <a:buAutoNum type="arabicPeriod"/>
                </a:pPr>
                <a:endParaRPr lang="en-US" b="1" dirty="0"/>
              </a:p>
              <a:p>
                <a:pPr>
                  <a:buFont typeface="+mj-lt"/>
                  <a:buAutoNum type="arabicPeriod"/>
                </a:pPr>
                <a:endParaRPr lang="en-US" b="1" dirty="0" smtClean="0"/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/>
                  <a:t>Commitment: 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>
                  <a:buFont typeface="+mj-lt"/>
                  <a:buAutoNum type="arabicPeriod"/>
                </a:pPr>
                <a:endParaRPr lang="en-US" b="1" dirty="0" smtClean="0"/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/>
                  <a:t>Verification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Pairing/Bi Linear mapping: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endParaRPr lang="en-IN" b="0" dirty="0" smtClean="0"/>
              </a:p>
              <a:p>
                <a:pPr lvl="1"/>
                <a:r>
                  <a:rPr lang="en-US" dirty="0" smtClean="0"/>
                  <a:t>Witness: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 smtClean="0"/>
                  <a:t>   </a:t>
                </a:r>
              </a:p>
              <a:p>
                <a:pPr marL="457200" lvl="1" indent="0">
                  <a:buNone/>
                </a:pPr>
                <a:r>
                  <a:rPr lang="en-IN" dirty="0" smtClean="0"/>
                  <a:t>			⇒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Verification:	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 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𝜏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51000"/>
                <a:ext cx="8915400" cy="4800600"/>
              </a:xfrm>
              <a:blipFill>
                <a:blip r:embed="rId2"/>
                <a:stretch>
                  <a:fillRect l="-616" t="-9911" b="-16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456" y="2462224"/>
            <a:ext cx="663543" cy="23346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243" y="2433794"/>
            <a:ext cx="2325657" cy="261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96655" y="2695692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997631" y="2633710"/>
            <a:ext cx="102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Toxic waste</a:t>
            </a:r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9144" y="2458579"/>
            <a:ext cx="1571227" cy="21232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911" y="2453504"/>
            <a:ext cx="484375" cy="484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922" y="3688521"/>
            <a:ext cx="1896733" cy="6249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601555" y="2697571"/>
            <a:ext cx="888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Prover</a:t>
            </a:r>
            <a:endParaRPr lang="en-IN" u="sng" dirty="0"/>
          </a:p>
        </p:txBody>
      </p:sp>
      <p:sp>
        <p:nvSpPr>
          <p:cNvPr id="12" name="TextBox 11"/>
          <p:cNvSpPr txBox="1"/>
          <p:nvPr/>
        </p:nvSpPr>
        <p:spPr>
          <a:xfrm>
            <a:off x="10424329" y="2697571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 smtClean="0"/>
              <a:t>Verifier</a:t>
            </a:r>
            <a:endParaRPr lang="en-IN" u="sng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4550" y="2956876"/>
            <a:ext cx="1807236" cy="1807236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5308" y="2956876"/>
            <a:ext cx="1845139" cy="1845139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>
            <a:off x="9489940" y="3395834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9962365" y="3066903"/>
                <a:ext cx="34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365" y="3066903"/>
                <a:ext cx="34673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9430814" y="3729802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965073" y="3421413"/>
                <a:ext cx="3467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5073" y="3421413"/>
                <a:ext cx="3467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>
          <a:xfrm>
            <a:off x="9481614" y="4170534"/>
            <a:ext cx="1409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731669" y="3816323"/>
                <a:ext cx="9263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1669" y="3816323"/>
                <a:ext cx="926380" cy="369332"/>
              </a:xfrm>
              <a:prstGeom prst="rect">
                <a:avLst/>
              </a:prstGeom>
              <a:blipFill>
                <a:blip r:embed="rId1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 flipH="1">
            <a:off x="9489940" y="4349656"/>
            <a:ext cx="19737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Only a single message is sent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1524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7" grpId="1"/>
      <p:bldP spid="11" grpId="0"/>
      <p:bldP spid="12" grpId="0"/>
      <p:bldP spid="19" grpId="0"/>
      <p:bldP spid="22" grpId="0"/>
      <p:bldP spid="24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Binding Analysis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00200"/>
                <a:ext cx="8915400" cy="4800600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Binding breaks if we can open the commitment for more than one values at a single point. i.e.</a:t>
                </a:r>
                <a:r>
                  <a:rPr lang="en-IN" dirty="0"/>
                  <a:t>	 </a:t>
                </a:r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f(z</a:t>
                </a:r>
                <a:r>
                  <a:rPr lang="en-I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)=a </a:t>
                </a:r>
                <a:r>
                  <a:rPr lang="en-IN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f(z</a:t>
                </a:r>
                <a:r>
                  <a:rPr lang="en-IN" i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)=b.</a:t>
                </a:r>
              </a:p>
              <a:p>
                <a:r>
                  <a:rPr lang="en-IN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Say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.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.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𝑏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′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</m:oMath>
                </a14:m>
                <a:r>
                  <a:rPr lang="en-IN" i="1" dirty="0" smtClean="0">
                    <a:latin typeface="Cambria" panose="02040503050406030204" pitchFamily="18" charset="0"/>
                    <a:ea typeface="Cambria" panose="02040503050406030204" pitchFamily="18" charset="0"/>
                  </a:rPr>
                  <a:t>  </a:t>
                </a:r>
              </a:p>
              <a:p>
                <a:r>
                  <a:rPr lang="en-IN" dirty="0" smtClean="0">
                    <a:latin typeface="+mj-lt"/>
                    <a:ea typeface="Cambria" panose="02040503050406030204" pitchFamily="18" charset="0"/>
                  </a:rPr>
                  <a:t>The above equations imply:</a:t>
                </a:r>
              </a:p>
              <a:p>
                <a:pPr marL="0" indent="0">
                  <a:buNone/>
                </a:pPr>
                <a:r>
                  <a:rPr lang="en-IN" dirty="0">
                    <a:latin typeface="+mj-lt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.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2  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.  </m:t>
                        </m:r>
                        <m:d>
                          <m:d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𝜏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 smtClean="0">
                    <a:latin typeface="+mj-lt"/>
                    <a:ea typeface="Cambria" panose="02040503050406030204" pitchFamily="18" charset="0"/>
                  </a:rPr>
                  <a:t> -------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(1)</m:t>
                    </m:r>
                  </m:oMath>
                </a14:m>
                <a:r>
                  <a:rPr lang="en-IN" dirty="0" smtClean="0">
                    <a:latin typeface="+mj-lt"/>
                    <a:ea typeface="Cambria" panose="02040503050406030204" pitchFamily="18" charset="0"/>
                  </a:rPr>
                  <a:t>			where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𝑦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p>
                  </m:oMath>
                </a14:m>
                <a:endParaRPr lang="en-IN" dirty="0" smtClean="0">
                  <a:latin typeface="+mj-lt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 smtClean="0">
                    <a:latin typeface="+mj-lt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. 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.  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e>
                        </m:d>
                      </m:sup>
                    </m:sSup>
                  </m:oMath>
                </a14:m>
                <a:r>
                  <a:rPr lang="en-IN" dirty="0" smtClean="0">
                    <a:latin typeface="+mj-lt"/>
                    <a:ea typeface="Cambria" panose="02040503050406030204" pitchFamily="18" charset="0"/>
                  </a:rPr>
                  <a:t> -------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(2)</m:t>
                    </m:r>
                  </m:oMath>
                </a14:m>
                <a:endParaRPr lang="en-IN" dirty="0" smtClean="0">
                  <a:latin typeface="+mj-lt"/>
                  <a:ea typeface="Cambria" panose="02040503050406030204" pitchFamily="18" charset="0"/>
                </a:endParaRPr>
              </a:p>
              <a:p>
                <a:r>
                  <a:rPr lang="en-US" dirty="0" smtClean="0">
                    <a:latin typeface="+mj-lt"/>
                    <a:ea typeface="Cambria" panose="02040503050406030204" pitchFamily="18" charset="0"/>
                  </a:rPr>
                  <a:t>Dividing (1) by (2):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  <a:ea typeface="Cambria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 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𝜏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z</m:t>
                            </m:r>
                          </m:e>
                        </m:d>
                      </m:sup>
                    </m:sSup>
                  </m:oMath>
                </a14:m>
                <a:endParaRPr lang="en-US" b="0" dirty="0" smtClean="0">
                  <a:latin typeface="+mj-lt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j-lt"/>
                    <a:ea typeface="Cambria" panose="02040503050406030204" pitchFamily="18" charset="0"/>
                  </a:rPr>
                  <a:t> </a:t>
                </a:r>
                <a:r>
                  <a:rPr lang="en-US" dirty="0" smtClean="0">
                    <a:latin typeface="+mj-lt"/>
                    <a:ea typeface="Cambria" panose="02040503050406030204" pitchFamily="18" charset="0"/>
                  </a:rPr>
                  <a:t>  </a:t>
                </a:r>
                <a:r>
                  <a:rPr lang="en-IN" dirty="0" smtClean="0"/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>
                  <a:latin typeface="+mj-lt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smtClean="0">
                    <a:latin typeface="+mj-lt"/>
                    <a:ea typeface="Cambria" panose="02040503050406030204" pitchFamily="18" charset="0"/>
                  </a:rPr>
                  <a:t>   </a:t>
                </a:r>
                <a:r>
                  <a:rPr lang="en-IN" dirty="0" smtClean="0"/>
                  <a:t>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𝜏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𝑧</m:t>
                            </m:r>
                          </m:den>
                        </m:f>
                      </m:sup>
                    </m:sSup>
                  </m:oMath>
                </a14:m>
                <a:endParaRPr lang="en-US" b="0" dirty="0" smtClean="0">
                  <a:latin typeface="+mj-lt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dirty="0" smtClean="0">
                  <a:latin typeface="+mj-lt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j-lt"/>
                  <a:ea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lang="en-IN" dirty="0" smtClean="0">
                  <a:latin typeface="+mj-lt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00200"/>
                <a:ext cx="8915400" cy="4800600"/>
              </a:xfrm>
              <a:blipFill>
                <a:blip r:embed="rId2"/>
                <a:stretch>
                  <a:fillRect l="-479" t="-76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4064000" y="5378605"/>
            <a:ext cx="673100" cy="53340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737100" y="5645305"/>
            <a:ext cx="809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 flipH="1">
            <a:off x="5567764" y="5487043"/>
            <a:ext cx="163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SDH Broken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1292" y="3815834"/>
            <a:ext cx="1322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Cost: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581292" y="4185166"/>
                <a:ext cx="27713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smtClean="0"/>
                  <a:t>Proof Size: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Prover Time: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Verification Time: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IN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292" y="4185166"/>
                <a:ext cx="2771336" cy="923330"/>
              </a:xfrm>
              <a:prstGeom prst="rect">
                <a:avLst/>
              </a:prstGeom>
              <a:blipFill>
                <a:blip r:embed="rId3"/>
                <a:stretch>
                  <a:fillRect l="-1982" t="-3974" b="-99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7622" y="5487043"/>
            <a:ext cx="424962" cy="42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557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/>
      <p:bldP spid="4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5499" y="641504"/>
            <a:ext cx="8911687" cy="1280890"/>
          </a:xfrm>
        </p:spPr>
        <p:txBody>
          <a:bodyPr/>
          <a:lstStyle/>
          <a:p>
            <a:r>
              <a:rPr lang="en-US" dirty="0" smtClean="0"/>
              <a:t>Multilinear KZG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5499" y="1612384"/>
                <a:ext cx="8915400" cy="560519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KZG works for </a:t>
                </a:r>
                <a:r>
                  <a:rPr lang="en-US" i="1" dirty="0"/>
                  <a:t>univariate</a:t>
                </a:r>
                <a:r>
                  <a:rPr lang="en-US" dirty="0"/>
                  <a:t> polynomials (one variable</a:t>
                </a:r>
                <a:r>
                  <a:rPr lang="en-US" dirty="0" smtClean="0"/>
                  <a:t>).</a:t>
                </a:r>
              </a:p>
              <a:p>
                <a:r>
                  <a:rPr lang="en-US" dirty="0"/>
                  <a:t>Many SNARK constructions use </a:t>
                </a:r>
                <a:r>
                  <a:rPr lang="en-US" i="1" dirty="0"/>
                  <a:t>multilinear</a:t>
                </a:r>
                <a:r>
                  <a:rPr lang="en-US" dirty="0"/>
                  <a:t> </a:t>
                </a:r>
                <a:r>
                  <a:rPr lang="en-US" i="1" dirty="0" smtClean="0"/>
                  <a:t>polynomials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endParaRPr lang="en-IN" dirty="0" smtClean="0"/>
              </a:p>
              <a:p>
                <a:pPr>
                  <a:buFont typeface="+mj-lt"/>
                  <a:buAutoNum type="arabicPeriod"/>
                </a:pPr>
                <a:r>
                  <a:rPr lang="en-US" b="1" dirty="0" smtClean="0"/>
                  <a:t>Key </a:t>
                </a:r>
                <a:r>
                  <a:rPr lang="en-US" b="1" dirty="0"/>
                  <a:t>Generation:</a:t>
                </a:r>
              </a:p>
              <a:p>
                <a:pPr>
                  <a:buFont typeface="+mj-lt"/>
                  <a:buAutoNum type="arabicPeriod"/>
                </a:pPr>
                <a:endParaRPr lang="en-US" b="1" dirty="0"/>
              </a:p>
              <a:p>
                <a:pPr>
                  <a:buFont typeface="+mj-lt"/>
                  <a:buAutoNum type="arabicPeriod"/>
                </a:pPr>
                <a:endParaRPr lang="en-US" b="1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Commitment: </a:t>
                </a:r>
              </a:p>
              <a:p>
                <a:pPr marL="457200" lvl="1" indent="0">
                  <a:buNone/>
                </a:pPr>
                <a:endParaRPr lang="en-US" b="1" dirty="0"/>
              </a:p>
              <a:p>
                <a:pPr>
                  <a:buFont typeface="+mj-lt"/>
                  <a:buAutoNum type="arabicPeriod"/>
                </a:pPr>
                <a:endParaRPr lang="en-US" b="1" dirty="0"/>
              </a:p>
              <a:p>
                <a:pPr>
                  <a:buFont typeface="+mj-lt"/>
                  <a:buAutoNum type="arabicPeriod"/>
                </a:pPr>
                <a:r>
                  <a:rPr lang="en-US" b="1" dirty="0"/>
                  <a:t>Verification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? 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Same way as in Univariate KZG</a:t>
                </a:r>
                <a:endParaRPr lang="en-IN" dirty="0"/>
              </a:p>
              <a:p>
                <a:pPr lvl="1"/>
                <a:r>
                  <a:rPr lang="en-US" dirty="0"/>
                  <a:t>Witness:	</a:t>
                </a:r>
              </a:p>
              <a:p>
                <a:pPr marL="457200" lvl="1" indent="0">
                  <a:buNone/>
                </a:pPr>
                <a:r>
                  <a:rPr lang="en-IN" dirty="0" smtClean="0"/>
                  <a:t>		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5499" y="1612384"/>
                <a:ext cx="8915400" cy="5605194"/>
              </a:xfrm>
              <a:blipFill>
                <a:blip r:embed="rId2"/>
                <a:stretch>
                  <a:fillRect l="-547" t="-5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879" y="2844138"/>
            <a:ext cx="790673" cy="31931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12879" y="3099692"/>
            <a:ext cx="1027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Toxic waste</a:t>
            </a:r>
            <a:endParaRPr lang="en-IN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41" y="2914427"/>
            <a:ext cx="484375" cy="48437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4667368" y="2844138"/>
            <a:ext cx="88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SRS=</a:t>
            </a:r>
            <a:endParaRPr lang="en-IN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574" y="2844138"/>
            <a:ext cx="2644845" cy="35264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4648" y="2846326"/>
            <a:ext cx="220326" cy="19584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19084" y="2756548"/>
            <a:ext cx="20182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= 	Lagrange      	Polynomial</a:t>
            </a:r>
          </a:p>
          <a:p>
            <a:r>
              <a:rPr lang="en-IN" dirty="0"/>
              <a:t>	</a:t>
            </a:r>
            <a:r>
              <a:rPr lang="en-IN" dirty="0" smtClean="0"/>
              <a:t>Basis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07" t="-4997" r="57324" b="-2882"/>
          <a:stretch/>
        </p:blipFill>
        <p:spPr>
          <a:xfrm>
            <a:off x="2884868" y="3966981"/>
            <a:ext cx="2125282" cy="78215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5084031" y="4173393"/>
            <a:ext cx="62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⇒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54" b="-16962"/>
          <a:stretch/>
        </p:blipFill>
        <p:spPr>
          <a:xfrm>
            <a:off x="5485869" y="3996113"/>
            <a:ext cx="2468550" cy="84269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092" y="4811895"/>
            <a:ext cx="659800" cy="3622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5743" y="5506123"/>
            <a:ext cx="3172258" cy="72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83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3" grpId="1"/>
      <p:bldP spid="15" grpId="0"/>
      <p:bldP spid="5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Multilinear KZG Contd…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617785"/>
                <a:ext cx="8915400" cy="4642337"/>
              </a:xfrm>
            </p:spPr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US" dirty="0" smtClean="0"/>
                  <a:t>Divide the above equation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 </a:t>
                </a:r>
              </a:p>
              <a:p>
                <a:pPr lvl="1"/>
                <a:r>
                  <a:rPr lang="en-IN" dirty="0"/>
                  <a:t>Until: </a:t>
                </a:r>
              </a:p>
              <a:p>
                <a:pPr marL="914400" lvl="2" indent="0">
                  <a:buNone/>
                </a:pPr>
                <a:endParaRPr lang="en-IN" dirty="0"/>
              </a:p>
              <a:p>
                <a:pPr marL="457200" lvl="1" indent="0">
                  <a:buNone/>
                </a:pPr>
                <a:r>
                  <a:rPr lang="en-IN" dirty="0" smtClean="0"/>
                  <a:t>		   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IN" dirty="0" smtClean="0"/>
              </a:p>
              <a:p>
                <a:pPr lvl="1"/>
                <a:r>
                  <a:rPr lang="en-IN" sz="1700" dirty="0" smtClean="0"/>
                  <a:t>Verification</a:t>
                </a:r>
                <a:r>
                  <a:rPr lang="en-IN" sz="1800" dirty="0" smtClean="0"/>
                  <a:t>:</a:t>
                </a:r>
                <a:endParaRPr lang="en-IN" sz="1800" dirty="0"/>
              </a:p>
              <a:p>
                <a:pPr lvl="1"/>
                <a:endParaRPr lang="en-IN" dirty="0" smtClean="0"/>
              </a:p>
              <a:p>
                <a:r>
                  <a:rPr lang="en-IN" sz="2100" b="1" dirty="0" smtClean="0"/>
                  <a:t>Binding Analysis?</a:t>
                </a:r>
                <a:r>
                  <a:rPr lang="en-IN" sz="1800" dirty="0" smtClean="0"/>
                  <a:t> </a:t>
                </a:r>
              </a:p>
              <a:p>
                <a:pPr marL="0" indent="0">
                  <a:buNone/>
                </a:pPr>
                <a:r>
                  <a:rPr lang="en-IN" dirty="0" smtClean="0"/>
                  <a:t>	</a:t>
                </a:r>
                <a:r>
                  <a:rPr lang="en-IN" sz="1800" dirty="0" smtClean="0"/>
                  <a:t>Same as Univariate</a:t>
                </a:r>
              </a:p>
              <a:p>
                <a:pPr marL="457200" lvl="1" indent="0">
                  <a:buNone/>
                </a:pPr>
                <a:endParaRPr lang="en-IN" dirty="0"/>
              </a:p>
              <a:p>
                <a:r>
                  <a:rPr lang="en-IN" sz="2100" b="1" dirty="0" smtClean="0"/>
                  <a:t>Cost</a:t>
                </a:r>
                <a:r>
                  <a:rPr lang="en-IN" b="1" dirty="0" smtClean="0"/>
                  <a:t>:</a:t>
                </a:r>
              </a:p>
              <a:p>
                <a:pPr marL="0" indent="0">
                  <a:buNone/>
                </a:pPr>
                <a:r>
                  <a:rPr lang="en-IN" sz="1900" dirty="0" smtClean="0"/>
                  <a:t>Proof Size: o(</a:t>
                </a:r>
                <a14:m>
                  <m:oMath xmlns:m="http://schemas.openxmlformats.org/officeDocument/2006/math"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900" dirty="0" smtClean="0"/>
                  <a:t>)</a:t>
                </a:r>
              </a:p>
              <a:p>
                <a:pPr marL="0" indent="0">
                  <a:buNone/>
                </a:pPr>
                <a:r>
                  <a:rPr lang="en-IN" sz="1900" dirty="0" smtClean="0"/>
                  <a:t>Prover Time: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sz="19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IN" sz="1900" dirty="0" smtClean="0"/>
                  <a:t>)</a:t>
                </a:r>
              </a:p>
              <a:p>
                <a:pPr marL="0" indent="0">
                  <a:buNone/>
                </a:pPr>
                <a:r>
                  <a:rPr lang="en-IN" sz="1900" dirty="0" smtClean="0"/>
                  <a:t>Verification Time: O(</a:t>
                </a:r>
                <a14:m>
                  <m:oMath xmlns:m="http://schemas.openxmlformats.org/officeDocument/2006/math">
                    <m:r>
                      <a:rPr lang="en-IN" sz="19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IN" sz="1900" dirty="0" smtClean="0"/>
                  <a:t>)</a:t>
                </a:r>
              </a:p>
              <a:p>
                <a:pPr lvl="2"/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617785"/>
                <a:ext cx="8915400" cy="4642337"/>
              </a:xfrm>
              <a:blipFill>
                <a:blip r:embed="rId2"/>
                <a:stretch>
                  <a:fillRect l="-616" t="-656" b="-144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914" y="1905000"/>
            <a:ext cx="6253202" cy="752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427" y="2872650"/>
            <a:ext cx="3587314" cy="80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9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9305" y="624110"/>
            <a:ext cx="8911687" cy="1280890"/>
          </a:xfrm>
        </p:spPr>
        <p:txBody>
          <a:bodyPr/>
          <a:lstStyle/>
          <a:p>
            <a:r>
              <a:rPr lang="en-US" dirty="0" smtClean="0"/>
              <a:t>Transparency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49305" y="1364566"/>
                <a:ext cx="9155307" cy="45466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600" dirty="0" smtClean="0">
                    <a:latin typeface="French Script MT" panose="03020402040607040605" pitchFamily="66" charset="0"/>
                  </a:rPr>
                  <a:t>“To trust, or not to trust: that is the question:”</a:t>
                </a:r>
              </a:p>
              <a:p>
                <a:pPr marL="0" indent="0">
                  <a:buNone/>
                </a:pPr>
                <a:endParaRPr lang="en-US" dirty="0" smtClean="0">
                  <a:latin typeface="+mj-lt"/>
                </a:endParaRPr>
              </a:p>
              <a:p>
                <a:r>
                  <a:rPr lang="en-US" b="1" dirty="0" smtClean="0"/>
                  <a:t>Trusted </a:t>
                </a:r>
                <a:r>
                  <a:rPr lang="en-US" b="1" dirty="0"/>
                  <a:t>Setup </a:t>
                </a:r>
                <a:r>
                  <a:rPr lang="en-US" b="1" dirty="0" smtClean="0"/>
                  <a:t>Problem:</a:t>
                </a:r>
                <a:endParaRPr lang="en-US" b="1" dirty="0"/>
              </a:p>
              <a:p>
                <a:pPr lvl="1"/>
                <a:r>
                  <a:rPr lang="en-US" dirty="0" smtClean="0"/>
                  <a:t>The committer must destroy</a:t>
                </a:r>
                <a:r>
                  <a:rPr lang="en-US" b="1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i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τ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n-US" dirty="0" smtClean="0"/>
                  <a:t>after setup.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1800" i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τ</m:t>
                    </m:r>
                  </m:oMath>
                </a14:m>
                <a:r>
                  <a:rPr lang="en-US" dirty="0"/>
                  <a:t> is leaked → all commitments/proofs can be forged</a:t>
                </a:r>
                <a:r>
                  <a:rPr lang="en-US" dirty="0" smtClean="0"/>
                  <a:t>.</a:t>
                </a:r>
              </a:p>
              <a:p>
                <a:pPr lvl="1"/>
                <a:endParaRPr lang="en-US" dirty="0" smtClean="0"/>
              </a:p>
              <a:p>
                <a:r>
                  <a:rPr lang="en-IN" b="1" dirty="0"/>
                  <a:t>Need for Transparent </a:t>
                </a:r>
                <a:r>
                  <a:rPr lang="en-IN" b="1" dirty="0" smtClean="0"/>
                  <a:t>Protocols:</a:t>
                </a:r>
                <a:endParaRPr lang="en-IN" b="1" dirty="0"/>
              </a:p>
              <a:p>
                <a:pPr lvl="1"/>
                <a:r>
                  <a:rPr lang="en-IN" dirty="0"/>
                  <a:t>Transparent = </a:t>
                </a:r>
                <a:r>
                  <a:rPr lang="en-IN" b="1" dirty="0"/>
                  <a:t>no trusted setup</a:t>
                </a:r>
                <a:r>
                  <a:rPr lang="en-IN" dirty="0"/>
                  <a:t>, uses </a:t>
                </a:r>
                <a:r>
                  <a:rPr lang="en-IN" b="1" dirty="0"/>
                  <a:t>public randomness</a:t>
                </a:r>
                <a:r>
                  <a:rPr lang="en-IN" dirty="0"/>
                  <a:t> (e.g., hash functions, random oracles).</a:t>
                </a:r>
              </a:p>
              <a:p>
                <a:pPr lvl="1"/>
                <a:r>
                  <a:rPr lang="en-IN" dirty="0"/>
                  <a:t>Ensures </a:t>
                </a:r>
                <a:r>
                  <a:rPr lang="en-IN" b="1" dirty="0"/>
                  <a:t>verifiability</a:t>
                </a:r>
                <a:r>
                  <a:rPr lang="en-IN" dirty="0"/>
                  <a:t>, </a:t>
                </a:r>
                <a:r>
                  <a:rPr lang="en-IN" b="1" dirty="0"/>
                  <a:t>simplicity</a:t>
                </a:r>
                <a:r>
                  <a:rPr lang="en-IN" dirty="0"/>
                  <a:t>, and </a:t>
                </a:r>
                <a:r>
                  <a:rPr lang="en-IN" b="1" dirty="0"/>
                  <a:t>trust minimization</a:t>
                </a:r>
                <a:r>
                  <a:rPr lang="en-IN" dirty="0"/>
                  <a:t>.</a:t>
                </a:r>
              </a:p>
              <a:p>
                <a:pPr lvl="1"/>
                <a:r>
                  <a:rPr lang="en-IN" dirty="0" smtClean="0"/>
                  <a:t>Examples: Pedersen, Dory — rely on discrete-log or inner-product</a:t>
                </a:r>
                <a:r>
                  <a:rPr lang="en-IN" dirty="0"/>
                  <a:t> </a:t>
                </a:r>
                <a:r>
                  <a:rPr lang="en-IN" dirty="0" smtClean="0"/>
                  <a:t>etc.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49305" y="1364566"/>
                <a:ext cx="9155307" cy="4546656"/>
              </a:xfrm>
              <a:blipFill>
                <a:blip r:embed="rId2"/>
                <a:stretch>
                  <a:fillRect l="-1997" t="-21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5758" y="0"/>
            <a:ext cx="31062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8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3893</TotalTime>
  <Words>641</Words>
  <Application>Microsoft Office PowerPoint</Application>
  <PresentationFormat>Widescreen</PresentationFormat>
  <Paragraphs>314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Algerian</vt:lpstr>
      <vt:lpstr>Arial</vt:lpstr>
      <vt:lpstr>Cambria</vt:lpstr>
      <vt:lpstr>Cambria Math</vt:lpstr>
      <vt:lpstr>Century Gothic</vt:lpstr>
      <vt:lpstr>French Script MT</vt:lpstr>
      <vt:lpstr>Wingdings 3</vt:lpstr>
      <vt:lpstr>Wisp</vt:lpstr>
      <vt:lpstr>Survey of Polynomial Commitment Schemes</vt:lpstr>
      <vt:lpstr>Agenda</vt:lpstr>
      <vt:lpstr>Background (Commitments)</vt:lpstr>
      <vt:lpstr>Polynomial Commitment Scheme</vt:lpstr>
      <vt:lpstr>KZG Protocol (Kate–Zaverucha–Goldberg, 2010)</vt:lpstr>
      <vt:lpstr>Binding Analysis</vt:lpstr>
      <vt:lpstr>Multilinear KZG</vt:lpstr>
      <vt:lpstr>Multilinear KZG Contd…</vt:lpstr>
      <vt:lpstr>Transparency</vt:lpstr>
      <vt:lpstr>Pedersen Protocol (Torben Pedersen, 1991)</vt:lpstr>
      <vt:lpstr>Bulletproofs  (Bünz et al., 2018)</vt:lpstr>
      <vt:lpstr>Bulletproofs Contd… </vt:lpstr>
      <vt:lpstr>Dory  (Chase et al., 2021)</vt:lpstr>
      <vt:lpstr>Dory Contd…</vt:lpstr>
      <vt:lpstr>PowerPoint Presentation</vt:lpstr>
      <vt:lpstr>Evaluation</vt:lpstr>
      <vt:lpstr>Comparison Table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Proof Systems</dc:title>
  <dc:creator>Admin</dc:creator>
  <cp:lastModifiedBy>Admin</cp:lastModifiedBy>
  <cp:revision>235</cp:revision>
  <dcterms:created xsi:type="dcterms:W3CDTF">2025-04-14T12:35:09Z</dcterms:created>
  <dcterms:modified xsi:type="dcterms:W3CDTF">2025-10-30T22:49:29Z</dcterms:modified>
</cp:coreProperties>
</file>