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749" r:id="rId2"/>
  </p:sldMasterIdLst>
  <p:notesMasterIdLst>
    <p:notesMasterId r:id="rId19"/>
  </p:notesMasterIdLst>
  <p:sldIdLst>
    <p:sldId id="256" r:id="rId3"/>
    <p:sldId id="257" r:id="rId4"/>
    <p:sldId id="258" r:id="rId5"/>
    <p:sldId id="266" r:id="rId6"/>
    <p:sldId id="270" r:id="rId7"/>
    <p:sldId id="278" r:id="rId8"/>
    <p:sldId id="267" r:id="rId9"/>
    <p:sldId id="277" r:id="rId10"/>
    <p:sldId id="271" r:id="rId11"/>
    <p:sldId id="272" r:id="rId12"/>
    <p:sldId id="273" r:id="rId13"/>
    <p:sldId id="274" r:id="rId14"/>
    <p:sldId id="279" r:id="rId15"/>
    <p:sldId id="275" r:id="rId16"/>
    <p:sldId id="27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86536" autoAdjust="0"/>
  </p:normalViewPr>
  <p:slideViewPr>
    <p:cSldViewPr snapToGrid="0" snapToObjects="1">
      <p:cViewPr varScale="1">
        <p:scale>
          <a:sx n="64" d="100"/>
          <a:sy n="64" d="100"/>
        </p:scale>
        <p:origin x="77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927FF-8A0B-4BD8-B564-CB833CB61EF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4083B5-8EB5-422B-9B2E-9A5F5D262189}">
      <dgm:prSet/>
      <dgm:spPr/>
      <dgm:t>
        <a:bodyPr/>
        <a:lstStyle/>
        <a:p>
          <a:r>
            <a:rPr lang="en-US" dirty="0"/>
            <a:t>Introduction / </a:t>
          </a:r>
        </a:p>
        <a:p>
          <a:r>
            <a:rPr lang="en-US" dirty="0"/>
            <a:t>Problem Statement</a:t>
          </a:r>
        </a:p>
      </dgm:t>
    </dgm:pt>
    <dgm:pt modelId="{615D52E1-5D7B-4512-8769-D368552CFE1F}" type="parTrans" cxnId="{9157F3AA-F975-410C-84B5-5D1EA55EA1B3}">
      <dgm:prSet/>
      <dgm:spPr/>
      <dgm:t>
        <a:bodyPr/>
        <a:lstStyle/>
        <a:p>
          <a:endParaRPr lang="en-US"/>
        </a:p>
      </dgm:t>
    </dgm:pt>
    <dgm:pt modelId="{4721E609-52F6-426E-BA19-EC5D083EF191}" type="sibTrans" cxnId="{9157F3AA-F975-410C-84B5-5D1EA55EA1B3}">
      <dgm:prSet/>
      <dgm:spPr/>
      <dgm:t>
        <a:bodyPr/>
        <a:lstStyle/>
        <a:p>
          <a:endParaRPr lang="en-US"/>
        </a:p>
      </dgm:t>
    </dgm:pt>
    <dgm:pt modelId="{5583F59B-7D70-4360-965F-E97E01A6E478}">
      <dgm:prSet/>
      <dgm:spPr/>
      <dgm:t>
        <a:bodyPr/>
        <a:lstStyle/>
        <a:p>
          <a:r>
            <a:rPr lang="en-US"/>
            <a:t>Dataset Details</a:t>
          </a:r>
        </a:p>
      </dgm:t>
    </dgm:pt>
    <dgm:pt modelId="{C02F4645-3860-4347-8B17-6A101FD98D2F}" type="parTrans" cxnId="{F236C72E-E24E-42F8-AE1D-543333473648}">
      <dgm:prSet/>
      <dgm:spPr/>
      <dgm:t>
        <a:bodyPr/>
        <a:lstStyle/>
        <a:p>
          <a:endParaRPr lang="en-US"/>
        </a:p>
      </dgm:t>
    </dgm:pt>
    <dgm:pt modelId="{8F531A89-FF97-41EC-8A02-576D15432FB9}" type="sibTrans" cxnId="{F236C72E-E24E-42F8-AE1D-543333473648}">
      <dgm:prSet/>
      <dgm:spPr/>
      <dgm:t>
        <a:bodyPr/>
        <a:lstStyle/>
        <a:p>
          <a:endParaRPr lang="en-US"/>
        </a:p>
      </dgm:t>
    </dgm:pt>
    <dgm:pt modelId="{2EAA9D80-E027-42D5-8B28-AD1302207583}">
      <dgm:prSet/>
      <dgm:spPr/>
      <dgm:t>
        <a:bodyPr/>
        <a:lstStyle/>
        <a:p>
          <a:r>
            <a:rPr lang="en-US"/>
            <a:t>EDA (Exploratory Data Analysis) Outcomes</a:t>
          </a:r>
        </a:p>
      </dgm:t>
    </dgm:pt>
    <dgm:pt modelId="{EB36AA1F-D3A4-4732-8B32-56B4E7BBA26B}" type="parTrans" cxnId="{E944837D-4FBD-4E15-A29F-5C4439257CCE}">
      <dgm:prSet/>
      <dgm:spPr/>
      <dgm:t>
        <a:bodyPr/>
        <a:lstStyle/>
        <a:p>
          <a:endParaRPr lang="en-US"/>
        </a:p>
      </dgm:t>
    </dgm:pt>
    <dgm:pt modelId="{1FA8AFDB-7F0C-4259-955F-FCBE329284E3}" type="sibTrans" cxnId="{E944837D-4FBD-4E15-A29F-5C4439257CCE}">
      <dgm:prSet/>
      <dgm:spPr/>
      <dgm:t>
        <a:bodyPr/>
        <a:lstStyle/>
        <a:p>
          <a:endParaRPr lang="en-US"/>
        </a:p>
      </dgm:t>
    </dgm:pt>
    <dgm:pt modelId="{B70D877B-3B01-430B-97BC-0E3D4B263FEA}">
      <dgm:prSet/>
      <dgm:spPr/>
      <dgm:t>
        <a:bodyPr/>
        <a:lstStyle/>
        <a:p>
          <a:r>
            <a:rPr lang="en-US"/>
            <a:t>PDA (Predictive Data Analytics) Outcomes</a:t>
          </a:r>
        </a:p>
      </dgm:t>
    </dgm:pt>
    <dgm:pt modelId="{61F5EC72-238C-43B5-82AD-E6F657D9B768}" type="parTrans" cxnId="{E65AFD0D-150C-46D4-8658-055A99340BA5}">
      <dgm:prSet/>
      <dgm:spPr/>
      <dgm:t>
        <a:bodyPr/>
        <a:lstStyle/>
        <a:p>
          <a:endParaRPr lang="en-US"/>
        </a:p>
      </dgm:t>
    </dgm:pt>
    <dgm:pt modelId="{58E0D50B-05D2-4258-B440-B126579DB513}" type="sibTrans" cxnId="{E65AFD0D-150C-46D4-8658-055A99340BA5}">
      <dgm:prSet/>
      <dgm:spPr/>
      <dgm:t>
        <a:bodyPr/>
        <a:lstStyle/>
        <a:p>
          <a:endParaRPr lang="en-US"/>
        </a:p>
      </dgm:t>
    </dgm:pt>
    <dgm:pt modelId="{FE7CC964-097E-46A0-AA96-D69801AF9B78}">
      <dgm:prSet/>
      <dgm:spPr/>
      <dgm:t>
        <a:bodyPr/>
        <a:lstStyle/>
        <a:p>
          <a:r>
            <a:rPr lang="en-US" dirty="0"/>
            <a:t>Implementation and Deployment </a:t>
          </a:r>
        </a:p>
        <a:p>
          <a:r>
            <a:rPr lang="en-US" dirty="0"/>
            <a:t>Plan and Status Update</a:t>
          </a:r>
        </a:p>
      </dgm:t>
    </dgm:pt>
    <dgm:pt modelId="{1A1620FC-CAC6-4800-9BEF-761911BF3770}" type="parTrans" cxnId="{733D1A89-72AB-4CF2-BD6E-ED689376456F}">
      <dgm:prSet/>
      <dgm:spPr/>
      <dgm:t>
        <a:bodyPr/>
        <a:lstStyle/>
        <a:p>
          <a:endParaRPr lang="en-US"/>
        </a:p>
      </dgm:t>
    </dgm:pt>
    <dgm:pt modelId="{3CA80AAD-02F2-4650-AF31-8E40D03CF302}" type="sibTrans" cxnId="{733D1A89-72AB-4CF2-BD6E-ED689376456F}">
      <dgm:prSet/>
      <dgm:spPr/>
      <dgm:t>
        <a:bodyPr/>
        <a:lstStyle/>
        <a:p>
          <a:endParaRPr lang="en-US"/>
        </a:p>
      </dgm:t>
    </dgm:pt>
    <dgm:pt modelId="{B6DD9DD9-85B1-44C1-ADD8-1FC9AEB850EA}">
      <dgm:prSet/>
      <dgm:spPr/>
      <dgm:t>
        <a:bodyPr/>
        <a:lstStyle/>
        <a:p>
          <a:r>
            <a:rPr lang="en-US" dirty="0"/>
            <a:t>References</a:t>
          </a:r>
        </a:p>
      </dgm:t>
    </dgm:pt>
    <dgm:pt modelId="{A7F29DBC-B7E1-4555-8666-4547AD730E1F}" type="parTrans" cxnId="{17BA5972-26C7-40E4-B22B-E0C12B591DB6}">
      <dgm:prSet/>
      <dgm:spPr/>
      <dgm:t>
        <a:bodyPr/>
        <a:lstStyle/>
        <a:p>
          <a:endParaRPr lang="en-US"/>
        </a:p>
      </dgm:t>
    </dgm:pt>
    <dgm:pt modelId="{16C78154-941C-4B11-9326-0510DD21EA25}" type="sibTrans" cxnId="{17BA5972-26C7-40E4-B22B-E0C12B591DB6}">
      <dgm:prSet/>
      <dgm:spPr/>
      <dgm:t>
        <a:bodyPr/>
        <a:lstStyle/>
        <a:p>
          <a:endParaRPr lang="en-US"/>
        </a:p>
      </dgm:t>
    </dgm:pt>
    <dgm:pt modelId="{7B5B2B59-08C3-4EED-80FD-9705F956A14C}" type="pres">
      <dgm:prSet presAssocID="{74B927FF-8A0B-4BD8-B564-CB833CB61EF3}" presName="diagram" presStyleCnt="0">
        <dgm:presLayoutVars>
          <dgm:dir/>
          <dgm:resizeHandles val="exact"/>
        </dgm:presLayoutVars>
      </dgm:prSet>
      <dgm:spPr/>
    </dgm:pt>
    <dgm:pt modelId="{3A802A68-427F-4746-8DDF-C44577467CDE}" type="pres">
      <dgm:prSet presAssocID="{924083B5-8EB5-422B-9B2E-9A5F5D262189}" presName="node" presStyleLbl="node1" presStyleIdx="0" presStyleCnt="6">
        <dgm:presLayoutVars>
          <dgm:bulletEnabled val="1"/>
        </dgm:presLayoutVars>
      </dgm:prSet>
      <dgm:spPr/>
    </dgm:pt>
    <dgm:pt modelId="{949FE07A-DF96-49A6-9B9A-752B261C88A7}" type="pres">
      <dgm:prSet presAssocID="{4721E609-52F6-426E-BA19-EC5D083EF191}" presName="sibTrans" presStyleCnt="0"/>
      <dgm:spPr/>
    </dgm:pt>
    <dgm:pt modelId="{BCF6CF0A-93B8-416A-A596-F3E33DC1E02A}" type="pres">
      <dgm:prSet presAssocID="{5583F59B-7D70-4360-965F-E97E01A6E478}" presName="node" presStyleLbl="node1" presStyleIdx="1" presStyleCnt="6">
        <dgm:presLayoutVars>
          <dgm:bulletEnabled val="1"/>
        </dgm:presLayoutVars>
      </dgm:prSet>
      <dgm:spPr/>
    </dgm:pt>
    <dgm:pt modelId="{9E1D42E0-E120-4FDF-AA14-D1EFA0B51CF6}" type="pres">
      <dgm:prSet presAssocID="{8F531A89-FF97-41EC-8A02-576D15432FB9}" presName="sibTrans" presStyleCnt="0"/>
      <dgm:spPr/>
    </dgm:pt>
    <dgm:pt modelId="{A6E719D3-7BF7-4C37-BB10-01B1441A8510}" type="pres">
      <dgm:prSet presAssocID="{2EAA9D80-E027-42D5-8B28-AD1302207583}" presName="node" presStyleLbl="node1" presStyleIdx="2" presStyleCnt="6">
        <dgm:presLayoutVars>
          <dgm:bulletEnabled val="1"/>
        </dgm:presLayoutVars>
      </dgm:prSet>
      <dgm:spPr/>
    </dgm:pt>
    <dgm:pt modelId="{E7249C75-C20C-4DFC-92F3-6C98F9AAB6AD}" type="pres">
      <dgm:prSet presAssocID="{1FA8AFDB-7F0C-4259-955F-FCBE329284E3}" presName="sibTrans" presStyleCnt="0"/>
      <dgm:spPr/>
    </dgm:pt>
    <dgm:pt modelId="{1057947C-C890-48A1-B551-6DA4592CC31F}" type="pres">
      <dgm:prSet presAssocID="{B70D877B-3B01-430B-97BC-0E3D4B263FEA}" presName="node" presStyleLbl="node1" presStyleIdx="3" presStyleCnt="6">
        <dgm:presLayoutVars>
          <dgm:bulletEnabled val="1"/>
        </dgm:presLayoutVars>
      </dgm:prSet>
      <dgm:spPr/>
    </dgm:pt>
    <dgm:pt modelId="{98532562-7CAB-4884-9591-227D76821709}" type="pres">
      <dgm:prSet presAssocID="{58E0D50B-05D2-4258-B440-B126579DB513}" presName="sibTrans" presStyleCnt="0"/>
      <dgm:spPr/>
    </dgm:pt>
    <dgm:pt modelId="{D803D7B2-8F4B-423B-9D73-3DE5D08B9ADF}" type="pres">
      <dgm:prSet presAssocID="{FE7CC964-097E-46A0-AA96-D69801AF9B78}" presName="node" presStyleLbl="node1" presStyleIdx="4" presStyleCnt="6">
        <dgm:presLayoutVars>
          <dgm:bulletEnabled val="1"/>
        </dgm:presLayoutVars>
      </dgm:prSet>
      <dgm:spPr/>
    </dgm:pt>
    <dgm:pt modelId="{826DFCFB-6DA6-40AD-8680-AE78CE861C96}" type="pres">
      <dgm:prSet presAssocID="{3CA80AAD-02F2-4650-AF31-8E40D03CF302}" presName="sibTrans" presStyleCnt="0"/>
      <dgm:spPr/>
    </dgm:pt>
    <dgm:pt modelId="{549C8EEA-2DA0-42ED-9DD2-2C7BC21B9684}" type="pres">
      <dgm:prSet presAssocID="{B6DD9DD9-85B1-44C1-ADD8-1FC9AEB850EA}" presName="node" presStyleLbl="node1" presStyleIdx="5" presStyleCnt="6">
        <dgm:presLayoutVars>
          <dgm:bulletEnabled val="1"/>
        </dgm:presLayoutVars>
      </dgm:prSet>
      <dgm:spPr/>
    </dgm:pt>
  </dgm:ptLst>
  <dgm:cxnLst>
    <dgm:cxn modelId="{62CB5401-7D67-4000-B6BF-658857AE9B23}" type="presOf" srcId="{FE7CC964-097E-46A0-AA96-D69801AF9B78}" destId="{D803D7B2-8F4B-423B-9D73-3DE5D08B9ADF}" srcOrd="0" destOrd="0" presId="urn:microsoft.com/office/officeart/2005/8/layout/default"/>
    <dgm:cxn modelId="{C99F6D07-04F1-4D32-9B7D-FB40887F11D1}" type="presOf" srcId="{B70D877B-3B01-430B-97BC-0E3D4B263FEA}" destId="{1057947C-C890-48A1-B551-6DA4592CC31F}" srcOrd="0" destOrd="0" presId="urn:microsoft.com/office/officeart/2005/8/layout/default"/>
    <dgm:cxn modelId="{E65AFD0D-150C-46D4-8658-055A99340BA5}" srcId="{74B927FF-8A0B-4BD8-B564-CB833CB61EF3}" destId="{B70D877B-3B01-430B-97BC-0E3D4B263FEA}" srcOrd="3" destOrd="0" parTransId="{61F5EC72-238C-43B5-82AD-E6F657D9B768}" sibTransId="{58E0D50B-05D2-4258-B440-B126579DB513}"/>
    <dgm:cxn modelId="{F236C72E-E24E-42F8-AE1D-543333473648}" srcId="{74B927FF-8A0B-4BD8-B564-CB833CB61EF3}" destId="{5583F59B-7D70-4360-965F-E97E01A6E478}" srcOrd="1" destOrd="0" parTransId="{C02F4645-3860-4347-8B17-6A101FD98D2F}" sibTransId="{8F531A89-FF97-41EC-8A02-576D15432FB9}"/>
    <dgm:cxn modelId="{CF2BBB41-1148-418F-AECA-23DF27696FB7}" type="presOf" srcId="{B6DD9DD9-85B1-44C1-ADD8-1FC9AEB850EA}" destId="{549C8EEA-2DA0-42ED-9DD2-2C7BC21B9684}" srcOrd="0" destOrd="0" presId="urn:microsoft.com/office/officeart/2005/8/layout/default"/>
    <dgm:cxn modelId="{AE63E561-D0BC-4171-ACE9-DB8816E77264}" type="presOf" srcId="{5583F59B-7D70-4360-965F-E97E01A6E478}" destId="{BCF6CF0A-93B8-416A-A596-F3E33DC1E02A}" srcOrd="0" destOrd="0" presId="urn:microsoft.com/office/officeart/2005/8/layout/default"/>
    <dgm:cxn modelId="{8C7F876F-B7D0-42A8-A3DB-A6EDEA827FAB}" type="presOf" srcId="{74B927FF-8A0B-4BD8-B564-CB833CB61EF3}" destId="{7B5B2B59-08C3-4EED-80FD-9705F956A14C}" srcOrd="0" destOrd="0" presId="urn:microsoft.com/office/officeart/2005/8/layout/default"/>
    <dgm:cxn modelId="{17BA5972-26C7-40E4-B22B-E0C12B591DB6}" srcId="{74B927FF-8A0B-4BD8-B564-CB833CB61EF3}" destId="{B6DD9DD9-85B1-44C1-ADD8-1FC9AEB850EA}" srcOrd="5" destOrd="0" parTransId="{A7F29DBC-B7E1-4555-8666-4547AD730E1F}" sibTransId="{16C78154-941C-4B11-9326-0510DD21EA25}"/>
    <dgm:cxn modelId="{7CC6067C-0D5A-42C0-95B4-16538949EA5A}" type="presOf" srcId="{924083B5-8EB5-422B-9B2E-9A5F5D262189}" destId="{3A802A68-427F-4746-8DDF-C44577467CDE}" srcOrd="0" destOrd="0" presId="urn:microsoft.com/office/officeart/2005/8/layout/default"/>
    <dgm:cxn modelId="{E944837D-4FBD-4E15-A29F-5C4439257CCE}" srcId="{74B927FF-8A0B-4BD8-B564-CB833CB61EF3}" destId="{2EAA9D80-E027-42D5-8B28-AD1302207583}" srcOrd="2" destOrd="0" parTransId="{EB36AA1F-D3A4-4732-8B32-56B4E7BBA26B}" sibTransId="{1FA8AFDB-7F0C-4259-955F-FCBE329284E3}"/>
    <dgm:cxn modelId="{733D1A89-72AB-4CF2-BD6E-ED689376456F}" srcId="{74B927FF-8A0B-4BD8-B564-CB833CB61EF3}" destId="{FE7CC964-097E-46A0-AA96-D69801AF9B78}" srcOrd="4" destOrd="0" parTransId="{1A1620FC-CAC6-4800-9BEF-761911BF3770}" sibTransId="{3CA80AAD-02F2-4650-AF31-8E40D03CF302}"/>
    <dgm:cxn modelId="{9157F3AA-F975-410C-84B5-5D1EA55EA1B3}" srcId="{74B927FF-8A0B-4BD8-B564-CB833CB61EF3}" destId="{924083B5-8EB5-422B-9B2E-9A5F5D262189}" srcOrd="0" destOrd="0" parTransId="{615D52E1-5D7B-4512-8769-D368552CFE1F}" sibTransId="{4721E609-52F6-426E-BA19-EC5D083EF191}"/>
    <dgm:cxn modelId="{745BE6B7-AD02-4321-A21B-C5DBA95AB4C0}" type="presOf" srcId="{2EAA9D80-E027-42D5-8B28-AD1302207583}" destId="{A6E719D3-7BF7-4C37-BB10-01B1441A8510}" srcOrd="0" destOrd="0" presId="urn:microsoft.com/office/officeart/2005/8/layout/default"/>
    <dgm:cxn modelId="{4F864C27-4839-4266-8DDB-D9AE3A27F4AA}" type="presParOf" srcId="{7B5B2B59-08C3-4EED-80FD-9705F956A14C}" destId="{3A802A68-427F-4746-8DDF-C44577467CDE}" srcOrd="0" destOrd="0" presId="urn:microsoft.com/office/officeart/2005/8/layout/default"/>
    <dgm:cxn modelId="{3AD9B949-0170-4DD1-8E4A-E68EAE4FD140}" type="presParOf" srcId="{7B5B2B59-08C3-4EED-80FD-9705F956A14C}" destId="{949FE07A-DF96-49A6-9B9A-752B261C88A7}" srcOrd="1" destOrd="0" presId="urn:microsoft.com/office/officeart/2005/8/layout/default"/>
    <dgm:cxn modelId="{2E5B94F9-14F0-4296-B846-79A2BF5F57A7}" type="presParOf" srcId="{7B5B2B59-08C3-4EED-80FD-9705F956A14C}" destId="{BCF6CF0A-93B8-416A-A596-F3E33DC1E02A}" srcOrd="2" destOrd="0" presId="urn:microsoft.com/office/officeart/2005/8/layout/default"/>
    <dgm:cxn modelId="{B8F5F893-6CE5-46FB-B940-263356A65F83}" type="presParOf" srcId="{7B5B2B59-08C3-4EED-80FD-9705F956A14C}" destId="{9E1D42E0-E120-4FDF-AA14-D1EFA0B51CF6}" srcOrd="3" destOrd="0" presId="urn:microsoft.com/office/officeart/2005/8/layout/default"/>
    <dgm:cxn modelId="{D07F21D1-1303-4A7D-B63F-5CA726B7E291}" type="presParOf" srcId="{7B5B2B59-08C3-4EED-80FD-9705F956A14C}" destId="{A6E719D3-7BF7-4C37-BB10-01B1441A8510}" srcOrd="4" destOrd="0" presId="urn:microsoft.com/office/officeart/2005/8/layout/default"/>
    <dgm:cxn modelId="{EE448970-D313-4E85-9458-479BCADDEABD}" type="presParOf" srcId="{7B5B2B59-08C3-4EED-80FD-9705F956A14C}" destId="{E7249C75-C20C-4DFC-92F3-6C98F9AAB6AD}" srcOrd="5" destOrd="0" presId="urn:microsoft.com/office/officeart/2005/8/layout/default"/>
    <dgm:cxn modelId="{2BF910FF-80BC-49E9-88EF-2D1F6C1D035E}" type="presParOf" srcId="{7B5B2B59-08C3-4EED-80FD-9705F956A14C}" destId="{1057947C-C890-48A1-B551-6DA4592CC31F}" srcOrd="6" destOrd="0" presId="urn:microsoft.com/office/officeart/2005/8/layout/default"/>
    <dgm:cxn modelId="{F84AA73A-EB34-4BE8-ACCB-FF08281249DE}" type="presParOf" srcId="{7B5B2B59-08C3-4EED-80FD-9705F956A14C}" destId="{98532562-7CAB-4884-9591-227D76821709}" srcOrd="7" destOrd="0" presId="urn:microsoft.com/office/officeart/2005/8/layout/default"/>
    <dgm:cxn modelId="{903D909A-D070-4F0E-96EB-130E20933BBD}" type="presParOf" srcId="{7B5B2B59-08C3-4EED-80FD-9705F956A14C}" destId="{D803D7B2-8F4B-423B-9D73-3DE5D08B9ADF}" srcOrd="8" destOrd="0" presId="urn:microsoft.com/office/officeart/2005/8/layout/default"/>
    <dgm:cxn modelId="{5F06F6A0-768A-41C7-A474-F233FBBD2246}" type="presParOf" srcId="{7B5B2B59-08C3-4EED-80FD-9705F956A14C}" destId="{826DFCFB-6DA6-40AD-8680-AE78CE861C96}" srcOrd="9" destOrd="0" presId="urn:microsoft.com/office/officeart/2005/8/layout/default"/>
    <dgm:cxn modelId="{862ACD70-4521-4C32-81E5-2228AB908F3A}" type="presParOf" srcId="{7B5B2B59-08C3-4EED-80FD-9705F956A14C}" destId="{549C8EEA-2DA0-42ED-9DD2-2C7BC21B968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792C8-56B0-4883-83FD-2C889174E7A5}" type="doc">
      <dgm:prSet loTypeId="urn:microsoft.com/office/officeart/2005/8/layout/vProcess5" loCatId="process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5BEEEB-6D36-4D36-B5E9-2034ACD23437}">
      <dgm:prSet custT="1"/>
      <dgm:spPr/>
      <dgm:t>
        <a:bodyPr/>
        <a:lstStyle/>
        <a:p>
          <a:pPr>
            <a:defRPr cap="all"/>
          </a:pPr>
          <a:r>
            <a:rPr lang="en-US" sz="1600" dirty="0"/>
            <a:t>The Australian wine industry, is a major exporter and contributes tens of billions to the Australian economy</a:t>
          </a:r>
        </a:p>
      </dgm:t>
    </dgm:pt>
    <dgm:pt modelId="{85092BB8-C564-4491-8822-A18A1E58A67A}" type="parTrans" cxnId="{98B31C13-37F5-46F4-8719-3B391F63E012}">
      <dgm:prSet/>
      <dgm:spPr/>
      <dgm:t>
        <a:bodyPr/>
        <a:lstStyle/>
        <a:p>
          <a:endParaRPr lang="en-US"/>
        </a:p>
      </dgm:t>
    </dgm:pt>
    <dgm:pt modelId="{EA1133F2-84DA-4506-88BE-8B3899D918B4}" type="sibTrans" cxnId="{98B31C13-37F5-46F4-8719-3B391F63E012}">
      <dgm:prSet/>
      <dgm:spPr/>
      <dgm:t>
        <a:bodyPr/>
        <a:lstStyle/>
        <a:p>
          <a:endParaRPr lang="en-US"/>
        </a:p>
      </dgm:t>
    </dgm:pt>
    <dgm:pt modelId="{59296B78-F652-4D00-87C0-F671C051BC3B}">
      <dgm:prSet custT="1"/>
      <dgm:spPr/>
      <dgm:t>
        <a:bodyPr/>
        <a:lstStyle/>
        <a:p>
          <a:pPr>
            <a:defRPr cap="all"/>
          </a:pPr>
          <a:r>
            <a:rPr lang="en-US" sz="1600" dirty="0"/>
            <a:t>Wine quality is very subjective, however, Data sets exist which rate the quality of wines and contain information on the various chemical compounds within each of the wines</a:t>
          </a:r>
        </a:p>
      </dgm:t>
    </dgm:pt>
    <dgm:pt modelId="{69F34CBD-2026-4D53-964C-4808393DEBAF}" type="parTrans" cxnId="{1B49014D-0648-4196-8039-CB15BAA7D913}">
      <dgm:prSet/>
      <dgm:spPr/>
      <dgm:t>
        <a:bodyPr/>
        <a:lstStyle/>
        <a:p>
          <a:endParaRPr lang="en-US"/>
        </a:p>
      </dgm:t>
    </dgm:pt>
    <dgm:pt modelId="{397EFAC6-408A-40D9-9988-8E046BDADD18}" type="sibTrans" cxnId="{1B49014D-0648-4196-8039-CB15BAA7D913}">
      <dgm:prSet/>
      <dgm:spPr/>
      <dgm:t>
        <a:bodyPr/>
        <a:lstStyle/>
        <a:p>
          <a:endParaRPr lang="en-US"/>
        </a:p>
      </dgm:t>
    </dgm:pt>
    <dgm:pt modelId="{684E3710-26DC-4DF9-9DDB-B2CDD48A773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This analysis explores whether a Machine Learning algorithm can predict the wine quality based on the constituent chemicals</a:t>
          </a:r>
        </a:p>
      </dgm:t>
    </dgm:pt>
    <dgm:pt modelId="{6457B99B-9EC4-4F53-8354-A8237C5CA4B6}" type="parTrans" cxnId="{481CDC1E-3536-4FFF-9D4D-53D17CA1F406}">
      <dgm:prSet/>
      <dgm:spPr/>
      <dgm:t>
        <a:bodyPr/>
        <a:lstStyle/>
        <a:p>
          <a:endParaRPr lang="en-US"/>
        </a:p>
      </dgm:t>
    </dgm:pt>
    <dgm:pt modelId="{FF3B7EB6-6638-4936-ACE7-D611C0607630}" type="sibTrans" cxnId="{481CDC1E-3536-4FFF-9D4D-53D17CA1F406}">
      <dgm:prSet/>
      <dgm:spPr/>
      <dgm:t>
        <a:bodyPr/>
        <a:lstStyle/>
        <a:p>
          <a:endParaRPr lang="en-US"/>
        </a:p>
      </dgm:t>
    </dgm:pt>
    <dgm:pt modelId="{F01157F3-73FE-4B92-8465-4E5BA99A8F68}" type="pres">
      <dgm:prSet presAssocID="{053792C8-56B0-4883-83FD-2C889174E7A5}" presName="outerComposite" presStyleCnt="0">
        <dgm:presLayoutVars>
          <dgm:chMax val="5"/>
          <dgm:dir/>
          <dgm:resizeHandles val="exact"/>
        </dgm:presLayoutVars>
      </dgm:prSet>
      <dgm:spPr/>
    </dgm:pt>
    <dgm:pt modelId="{6F17E7AF-1306-4982-A92A-19E0825A4645}" type="pres">
      <dgm:prSet presAssocID="{053792C8-56B0-4883-83FD-2C889174E7A5}" presName="dummyMaxCanvas" presStyleCnt="0">
        <dgm:presLayoutVars/>
      </dgm:prSet>
      <dgm:spPr/>
    </dgm:pt>
    <dgm:pt modelId="{3EF1D46B-6EB1-479C-847C-2C77CD677747}" type="pres">
      <dgm:prSet presAssocID="{053792C8-56B0-4883-83FD-2C889174E7A5}" presName="ThreeNodes_1" presStyleLbl="node1" presStyleIdx="0" presStyleCnt="3">
        <dgm:presLayoutVars>
          <dgm:bulletEnabled val="1"/>
        </dgm:presLayoutVars>
      </dgm:prSet>
      <dgm:spPr/>
    </dgm:pt>
    <dgm:pt modelId="{D63F95F2-BDC0-4DA9-A569-376CE67F6349}" type="pres">
      <dgm:prSet presAssocID="{053792C8-56B0-4883-83FD-2C889174E7A5}" presName="ThreeNodes_2" presStyleLbl="node1" presStyleIdx="1" presStyleCnt="3">
        <dgm:presLayoutVars>
          <dgm:bulletEnabled val="1"/>
        </dgm:presLayoutVars>
      </dgm:prSet>
      <dgm:spPr/>
    </dgm:pt>
    <dgm:pt modelId="{9EABA297-EE83-4FBD-AE6D-EE1A54562872}" type="pres">
      <dgm:prSet presAssocID="{053792C8-56B0-4883-83FD-2C889174E7A5}" presName="ThreeNodes_3" presStyleLbl="node1" presStyleIdx="2" presStyleCnt="3">
        <dgm:presLayoutVars>
          <dgm:bulletEnabled val="1"/>
        </dgm:presLayoutVars>
      </dgm:prSet>
      <dgm:spPr/>
    </dgm:pt>
    <dgm:pt modelId="{7A75D965-EEBB-4755-9A5E-D7C412FA8CC5}" type="pres">
      <dgm:prSet presAssocID="{053792C8-56B0-4883-83FD-2C889174E7A5}" presName="ThreeConn_1-2" presStyleLbl="fgAccFollowNode1" presStyleIdx="0" presStyleCnt="2">
        <dgm:presLayoutVars>
          <dgm:bulletEnabled val="1"/>
        </dgm:presLayoutVars>
      </dgm:prSet>
      <dgm:spPr/>
    </dgm:pt>
    <dgm:pt modelId="{CA39FA3C-0643-4064-B9B2-D4768C571267}" type="pres">
      <dgm:prSet presAssocID="{053792C8-56B0-4883-83FD-2C889174E7A5}" presName="ThreeConn_2-3" presStyleLbl="fgAccFollowNode1" presStyleIdx="1" presStyleCnt="2">
        <dgm:presLayoutVars>
          <dgm:bulletEnabled val="1"/>
        </dgm:presLayoutVars>
      </dgm:prSet>
      <dgm:spPr/>
    </dgm:pt>
    <dgm:pt modelId="{613D25F8-3A56-4F3D-BDDD-A43A7B040B17}" type="pres">
      <dgm:prSet presAssocID="{053792C8-56B0-4883-83FD-2C889174E7A5}" presName="ThreeNodes_1_text" presStyleLbl="node1" presStyleIdx="2" presStyleCnt="3">
        <dgm:presLayoutVars>
          <dgm:bulletEnabled val="1"/>
        </dgm:presLayoutVars>
      </dgm:prSet>
      <dgm:spPr/>
    </dgm:pt>
    <dgm:pt modelId="{A9B66FE9-90A1-41D0-B5B5-AAF6BD44250A}" type="pres">
      <dgm:prSet presAssocID="{053792C8-56B0-4883-83FD-2C889174E7A5}" presName="ThreeNodes_2_text" presStyleLbl="node1" presStyleIdx="2" presStyleCnt="3">
        <dgm:presLayoutVars>
          <dgm:bulletEnabled val="1"/>
        </dgm:presLayoutVars>
      </dgm:prSet>
      <dgm:spPr/>
    </dgm:pt>
    <dgm:pt modelId="{8F5B8875-B4FC-47C7-9FEA-7C4A4160DE4B}" type="pres">
      <dgm:prSet presAssocID="{053792C8-56B0-4883-83FD-2C889174E7A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9C4B001-37FE-4BEC-BF4C-9CECF1CD5EE2}" type="presOf" srcId="{59296B78-F652-4D00-87C0-F671C051BC3B}" destId="{D63F95F2-BDC0-4DA9-A569-376CE67F6349}" srcOrd="0" destOrd="0" presId="urn:microsoft.com/office/officeart/2005/8/layout/vProcess5"/>
    <dgm:cxn modelId="{98B31C13-37F5-46F4-8719-3B391F63E012}" srcId="{053792C8-56B0-4883-83FD-2C889174E7A5}" destId="{7A5BEEEB-6D36-4D36-B5E9-2034ACD23437}" srcOrd="0" destOrd="0" parTransId="{85092BB8-C564-4491-8822-A18A1E58A67A}" sibTransId="{EA1133F2-84DA-4506-88BE-8B3899D918B4}"/>
    <dgm:cxn modelId="{AD98D017-1E9D-4793-9B38-5797AA8B6A3B}" type="presOf" srcId="{7A5BEEEB-6D36-4D36-B5E9-2034ACD23437}" destId="{3EF1D46B-6EB1-479C-847C-2C77CD677747}" srcOrd="0" destOrd="0" presId="urn:microsoft.com/office/officeart/2005/8/layout/vProcess5"/>
    <dgm:cxn modelId="{481CDC1E-3536-4FFF-9D4D-53D17CA1F406}" srcId="{053792C8-56B0-4883-83FD-2C889174E7A5}" destId="{684E3710-26DC-4DF9-9DDB-B2CDD48A7731}" srcOrd="2" destOrd="0" parTransId="{6457B99B-9EC4-4F53-8354-A8237C5CA4B6}" sibTransId="{FF3B7EB6-6638-4936-ACE7-D611C0607630}"/>
    <dgm:cxn modelId="{287F8625-1A7E-47DE-B8E7-C4F19F58615E}" type="presOf" srcId="{684E3710-26DC-4DF9-9DDB-B2CDD48A7731}" destId="{9EABA297-EE83-4FBD-AE6D-EE1A54562872}" srcOrd="0" destOrd="0" presId="urn:microsoft.com/office/officeart/2005/8/layout/vProcess5"/>
    <dgm:cxn modelId="{83C8FB5F-A44D-4B21-9934-80FD496D73FA}" type="presOf" srcId="{684E3710-26DC-4DF9-9DDB-B2CDD48A7731}" destId="{8F5B8875-B4FC-47C7-9FEA-7C4A4160DE4B}" srcOrd="1" destOrd="0" presId="urn:microsoft.com/office/officeart/2005/8/layout/vProcess5"/>
    <dgm:cxn modelId="{689F8067-8085-4E5B-91D0-D4CCA5CD2385}" type="presOf" srcId="{7A5BEEEB-6D36-4D36-B5E9-2034ACD23437}" destId="{613D25F8-3A56-4F3D-BDDD-A43A7B040B17}" srcOrd="1" destOrd="0" presId="urn:microsoft.com/office/officeart/2005/8/layout/vProcess5"/>
    <dgm:cxn modelId="{1B49014D-0648-4196-8039-CB15BAA7D913}" srcId="{053792C8-56B0-4883-83FD-2C889174E7A5}" destId="{59296B78-F652-4D00-87C0-F671C051BC3B}" srcOrd="1" destOrd="0" parTransId="{69F34CBD-2026-4D53-964C-4808393DEBAF}" sibTransId="{397EFAC6-408A-40D9-9988-8E046BDADD18}"/>
    <dgm:cxn modelId="{EA17144E-E1D7-422F-ABD7-B55613BD1FE5}" type="presOf" srcId="{397EFAC6-408A-40D9-9988-8E046BDADD18}" destId="{CA39FA3C-0643-4064-B9B2-D4768C571267}" srcOrd="0" destOrd="0" presId="urn:microsoft.com/office/officeart/2005/8/layout/vProcess5"/>
    <dgm:cxn modelId="{451BB18A-96D2-458F-83D7-1E9578ACF71B}" type="presOf" srcId="{EA1133F2-84DA-4506-88BE-8B3899D918B4}" destId="{7A75D965-EEBB-4755-9A5E-D7C412FA8CC5}" srcOrd="0" destOrd="0" presId="urn:microsoft.com/office/officeart/2005/8/layout/vProcess5"/>
    <dgm:cxn modelId="{4CE276A0-4E66-40B1-BB02-81ECBB8119EA}" type="presOf" srcId="{053792C8-56B0-4883-83FD-2C889174E7A5}" destId="{F01157F3-73FE-4B92-8465-4E5BA99A8F68}" srcOrd="0" destOrd="0" presId="urn:microsoft.com/office/officeart/2005/8/layout/vProcess5"/>
    <dgm:cxn modelId="{E69782D3-60B9-48B7-AFC4-63E6B47AAE23}" type="presOf" srcId="{59296B78-F652-4D00-87C0-F671C051BC3B}" destId="{A9B66FE9-90A1-41D0-B5B5-AAF6BD44250A}" srcOrd="1" destOrd="0" presId="urn:microsoft.com/office/officeart/2005/8/layout/vProcess5"/>
    <dgm:cxn modelId="{1541307C-65EB-449F-B64C-5F2E3C8935EB}" type="presParOf" srcId="{F01157F3-73FE-4B92-8465-4E5BA99A8F68}" destId="{6F17E7AF-1306-4982-A92A-19E0825A4645}" srcOrd="0" destOrd="0" presId="urn:microsoft.com/office/officeart/2005/8/layout/vProcess5"/>
    <dgm:cxn modelId="{9DAE1A3C-8C88-4152-AFEC-EBF016B535E4}" type="presParOf" srcId="{F01157F3-73FE-4B92-8465-4E5BA99A8F68}" destId="{3EF1D46B-6EB1-479C-847C-2C77CD677747}" srcOrd="1" destOrd="0" presId="urn:microsoft.com/office/officeart/2005/8/layout/vProcess5"/>
    <dgm:cxn modelId="{63A53716-7AFE-4629-8D6D-A6C5F77D12B0}" type="presParOf" srcId="{F01157F3-73FE-4B92-8465-4E5BA99A8F68}" destId="{D63F95F2-BDC0-4DA9-A569-376CE67F6349}" srcOrd="2" destOrd="0" presId="urn:microsoft.com/office/officeart/2005/8/layout/vProcess5"/>
    <dgm:cxn modelId="{A45B0FF1-D007-49FD-A44C-4BB77483C771}" type="presParOf" srcId="{F01157F3-73FE-4B92-8465-4E5BA99A8F68}" destId="{9EABA297-EE83-4FBD-AE6D-EE1A54562872}" srcOrd="3" destOrd="0" presId="urn:microsoft.com/office/officeart/2005/8/layout/vProcess5"/>
    <dgm:cxn modelId="{5D7D1DF7-B3D6-4169-9974-72B56FED5046}" type="presParOf" srcId="{F01157F3-73FE-4B92-8465-4E5BA99A8F68}" destId="{7A75D965-EEBB-4755-9A5E-D7C412FA8CC5}" srcOrd="4" destOrd="0" presId="urn:microsoft.com/office/officeart/2005/8/layout/vProcess5"/>
    <dgm:cxn modelId="{E3BE8DBF-C4AB-44CD-9909-683796542FE0}" type="presParOf" srcId="{F01157F3-73FE-4B92-8465-4E5BA99A8F68}" destId="{CA39FA3C-0643-4064-B9B2-D4768C571267}" srcOrd="5" destOrd="0" presId="urn:microsoft.com/office/officeart/2005/8/layout/vProcess5"/>
    <dgm:cxn modelId="{A6896BF0-BD9A-4EEA-935C-15F867484817}" type="presParOf" srcId="{F01157F3-73FE-4B92-8465-4E5BA99A8F68}" destId="{613D25F8-3A56-4F3D-BDDD-A43A7B040B17}" srcOrd="6" destOrd="0" presId="urn:microsoft.com/office/officeart/2005/8/layout/vProcess5"/>
    <dgm:cxn modelId="{AC419DFF-7CBC-4A01-A40E-6E39A3CC6813}" type="presParOf" srcId="{F01157F3-73FE-4B92-8465-4E5BA99A8F68}" destId="{A9B66FE9-90A1-41D0-B5B5-AAF6BD44250A}" srcOrd="7" destOrd="0" presId="urn:microsoft.com/office/officeart/2005/8/layout/vProcess5"/>
    <dgm:cxn modelId="{B0D52CF6-981F-47F8-A465-A72D2B83F4D8}" type="presParOf" srcId="{F01157F3-73FE-4B92-8465-4E5BA99A8F68}" destId="{8F5B8875-B4FC-47C7-9FEA-7C4A4160DE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3792C8-56B0-4883-83FD-2C889174E7A5}" type="doc">
      <dgm:prSet loTypeId="urn:microsoft.com/office/officeart/2005/8/layout/vProcess5" loCatId="process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5BEEEB-6D36-4D36-B5E9-2034ACD2343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Eleven chemical constituents and subjective wine quality for 1,599 red wines have been documented in the file at reference [2]</a:t>
          </a:r>
        </a:p>
      </dgm:t>
    </dgm:pt>
    <dgm:pt modelId="{85092BB8-C564-4491-8822-A18A1E58A67A}" type="parTrans" cxnId="{98B31C13-37F5-46F4-8719-3B391F63E012}">
      <dgm:prSet/>
      <dgm:spPr/>
      <dgm:t>
        <a:bodyPr/>
        <a:lstStyle/>
        <a:p>
          <a:endParaRPr lang="en-US"/>
        </a:p>
      </dgm:t>
    </dgm:pt>
    <dgm:pt modelId="{EA1133F2-84DA-4506-88BE-8B3899D918B4}" type="sibTrans" cxnId="{98B31C13-37F5-46F4-8719-3B391F63E012}">
      <dgm:prSet/>
      <dgm:spPr/>
      <dgm:t>
        <a:bodyPr/>
        <a:lstStyle/>
        <a:p>
          <a:endParaRPr lang="en-US"/>
        </a:p>
      </dgm:t>
    </dgm:pt>
    <dgm:pt modelId="{59296B78-F652-4D00-87C0-F671C051BC3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All factors are complete for each wine</a:t>
          </a:r>
        </a:p>
      </dgm:t>
    </dgm:pt>
    <dgm:pt modelId="{69F34CBD-2026-4D53-964C-4808393DEBAF}" type="parTrans" cxnId="{1B49014D-0648-4196-8039-CB15BAA7D913}">
      <dgm:prSet/>
      <dgm:spPr/>
      <dgm:t>
        <a:bodyPr/>
        <a:lstStyle/>
        <a:p>
          <a:endParaRPr lang="en-US"/>
        </a:p>
      </dgm:t>
    </dgm:pt>
    <dgm:pt modelId="{397EFAC6-408A-40D9-9988-8E046BDADD18}" type="sibTrans" cxnId="{1B49014D-0648-4196-8039-CB15BAA7D913}">
      <dgm:prSet/>
      <dgm:spPr/>
      <dgm:t>
        <a:bodyPr/>
        <a:lstStyle/>
        <a:p>
          <a:endParaRPr lang="en-US"/>
        </a:p>
      </dgm:t>
    </dgm:pt>
    <dgm:pt modelId="{684E3710-26DC-4DF9-9DDB-B2CDD48A773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The “quality” factor is an integer between 3 and 8 representing a score out of 10</a:t>
          </a:r>
        </a:p>
      </dgm:t>
    </dgm:pt>
    <dgm:pt modelId="{6457B99B-9EC4-4F53-8354-A8237C5CA4B6}" type="parTrans" cxnId="{481CDC1E-3536-4FFF-9D4D-53D17CA1F406}">
      <dgm:prSet/>
      <dgm:spPr/>
      <dgm:t>
        <a:bodyPr/>
        <a:lstStyle/>
        <a:p>
          <a:endParaRPr lang="en-US"/>
        </a:p>
      </dgm:t>
    </dgm:pt>
    <dgm:pt modelId="{FF3B7EB6-6638-4936-ACE7-D611C0607630}" type="sibTrans" cxnId="{481CDC1E-3536-4FFF-9D4D-53D17CA1F406}">
      <dgm:prSet/>
      <dgm:spPr/>
      <dgm:t>
        <a:bodyPr/>
        <a:lstStyle/>
        <a:p>
          <a:endParaRPr lang="en-US"/>
        </a:p>
      </dgm:t>
    </dgm:pt>
    <dgm:pt modelId="{74722F70-4271-46B0-A20E-8F98136E088E}" type="pres">
      <dgm:prSet presAssocID="{053792C8-56B0-4883-83FD-2C889174E7A5}" presName="outerComposite" presStyleCnt="0">
        <dgm:presLayoutVars>
          <dgm:chMax val="5"/>
          <dgm:dir/>
          <dgm:resizeHandles val="exact"/>
        </dgm:presLayoutVars>
      </dgm:prSet>
      <dgm:spPr/>
    </dgm:pt>
    <dgm:pt modelId="{8D491BF1-B094-4B10-963F-A2B99B0E3FD7}" type="pres">
      <dgm:prSet presAssocID="{053792C8-56B0-4883-83FD-2C889174E7A5}" presName="dummyMaxCanvas" presStyleCnt="0">
        <dgm:presLayoutVars/>
      </dgm:prSet>
      <dgm:spPr/>
    </dgm:pt>
    <dgm:pt modelId="{AA8C67FD-AEE9-4DA7-AB6D-A91165A496A5}" type="pres">
      <dgm:prSet presAssocID="{053792C8-56B0-4883-83FD-2C889174E7A5}" presName="ThreeNodes_1" presStyleLbl="node1" presStyleIdx="0" presStyleCnt="3">
        <dgm:presLayoutVars>
          <dgm:bulletEnabled val="1"/>
        </dgm:presLayoutVars>
      </dgm:prSet>
      <dgm:spPr/>
    </dgm:pt>
    <dgm:pt modelId="{3AD3BFAA-C0AF-4063-941A-7447B1035AB5}" type="pres">
      <dgm:prSet presAssocID="{053792C8-56B0-4883-83FD-2C889174E7A5}" presName="ThreeNodes_2" presStyleLbl="node1" presStyleIdx="1" presStyleCnt="3">
        <dgm:presLayoutVars>
          <dgm:bulletEnabled val="1"/>
        </dgm:presLayoutVars>
      </dgm:prSet>
      <dgm:spPr/>
    </dgm:pt>
    <dgm:pt modelId="{E2829FD9-8BDB-4549-8787-C5EFCAC5E31B}" type="pres">
      <dgm:prSet presAssocID="{053792C8-56B0-4883-83FD-2C889174E7A5}" presName="ThreeNodes_3" presStyleLbl="node1" presStyleIdx="2" presStyleCnt="3">
        <dgm:presLayoutVars>
          <dgm:bulletEnabled val="1"/>
        </dgm:presLayoutVars>
      </dgm:prSet>
      <dgm:spPr/>
    </dgm:pt>
    <dgm:pt modelId="{2D45FCD7-5B55-46FC-B8A0-D49F5D396210}" type="pres">
      <dgm:prSet presAssocID="{053792C8-56B0-4883-83FD-2C889174E7A5}" presName="ThreeConn_1-2" presStyleLbl="fgAccFollowNode1" presStyleIdx="0" presStyleCnt="2">
        <dgm:presLayoutVars>
          <dgm:bulletEnabled val="1"/>
        </dgm:presLayoutVars>
      </dgm:prSet>
      <dgm:spPr/>
    </dgm:pt>
    <dgm:pt modelId="{589C3257-8EA2-44F8-8A59-3C53B4B300A0}" type="pres">
      <dgm:prSet presAssocID="{053792C8-56B0-4883-83FD-2C889174E7A5}" presName="ThreeConn_2-3" presStyleLbl="fgAccFollowNode1" presStyleIdx="1" presStyleCnt="2">
        <dgm:presLayoutVars>
          <dgm:bulletEnabled val="1"/>
        </dgm:presLayoutVars>
      </dgm:prSet>
      <dgm:spPr/>
    </dgm:pt>
    <dgm:pt modelId="{06D3E891-4F22-43D3-8A66-D7932D22E6E2}" type="pres">
      <dgm:prSet presAssocID="{053792C8-56B0-4883-83FD-2C889174E7A5}" presName="ThreeNodes_1_text" presStyleLbl="node1" presStyleIdx="2" presStyleCnt="3">
        <dgm:presLayoutVars>
          <dgm:bulletEnabled val="1"/>
        </dgm:presLayoutVars>
      </dgm:prSet>
      <dgm:spPr/>
    </dgm:pt>
    <dgm:pt modelId="{56A1FCDC-71BF-4DA9-9A18-BBE7B16EEC2B}" type="pres">
      <dgm:prSet presAssocID="{053792C8-56B0-4883-83FD-2C889174E7A5}" presName="ThreeNodes_2_text" presStyleLbl="node1" presStyleIdx="2" presStyleCnt="3">
        <dgm:presLayoutVars>
          <dgm:bulletEnabled val="1"/>
        </dgm:presLayoutVars>
      </dgm:prSet>
      <dgm:spPr/>
    </dgm:pt>
    <dgm:pt modelId="{F8E2DBE0-4D12-4CB4-888A-2F2827829495}" type="pres">
      <dgm:prSet presAssocID="{053792C8-56B0-4883-83FD-2C889174E7A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8B31C13-37F5-46F4-8719-3B391F63E012}" srcId="{053792C8-56B0-4883-83FD-2C889174E7A5}" destId="{7A5BEEEB-6D36-4D36-B5E9-2034ACD23437}" srcOrd="0" destOrd="0" parTransId="{85092BB8-C564-4491-8822-A18A1E58A67A}" sibTransId="{EA1133F2-84DA-4506-88BE-8B3899D918B4}"/>
    <dgm:cxn modelId="{481CDC1E-3536-4FFF-9D4D-53D17CA1F406}" srcId="{053792C8-56B0-4883-83FD-2C889174E7A5}" destId="{684E3710-26DC-4DF9-9DDB-B2CDD48A7731}" srcOrd="2" destOrd="0" parTransId="{6457B99B-9EC4-4F53-8354-A8237C5CA4B6}" sibTransId="{FF3B7EB6-6638-4936-ACE7-D611C0607630}"/>
    <dgm:cxn modelId="{D45B952C-0A56-4B4E-8F77-AB880E08946B}" type="presOf" srcId="{684E3710-26DC-4DF9-9DDB-B2CDD48A7731}" destId="{F8E2DBE0-4D12-4CB4-888A-2F2827829495}" srcOrd="1" destOrd="0" presId="urn:microsoft.com/office/officeart/2005/8/layout/vProcess5"/>
    <dgm:cxn modelId="{63481D40-B271-4B1C-8266-92A98FB9B00C}" type="presOf" srcId="{397EFAC6-408A-40D9-9988-8E046BDADD18}" destId="{589C3257-8EA2-44F8-8A59-3C53B4B300A0}" srcOrd="0" destOrd="0" presId="urn:microsoft.com/office/officeart/2005/8/layout/vProcess5"/>
    <dgm:cxn modelId="{9D550262-F4A5-4EF7-953A-8D0B17D88860}" type="presOf" srcId="{053792C8-56B0-4883-83FD-2C889174E7A5}" destId="{74722F70-4271-46B0-A20E-8F98136E088E}" srcOrd="0" destOrd="0" presId="urn:microsoft.com/office/officeart/2005/8/layout/vProcess5"/>
    <dgm:cxn modelId="{1B49014D-0648-4196-8039-CB15BAA7D913}" srcId="{053792C8-56B0-4883-83FD-2C889174E7A5}" destId="{59296B78-F652-4D00-87C0-F671C051BC3B}" srcOrd="1" destOrd="0" parTransId="{69F34CBD-2026-4D53-964C-4808393DEBAF}" sibTransId="{397EFAC6-408A-40D9-9988-8E046BDADD18}"/>
    <dgm:cxn modelId="{CBD8956D-D083-4477-BCBE-07C9309187F1}" type="presOf" srcId="{EA1133F2-84DA-4506-88BE-8B3899D918B4}" destId="{2D45FCD7-5B55-46FC-B8A0-D49F5D396210}" srcOrd="0" destOrd="0" presId="urn:microsoft.com/office/officeart/2005/8/layout/vProcess5"/>
    <dgm:cxn modelId="{3EA67051-D97A-4B78-92CF-0C38FBB58855}" type="presOf" srcId="{7A5BEEEB-6D36-4D36-B5E9-2034ACD23437}" destId="{AA8C67FD-AEE9-4DA7-AB6D-A91165A496A5}" srcOrd="0" destOrd="0" presId="urn:microsoft.com/office/officeart/2005/8/layout/vProcess5"/>
    <dgm:cxn modelId="{65F13CA0-EE49-42DC-BE1F-C1A7D58C1CF6}" type="presOf" srcId="{7A5BEEEB-6D36-4D36-B5E9-2034ACD23437}" destId="{06D3E891-4F22-43D3-8A66-D7932D22E6E2}" srcOrd="1" destOrd="0" presId="urn:microsoft.com/office/officeart/2005/8/layout/vProcess5"/>
    <dgm:cxn modelId="{7A2941BB-B795-4172-9FFF-9219214C726C}" type="presOf" srcId="{59296B78-F652-4D00-87C0-F671C051BC3B}" destId="{56A1FCDC-71BF-4DA9-9A18-BBE7B16EEC2B}" srcOrd="1" destOrd="0" presId="urn:microsoft.com/office/officeart/2005/8/layout/vProcess5"/>
    <dgm:cxn modelId="{91884EEB-BE5A-4829-9AE4-08AEDF97F8D0}" type="presOf" srcId="{684E3710-26DC-4DF9-9DDB-B2CDD48A7731}" destId="{E2829FD9-8BDB-4549-8787-C5EFCAC5E31B}" srcOrd="0" destOrd="0" presId="urn:microsoft.com/office/officeart/2005/8/layout/vProcess5"/>
    <dgm:cxn modelId="{B1168EF4-BF87-4285-A02B-437076ABB035}" type="presOf" srcId="{59296B78-F652-4D00-87C0-F671C051BC3B}" destId="{3AD3BFAA-C0AF-4063-941A-7447B1035AB5}" srcOrd="0" destOrd="0" presId="urn:microsoft.com/office/officeart/2005/8/layout/vProcess5"/>
    <dgm:cxn modelId="{E00BE413-DB0B-473D-9D17-3DAD7D981C17}" type="presParOf" srcId="{74722F70-4271-46B0-A20E-8F98136E088E}" destId="{8D491BF1-B094-4B10-963F-A2B99B0E3FD7}" srcOrd="0" destOrd="0" presId="urn:microsoft.com/office/officeart/2005/8/layout/vProcess5"/>
    <dgm:cxn modelId="{B94DCCF5-4EA6-4A04-9A6D-E84C6F26004D}" type="presParOf" srcId="{74722F70-4271-46B0-A20E-8F98136E088E}" destId="{AA8C67FD-AEE9-4DA7-AB6D-A91165A496A5}" srcOrd="1" destOrd="0" presId="urn:microsoft.com/office/officeart/2005/8/layout/vProcess5"/>
    <dgm:cxn modelId="{1AC051AE-66F6-4717-AE65-78C3AFA32455}" type="presParOf" srcId="{74722F70-4271-46B0-A20E-8F98136E088E}" destId="{3AD3BFAA-C0AF-4063-941A-7447B1035AB5}" srcOrd="2" destOrd="0" presId="urn:microsoft.com/office/officeart/2005/8/layout/vProcess5"/>
    <dgm:cxn modelId="{B7DE64A6-BE8D-4B09-8ACC-55DF044E520F}" type="presParOf" srcId="{74722F70-4271-46B0-A20E-8F98136E088E}" destId="{E2829FD9-8BDB-4549-8787-C5EFCAC5E31B}" srcOrd="3" destOrd="0" presId="urn:microsoft.com/office/officeart/2005/8/layout/vProcess5"/>
    <dgm:cxn modelId="{B5A3DBB5-7265-419A-9F70-C5672DE720CE}" type="presParOf" srcId="{74722F70-4271-46B0-A20E-8F98136E088E}" destId="{2D45FCD7-5B55-46FC-B8A0-D49F5D396210}" srcOrd="4" destOrd="0" presId="urn:microsoft.com/office/officeart/2005/8/layout/vProcess5"/>
    <dgm:cxn modelId="{E7D59CE1-852A-4679-9C1E-02CCE56E3763}" type="presParOf" srcId="{74722F70-4271-46B0-A20E-8F98136E088E}" destId="{589C3257-8EA2-44F8-8A59-3C53B4B300A0}" srcOrd="5" destOrd="0" presId="urn:microsoft.com/office/officeart/2005/8/layout/vProcess5"/>
    <dgm:cxn modelId="{D93B05BA-5C43-4D2B-AA38-D3B3BE3B1430}" type="presParOf" srcId="{74722F70-4271-46B0-A20E-8F98136E088E}" destId="{06D3E891-4F22-43D3-8A66-D7932D22E6E2}" srcOrd="6" destOrd="0" presId="urn:microsoft.com/office/officeart/2005/8/layout/vProcess5"/>
    <dgm:cxn modelId="{336AE8D4-B4F7-4690-A771-8C922F15C683}" type="presParOf" srcId="{74722F70-4271-46B0-A20E-8F98136E088E}" destId="{56A1FCDC-71BF-4DA9-9A18-BBE7B16EEC2B}" srcOrd="7" destOrd="0" presId="urn:microsoft.com/office/officeart/2005/8/layout/vProcess5"/>
    <dgm:cxn modelId="{42E5B420-9801-4668-A585-F5AA4D984197}" type="presParOf" srcId="{74722F70-4271-46B0-A20E-8F98136E088E}" destId="{F8E2DBE0-4D12-4CB4-888A-2F282782949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02A68-427F-4746-8DDF-C44577467CDE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Introduction /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Problem Statement</a:t>
          </a:r>
        </a:p>
      </dsp:txBody>
      <dsp:txXfrm>
        <a:off x="0" y="431616"/>
        <a:ext cx="2561209" cy="1536725"/>
      </dsp:txXfrm>
    </dsp:sp>
    <dsp:sp modelId="{BCF6CF0A-93B8-416A-A596-F3E33DC1E02A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 Details</a:t>
          </a:r>
        </a:p>
      </dsp:txBody>
      <dsp:txXfrm>
        <a:off x="2817330" y="431616"/>
        <a:ext cx="2561209" cy="1536725"/>
      </dsp:txXfrm>
    </dsp:sp>
    <dsp:sp modelId="{A6E719D3-7BF7-4C37-BB10-01B1441A8510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EDA (Exploratory Data Analysis) Outcomes</a:t>
          </a:r>
        </a:p>
      </dsp:txBody>
      <dsp:txXfrm>
        <a:off x="5634661" y="431616"/>
        <a:ext cx="2561209" cy="1536725"/>
      </dsp:txXfrm>
    </dsp:sp>
    <dsp:sp modelId="{1057947C-C890-48A1-B551-6DA4592CC31F}">
      <dsp:nvSpPr>
        <dsp:cNvPr id="0" name=""/>
        <dsp:cNvSpPr/>
      </dsp:nvSpPr>
      <dsp:spPr>
        <a:xfrm>
          <a:off x="0" y="2224462"/>
          <a:ext cx="2561209" cy="1536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PDA (Predictive Data Analytics) Outcomes</a:t>
          </a:r>
        </a:p>
      </dsp:txBody>
      <dsp:txXfrm>
        <a:off x="0" y="2224462"/>
        <a:ext cx="2561209" cy="1536725"/>
      </dsp:txXfrm>
    </dsp:sp>
    <dsp:sp modelId="{D803D7B2-8F4B-423B-9D73-3DE5D08B9ADF}">
      <dsp:nvSpPr>
        <dsp:cNvPr id="0" name=""/>
        <dsp:cNvSpPr/>
      </dsp:nvSpPr>
      <dsp:spPr>
        <a:xfrm>
          <a:off x="2817330" y="2224462"/>
          <a:ext cx="2561209" cy="15367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Implementation and Deployment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 and Status Update</a:t>
          </a:r>
        </a:p>
      </dsp:txBody>
      <dsp:txXfrm>
        <a:off x="2817330" y="2224462"/>
        <a:ext cx="2561209" cy="1536725"/>
      </dsp:txXfrm>
    </dsp:sp>
    <dsp:sp modelId="{549C8EEA-2DA0-42ED-9DD2-2C7BC21B9684}">
      <dsp:nvSpPr>
        <dsp:cNvPr id="0" name=""/>
        <dsp:cNvSpPr/>
      </dsp:nvSpPr>
      <dsp:spPr>
        <a:xfrm>
          <a:off x="5634661" y="2224462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References</a:t>
          </a:r>
        </a:p>
      </dsp:txBody>
      <dsp:txXfrm>
        <a:off x="5634661" y="2224462"/>
        <a:ext cx="2561209" cy="1536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1D46B-6EB1-479C-847C-2C77CD677747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The Australian wine industry, is a major exporter and contributes tens of billions to the Australian economy</a:t>
          </a:r>
        </a:p>
      </dsp:txBody>
      <dsp:txXfrm>
        <a:off x="36841" y="36841"/>
        <a:ext cx="5609181" cy="1184159"/>
      </dsp:txXfrm>
    </dsp:sp>
    <dsp:sp modelId="{D63F95F2-BDC0-4DA9-A569-376CE67F6349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Wine quality is very subjective, however, Data sets exist which rate the quality of wines and contain information on the various chemical compounds within each of the wines</a:t>
          </a:r>
        </a:p>
      </dsp:txBody>
      <dsp:txXfrm>
        <a:off x="651531" y="1504322"/>
        <a:ext cx="5460521" cy="1184159"/>
      </dsp:txXfrm>
    </dsp:sp>
    <dsp:sp modelId="{9EABA297-EE83-4FBD-AE6D-EE1A54562872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This analysis explores whether a Machine Learning algorithm can predict the wine quality based on the constituent chemicals</a:t>
          </a:r>
        </a:p>
      </dsp:txBody>
      <dsp:txXfrm>
        <a:off x="1266221" y="2971804"/>
        <a:ext cx="5460521" cy="1184159"/>
      </dsp:txXfrm>
    </dsp:sp>
    <dsp:sp modelId="{7A75D965-EEBB-4755-9A5E-D7C412FA8CC5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CA39FA3C-0643-4064-B9B2-D4768C571267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C67FD-AEE9-4DA7-AB6D-A91165A496A5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Eleven chemical constituents and subjective wine quality for 1,599 red wines have been documented in the file at reference [2]</a:t>
          </a:r>
        </a:p>
      </dsp:txBody>
      <dsp:txXfrm>
        <a:off x="36841" y="36841"/>
        <a:ext cx="5609181" cy="1184159"/>
      </dsp:txXfrm>
    </dsp:sp>
    <dsp:sp modelId="{3AD3BFAA-C0AF-4063-941A-7447B1035AB5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All factors are complete for each wine</a:t>
          </a:r>
        </a:p>
      </dsp:txBody>
      <dsp:txXfrm>
        <a:off x="651531" y="1504322"/>
        <a:ext cx="5460521" cy="1184159"/>
      </dsp:txXfrm>
    </dsp:sp>
    <dsp:sp modelId="{E2829FD9-8BDB-4549-8787-C5EFCAC5E31B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The “quality” factor is an integer between 3 and 8 representing a score out of 10</a:t>
          </a:r>
        </a:p>
      </dsp:txBody>
      <dsp:txXfrm>
        <a:off x="1266221" y="2971804"/>
        <a:ext cx="5460521" cy="1184159"/>
      </dsp:txXfrm>
    </dsp:sp>
    <dsp:sp modelId="{2D45FCD7-5B55-46FC-B8A0-D49F5D396210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589C3257-8EA2-44F8-8A59-3C53B4B300A0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95D9-17D1-AE4E-9005-BF571A8655B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6BF-9D8B-354E-B71F-7EBD9F63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0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4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07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1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Quality largely rated 5 or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5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Quality largely rated 5 or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Significant number of outliers = particularly for residual sugar and chlorides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6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Significant number of outliers = particularly for residual sugar and chlorides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models.append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A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'DT'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models.append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A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'NB'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models.append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A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'SVM'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SVC()))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models.append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A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'GBM'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GradientBoostingClassifier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models.append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A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'RF'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models.append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A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'ABC'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AdaBoostClassifier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models.append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AU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'ETC'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ExtraTreesClassifier</a:t>
            </a:r>
            <a:r>
              <a:rPr lang="en-A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()))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2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6BF-9D8B-354E-B71F-7EBD9F63AB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D41-ADF8-3724-E477-0CFA23D6D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7026E-97F7-484A-9B18-59E977F4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13DC-F9B0-6F0C-A12D-ABB6C43F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A965-7351-CF43-DEE1-D69F8D27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F9B7-A784-0CB4-1658-CCDBAEEB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62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F8F1-15F5-F817-2F9F-23CE5C2F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C61AF-F9F6-7ED2-4B34-7429C272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D23D-6DA9-5853-CA87-D0BDFF7E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0A12-8CAE-588F-4563-9F4BE972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BC06-05F1-0032-5165-DFFF4D28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27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4EE8D-C813-2F0A-A25D-67ED673C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50438-8D13-EC4B-2DB6-B198196A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24FB-0925-FB91-91EB-8D2AE2BC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3E5F-9630-85B3-4C07-E4389DB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BCD1-998B-9462-88AB-AD663D1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7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C0C3-4177-3750-6F06-78B9721E7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583C5-376A-EE9B-2E96-B659D19D8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775B-DF1F-AA69-52CE-7B2111B8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E547-CD5F-FE4E-9410-E8C301433F3D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7CCA-E843-77A6-4206-160C146E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DA8C6-603E-24A4-C512-BEB05289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49FE1-A140-B263-15E8-78878412B8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2775" y="76200"/>
            <a:ext cx="21812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7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2CA5-9F0F-6FEA-38DB-0C85629F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0D2C2-4B41-33A6-4E69-940771FA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1F06-D273-0DA2-8727-15121D9A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8A2F-68F5-CB43-A185-DE86886D23B9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AC49-5AF0-9FE0-A8B6-04108641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70853-1BFC-820F-0235-957CDF75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4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23BF-514B-D2AC-FBA2-9C6EF371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3A7EE-5848-3A51-BDD4-81EF5500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CF4A-D96E-B12A-C237-CDA57B45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57B5-BC93-AE46-9517-7143CFC6EB83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2DD4A-1428-6814-8127-1FD726B0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5B5A-DAE6-41C9-0BBA-E2163068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7CFC-D8AF-9811-B5F2-8A998A31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694C-F4AB-9FE3-D067-D3445347B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BD119-0A57-F56D-FD35-B4503DA1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3664-BC3A-2432-501D-AEDFB2DF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C449-89B1-E242-97AB-AE36EF8508B9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5A6A4-BBD2-F4ED-5960-C2D738C7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CE60-07CF-AD66-39AF-17AD307E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46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9B0B-F71D-D86C-EE66-A54B490D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09A0-B05F-597A-6256-C52D7586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9FBAE-9F44-E33F-2725-9BAFB02D0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639E4-E862-A97B-CF12-01C0A27CB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CD6A6-8C7E-9FDA-8B5F-A8D9C0379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DFF58-99AE-D150-BEFB-3D6F1459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7DF5-5C7D-0741-9DE4-1610A6ECD20B}" type="datetime1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2F59D-409C-4238-3912-B76A5ACA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10CDC-EBA0-8B50-25F1-70F5DCDE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5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7DFF-D5A0-763D-CED1-B8C7F774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E8BE7-AD2D-A361-5993-62780FCD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D08E-61A3-D343-9E65-14E7255CD38A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DB30D-70E8-5EC7-8459-37779873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E0EF4-E5AE-F0BA-0E9A-67EE8CC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97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ECB6B-888C-7B73-DBBF-15A986ED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CE7-1FF8-7D4A-820B-CFF902F3610F}" type="datetime1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B1477-573F-2A25-444B-624FA28B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9B5B7-9C09-3DA3-C9C9-0F6C9EDD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36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3384-D7F0-DE3A-0CB7-F0411DB2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E039-6720-4631-7813-CFE24B9E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E3A81-E698-5379-173E-872E1A08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33CE4-B176-18AE-EEA1-9A0AA29E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B0C5-E22B-F940-B369-6BB9609A4EDF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302A0-079A-E9F0-E8CB-0EE828FA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F619C-C384-D06B-5F98-40574F3C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AA4-87A4-2076-C8FC-263E7BE5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DF19-867C-4DD5-D5C8-AED8757C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3676-5052-5B5A-12FF-D66F412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4385-41EE-775A-D109-E86DF997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B121-6D97-C091-DDE1-99F604D6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1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7DA6-17AB-1A28-E8BB-453ADB3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B0D66-BA9D-8A3C-B217-BA66EBD4E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15DB8-E27C-D913-833B-6A7EC65CE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E332-6185-91AC-7BB0-0C669E68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5F8B-2A68-7348-8556-D6503424ED23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6A49E-4425-1926-3999-AD0D36C4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9DADE-F809-265C-D085-37A968A4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9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F5C3-E85A-642A-E333-50A713E2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0EB19-DF97-486F-E561-E8190FB2D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846D-01F1-F0EB-AB9F-77C196DA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CA4C-802C-2349-901A-DDF38BEE0FE1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D2D4-608E-88BB-5875-04A1CC05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A57B7-CCDD-CAAC-3A92-498FDD23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23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2406D-C945-4EA1-5201-CDE5DA255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F3C88-F0F9-2CB9-E575-78DC38485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0A89-0E28-2078-7900-73ADD9F3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70E0-EA7A-584E-9A8C-36F848DD2E04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A7B2-ABC7-ED86-73DE-BC7357B0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8F43-9376-FEC1-D8E0-EA3CB86B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94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D126-ADCC-4628-A588-FA24DA7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4915-01B2-4BBC-9813-DF3AC26E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0275-9735-8D48-A4F7-4B722041E22B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8612-6FFF-4267-889A-C3D668D9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B30C1-CE6B-417E-925A-806FF502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5493-F81D-8FF1-E7C0-8BAAD2BC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E2B3-6FD8-A601-7C81-F8699EDE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01A9-3A3B-C49B-8D15-9F3C792F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631-3C3E-81BF-53EC-EDE844BB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1E6D-1411-0128-F3AC-58628A3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96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1738-26CE-ABFF-10B6-6647CB7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8021-F055-3719-6A8B-55963C38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03E00-6EC2-8AB3-2416-E3A957F0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9395-CC3D-E2A2-1EFA-114F84FB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0361C-FA91-0D6C-22A0-DB3CD886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246F4-B4C0-0D5C-3905-6E713F0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75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7A06-A96F-F80A-BB5E-D8BAB03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866EE-9271-8CA8-5D1C-287D7030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FA008-6F73-030B-12B1-F7BFB543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EFFEA-0B09-7B48-17BF-C6AF65222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92AE4-0590-0740-E361-1BBE43A80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384E9-5A71-65D7-A066-58AE724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45B52-676E-926E-31B5-ECC9F87B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DE06A-2499-BB6C-915E-E502A251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79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556A-4E37-6C04-3A06-B22428FB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0D942-1058-85ED-D42B-04482512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266E4-2F6B-29F5-B1A7-A0A11C5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62B46-E744-3B12-4559-46A4D8F1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74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43B50-FF4D-8922-5962-C73A4FA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84F2C-610D-AB34-1BC5-3507545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634F8-A277-C8EC-B3B8-2148BBB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99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5F72-686A-C6BC-002C-7298B52C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0148-3C30-188F-A0AF-D80AC7A5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3A8AD-8FF2-7E92-2C27-07F29A2A0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7E021-F9E1-7E27-D5B4-1A78D6D8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244F1-A353-FDA7-4CCC-9464E61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E28C-4BEA-407E-A22C-29A40A58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97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5AB7-72D5-CF30-1B03-D4C20044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DC2C-E274-9551-F8E4-97C12CBDD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B5AD-59D0-4748-5C82-3827D9BA7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C177-394F-D4D2-609B-4E9D43BA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05EC5-DBC1-940E-119D-C602739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C0F8-C5BD-2166-ABED-55D041FE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33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9B6F6-26AB-D73E-80F2-4F9F2AF8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3E63-A340-7DA5-D378-0F26ED8C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1246-CEE5-3C33-D9E7-A8C6B919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C475-87C0-C276-0B52-B337AB2EE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3D4FB-D5CD-9807-9234-3FF58A9F0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03E7F-2EB5-B421-3998-C83C6C08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AD208-9068-E6A6-FD58-B00AE73E0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09D2-15BF-584B-D609-69324E13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676A7-79E5-4E0F-A270-EF421B83E6DC}" type="datetimeFigureOut">
              <a:rPr lang="en-AU" smtClean="0"/>
              <a:t>12/05/2023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3773A-8066-2281-A5A1-30CB36296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DAB9-7EEE-8575-7F4A-81D35CB9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0A8F-6F04-48BB-A7C3-E1AF6D2A07C6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5365D-8AC8-7F20-5E6B-5E33EDA6C27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49493" y="676272"/>
            <a:ext cx="1822862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How-to-center-text-in-HTML" TargetMode="External"/><Relationship Id="rId3" Type="http://schemas.openxmlformats.org/officeDocument/2006/relationships/hyperlink" Target="https://www.kaggle.com/datasets/uciml/red-wine-quality-cortez-et-al-2009" TargetMode="External"/><Relationship Id="rId7" Type="http://schemas.openxmlformats.org/officeDocument/2006/relationships/hyperlink" Target="https://www.geeksforgeeks.org/retrieving-html-from-data-using-flask/" TargetMode="External"/><Relationship Id="rId2" Type="http://schemas.openxmlformats.org/officeDocument/2006/relationships/hyperlink" Target="https://uclearn.canberra.edu.au/courses/13571/assignments/10523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wineaustralia.com/market-insights/australian-wine-sector-at-a-glan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TECHNOLOGY 1G 8995 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CAPSTONE PROJECT PRESENTATION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681" y="4360611"/>
            <a:ext cx="7993232" cy="1520451"/>
          </a:xfrm>
        </p:spPr>
        <p:txBody>
          <a:bodyPr>
            <a:normAutofit/>
          </a:bodyPr>
          <a:lstStyle/>
          <a:p>
            <a:pPr defTabSz="692658">
              <a:spcBef>
                <a:spcPts val="758"/>
              </a:spcBef>
            </a:pPr>
            <a:endParaRPr lang="en-US" sz="1818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692658">
              <a:spcBef>
                <a:spcPts val="758"/>
              </a:spcBef>
            </a:pPr>
            <a:r>
              <a:rPr lang="en-US" sz="1818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STUDENT NAME/ID: Stephen Farrugia / u873301</a:t>
            </a:r>
          </a:p>
          <a:p>
            <a:pPr defTabSz="692658">
              <a:spcBef>
                <a:spcPts val="758"/>
              </a:spcBef>
            </a:pPr>
            <a:r>
              <a:rPr lang="en-US" sz="1818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TUTORIAL GROUP: Friday 12:30pm, on-line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261A9-6DF5-F024-FD50-B0BF105AC34E}"/>
              </a:ext>
            </a:extLst>
          </p:cNvPr>
          <p:cNvSpPr txBox="1">
            <a:spLocks/>
          </p:cNvSpPr>
          <p:nvPr/>
        </p:nvSpPr>
        <p:spPr>
          <a:xfrm>
            <a:off x="483042" y="2536901"/>
            <a:ext cx="7993232" cy="1752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pPr algn="ctr" defTabSz="923544">
              <a:spcAft>
                <a:spcPts val="600"/>
              </a:spcAft>
            </a:pPr>
            <a:r>
              <a:rPr lang="en-US" sz="18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rPr>
              <a:t>INSERT PROJECT TITLE</a:t>
            </a:r>
            <a:br>
              <a:rPr lang="en-US" sz="180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rPr>
            </a:b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Predictive Data Analysis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6D96-A0E9-05DF-AB98-89533F7D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StandardScaler</a:t>
            </a:r>
            <a:r>
              <a:rPr lang="en-AU" dirty="0"/>
              <a:t> was then used with mixed results – some improving and others getting worse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60113-09E5-719B-2E30-D4F5EAC0A1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84"/>
          <a:stretch/>
        </p:blipFill>
        <p:spPr>
          <a:xfrm>
            <a:off x="477847" y="2660023"/>
            <a:ext cx="2098204" cy="2372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01C0A6-B958-7CF6-23B0-AD9F6DDAA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701" y="2459157"/>
            <a:ext cx="5730737" cy="42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9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Predictive Data Analysis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6D96-A0E9-05DF-AB98-89533F7D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the outliers were removed some models improved…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10B1F-7651-0035-D09D-C5E7533C6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572"/>
          <a:stretch/>
        </p:blipFill>
        <p:spPr>
          <a:xfrm>
            <a:off x="500704" y="2494861"/>
            <a:ext cx="1055985" cy="1239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CECEE-F78F-8AD4-CDAA-0B4740489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689" y="2494861"/>
            <a:ext cx="7412797" cy="37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6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Predictive Data Analysis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6D96-A0E9-05DF-AB98-89533F7D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the outliers were removed some models improved…</a:t>
            </a:r>
          </a:p>
          <a:p>
            <a:endParaRPr lang="en-AU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1CD7DF-1141-3804-72C5-3DCBC996B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51" y="2231140"/>
            <a:ext cx="5731510" cy="4277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88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Predictive Data Analysis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6D96-A0E9-05DF-AB98-89533F7D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Decided on the use of the </a:t>
            </a:r>
            <a:r>
              <a:rPr lang="en-AU" dirty="0" err="1"/>
              <a:t>ExtraTreesClassifier</a:t>
            </a:r>
            <a:r>
              <a:rPr lang="en-AU" dirty="0"/>
              <a:t> model as that provided slightly better performance on average</a:t>
            </a:r>
          </a:p>
          <a:p>
            <a:endParaRPr lang="en-AU" dirty="0"/>
          </a:p>
          <a:p>
            <a:r>
              <a:rPr lang="en-AU" dirty="0"/>
              <a:t>This model was pickled (saved), reloaded and tested and then stored in a git-hub repository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257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GUI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6D96-A0E9-05DF-AB98-89533F7D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was done using </a:t>
            </a:r>
            <a:r>
              <a:rPr lang="en-AU" dirty="0" err="1"/>
              <a:t>Pycharm</a:t>
            </a:r>
            <a:r>
              <a:rPr lang="en-AU" dirty="0"/>
              <a:t> and the model extracted from the predictive data analytics done using Google </a:t>
            </a:r>
            <a:r>
              <a:rPr lang="en-AU" dirty="0" err="1"/>
              <a:t>Colab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9CBCE-6180-B399-8E92-3FD15917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96" y="2673074"/>
            <a:ext cx="3696020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5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Web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6D96-A0E9-05DF-AB98-89533F7D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was done using </a:t>
            </a:r>
            <a:r>
              <a:rPr lang="en-AU" dirty="0" err="1"/>
              <a:t>Pycharm</a:t>
            </a:r>
            <a:r>
              <a:rPr lang="en-AU" dirty="0"/>
              <a:t> with a flask interface.  Again using the model extracted from the predictive data analytics done using Google </a:t>
            </a:r>
            <a:r>
              <a:rPr lang="en-AU" dirty="0" err="1"/>
              <a:t>Colab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073FF-D2DE-F93E-B264-75DC5C60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7" y="2941067"/>
            <a:ext cx="6459794" cy="21204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A1588-A646-0816-43D2-103F416F4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092" y="5397259"/>
            <a:ext cx="3177815" cy="891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8959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CBF41078-F088-49B3-A1AF-878989F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 fontScale="55000" lnSpcReduction="20000"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https://uclearn.canberra.edu.au/courses/13571/assignments/105232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1800" dirty="0">
                <a:solidFill>
                  <a:srgbClr val="12365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 Cortez, A. Cerdeira, F. Almeida, T. Matos and J. Reis.</a:t>
            </a:r>
            <a:br>
              <a:rPr lang="es-ES" sz="1800" dirty="0">
                <a:solidFill>
                  <a:srgbClr val="12365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1800" dirty="0" err="1">
                <a:solidFill>
                  <a:srgbClr val="12365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AU" sz="1800" dirty="0">
                <a:solidFill>
                  <a:srgbClr val="12365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wine preferences by data mining from physicochemical properties. In Decision Support Systems, Elsevier, 47(4):547-553, 2009.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50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https://www.kaggle.com/datasets/uciml/red-wine-quality-cortez-et-al-2009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https://www.wineaustralia.com/market-insights/australian-wine-sector-at-a-glance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AU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</a:t>
            </a:r>
            <a:r>
              <a:rPr lang="en-AU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AU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platform -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https://colab.research.google.com/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AU" sz="18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r>
              <a:rPr lang="en-AU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Professional -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https://www.jetbrains.com/pycharm/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AU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with Python - </a:t>
            </a: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https://colab.research.google.com/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AU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https://www.geeksforgeeks.org/retrieving-html-from-data-using-flask/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3"/>
            </a:pPr>
            <a:r>
              <a:rPr lang="en-AU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https://www.tutorialspoint.com/How-to-center-text-in-HTML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186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Table of Contents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0D6B7C5-0BE8-DFFA-1676-8084B857B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8850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371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Introduction / Problem Statement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3D4C5C6-54AE-D7ED-267A-21605D751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2465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86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Dataset Details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3D4C5C6-54AE-D7ED-267A-21605D751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59215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495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Exploratory Data Analysis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AB054-76BD-8CEF-ADCC-C12D868850A7}"/>
              </a:ext>
            </a:extLst>
          </p:cNvPr>
          <p:cNvSpPr txBox="1"/>
          <p:nvPr/>
        </p:nvSpPr>
        <p:spPr>
          <a:xfrm>
            <a:off x="688258" y="2212258"/>
            <a:ext cx="77379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Started initially with Google </a:t>
            </a:r>
            <a:r>
              <a:rPr lang="en-AU" dirty="0" err="1"/>
              <a:t>Colab</a:t>
            </a:r>
            <a:r>
              <a:rPr lang="en-AU" dirty="0"/>
              <a:t>, however, found that with the free version I was not guaranteed processing time</a:t>
            </a:r>
          </a:p>
          <a:p>
            <a:endParaRPr lang="en-AU" dirty="0"/>
          </a:p>
          <a:p>
            <a:r>
              <a:rPr lang="en-AU" dirty="0"/>
              <a:t>Moved to </a:t>
            </a:r>
            <a:r>
              <a:rPr lang="en-AU" dirty="0" err="1"/>
              <a:t>Pycharm</a:t>
            </a:r>
            <a:r>
              <a:rPr lang="en-AU" dirty="0"/>
              <a:t> Community version which worked but was quite slow and I was unable to run segments of code</a:t>
            </a:r>
          </a:p>
          <a:p>
            <a:endParaRPr lang="en-AU" dirty="0"/>
          </a:p>
          <a:p>
            <a:r>
              <a:rPr lang="en-AU" dirty="0"/>
              <a:t>Reverted to Google </a:t>
            </a:r>
            <a:r>
              <a:rPr lang="en-AU" dirty="0" err="1"/>
              <a:t>Colab</a:t>
            </a:r>
            <a:endParaRPr lang="en-AU" dirty="0"/>
          </a:p>
          <a:p>
            <a:endParaRPr lang="en-AU" dirty="0"/>
          </a:p>
          <a:p>
            <a:r>
              <a:rPr lang="en-AU" dirty="0"/>
              <a:t>Found that the graphing in </a:t>
            </a:r>
            <a:r>
              <a:rPr lang="en-AU" dirty="0" err="1"/>
              <a:t>Pycharm</a:t>
            </a:r>
            <a:r>
              <a:rPr lang="en-AU" dirty="0"/>
              <a:t> is more readily formatted than Google </a:t>
            </a:r>
            <a:r>
              <a:rPr lang="en-AU" dirty="0" err="1"/>
              <a:t>Colab</a:t>
            </a:r>
            <a:r>
              <a:rPr lang="en-AU" dirty="0"/>
              <a:t> so providing a mix of charts here from the two platforms</a:t>
            </a:r>
          </a:p>
        </p:txBody>
      </p:sp>
    </p:spTree>
    <p:extLst>
      <p:ext uri="{BB962C8B-B14F-4D97-AF65-F5344CB8AC3E}">
        <p14:creationId xmlns:p14="http://schemas.microsoft.com/office/powerpoint/2010/main" val="222516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8D24D-5C8B-6161-C96A-0F3223A84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49" y="1819377"/>
            <a:ext cx="3396245" cy="18146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Exploratory Data Analysis Outcomes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A21043-7827-593D-286A-AFEEB3421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561" r="70691" b="660"/>
          <a:stretch/>
        </p:blipFill>
        <p:spPr>
          <a:xfrm>
            <a:off x="489577" y="4571313"/>
            <a:ext cx="1331203" cy="1605435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FBD9E87-2D1C-E89B-B3E2-AFD4E650D9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01" t="7691" r="9147" b="7578"/>
          <a:stretch/>
        </p:blipFill>
        <p:spPr>
          <a:xfrm>
            <a:off x="2084070" y="2391746"/>
            <a:ext cx="6570353" cy="34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1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Exploratory Data Analysis Outcomes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8179EEA-347B-ECF6-20B5-73C6B4A32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1" t="9433" r="9057" b="25696"/>
          <a:stretch/>
        </p:blipFill>
        <p:spPr>
          <a:xfrm>
            <a:off x="718324" y="2179585"/>
            <a:ext cx="7707352" cy="30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4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Exploratory Data Analysis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2330B-229F-D885-9313-1664FD5E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59F2F-133D-0E86-7BE2-E4E52FBB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05" y="2074804"/>
            <a:ext cx="85570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8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43E3-34C1-46DC-9731-4795FD4A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Predictive Data Analysis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6D96-A0E9-05DF-AB98-89533F7D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Split the data set – 80 / 20 – 80% for training and 20% for testing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A3FA6E-0D02-73C3-4433-6A8B0827A3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437"/>
          <a:stretch/>
        </p:blipFill>
        <p:spPr>
          <a:xfrm>
            <a:off x="703990" y="2732852"/>
            <a:ext cx="2324346" cy="2119884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57E8F2E0-7E97-06F5-46D9-EC5FDF503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7" y="2331577"/>
            <a:ext cx="5731510" cy="429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9819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TUPPT-Graphite-43</Template>
  <TotalTime>421</TotalTime>
  <Words>661</Words>
  <Application>Microsoft Office PowerPoint</Application>
  <PresentationFormat>On-screen Show (4:3)</PresentationFormat>
  <Paragraphs>85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Proxima Nova</vt:lpstr>
      <vt:lpstr>Custom Design</vt:lpstr>
      <vt:lpstr>Office Theme</vt:lpstr>
      <vt:lpstr>SOFTWARE TECHNOLOGY 1G 8995  CAPSTONE PROJECT PRESENTATION</vt:lpstr>
      <vt:lpstr>Table of Contents </vt:lpstr>
      <vt:lpstr>Introduction / Problem Statement</vt:lpstr>
      <vt:lpstr>Dataset Details</vt:lpstr>
      <vt:lpstr>Exploratory Data Analysis Outcomes</vt:lpstr>
      <vt:lpstr>Exploratory Data Analysis Outcomes</vt:lpstr>
      <vt:lpstr>Exploratory Data Analysis Outcomes</vt:lpstr>
      <vt:lpstr>Exploratory Data Analysis Outcomes</vt:lpstr>
      <vt:lpstr>Predictive Data Analysis Outcomes</vt:lpstr>
      <vt:lpstr>Predictive Data Analysis Outcomes</vt:lpstr>
      <vt:lpstr>Predictive Data Analysis Outcomes</vt:lpstr>
      <vt:lpstr>Predictive Data Analysis Outcomes</vt:lpstr>
      <vt:lpstr>Predictive Data Analysis Outcomes</vt:lpstr>
      <vt:lpstr>GUI Implementation</vt:lpstr>
      <vt:lpstr>Web Implementation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rakshitha rao</dc:creator>
  <cp:lastModifiedBy>Stephen Farrugia</cp:lastModifiedBy>
  <cp:revision>16</cp:revision>
  <dcterms:created xsi:type="dcterms:W3CDTF">2019-03-14T01:12:25Z</dcterms:created>
  <dcterms:modified xsi:type="dcterms:W3CDTF">2023-05-12T04:14:04Z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2023-04-26T00:57:11Z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24dac2fe-ea53-43a1-86b4-5af1bf9b3648</vt:lpwstr>
  </property>
  <property fmtid="{D5CDD505-2E9C-101B-9397-08002B2CF9AE}" pid="8" name="MSIP_Label_bf6fef03-d487-4433-8e43-6b81c0a1b7be_ContentBits">
    <vt:lpwstr>0</vt:lpwstr>
  </property>
</Properties>
</file>