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4493debe8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4493debe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d6196b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d6196b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d6196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d6196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d6196b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bd6196b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d6196b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d6196b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d6196b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d6196b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d6196b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d6196b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d6196b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d6196b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d6196b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d6196b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d6196b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d6196b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2775" y="1496925"/>
            <a:ext cx="8368200" cy="17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-Group 1 (Farrukh, Marko, Rayyan)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-Neighbourhood of Hurontario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800" y="1324075"/>
            <a:ext cx="3551176" cy="28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72775" y="2571750"/>
            <a:ext cx="46671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-Literature Review Sections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-Discussion in context of Hurontario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72775" y="3160925"/>
            <a:ext cx="46671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-Main Theme: New Urbanism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07525" y="2356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07525" y="982050"/>
            <a:ext cx="8703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Dumbaugh, E. &amp; Li, W. (2010) Designing for the Safety of Pedestrians, Cyclists, and Motorists in Urban Environments. Journal of the American Planning Association, 77(1): 69-88. 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Filion, P. (2015) Suburban Inertia: The Entrenchment of Dispersed Suburbanism. International Journal of Urban and Regional Research, 39(3): 633-640. </a:t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Grant, J.L. (2009) Theory and Practice in Planning the Suburbs: Challenges to Implementing New Urbanism, Smart Growth and Sustainability Principles. Planning Theory and Practice, 10(1): 11-33. 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Grant, J.L. &amp; Perrott, K. (2011) Where is the Café? The Challenge of Making Retail Uses Viable in Mixed-use Suburban Developments. Urban Studies, 48(1): 177-195. 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Hamidi, S., Ewing, R., Preuss, I., &amp; Dodds, A. (2015) Measuring Sprawl and Its Impacts: An Update. Journal of Planning Education and Research, 35(1): 35-50. </a:t>
            </a: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Howley, P. (2010) ‘Sustainability versus Liveability’: An Exploration of Central City Housing Satisfaction. International Journal of Housing Policy, 10(2): 173-189. 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Howley, P., Scott, M. &amp; Redmond, D. (2009a) An examination of residential preferences for less sustainable housing: Exploring future mobility among Dublin central city residents. Cities, 26(1): 1-8. 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7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Howley, P., Scott, M., &amp; Redmond, D. (2009b) Sustainability versus liveability: an investigation of neighbourhood satisfaction. Journal of Environmental Planning and Management.52(6): 847-864. 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Loukaitou-Sideris, A. (2012) Addressing the Challenges of Urban Landscapes: Normative Goals for Urban Design. Journal of Urban Design, 17(4): 467-484. </a:t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Miles, R., Song, Y., &amp; Frank, L. (2010) Social diversity and construction era of neighbourhoods with traditional design features: Portland and Atlanta compared. Journal of Urbanism: International Research on Placemaking  and Urban Sustainability, 3(1): 19-38. </a:t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Piatkowski, D. &amp; Marshall, W.E. (2014) ‘New’ versus ‘Old’ Urbanism: A comparative analysis of travel behaviour in large-scale New Urbanist communities and older, more established neighbourhoods in Denver, Colorado. Urban Design International, 19(3):228-245.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Rice, L. (2010) Retrofitting suburbia: is the compact city feasible? Urban Design and Planning, 163(4): 193-204. 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“What Is New Urbanism?” CNU, Congress for the New Urbanism, 19 Dec. 2019, https://www.cnu.org/resources/what-new-urbanism.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5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13375" y="458025"/>
            <a:ext cx="8014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Urbanism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87900" y="1545000"/>
            <a:ext cx="83682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New Urbanism</a:t>
            </a:r>
            <a:r>
              <a:rPr lang="en" sz="1500"/>
              <a:t>: An environmental friendly movement promoting                                                                          </a:t>
            </a:r>
            <a:r>
              <a:rPr lang="en" sz="1500"/>
              <a:t>sustainable</a:t>
            </a:r>
            <a:r>
              <a:rPr lang="en" sz="1500"/>
              <a:t> neighbourhoods by creating pedestrian </a:t>
            </a:r>
            <a:r>
              <a:rPr lang="en" sz="1500"/>
              <a:t>friendly</a:t>
            </a:r>
            <a:r>
              <a:rPr lang="en" sz="1500"/>
              <a:t> spaces                                                             and providing a wide </a:t>
            </a:r>
            <a:r>
              <a:rPr lang="en" sz="1500"/>
              <a:t>variety</a:t>
            </a:r>
            <a:r>
              <a:rPr lang="en" sz="1500"/>
              <a:t> of housing and jobs. </a:t>
            </a:r>
            <a:r>
              <a:rPr lang="en" sz="1500">
                <a:solidFill>
                  <a:srgbClr val="6FA8DC"/>
                </a:solidFill>
              </a:rPr>
              <a:t>(Grant)</a:t>
            </a:r>
            <a:endParaRPr sz="1500">
              <a:solidFill>
                <a:srgbClr val="6FA8D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FA8DC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250" y="243925"/>
            <a:ext cx="2796100" cy="24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69475" y="2518275"/>
            <a:ext cx="80148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Goals: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 the dependence on cars by making the neighbourhood more walkable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Equipping neighbourhood with a wide variety of houses, jobs and commercial sites</a:t>
            </a:r>
            <a:endParaRPr sz="1500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69475" y="3597525"/>
            <a:ext cx="56004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Implications: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Usage of public transport reduces air pollution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Fewer accidents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Promotes healthy lifestyle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 (Key Arguments)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87900" y="1550850"/>
            <a:ext cx="83682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 better built landscape can reduce traffic crashes </a:t>
            </a:r>
            <a:r>
              <a:rPr lang="en" sz="1500">
                <a:solidFill>
                  <a:srgbClr val="6FA8DC"/>
                </a:solidFill>
              </a:rPr>
              <a:t>(Dumbaugh)</a:t>
            </a:r>
            <a:endParaRPr sz="15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87900" y="2064325"/>
            <a:ext cx="7934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Home zones provide a safer and more enjoyable neighbourhood for kids as well as adults(Woonerf design) </a:t>
            </a:r>
            <a:r>
              <a:rPr lang="en" sz="1500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(Hamidi)</a:t>
            </a:r>
            <a:endParaRPr sz="1500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40325" y="2903100"/>
            <a:ext cx="8260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Several issues with the urban design </a:t>
            </a:r>
            <a:r>
              <a:rPr lang="en" sz="1500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(Sideris)</a:t>
            </a:r>
            <a:endParaRPr sz="1500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Climate, , immigration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91625" y="3704400"/>
            <a:ext cx="8157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Urbanisation of a city can result in less social and income diversity in the area </a:t>
            </a:r>
            <a:r>
              <a:rPr lang="en" sz="1500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(Miles)</a:t>
            </a:r>
            <a:endParaRPr sz="1500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77400" y="4379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Achieving New Urbanism in Post-WWII Cities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00925" y="1489825"/>
            <a:ext cx="88203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-Motivation for achieving it:  </a:t>
            </a:r>
            <a:endParaRPr sz="1900"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-Dispersed suburbanism causes vehicle-ownership to prereq. for working </a:t>
            </a:r>
            <a:r>
              <a:rPr lang="en" sz="1900">
                <a:solidFill>
                  <a:srgbClr val="6FA8DC"/>
                </a:solidFill>
              </a:rPr>
              <a:t>(Filion)</a:t>
            </a:r>
            <a:endParaRPr sz="1900">
              <a:solidFill>
                <a:srgbClr val="6FA8DC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-Post-WWII Cities were built when DS was the norm </a:t>
            </a:r>
            <a:r>
              <a:rPr lang="en" sz="1900">
                <a:solidFill>
                  <a:srgbClr val="6FA8DC"/>
                </a:solidFill>
              </a:rPr>
              <a:t>(Filion) </a:t>
            </a:r>
            <a:endParaRPr sz="1900">
              <a:solidFill>
                <a:srgbClr val="6FA8DC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-Disadvantages low-income residents, gentrifies them </a:t>
            </a:r>
            <a:r>
              <a:rPr lang="en" sz="1900">
                <a:solidFill>
                  <a:srgbClr val="6FA8DC"/>
                </a:solidFill>
              </a:rPr>
              <a:t>(Filion) </a:t>
            </a:r>
            <a:endParaRPr sz="1900">
              <a:solidFill>
                <a:srgbClr val="6FA8DC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-New Urbanist areas are more desirable to live in </a:t>
            </a:r>
            <a:r>
              <a:rPr lang="en" sz="1900">
                <a:solidFill>
                  <a:srgbClr val="6FA8DC"/>
                </a:solidFill>
              </a:rPr>
              <a:t>(Piatkowski, Marshall)</a:t>
            </a:r>
            <a:endParaRPr sz="1900">
              <a:solidFill>
                <a:srgbClr val="6FA8DC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-Generally better street ambience, safety</a:t>
            </a:r>
            <a:r>
              <a:rPr lang="en" sz="1900">
                <a:solidFill>
                  <a:srgbClr val="3D85C6"/>
                </a:solidFill>
              </a:rPr>
              <a:t> </a:t>
            </a:r>
            <a:r>
              <a:rPr lang="en" sz="1900">
                <a:solidFill>
                  <a:srgbClr val="6FA8DC"/>
                </a:solidFill>
              </a:rPr>
              <a:t>(Piatkowski, Marshall)</a:t>
            </a:r>
            <a:endParaRPr sz="19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97500" y="407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Achieving New Urbanism in Post-WWII Cities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37750" y="1590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-Significant economic barriers to implementing New Urbanism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-Consumer preferences pressure developers to include driveways </a:t>
            </a:r>
            <a:r>
              <a:rPr lang="en" sz="1600">
                <a:solidFill>
                  <a:srgbClr val="6FA8DC"/>
                </a:solidFill>
              </a:rPr>
              <a:t>(Grant)</a:t>
            </a:r>
            <a:endParaRPr sz="1600"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-Political barriers also present </a:t>
            </a:r>
            <a:endParaRPr sz="1600"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-C</a:t>
            </a:r>
            <a:r>
              <a:rPr lang="en" sz="1600"/>
              <a:t>ouncil workers having prior experience in development industry </a:t>
            </a:r>
            <a:r>
              <a:rPr lang="en" sz="1600">
                <a:solidFill>
                  <a:srgbClr val="6FA8DC"/>
                </a:solidFill>
              </a:rPr>
              <a:t>(Grant) </a:t>
            </a:r>
            <a:endParaRPr sz="1600"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-Implementation New Urbanism is dependent on public </a:t>
            </a:r>
            <a:r>
              <a:rPr lang="en" sz="1600">
                <a:solidFill>
                  <a:srgbClr val="FFFFFF"/>
                </a:solidFill>
              </a:rPr>
              <a:t>transportation</a:t>
            </a:r>
            <a:r>
              <a:rPr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6FA8DC"/>
                </a:solidFill>
              </a:rPr>
              <a:t>(Rice)</a:t>
            </a:r>
            <a:endParaRPr sz="1600">
              <a:solidFill>
                <a:srgbClr val="6FA8D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224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Residents behavior, lifestyle choices with regards to New urbanism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2250" y="1489825"/>
            <a:ext cx="876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Rapid sprawling development patterns (characteristic of most We</a:t>
            </a:r>
            <a:r>
              <a:rPr lang="en" sz="1500"/>
              <a:t>st</a:t>
            </a:r>
            <a:r>
              <a:rPr lang="en" sz="1500"/>
              <a:t>ern societies) individual residential preferences </a:t>
            </a:r>
            <a:r>
              <a:rPr lang="en" sz="1500">
                <a:solidFill>
                  <a:srgbClr val="6FA8DC"/>
                </a:solidFill>
              </a:rPr>
              <a:t>(Peter Howley, 2009a)</a:t>
            </a:r>
            <a:endParaRPr sz="1500">
              <a:solidFill>
                <a:srgbClr val="6FA8DC"/>
              </a:solidFill>
            </a:endParaRPr>
          </a:p>
          <a:p>
            <a:pPr indent="-3238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Developed societies</a:t>
            </a:r>
            <a:r>
              <a:rPr lang="en" sz="1500"/>
              <a:t> have sustainable urban development </a:t>
            </a:r>
            <a:r>
              <a:rPr lang="en" sz="1500">
                <a:solidFill>
                  <a:srgbClr val="6FA8DC"/>
                </a:solidFill>
              </a:rPr>
              <a:t>(Peter Howley, 2009a)</a:t>
            </a:r>
            <a:endParaRPr sz="1500">
              <a:solidFill>
                <a:srgbClr val="6FA8DC"/>
              </a:solidFill>
            </a:endParaRPr>
          </a:p>
          <a:p>
            <a:pPr indent="-3238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Increase in residential density may be associated with adverse quality of life </a:t>
            </a:r>
            <a:endParaRPr sz="1500"/>
          </a:p>
          <a:p>
            <a:pPr indent="-298450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Thus, environmental benefit would be outweighed by the quality of life </a:t>
            </a:r>
            <a:r>
              <a:rPr lang="en" sz="1100">
                <a:solidFill>
                  <a:srgbClr val="6FA8DC"/>
                </a:solidFill>
              </a:rPr>
              <a:t>(Peter Howley, 2009b)</a:t>
            </a:r>
            <a:endParaRPr sz="1100">
              <a:solidFill>
                <a:srgbClr val="6FA8DC"/>
              </a:solidFill>
            </a:endParaRPr>
          </a:p>
          <a:p>
            <a:pPr indent="-3238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</a:t>
            </a:r>
            <a:r>
              <a:rPr lang="en" sz="1500"/>
              <a:t>oal is to reduce pollution and habitat loss, but people don’t want to make </a:t>
            </a:r>
            <a:r>
              <a:rPr lang="en" sz="1500"/>
              <a:t>sacrifices </a:t>
            </a:r>
            <a:r>
              <a:rPr lang="en" sz="1500">
                <a:solidFill>
                  <a:srgbClr val="6FA8DC"/>
                </a:solidFill>
              </a:rPr>
              <a:t>(Peter Howley, 2009b)</a:t>
            </a:r>
            <a:endParaRPr sz="1500">
              <a:solidFill>
                <a:srgbClr val="6FA8D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27750" y="853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Residents behavior, lifestyle choices with regards to New urbanism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61625" y="1489825"/>
            <a:ext cx="87606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Housing satisfaction will play crucial role in overall quality of life and consumer housing choices </a:t>
            </a:r>
            <a:r>
              <a:rPr lang="en" sz="1500">
                <a:solidFill>
                  <a:srgbClr val="6FA8DC"/>
                </a:solidFill>
              </a:rPr>
              <a:t>(Peter Howley, 2010)</a:t>
            </a:r>
            <a:endParaRPr sz="1500">
              <a:solidFill>
                <a:srgbClr val="6FA8DC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Policy prescriptions favour urban compaction policies to counter urban decentralisation </a:t>
            </a:r>
            <a:r>
              <a:rPr lang="en" sz="1500">
                <a:solidFill>
                  <a:srgbClr val="6FA8DC"/>
                </a:solidFill>
              </a:rPr>
              <a:t>(Peter Howley, 2010)</a:t>
            </a:r>
            <a:endParaRPr sz="1500">
              <a:solidFill>
                <a:srgbClr val="6FA8DC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</a:t>
            </a:r>
            <a:r>
              <a:rPr lang="en" sz="1500"/>
              <a:t>ompact city policy aims to reduce pollution &amp; habitat loss </a:t>
            </a:r>
            <a:r>
              <a:rPr lang="en" sz="1500">
                <a:solidFill>
                  <a:srgbClr val="6FA8DC"/>
                </a:solidFill>
              </a:rPr>
              <a:t>(Peter Howley, 2010)</a:t>
            </a:r>
            <a:endParaRPr sz="1500">
              <a:solidFill>
                <a:srgbClr val="6FA8DC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Communities</a:t>
            </a:r>
            <a:r>
              <a:rPr lang="en" sz="1500"/>
              <a:t> are commonly associated with new urbanism, smart growth and sustainable development </a:t>
            </a:r>
            <a:r>
              <a:rPr lang="en" sz="1500">
                <a:solidFill>
                  <a:srgbClr val="6FA8DC"/>
                </a:solidFill>
              </a:rPr>
              <a:t>(Grant, Perrott)</a:t>
            </a:r>
            <a:endParaRPr sz="1500">
              <a:solidFill>
                <a:srgbClr val="6FA8DC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Calls for housing over stores and housing in the areas dominated by retail use have appeared commonly over past two decades </a:t>
            </a:r>
            <a:r>
              <a:rPr lang="en" sz="1500">
                <a:solidFill>
                  <a:srgbClr val="6FA8DC"/>
                </a:solidFill>
              </a:rPr>
              <a:t>(Grant, Perrott)</a:t>
            </a:r>
            <a:endParaRPr sz="1500">
              <a:solidFill>
                <a:srgbClr val="6FA8D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08775" y="1467225"/>
            <a:ext cx="8368200" cy="3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91"/>
              <a:t>-Making Hurontario more complete will be a means of achieving New </a:t>
            </a:r>
            <a:r>
              <a:rPr lang="en" sz="1591"/>
              <a:t>Urbanism</a:t>
            </a:r>
            <a:r>
              <a:rPr lang="en" sz="1591"/>
              <a:t> </a:t>
            </a:r>
            <a:endParaRPr sz="15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91"/>
              <a:t>	-adding roads, high-density residences, amenities </a:t>
            </a:r>
            <a:endParaRPr sz="15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91"/>
              <a:t>-Highly applicable to Hurontario, as the neighbourhood widely demonstrates DS</a:t>
            </a:r>
            <a:endParaRPr sz="15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91"/>
              <a:t>-Implementing it is relatively </a:t>
            </a:r>
            <a:r>
              <a:rPr lang="en" sz="1591"/>
              <a:t>feasible, given the appropriate transportation</a:t>
            </a:r>
            <a:endParaRPr sz="15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91"/>
              <a:t>-New Urbanism is generally about achieving the common good </a:t>
            </a:r>
            <a:endParaRPr sz="1591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91"/>
              <a:t>-social, environmental benefits </a:t>
            </a:r>
            <a:endParaRPr sz="15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-Strong need for New Urbanism to be implemented in Post-WWII cities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-Significant </a:t>
            </a:r>
            <a:r>
              <a:rPr lang="en" sz="1500"/>
              <a:t>resistance</a:t>
            </a:r>
            <a:r>
              <a:rPr lang="en" sz="1500"/>
              <a:t> to doing so, however there are also pressures in favor of it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-Lowering </a:t>
            </a:r>
            <a:r>
              <a:rPr lang="en" sz="1500"/>
              <a:t>commute time, making housing affordable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-It has become difficult to create communities that meet consumer needs while also being sustainable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	-Due to policy implementation and the characteristics of society 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