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egoe UI Semibold" panose="020B0702040204020203" pitchFamily="34" charset="0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Segoe UI Black" panose="020B0604020202020204" charset="0"/>
      <p:bold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233"/>
    <a:srgbClr val="646464"/>
    <a:srgbClr val="CF0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EA62E-C2C1-4806-9ED4-1E2B8C381626}" v="2560" dt="2019-05-16T08:16:4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521" autoAdjust="0"/>
  </p:normalViewPr>
  <p:slideViewPr>
    <p:cSldViewPr>
      <p:cViewPr varScale="1">
        <p:scale>
          <a:sx n="85" d="100"/>
          <a:sy n="85" d="100"/>
        </p:scale>
        <p:origin x="-19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D82B-95D4-419F-A122-D9ED0BC08FFE}" type="datetimeFigureOut">
              <a:rPr lang="en-GB" smtClean="0"/>
              <a:t>29/01/2020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1F267-C955-4E8E-BBB0-42784DB52A2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5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at.avanade.com/organizations/Policies/Policies2/Forms/Document%20Set/docsethomepage.aspx?ID=670&amp;FolderCTID=0x0120D52000634FE8B87F4B4141A21BFCB3CDC3E3D6&amp;List=caf52708-714a-4e5f-ba50-5017dacf9744&amp;RootFolder=/organizations/Policies/Policies2/Data%20Management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Hands_Marbl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8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pic>
        <p:nvPicPr>
          <p:cNvPr id="20" name="Picture 19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2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Rectangle 88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22" name="Picture 21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Divider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0457" y="762000"/>
            <a:ext cx="8174579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0" name="Picture 9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Divider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7" name="Picture 6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8" name="Picture 7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Divider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03" y="1491402"/>
            <a:ext cx="3408060" cy="3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Rectangle 55"/>
          <p:cNvSpPr/>
          <p:nvPr userDrawn="1"/>
        </p:nvSpPr>
        <p:spPr>
          <a:xfrm>
            <a:off x="846756" y="1084389"/>
            <a:ext cx="3638339" cy="363207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6756" y="1092200"/>
            <a:ext cx="3638339" cy="349432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8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10" name="Picture 9" descr="Frame_hands_16x9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9" name="Picture 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Divider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494947" y="660400"/>
            <a:ext cx="8133140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2202"/>
            <a:ext cx="7439771" cy="2355849"/>
          </a:xfrm>
          <a:prstGeom prst="rect">
            <a:avLst/>
          </a:prstGeom>
        </p:spPr>
        <p:txBody>
          <a:bodyPr lIns="72000" tIns="0" rIns="72000"/>
          <a:lstStyle>
            <a:lvl1pPr algn="ctr">
              <a:lnSpc>
                <a:spcPct val="90000"/>
              </a:lnSpc>
              <a:defRPr sz="210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70303" y="311151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8" name="Picture 7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Divider_noPeop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684787" y="915184"/>
            <a:ext cx="7774425" cy="39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46753" y="1093897"/>
            <a:ext cx="4606538" cy="36147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5" y="1099046"/>
            <a:ext cx="4606537" cy="341210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Rectangle 5"/>
          <p:cNvSpPr txBox="1">
            <a:spLocks noChangeArrowheads="1"/>
          </p:cNvSpPr>
          <p:nvPr userDrawn="1"/>
        </p:nvSpPr>
        <p:spPr bwMode="auto">
          <a:xfrm>
            <a:off x="6973161" y="5383850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6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7462539" y="2355850"/>
            <a:ext cx="823195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460018" y="2476511"/>
            <a:ext cx="823194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Rectangle 75"/>
          <p:cNvSpPr/>
          <p:nvPr userDrawn="1"/>
        </p:nvSpPr>
        <p:spPr>
          <a:xfrm>
            <a:off x="5567624" y="2355850"/>
            <a:ext cx="1769249" cy="1104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177463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5565102" y="3611692"/>
            <a:ext cx="823195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9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562582" y="3732353"/>
            <a:ext cx="823194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 useBgFill="1">
        <p:nvSpPr>
          <p:cNvPr id="80" name="Rectangle 79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81" name="Rectangle 80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pic>
        <p:nvPicPr>
          <p:cNvPr id="10" name="Picture 9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97" y="6238316"/>
            <a:ext cx="585867" cy="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16" name="Picture 15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59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5" name="Picture 5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14" name="Picture 13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6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Picture 13" descr="frame_lady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846755" y="1092200"/>
            <a:ext cx="7439771" cy="4876800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5" name="Picture 5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13" name="Picture 12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46755" y="1092200"/>
            <a:ext cx="3658553" cy="3632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5" y="1092200"/>
            <a:ext cx="3658553" cy="3632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>
          <a:xfrm>
            <a:off x="5568410" y="3613596"/>
            <a:ext cx="2719367" cy="23554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6756" y="4874034"/>
            <a:ext cx="1772111" cy="109496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8001" y="2357979"/>
            <a:ext cx="3658401" cy="109483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568410" y="1092200"/>
            <a:ext cx="2729999" cy="11063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628000" y="3613596"/>
            <a:ext cx="820166" cy="111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628002" y="1092200"/>
            <a:ext cx="820165" cy="1115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6756" y="4868862"/>
            <a:ext cx="1772111" cy="110013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567622" y="3611563"/>
            <a:ext cx="2720154" cy="23574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28676" y="2357979"/>
            <a:ext cx="3659100" cy="109483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/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2737164" y="4874034"/>
            <a:ext cx="2711002" cy="109496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35579" y="4868863"/>
            <a:ext cx="2712587" cy="110013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28678" y="1092200"/>
            <a:ext cx="824615" cy="11064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/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67622" y="1092201"/>
            <a:ext cx="2720154" cy="110648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163159" indent="0">
              <a:spcAft>
                <a:spcPts val="225"/>
              </a:spcAft>
              <a:buNone/>
              <a:defRPr/>
            </a:lvl2pPr>
            <a:lvl3pPr marL="342991" indent="0">
              <a:spcAft>
                <a:spcPts val="225"/>
              </a:spcAft>
              <a:buNone/>
              <a:defRPr/>
            </a:lvl3pPr>
            <a:lvl4pPr marL="514487" indent="0">
              <a:spcAft>
                <a:spcPts val="225"/>
              </a:spcAft>
              <a:buNone/>
              <a:defRPr/>
            </a:lvl4pPr>
            <a:lvl5pPr>
              <a:spcAft>
                <a:spcPts val="225"/>
              </a:spcAft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insert your photo.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34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7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75" name="Picture 74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  <p:pic>
        <p:nvPicPr>
          <p:cNvPr id="29" name="Picture 2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5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8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ame_2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197" y="6238316"/>
            <a:ext cx="585867" cy="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13138" y="803910"/>
            <a:ext cx="8803393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Hands_Mar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34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pic>
        <p:nvPicPr>
          <p:cNvPr id="36" name="Picture 35" descr="Frame_hands_16x9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3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am_peop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019" y="6343329"/>
            <a:ext cx="621590" cy="5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7" name="Rectangle 6"/>
          <p:cNvSpPr/>
          <p:nvPr userDrawn="1"/>
        </p:nvSpPr>
        <p:spPr>
          <a:xfrm>
            <a:off x="113138" y="819086"/>
            <a:ext cx="8803393" cy="213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38406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ame_lady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 useBgFill="1">
        <p:nvSpPr>
          <p:cNvPr id="3" name="Rectangle 2"/>
          <p:cNvSpPr/>
          <p:nvPr userDrawn="1"/>
        </p:nvSpPr>
        <p:spPr>
          <a:xfrm>
            <a:off x="113138" y="751840"/>
            <a:ext cx="8803393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113138" y="826770"/>
            <a:ext cx="8803393" cy="179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Frame_hands_bar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40311" cy="692150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5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646464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43579" y="823477"/>
            <a:ext cx="7994828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95353" y="823477"/>
            <a:ext cx="551916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3579" y="823476"/>
            <a:ext cx="7994828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95353" y="823475"/>
            <a:ext cx="551916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3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66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y_BG_noPeople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3127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 userDrawn="1"/>
        </p:nvSpPr>
        <p:spPr bwMode="auto">
          <a:xfrm>
            <a:off x="3639378" y="6531623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47268" y="1092201"/>
            <a:ext cx="3658040" cy="48767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624402" y="1092201"/>
            <a:ext cx="3662125" cy="4876798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579" y="823477"/>
            <a:ext cx="7994828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95352" y="823477"/>
            <a:ext cx="551916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43579" y="823476"/>
            <a:ext cx="7994828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95351" y="823475"/>
            <a:ext cx="551917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246876"/>
            <a:ext cx="1261662" cy="458159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110475" y="586453"/>
            <a:ext cx="27746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5912"/>
            <a:r>
              <a:rPr lang="en-US" sz="600" dirty="0">
                <a:solidFill>
                  <a:srgbClr val="FF5800"/>
                </a:solidFill>
              </a:rPr>
              <a:t>&lt;Confidential&gt; </a:t>
            </a:r>
            <a:r>
              <a:rPr lang="en-US" sz="600" dirty="0">
                <a:solidFill>
                  <a:srgbClr val="464646"/>
                </a:solidFill>
              </a:rPr>
              <a:t>See Avanade’s </a:t>
            </a:r>
            <a:r>
              <a:rPr lang="en-US" sz="600" u="sng" dirty="0">
                <a:solidFill>
                  <a:srgbClr val="464646"/>
                </a:solidFill>
                <a:hlinkClick r:id="rId3"/>
              </a:rPr>
              <a:t>Data Classification and Protection Standard</a:t>
            </a:r>
            <a:endParaRPr lang="en-US" sz="600" u="sng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94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7269" y="1092201"/>
            <a:ext cx="7440449" cy="48513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_BG_noPeople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7268" y="1092201"/>
            <a:ext cx="3658040" cy="4876799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24402" y="1092201"/>
            <a:ext cx="3662125" cy="4876798"/>
          </a:xfrm>
          <a:prstGeom prst="rect">
            <a:avLst/>
          </a:prstGeom>
        </p:spPr>
        <p:txBody>
          <a:bodyPr/>
          <a:lstStyle>
            <a:lvl1pPr>
              <a:spcAft>
                <a:spcPts val="45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45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45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45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45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17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 hasCustomPrompt="1"/>
          </p:nvPr>
        </p:nvSpPr>
        <p:spPr>
          <a:xfrm>
            <a:off x="295352" y="269875"/>
            <a:ext cx="8544960" cy="66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843578" y="1092201"/>
            <a:ext cx="7438813" cy="4876800"/>
            <a:chOff x="1365248" y="1219200"/>
            <a:chExt cx="9605964" cy="4724400"/>
          </a:xfrm>
        </p:grpSpPr>
        <p:sp>
          <p:nvSpPr>
            <p:cNvPr id="73" name="Rectangle 72"/>
            <p:cNvSpPr/>
            <p:nvPr userDrawn="1"/>
          </p:nvSpPr>
          <p:spPr>
            <a:xfrm>
              <a:off x="13700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 userDrawn="1"/>
          </p:nvSpPr>
          <p:spPr>
            <a:xfrm>
              <a:off x="25892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5" name="Rectangle 74"/>
            <p:cNvSpPr/>
            <p:nvPr userDrawn="1"/>
          </p:nvSpPr>
          <p:spPr>
            <a:xfrm>
              <a:off x="38084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 userDrawn="1"/>
          </p:nvSpPr>
          <p:spPr>
            <a:xfrm>
              <a:off x="50276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62468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74660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86852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904412" y="12192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13684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25876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38068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0260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62452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74644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86836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 userDrawn="1"/>
          </p:nvSpPr>
          <p:spPr>
            <a:xfrm>
              <a:off x="9902824" y="24384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13668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5860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 userDrawn="1"/>
          </p:nvSpPr>
          <p:spPr>
            <a:xfrm>
              <a:off x="38052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 userDrawn="1"/>
          </p:nvSpPr>
          <p:spPr>
            <a:xfrm>
              <a:off x="50244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 userDrawn="1"/>
          </p:nvSpPr>
          <p:spPr>
            <a:xfrm>
              <a:off x="62436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 userDrawn="1"/>
          </p:nvSpPr>
          <p:spPr>
            <a:xfrm>
              <a:off x="74628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 userDrawn="1"/>
          </p:nvSpPr>
          <p:spPr>
            <a:xfrm>
              <a:off x="86820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 userDrawn="1"/>
          </p:nvSpPr>
          <p:spPr>
            <a:xfrm>
              <a:off x="9901236" y="36576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 userDrawn="1"/>
          </p:nvSpPr>
          <p:spPr>
            <a:xfrm>
              <a:off x="13652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 userDrawn="1"/>
          </p:nvSpPr>
          <p:spPr>
            <a:xfrm>
              <a:off x="25844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 userDrawn="1"/>
          </p:nvSpPr>
          <p:spPr>
            <a:xfrm>
              <a:off x="38036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 userDrawn="1"/>
          </p:nvSpPr>
          <p:spPr>
            <a:xfrm>
              <a:off x="50228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 userDrawn="1"/>
          </p:nvSpPr>
          <p:spPr>
            <a:xfrm>
              <a:off x="62420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 userDrawn="1"/>
          </p:nvSpPr>
          <p:spPr>
            <a:xfrm>
              <a:off x="74612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>
            <a:xfrm>
              <a:off x="86804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 userDrawn="1"/>
          </p:nvSpPr>
          <p:spPr>
            <a:xfrm>
              <a:off x="9899648" y="4876800"/>
              <a:ext cx="1066800" cy="106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5912"/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839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_BG_Peop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351" y="269875"/>
            <a:ext cx="8544960" cy="61899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F86B16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5350" y="2163231"/>
            <a:ext cx="8544960" cy="3586898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13"/>
              </a:spcAft>
              <a:buNone/>
              <a:defRPr sz="1050">
                <a:solidFill>
                  <a:srgbClr val="646464"/>
                </a:solidFill>
              </a:defRPr>
            </a:lvl1pPr>
            <a:lvl2pPr>
              <a:spcAft>
                <a:spcPts val="169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169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169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169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7774" y="1371600"/>
            <a:ext cx="8561323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 b="0" i="1"/>
            </a:lvl1pPr>
            <a:lvl2pPr marL="122370" indent="0">
              <a:buNone/>
              <a:defRPr sz="1125" b="1" i="1"/>
            </a:lvl2pPr>
            <a:lvl3pPr marL="257244" indent="0">
              <a:buNone/>
              <a:defRPr sz="1125" b="1" i="1"/>
            </a:lvl3pPr>
            <a:lvl4pPr marL="385865" indent="0">
              <a:buNone/>
              <a:defRPr sz="1125" b="1" i="1"/>
            </a:lvl4pPr>
            <a:lvl5pPr marL="514487" indent="0">
              <a:buNone/>
              <a:defRPr sz="1125" b="1"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42900" y="914400"/>
            <a:ext cx="85725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013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/>
          <p:cNvSpPr/>
          <p:nvPr userDrawn="1"/>
        </p:nvSpPr>
        <p:spPr>
          <a:xfrm>
            <a:off x="113138" y="751840"/>
            <a:ext cx="8803393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/>
          <p:cNvSpPr/>
          <p:nvPr userDrawn="1"/>
        </p:nvSpPr>
        <p:spPr>
          <a:xfrm>
            <a:off x="113138" y="826770"/>
            <a:ext cx="8803393" cy="1790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15" name="Picture 14" descr="Frame_hands_bar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589280"/>
            <a:ext cx="8840311" cy="692150"/>
          </a:xfrm>
          <a:prstGeom prst="rect">
            <a:avLst/>
          </a:prstGeom>
        </p:spPr>
      </p:pic>
      <p:pic>
        <p:nvPicPr>
          <p:cNvPr id="17" name="Picture 16" descr="frame_lady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9402" y="6282267"/>
            <a:ext cx="657314" cy="5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0" y="6464299"/>
            <a:ext cx="2108200" cy="250510"/>
          </a:xfrm>
          <a:prstGeom prst="rect">
            <a:avLst/>
          </a:prstGeom>
        </p:spPr>
        <p:txBody>
          <a:bodyPr rIns="36000"/>
          <a:lstStyle>
            <a:lvl1pPr marL="0" indent="0" algn="r">
              <a:buNone/>
              <a:defRPr sz="600" baseline="0">
                <a:solidFill>
                  <a:srgbClr val="FF5800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theme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8678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/>
          <a:lstStyle/>
          <a:p>
            <a:pPr defTabSz="455912"/>
            <a:fld id="{5FF2E63E-D57D-4EFD-8380-089500058C9E}" type="slidenum">
              <a:rPr lang="en-US" smtClean="0">
                <a:solidFill>
                  <a:srgbClr val="005CB9"/>
                </a:solidFill>
              </a:rPr>
              <a:pPr defTabSz="455912"/>
              <a:t>‹#›</a:t>
            </a:fld>
            <a:endParaRPr lang="en-US" dirty="0">
              <a:solidFill>
                <a:srgbClr val="005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Marbl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22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55" name="Rectangle 54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56" name="Rectangle 55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7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Mar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pic>
        <p:nvPicPr>
          <p:cNvPr id="38" name="Picture 2" descr="\\JBWServer\Shared\Clients\Presentations\Accenture\Courteney Malon - 14-1010 - Avanade PPT Title Slide Enhancements\Working Files\Final Images\PPTAdvancement_images\Marbles_Crop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122"/>
          <a:stretch/>
        </p:blipFill>
        <p:spPr bwMode="auto">
          <a:xfrm>
            <a:off x="855559" y="1094048"/>
            <a:ext cx="4591196" cy="236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 useBgFill="1">
        <p:nvSpPr>
          <p:cNvPr id="53" name="Rectangle 52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54" name="Rectangle 53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5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People_Dee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2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sp>
        <p:nvSpPr>
          <p:cNvPr id="94" name="Rectangle 93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6" name="Rectangle 95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Rectangle 88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26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2" name="Picture 1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9" name="Picture 18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6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People_D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rame_hands_16x9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sp>
        <p:nvSpPr>
          <p:cNvPr id="55" name="Rectangle 54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6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8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4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18" name="Picture 17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Cover_noPeople_Dee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48783" y="685800"/>
            <a:ext cx="8033571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/>
          <a:lstStyle/>
          <a:p>
            <a:pPr defTabSz="455912"/>
            <a:fld id="{5FF2E63E-D57D-4EFD-8380-089500058C9E}" type="slidenum">
              <a:rPr lang="en-US" smtClean="0">
                <a:solidFill>
                  <a:srgbClr val="005CB9"/>
                </a:solidFill>
              </a:rPr>
              <a:pPr defTabSz="455912"/>
              <a:t>‹#›</a:t>
            </a:fld>
            <a:endParaRPr lang="en-US" dirty="0">
              <a:solidFill>
                <a:srgbClr val="005CB9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9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0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 useBgFill="1">
        <p:nvSpPr>
          <p:cNvPr id="85" name="Rectangle 84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 useBgFill="1">
        <p:nvSpPr>
          <p:cNvPr id="86" name="Rectangle 85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87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8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Cover_noPeople_D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 userDrawn="1"/>
        </p:nvSpPr>
        <p:spPr>
          <a:xfrm>
            <a:off x="510673" y="660400"/>
            <a:ext cx="8117414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170303" y="5386388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170303" y="315913"/>
            <a:ext cx="8803393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AU" sz="1800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5567623" y="1099046"/>
            <a:ext cx="2712949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513363" y="2355850"/>
            <a:ext cx="1772370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6511191" y="3611564"/>
            <a:ext cx="1769382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846756" y="3611563"/>
            <a:ext cx="5549758" cy="1104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6756" y="3862948"/>
            <a:ext cx="5549758" cy="853517"/>
          </a:xfrm>
          <a:prstGeom prst="rect">
            <a:avLst/>
          </a:prstGeom>
        </p:spPr>
        <p:txBody>
          <a:bodyPr lIns="72000"/>
          <a:lstStyle>
            <a:lvl1pPr>
              <a:lnSpc>
                <a:spcPct val="90000"/>
              </a:lnSpc>
              <a:defRPr sz="21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67623" y="1087297"/>
            <a:ext cx="2712949" cy="1014664"/>
          </a:xfrm>
          <a:prstGeom prst="rect">
            <a:avLst/>
          </a:prstGeom>
        </p:spPr>
        <p:txBody>
          <a:bodyPr lIns="36000" tIns="3600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510843" y="2476511"/>
            <a:ext cx="1772369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13363" y="3758189"/>
            <a:ext cx="1764132" cy="958272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5567624" y="2355850"/>
            <a:ext cx="828889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65103" y="2476511"/>
            <a:ext cx="831411" cy="976303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  <a:lvl2pPr marL="163159" indent="0">
              <a:buNone/>
              <a:defRPr sz="1050">
                <a:solidFill>
                  <a:srgbClr val="FFFFFF"/>
                </a:solidFill>
              </a:defRPr>
            </a:lvl2pPr>
            <a:lvl3pPr marL="342991" indent="0">
              <a:buNone/>
              <a:defRPr sz="1050">
                <a:solidFill>
                  <a:srgbClr val="FFFFFF"/>
                </a:solidFill>
              </a:defRPr>
            </a:lvl3pPr>
            <a:lvl4pPr marL="514487" indent="0">
              <a:buNone/>
              <a:defRPr sz="1050">
                <a:solidFill>
                  <a:srgbClr val="FFFFFF"/>
                </a:solidFill>
              </a:defRPr>
            </a:lvl4pPr>
            <a:lvl5pPr marL="685983" indent="0">
              <a:buNone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8" name="Picture 2" descr="C:\Users\Andrew.A\Desktop\EALA 2nd runner up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755" y="1092201"/>
            <a:ext cx="460653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6756" y="1087297"/>
            <a:ext cx="4606537" cy="236551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50"/>
              </a:spcAft>
              <a:buNone/>
              <a:defRPr baseline="0"/>
            </a:lvl1pPr>
            <a:lvl2pPr>
              <a:spcAft>
                <a:spcPts val="225"/>
              </a:spcAft>
              <a:defRPr/>
            </a:lvl2pPr>
            <a:lvl3pPr>
              <a:spcAft>
                <a:spcPts val="225"/>
              </a:spcAft>
              <a:defRPr/>
            </a:lvl3pPr>
            <a:lvl4pPr>
              <a:spcAft>
                <a:spcPts val="225"/>
              </a:spcAft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 dirty="0"/>
              <a:t>Click to insert your photo, or select and delete this text box to use this photo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2" name="Rectangle 5"/>
          <p:cNvSpPr txBox="1">
            <a:spLocks noChangeArrowheads="1"/>
          </p:cNvSpPr>
          <p:nvPr userDrawn="1"/>
        </p:nvSpPr>
        <p:spPr bwMode="auto">
          <a:xfrm>
            <a:off x="295352" y="5395596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2015 Avanade Inc. All Rights Reserved.</a:t>
            </a:r>
          </a:p>
        </p:txBody>
      </p:sp>
      <p:pic>
        <p:nvPicPr>
          <p:cNvPr id="20" name="Picture 19" descr="AVA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Divider_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ame_hands_grid_short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1044"/>
            <a:ext cx="8970188" cy="586361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49000">
                <a:schemeClr val="bg1">
                  <a:lumMod val="75000"/>
                </a:schemeClr>
              </a:gs>
            </a:gsLst>
            <a:lin ang="31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0458" y="685802"/>
            <a:ext cx="8069671" cy="4190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6" name="Picture 15" descr="frame_2peop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903" y="1485052"/>
            <a:ext cx="3408060" cy="33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846756" y="1084389"/>
            <a:ext cx="3638339" cy="3632074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5912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46756" y="1092200"/>
            <a:ext cx="3638339" cy="349432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lnSpc>
                <a:spcPct val="90000"/>
              </a:lnSpc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5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3606" y="6504258"/>
            <a:ext cx="304800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788">
                <a:solidFill>
                  <a:schemeClr val="tx2"/>
                </a:solidFill>
              </a:defRPr>
            </a:lvl1pPr>
          </a:lstStyle>
          <a:p>
            <a:pPr defTabSz="455912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455912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7" name="Rectangle 5"/>
          <p:cNvSpPr txBox="1">
            <a:spLocks noChangeArrowheads="1"/>
          </p:cNvSpPr>
          <p:nvPr userDrawn="1"/>
        </p:nvSpPr>
        <p:spPr bwMode="auto">
          <a:xfrm>
            <a:off x="6975067" y="5389425"/>
            <a:ext cx="1865245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455912">
              <a:lnSpc>
                <a:spcPct val="90000"/>
              </a:lnSpc>
              <a:spcAft>
                <a:spcPct val="30000"/>
              </a:spcAft>
            </a:pPr>
            <a:r>
              <a:rPr lang="en-US" sz="450" dirty="0">
                <a:solidFill>
                  <a:srgbClr val="747678"/>
                </a:solidFill>
              </a:rPr>
              <a:t>© 2014 Avanade Inc. All Rights Reserved.</a:t>
            </a:r>
          </a:p>
        </p:txBody>
      </p:sp>
      <p:pic>
        <p:nvPicPr>
          <p:cNvPr id="15" name="Picture 14" descr="Frame_hands_16x9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580"/>
            <a:ext cx="8975330" cy="6402986"/>
          </a:xfrm>
          <a:prstGeom prst="rect">
            <a:avLst/>
          </a:prstGeom>
        </p:spPr>
      </p:pic>
      <p:pic>
        <p:nvPicPr>
          <p:cNvPr id="12" name="Picture 11" descr="AVA_log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" y="6041560"/>
            <a:ext cx="1835144" cy="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30000"/>
        </a:spcAft>
        <a:defRPr sz="165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401">
          <a:solidFill>
            <a:schemeClr val="tx2"/>
          </a:solidFill>
          <a:latin typeface="Arial" charset="0"/>
        </a:defRPr>
      </a:lvl5pPr>
      <a:lvl6pPr marL="342991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6pPr>
      <a:lvl7pPr marL="685983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7pPr>
      <a:lvl8pPr marL="1028974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8pPr>
      <a:lvl9pPr marL="1371966" algn="l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tx2"/>
          </a:solidFill>
          <a:latin typeface="Arial" charset="0"/>
        </a:defRPr>
      </a:lvl9pPr>
    </p:titleStyle>
    <p:bodyStyle>
      <a:lvl1pPr marL="131004" indent="-131004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Char char="•"/>
        <a:defRPr sz="1050">
          <a:solidFill>
            <a:srgbClr val="646464"/>
          </a:solidFill>
          <a:latin typeface="+mn-lt"/>
          <a:ea typeface="+mn-ea"/>
          <a:cs typeface="+mn-cs"/>
        </a:defRPr>
      </a:lvl1pPr>
      <a:lvl2pPr marL="317982" indent="-154823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 charset="0"/>
        <a:buChar char="–"/>
        <a:defRPr sz="1050">
          <a:solidFill>
            <a:srgbClr val="646464"/>
          </a:solidFill>
          <a:latin typeface="+mn-lt"/>
        </a:defRPr>
      </a:lvl2pPr>
      <a:lvl3pPr marL="489478" indent="-146486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Wingdings" pitchFamily="2" charset="2"/>
        <a:buChar char="§"/>
        <a:defRPr sz="1050">
          <a:solidFill>
            <a:srgbClr val="646464"/>
          </a:solidFill>
          <a:latin typeface="+mn-lt"/>
        </a:defRPr>
      </a:lvl3pPr>
      <a:lvl4pPr marL="660973" indent="-146486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 charset="0"/>
        <a:buChar char="–"/>
        <a:defRPr sz="1050">
          <a:solidFill>
            <a:srgbClr val="646464"/>
          </a:solidFill>
          <a:latin typeface="+mn-lt"/>
        </a:defRPr>
      </a:lvl4pPr>
      <a:lvl5pPr marL="816987" indent="-131004" algn="l" rtl="0" eaLnBrk="1" fontAlgn="base" hangingPunct="1">
        <a:lnSpc>
          <a:spcPct val="90000"/>
        </a:lnSpc>
        <a:spcBef>
          <a:spcPct val="0"/>
        </a:spcBef>
        <a:spcAft>
          <a:spcPts val="450"/>
        </a:spcAft>
        <a:buFont typeface="Arial"/>
        <a:buChar char="•"/>
        <a:defRPr sz="1050">
          <a:solidFill>
            <a:srgbClr val="646464"/>
          </a:solidFill>
          <a:latin typeface="+mn-lt"/>
        </a:defRPr>
      </a:lvl5pPr>
      <a:lvl6pPr marL="1159978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502969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1845961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188952" indent="-131004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rukhmpk" TargetMode="External"/><Relationship Id="rId2" Type="http://schemas.openxmlformats.org/officeDocument/2006/relationships/hyperlink" Target="http://www.linkedin.com/in/dr-farrukh-mirza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-36512" y="0"/>
            <a:ext cx="458253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5912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4644008" y="116632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Selected Experience</a:t>
            </a: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15792" y="1844824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>
              <a:defRPr/>
            </a:pPr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Professional Background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01975" y="2132855"/>
            <a:ext cx="4386244" cy="2304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27007" tIns="27007" rIns="27007" bIns="27007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</a:t>
            </a:r>
            <a:r>
              <a:rPr lang="en-IE" sz="1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 experienced Solution/System/Software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Architect, leader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software engineering professional with over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15 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years of experience in a variety of roles including team leadership &amp; management, and hands-on software architecture, design, development  &amp; integration experience.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IE" sz="100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 has successfully architected, designed  &amp; delivered web applications, highly scalable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single sign-on (CAS/SAML/OAuth), thick client applications, embedded systems, ESB, JMS, SOA, distributed Web APIs, Batch Processors &amp; automated processes in a variety of agile environments, using Java, Spring Boot, LDAP,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eJabberD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scripting, PostgreSQL, MS-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SQLServer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E" sz="1000" dirty="0" err="1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WildFly</a:t>
            </a:r>
            <a:r>
              <a:rPr lang="en-IE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Jenkins, Nexus, Cryptography 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r>
              <a:rPr lang="en-GB" sz="100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has been involved in integration projects over the course of his career, where he worked on different types of middleware systems.</a:t>
            </a: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9933"/>
              </a:buClr>
              <a:defRPr/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135767" algn="l"/>
              </a:tabLst>
            </a:pPr>
            <a:endParaRPr lang="en-GB" sz="1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03648" y="43197"/>
            <a:ext cx="308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i="1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 Mirza</a:t>
            </a:r>
            <a:endParaRPr lang="en-GB" sz="1400" b="1" i="1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i="1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Senior Solution Architect</a:t>
            </a:r>
            <a:endParaRPr lang="en-GB" sz="1000" i="1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Email: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Farrukh.Mirza@boi.com</a:t>
            </a: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Mobile: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087-338 5687</a:t>
            </a:r>
          </a:p>
          <a:p>
            <a:pPr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LinkedIn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www.linkedin.com/in/dr-farrukh-mirza</a:t>
            </a:r>
            <a:endParaRPr lang="en-GB" sz="1000" kern="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GB" sz="10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</a:t>
            </a:r>
            <a:r>
              <a:rPr lang="en-GB" sz="1000" kern="0" dirty="0" smtClean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github.com/farrukhmpk</a:t>
            </a:r>
            <a:endParaRPr lang="en-GB" sz="1000" kern="0" dirty="0" smtClean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endParaRPr lang="en-GB" sz="1000" kern="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101975" y="4473144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>
                <a:solidFill>
                  <a:srgbClr val="FFFFFF"/>
                </a:solidFill>
                <a:latin typeface="Calibri" pitchFamily="34" charset="0"/>
              </a:rPr>
              <a:t>Selected Professional Skills</a:t>
            </a:r>
          </a:p>
        </p:txBody>
      </p:sp>
      <p:sp>
        <p:nvSpPr>
          <p:cNvPr id="92" name="TextBox 23"/>
          <p:cNvSpPr txBox="1"/>
          <p:nvPr/>
        </p:nvSpPr>
        <p:spPr>
          <a:xfrm>
            <a:off x="-36512" y="4797152"/>
            <a:ext cx="183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Solution/System/Software Architecture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4" name="TextBox 23"/>
          <p:cNvSpPr txBox="1"/>
          <p:nvPr/>
        </p:nvSpPr>
        <p:spPr>
          <a:xfrm>
            <a:off x="-36511" y="5157192"/>
            <a:ext cx="20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 Applications, APIs, </a:t>
            </a:r>
            <a:r>
              <a:rPr lang="en-GB" sz="900" dirty="0" err="1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Microservices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1619672" y="5661248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4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6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7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8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69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0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FF7126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1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2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3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74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1619672" y="6078488"/>
            <a:ext cx="2826203" cy="227708"/>
            <a:chOff x="9552702" y="2370997"/>
            <a:chExt cx="1416049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189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0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2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3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4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5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6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7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8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199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00" name="Rectangle 16"/>
            <p:cNvSpPr>
              <a:spLocks noChangeArrowheads="1"/>
            </p:cNvSpPr>
            <p:nvPr/>
          </p:nvSpPr>
          <p:spPr bwMode="auto">
            <a:xfrm>
              <a:off x="10878263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sp>
        <p:nvSpPr>
          <p:cNvPr id="201" name="TextBox 23"/>
          <p:cNvSpPr txBox="1"/>
          <p:nvPr/>
        </p:nvSpPr>
        <p:spPr>
          <a:xfrm>
            <a:off x="-36513" y="5589240"/>
            <a:ext cx="16575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Process &amp; Operations Automation, Containers, DevOps &amp; Tooling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3" name="TextBox 23"/>
          <p:cNvSpPr txBox="1"/>
          <p:nvPr/>
        </p:nvSpPr>
        <p:spPr>
          <a:xfrm>
            <a:off x="-36512" y="6078488"/>
            <a:ext cx="154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Software Design, Development &amp; Analysis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580112" y="592088"/>
            <a:ext cx="0" cy="4133056"/>
          </a:xfrm>
          <a:prstGeom prst="straightConnector1">
            <a:avLst/>
          </a:prstGeom>
          <a:ln w="19050" cap="rnd">
            <a:prstDash val="sysDot"/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678127" y="404664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Since </a:t>
            </a:r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2019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52121" y="332656"/>
            <a:ext cx="338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Senior Solution Architect, TST, Bank of Ireland, Dublin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Solution/System/Software 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Process Automation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DevOps &amp; Developer Experience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678127" y="3270176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2008-2014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674428" y="3210361"/>
            <a:ext cx="33620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Research Assistant &amp; PhD, Trinity College Dublin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Distributed Systems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Embedded </a:t>
            </a: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Systems &amp; Middleware</a:t>
            </a:r>
            <a:endParaRPr lang="en-IE" sz="1100" dirty="0" smtClean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Geo Spatial Simulator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Wireless Sensor Networks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275" name="Content Placeholder 19"/>
          <p:cNvSpPr txBox="1">
            <a:spLocks/>
          </p:cNvSpPr>
          <p:nvPr/>
        </p:nvSpPr>
        <p:spPr>
          <a:xfrm flipH="1">
            <a:off x="4863792" y="5805264"/>
            <a:ext cx="4189678" cy="1035988"/>
          </a:xfrm>
          <a:prstGeom prst="rect">
            <a:avLst/>
          </a:prstGeom>
        </p:spPr>
        <p:txBody>
          <a:bodyPr vert="horz" lIns="51448" tIns="25724" rIns="51448" bIns="25724" rtlCol="0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000" b="1" dirty="0" smtClean="0">
                <a:solidFill>
                  <a:srgbClr val="464646"/>
                </a:solidFill>
              </a:rPr>
              <a:t>Doctor of </a:t>
            </a:r>
            <a:r>
              <a:rPr lang="en-IE" sz="1000" b="1" dirty="0" smtClean="0">
                <a:solidFill>
                  <a:srgbClr val="464646"/>
                </a:solidFill>
              </a:rPr>
              <a:t>Philosophy (PhD), </a:t>
            </a:r>
            <a:r>
              <a:rPr lang="en-IE" sz="1000" b="1" dirty="0" smtClean="0">
                <a:solidFill>
                  <a:srgbClr val="464646"/>
                </a:solidFill>
              </a:rPr>
              <a:t>Computer Science, Trinity College Dublin</a:t>
            </a:r>
            <a:endParaRPr lang="en-GB" sz="1000" b="1" dirty="0">
              <a:solidFill>
                <a:srgbClr val="464646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464646"/>
                </a:solidFill>
              </a:rPr>
              <a:t>Postgraduate </a:t>
            </a:r>
            <a:r>
              <a:rPr lang="en-US" sz="1000" b="1" dirty="0" smtClean="0">
                <a:solidFill>
                  <a:srgbClr val="464646"/>
                </a:solidFill>
              </a:rPr>
              <a:t>Diploma (PGD) </a:t>
            </a:r>
            <a:r>
              <a:rPr lang="en-US" sz="1000" b="1" dirty="0" smtClean="0">
                <a:solidFill>
                  <a:srgbClr val="464646"/>
                </a:solidFill>
              </a:rPr>
              <a:t>in Statistics, Trinity College Dublin</a:t>
            </a:r>
            <a:endParaRPr lang="en-US" sz="1000" b="1" dirty="0">
              <a:solidFill>
                <a:srgbClr val="464646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rgbClr val="464646"/>
                </a:solidFill>
              </a:rPr>
              <a:t>Bachelor of Science, Computer Engineering, Pakistan</a:t>
            </a:r>
          </a:p>
          <a:p>
            <a:pPr>
              <a:lnSpc>
                <a:spcPct val="150000"/>
              </a:lnSpc>
            </a:pPr>
            <a:endParaRPr lang="id-ID" sz="1000" b="1" dirty="0">
              <a:solidFill>
                <a:srgbClr val="005CB9"/>
              </a:solidFill>
            </a:endParaRPr>
          </a:p>
        </p:txBody>
      </p:sp>
      <p:grpSp>
        <p:nvGrpSpPr>
          <p:cNvPr id="276" name="Group 275"/>
          <p:cNvGrpSpPr/>
          <p:nvPr/>
        </p:nvGrpSpPr>
        <p:grpSpPr>
          <a:xfrm flipH="1">
            <a:off x="4644008" y="5877272"/>
            <a:ext cx="259378" cy="315323"/>
            <a:chOff x="10004425" y="2801938"/>
            <a:chExt cx="404813" cy="492126"/>
          </a:xfrm>
          <a:solidFill>
            <a:schemeClr val="tx2"/>
          </a:solidFill>
        </p:grpSpPr>
        <p:sp>
          <p:nvSpPr>
            <p:cNvPr id="277" name="Freeform 276"/>
            <p:cNvSpPr>
              <a:spLocks noEditPoints="1"/>
            </p:cNvSpPr>
            <p:nvPr/>
          </p:nvSpPr>
          <p:spPr bwMode="auto">
            <a:xfrm>
              <a:off x="10039350" y="28019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0213975" y="30972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0004425" y="31051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10125075" y="28860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 sz="1013">
                <a:solidFill>
                  <a:srgbClr val="005CB9"/>
                </a:solidFill>
              </a:endParaRPr>
            </a:p>
          </p:txBody>
        </p:sp>
      </p:grpSp>
      <p:sp>
        <p:nvSpPr>
          <p:cNvPr id="281" name="Rectangle 10"/>
          <p:cNvSpPr>
            <a:spLocks noChangeArrowheads="1"/>
          </p:cNvSpPr>
          <p:nvPr/>
        </p:nvSpPr>
        <p:spPr bwMode="auto">
          <a:xfrm>
            <a:off x="4644008" y="5553264"/>
            <a:ext cx="4356000" cy="252000"/>
          </a:xfrm>
          <a:prstGeom prst="rect">
            <a:avLst/>
          </a:prstGeom>
          <a:solidFill>
            <a:srgbClr val="FF7126"/>
          </a:solidFill>
          <a:ln w="3175" algn="ctr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27007" tIns="27007" rIns="27007" bIns="27007" anchor="ctr"/>
          <a:lstStyle/>
          <a:p>
            <a:pPr marL="146486" indent="-146486" eaLnBrk="0" hangingPunct="0"/>
            <a:r>
              <a:rPr lang="en-GB" sz="1050" b="1" kern="0" dirty="0" smtClean="0">
                <a:solidFill>
                  <a:srgbClr val="FFFFFF"/>
                </a:solidFill>
                <a:latin typeface="Calibri" pitchFamily="34" charset="0"/>
              </a:rPr>
              <a:t>Qualifications</a:t>
            </a:r>
            <a:endParaRPr lang="en-GB" sz="1050" b="1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684595" y="1037928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2013-2019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52121" y="992049"/>
            <a:ext cx="33868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 Architect/Team Lead, Client Solutions Ltd, Dublin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Solution/System/Software 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Team Leadership &amp; 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Management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Project Management &amp; Delivery (Agile)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err="1" smtClean="0">
                <a:solidFill>
                  <a:srgbClr val="464646"/>
                </a:solidFill>
                <a:latin typeface="Calibri Light" panose="020F0302020204030204" pitchFamily="34" charset="0"/>
              </a:rPr>
              <a:t>Microservices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 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&amp; Service Oriented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Web Application Architecture 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APIs (REST/SOAP)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Integration Architecture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Application/API Security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Containerization</a:t>
            </a: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, DevOps </a:t>
            </a:r>
            <a:r>
              <a:rPr lang="en-GB" sz="1100" dirty="0">
                <a:solidFill>
                  <a:srgbClr val="464646"/>
                </a:solidFill>
                <a:latin typeface="Calibri Light" panose="020F0302020204030204" pitchFamily="34" charset="0"/>
              </a:rPr>
              <a:t>&amp; Tooling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Team Performance Reviews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Recruitment &amp; Talent Acquisition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Customer Management</a:t>
            </a:r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>
            <a:off x="5573761" y="476672"/>
            <a:ext cx="0" cy="2979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81DD2B0-EAAC-4443-BB78-DB57DCD9202E}"/>
              </a:ext>
            </a:extLst>
          </p:cNvPr>
          <p:cNvSpPr txBox="1"/>
          <p:nvPr/>
        </p:nvSpPr>
        <p:spPr>
          <a:xfrm>
            <a:off x="423264" y="673352"/>
            <a:ext cx="83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Insert Profile Picture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="" xmlns:a16="http://schemas.microsoft.com/office/drawing/2014/main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77995" y="3353387"/>
            <a:ext cx="0" cy="3605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39733C15-9AB1-4F96-BDB5-5B6B2E3C0D4B}"/>
              </a:ext>
            </a:extLst>
          </p:cNvPr>
          <p:cNvGrpSpPr/>
          <p:nvPr/>
        </p:nvGrpSpPr>
        <p:grpSpPr>
          <a:xfrm>
            <a:off x="1621085" y="4872323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15" name="Rectangle 5">
              <a:extLst>
                <a:ext uri="{FF2B5EF4-FFF2-40B4-BE49-F238E27FC236}">
                  <a16:creationId xmlns="" xmlns:a16="http://schemas.microsoft.com/office/drawing/2014/main" id="{4C16F0A2-9AF2-4909-9AE4-D6A44355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6" name="Rectangle 6">
              <a:extLst>
                <a:ext uri="{FF2B5EF4-FFF2-40B4-BE49-F238E27FC236}">
                  <a16:creationId xmlns="" xmlns:a16="http://schemas.microsoft.com/office/drawing/2014/main" id="{955A6389-414F-4DC3-A27C-D2F355DA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7" name="Rectangle 7">
              <a:extLst>
                <a:ext uri="{FF2B5EF4-FFF2-40B4-BE49-F238E27FC236}">
                  <a16:creationId xmlns="" xmlns:a16="http://schemas.microsoft.com/office/drawing/2014/main" id="{308FC843-0CE4-44D1-86C2-9A3E8F17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18" name="Rectangle 8">
              <a:extLst>
                <a:ext uri="{FF2B5EF4-FFF2-40B4-BE49-F238E27FC236}">
                  <a16:creationId xmlns="" xmlns:a16="http://schemas.microsoft.com/office/drawing/2014/main" id="{6626312E-8E83-4E21-8B12-79B8A155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3" name="Rectangle 9">
              <a:extLst>
                <a:ext uri="{FF2B5EF4-FFF2-40B4-BE49-F238E27FC236}">
                  <a16:creationId xmlns="" xmlns:a16="http://schemas.microsoft.com/office/drawing/2014/main" id="{7CE07C91-99AE-4DC6-BED3-223A00A11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4" name="Rectangle 10">
              <a:extLst>
                <a:ext uri="{FF2B5EF4-FFF2-40B4-BE49-F238E27FC236}">
                  <a16:creationId xmlns="" xmlns:a16="http://schemas.microsoft.com/office/drawing/2014/main" id="{A8A0EFBC-824C-40E1-A13B-8CEF900F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5" name="Rectangle 11">
              <a:extLst>
                <a:ext uri="{FF2B5EF4-FFF2-40B4-BE49-F238E27FC236}">
                  <a16:creationId xmlns="" xmlns:a16="http://schemas.microsoft.com/office/drawing/2014/main" id="{F3E07C00-D179-44DC-859D-4A139630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6" name="Rectangle 12">
              <a:extLst>
                <a:ext uri="{FF2B5EF4-FFF2-40B4-BE49-F238E27FC236}">
                  <a16:creationId xmlns="" xmlns:a16="http://schemas.microsoft.com/office/drawing/2014/main" id="{5E25DD05-5BE0-4C77-B7A1-ADFBAADC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7" name="Rectangle 13">
              <a:extLst>
                <a:ext uri="{FF2B5EF4-FFF2-40B4-BE49-F238E27FC236}">
                  <a16:creationId xmlns="" xmlns:a16="http://schemas.microsoft.com/office/drawing/2014/main" id="{37B2F94A-7EF0-4663-9E0C-5F89CBF6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8" name="Rectangle 14">
              <a:extLst>
                <a:ext uri="{FF2B5EF4-FFF2-40B4-BE49-F238E27FC236}">
                  <a16:creationId xmlns="" xmlns:a16="http://schemas.microsoft.com/office/drawing/2014/main" id="{9889D737-7842-48A8-8E38-E4E7B8E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29" name="Rectangle 15">
              <a:extLst>
                <a:ext uri="{FF2B5EF4-FFF2-40B4-BE49-F238E27FC236}">
                  <a16:creationId xmlns="" xmlns:a16="http://schemas.microsoft.com/office/drawing/2014/main" id="{3C6B15DE-CB0D-42DD-A3E2-5D971ECA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009FDA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  <p:sp>
          <p:nvSpPr>
            <p:cNvPr id="230" name="Rectangle 16">
              <a:extLst>
                <a:ext uri="{FF2B5EF4-FFF2-40B4-BE49-F238E27FC236}">
                  <a16:creationId xmlns="" xmlns:a16="http://schemas.microsoft.com/office/drawing/2014/main" id="{CBB0193E-6069-450B-85C1-09D80452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900">
                <a:solidFill>
                  <a:srgbClr val="005CB9"/>
                </a:solidFill>
              </a:endParaRPr>
            </a:p>
          </p:txBody>
        </p:sp>
      </p:grpSp>
      <p:sp>
        <p:nvSpPr>
          <p:cNvPr id="235" name="TextBox 23"/>
          <p:cNvSpPr txBox="1"/>
          <p:nvPr/>
        </p:nvSpPr>
        <p:spPr>
          <a:xfrm>
            <a:off x="-36513" y="6444044"/>
            <a:ext cx="1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 smtClean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Team Leadership, Project Management, Cloud</a:t>
            </a:r>
            <a:endParaRPr lang="id-ID" sz="9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601777" y="5301208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2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3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4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5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6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7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8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49" name="Rectangle 13"/>
            <p:cNvSpPr>
              <a:spLocks noChangeArrowheads="1"/>
            </p:cNvSpPr>
            <p:nvPr/>
          </p:nvSpPr>
          <p:spPr bwMode="auto">
            <a:xfrm>
              <a:off x="1051631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0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1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rgbClr val="CF007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2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619672" y="6513660"/>
            <a:ext cx="2826207" cy="227708"/>
            <a:chOff x="9552702" y="2370997"/>
            <a:chExt cx="1416051" cy="155798"/>
          </a:xfrm>
          <a:effectLst>
            <a:outerShdw blurRad="50800" dist="12700" algn="l" rotWithShape="0">
              <a:prstClr val="black">
                <a:alpha val="40000"/>
              </a:prstClr>
            </a:outerShdw>
          </a:effectLst>
        </p:grpSpPr>
        <p:sp>
          <p:nvSpPr>
            <p:cNvPr id="254" name="Rectangle 5"/>
            <p:cNvSpPr>
              <a:spLocks noChangeArrowheads="1"/>
            </p:cNvSpPr>
            <p:nvPr/>
          </p:nvSpPr>
          <p:spPr bwMode="auto">
            <a:xfrm>
              <a:off x="95527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5" name="Rectangle 6"/>
            <p:cNvSpPr>
              <a:spLocks noChangeArrowheads="1"/>
            </p:cNvSpPr>
            <p:nvPr/>
          </p:nvSpPr>
          <p:spPr bwMode="auto">
            <a:xfrm>
              <a:off x="96733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6" name="Rectangle 7"/>
            <p:cNvSpPr>
              <a:spLocks noChangeArrowheads="1"/>
            </p:cNvSpPr>
            <p:nvPr/>
          </p:nvSpPr>
          <p:spPr bwMode="auto">
            <a:xfrm>
              <a:off x="97940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7" name="Rectangle 8"/>
            <p:cNvSpPr>
              <a:spLocks noChangeArrowheads="1"/>
            </p:cNvSpPr>
            <p:nvPr/>
          </p:nvSpPr>
          <p:spPr bwMode="auto">
            <a:xfrm>
              <a:off x="99146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8" name="Rectangle 9"/>
            <p:cNvSpPr>
              <a:spLocks noChangeArrowheads="1"/>
            </p:cNvSpPr>
            <p:nvPr/>
          </p:nvSpPr>
          <p:spPr bwMode="auto">
            <a:xfrm>
              <a:off x="100353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59" name="Rectangle 10"/>
            <p:cNvSpPr>
              <a:spLocks noChangeArrowheads="1"/>
            </p:cNvSpPr>
            <p:nvPr/>
          </p:nvSpPr>
          <p:spPr bwMode="auto">
            <a:xfrm>
              <a:off x="1015595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0" name="Rectangle 11"/>
            <p:cNvSpPr>
              <a:spLocks noChangeArrowheads="1"/>
            </p:cNvSpPr>
            <p:nvPr/>
          </p:nvSpPr>
          <p:spPr bwMode="auto">
            <a:xfrm>
              <a:off x="10276602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1" name="Rectangle 12"/>
            <p:cNvSpPr>
              <a:spLocks noChangeArrowheads="1"/>
            </p:cNvSpPr>
            <p:nvPr/>
          </p:nvSpPr>
          <p:spPr bwMode="auto">
            <a:xfrm>
              <a:off x="10395665" y="2370997"/>
              <a:ext cx="90488" cy="15579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3" name="Rectangle 14"/>
            <p:cNvSpPr>
              <a:spLocks noChangeArrowheads="1"/>
            </p:cNvSpPr>
            <p:nvPr/>
          </p:nvSpPr>
          <p:spPr bwMode="auto">
            <a:xfrm>
              <a:off x="106369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 dirty="0">
                <a:solidFill>
                  <a:srgbClr val="005CB9"/>
                </a:solidFill>
              </a:endParaRPr>
            </a:p>
          </p:txBody>
        </p:sp>
        <p:sp>
          <p:nvSpPr>
            <p:cNvPr id="266" name="Rectangle 15"/>
            <p:cNvSpPr>
              <a:spLocks noChangeArrowheads="1"/>
            </p:cNvSpPr>
            <p:nvPr/>
          </p:nvSpPr>
          <p:spPr bwMode="auto">
            <a:xfrm>
              <a:off x="1075761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>
                <a:solidFill>
                  <a:srgbClr val="005CB9"/>
                </a:solidFill>
              </a:endParaRPr>
            </a:p>
          </p:txBody>
        </p:sp>
        <p:sp>
          <p:nvSpPr>
            <p:cNvPr id="267" name="Rectangle 16"/>
            <p:cNvSpPr>
              <a:spLocks noChangeArrowheads="1"/>
            </p:cNvSpPr>
            <p:nvPr/>
          </p:nvSpPr>
          <p:spPr bwMode="auto">
            <a:xfrm>
              <a:off x="10878265" y="2370997"/>
              <a:ext cx="90488" cy="1557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51448" tIns="25724" rIns="51448" bIns="25724" numCol="1" anchor="t" anchorCtr="0" compatLnSpc="1">
              <a:prstTxWarp prst="textNoShape">
                <a:avLst/>
              </a:prstTxWarp>
            </a:bodyPr>
            <a:lstStyle/>
            <a:p>
              <a:pPr defTabSz="455912"/>
              <a:endParaRPr lang="id-ID" sz="1013" dirty="0">
                <a:solidFill>
                  <a:srgbClr val="005CB9"/>
                </a:solidFill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7766" cy="17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80112" y="1124744"/>
            <a:ext cx="0" cy="1850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652122" y="4581128"/>
            <a:ext cx="336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Team Lead, Avanza Solutions (Pvt) Ltd, Pakistan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Lead implementation of e-Banking suite (ATM Controller and Middleware</a:t>
            </a: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)</a:t>
            </a: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Developed ATM Surveillance &amp; Biometric Fingerprint authentication software</a:t>
            </a:r>
            <a:endParaRPr lang="en-IE" sz="1100" dirty="0" smtClean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716016" y="4638328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2005-2006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3544788" y="6513660"/>
            <a:ext cx="180599" cy="227708"/>
          </a:xfrm>
          <a:prstGeom prst="rect">
            <a:avLst/>
          </a:prstGeom>
          <a:solidFill>
            <a:srgbClr val="34B233"/>
          </a:solidFill>
          <a:ln>
            <a:noFill/>
          </a:ln>
          <a:effectLst>
            <a:outerShdw blurRad="50800" dist="38100" dir="19560000" sx="93000" sy="93000" algn="bl" rotWithShape="0">
              <a:prstClr val="black">
                <a:alpha val="40000"/>
              </a:prstClr>
            </a:outerShdw>
          </a:effectLst>
        </p:spPr>
        <p:txBody>
          <a:bodyPr vert="horz" wrap="square" lIns="51448" tIns="25724" rIns="51448" bIns="25724" numCol="1" anchor="t" anchorCtr="0" compatLnSpc="1">
            <a:prstTxWarp prst="textNoShape">
              <a:avLst/>
            </a:prstTxWarp>
          </a:bodyPr>
          <a:lstStyle/>
          <a:p>
            <a:pPr defTabSz="455912"/>
            <a:endParaRPr lang="id-ID" sz="1013">
              <a:solidFill>
                <a:srgbClr val="005CB9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91318735-E900-4BA6-BE6D-D882B4119B83}"/>
              </a:ext>
            </a:extLst>
          </p:cNvPr>
          <p:cNvCxnSpPr>
            <a:cxnSpLocks/>
          </p:cNvCxnSpPr>
          <p:nvPr/>
        </p:nvCxnSpPr>
        <p:spPr>
          <a:xfrm>
            <a:off x="5580112" y="4145475"/>
            <a:ext cx="0" cy="3605"/>
          </a:xfrm>
          <a:prstGeom prst="straightConnector1">
            <a:avLst/>
          </a:prstGeom>
          <a:ln w="19050" cap="rnd">
            <a:prstDash val="sysDot"/>
            <a:round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4428" y="4052972"/>
            <a:ext cx="33620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5912"/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Software Engineer, </a:t>
            </a:r>
            <a:r>
              <a:rPr lang="en-GB" sz="1100" b="1" dirty="0" err="1" smtClean="0">
                <a:solidFill>
                  <a:srgbClr val="464646"/>
                </a:solidFill>
                <a:latin typeface="Calibri Light" panose="020F0302020204030204" pitchFamily="34" charset="0"/>
              </a:rPr>
              <a:t>Hindsa</a:t>
            </a:r>
            <a:r>
              <a:rPr lang="en-GB" sz="1100" b="1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 Technologies Ltd, Pakistan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  <a:p>
            <a:pPr marL="128622" indent="-128622" defTabSz="455912">
              <a:buFont typeface="Arial" panose="020B0604020202020204" pitchFamily="34" charset="0"/>
              <a:buChar char="•"/>
            </a:pPr>
            <a:r>
              <a:rPr lang="en-IE" sz="1100" dirty="0" smtClean="0">
                <a:solidFill>
                  <a:srgbClr val="464646"/>
                </a:solidFill>
                <a:latin typeface="Calibri Light" panose="020F0302020204030204" pitchFamily="34" charset="0"/>
              </a:rPr>
              <a:t>Extensive contribution in Agile Lifecycle Management web application using Java &amp; Spring MVC</a:t>
            </a:r>
            <a:endParaRPr lang="en-GB" sz="1100" dirty="0">
              <a:solidFill>
                <a:srgbClr val="464646"/>
              </a:solidFill>
              <a:latin typeface="Calibri Light" panose="020F03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63127" y="4134272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5912"/>
            <a:r>
              <a:rPr lang="en-GB" sz="900" dirty="0" smtClean="0">
                <a:solidFill>
                  <a:srgbClr val="464646">
                    <a:lumMod val="50000"/>
                  </a:srgb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2006-2008</a:t>
            </a:r>
            <a:endParaRPr lang="id-ID" sz="900" dirty="0">
              <a:solidFill>
                <a:srgbClr val="464646">
                  <a:lumMod val="50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9895"/>
      </p:ext>
    </p:extLst>
  </p:cSld>
  <p:clrMapOvr>
    <a:masterClrMapping/>
  </p:clrMapOvr>
</p:sld>
</file>

<file path=ppt/theme/theme1.xml><?xml version="1.0" encoding="utf-8"?>
<a:theme xmlns:a="http://schemas.openxmlformats.org/drawingml/2006/main" name="16x9v2">
  <a:themeElements>
    <a:clrScheme name="Custom 17">
      <a:dk1>
        <a:srgbClr val="005CB9"/>
      </a:dk1>
      <a:lt1>
        <a:srgbClr val="FFFFFF"/>
      </a:lt1>
      <a:dk2>
        <a:srgbClr val="464646"/>
      </a:dk2>
      <a:lt2>
        <a:srgbClr val="C8C8C8"/>
      </a:lt2>
      <a:accent1>
        <a:srgbClr val="FF5800"/>
      </a:accent1>
      <a:accent2>
        <a:srgbClr val="009FDA"/>
      </a:accent2>
      <a:accent3>
        <a:srgbClr val="34B233"/>
      </a:accent3>
      <a:accent4>
        <a:srgbClr val="9F26B5"/>
      </a:accent4>
      <a:accent5>
        <a:srgbClr val="FDC82F"/>
      </a:accent5>
      <a:accent6>
        <a:srgbClr val="008996"/>
      </a:accent6>
      <a:hlink>
        <a:srgbClr val="FF58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5" id="{AEE58954-02D7-4052-B918-E9DEAE38BA87}" vid="{CFB7A800-1315-4D7D-BDF7-DAE7F327DA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Wingdings</vt:lpstr>
      <vt:lpstr>Segoe UI Semibold</vt:lpstr>
      <vt:lpstr>Calibri Light</vt:lpstr>
      <vt:lpstr>Segoe UI Black</vt:lpstr>
      <vt:lpstr>16x9v2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2015-10-29T13:55:46Z</dcterms:created>
  <dcterms:modified xsi:type="dcterms:W3CDTF">2020-01-29T16:39:24Z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michael.taschler@avanade.com</vt:lpwstr>
  </property>
  <property fmtid="{D5CDD505-2E9C-101B-9397-08002B2CF9AE}" pid="5" name="MSIP_Label_236020b0-6d69-48c1-9bb5-c586c1062b70_SetDate">
    <vt:lpwstr>2019-05-15T13:18:57.5000653Z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michael.taschler@avanade.com</vt:lpwstr>
  </property>
  <property fmtid="{D5CDD505-2E9C-101B-9397-08002B2CF9AE}" pid="12" name="MSIP_Label_5fae8262-b78e-4366-8929-a5d6aac95320_SetDate">
    <vt:lpwstr>2019-05-15T13:18:57.5000653Z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