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5"/>
  </p:notesMasterIdLst>
  <p:handoutMasterIdLst>
    <p:handoutMasterId r:id="rId16"/>
  </p:handoutMasterIdLst>
  <p:sldIdLst>
    <p:sldId id="361" r:id="rId2"/>
    <p:sldId id="284" r:id="rId3"/>
    <p:sldId id="366" r:id="rId4"/>
    <p:sldId id="325" r:id="rId5"/>
    <p:sldId id="286" r:id="rId6"/>
    <p:sldId id="285" r:id="rId7"/>
    <p:sldId id="291" r:id="rId8"/>
    <p:sldId id="364" r:id="rId9"/>
    <p:sldId id="287" r:id="rId10"/>
    <p:sldId id="365" r:id="rId11"/>
    <p:sldId id="265" r:id="rId12"/>
    <p:sldId id="339" r:id="rId13"/>
    <p:sldId id="346" r:id="rId14"/>
  </p:sldIdLst>
  <p:sldSz cx="12195175" cy="6859588"/>
  <p:notesSz cx="6797675" cy="9874250"/>
  <p:embeddedFontLst>
    <p:embeddedFont>
      <p:font typeface="Arial Unicode MS" panose="020B0604020202020204" pitchFamily="34" charset="-128"/>
      <p:regular r:id="rId17"/>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0" autoAdjust="0"/>
  </p:normalViewPr>
  <p:slideViewPr>
    <p:cSldViewPr snapToGrid="0" showGuides="1">
      <p:cViewPr varScale="1">
        <p:scale>
          <a:sx n="111" d="100"/>
          <a:sy n="111" d="100"/>
        </p:scale>
        <p:origin x="486" y="10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71706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file:///\\dwdf213\CFP\30_FIN\30_ProductTeams\Financial_Accounting\30_RevenueRecognition\30_CustomerEngagement\Customer%20events\Scoping%20Rel.%2013%20W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file:///\\dwdf213\CFP\30_FIN\30_ProductTeams\Financial_Accounting\30_RevenueRecognition\30_CustomerEngagement\Customer%20events\Scoping%20Rel.%2013%20WS\Minut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file:///\\dwdf213\CFP\30_FIN\30_ProductTeams\Financial_Accounting\30_RevenueRecognition\70%20Solution%20Management\30_ProductBacklog\ForeignCurrency\RAR13_Spec_RevRec_Currencies_Working_V3.0.docx"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file:///\\dwdf213\CFP\30_FIN\30_ProductTeams\Financial_Accounting\30_RevenueRecognition\70%20Solution%20Management\30_ProductBacklog\ForeignCurrenc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dwdf213\CFP\30_FIN\30_ProductTeams\Financial_Accounting\30_RevenueRecognition\70%20Solution%20Management\30_ProductBacklog\ForeignCurrency\SAT"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altLang="zh-CN" dirty="0"/>
              <a:t>Engagement</a:t>
            </a:r>
            <a:endParaRPr lang="en-US" dirty="0"/>
          </a:p>
        </p:txBody>
      </p:sp>
      <p:sp>
        <p:nvSpPr>
          <p:cNvPr id="3" name="Text Placeholder 2"/>
          <p:cNvSpPr>
            <a:spLocks noGrp="1"/>
          </p:cNvSpPr>
          <p:nvPr>
            <p:ph type="body" sz="quarter" idx="10"/>
          </p:nvPr>
        </p:nvSpPr>
        <p:spPr/>
        <p:txBody>
          <a:bodyPr/>
          <a:lstStyle/>
          <a:p>
            <a:pPr marL="342900" lvl="0" indent="-342900">
              <a:buFont typeface="Arial" panose="020B0604020202020204" pitchFamily="34" charset="0"/>
              <a:buChar char="•"/>
            </a:pPr>
            <a:r>
              <a:rPr lang="en-US" dirty="0"/>
              <a:t>Discuss initiated by WDF </a:t>
            </a:r>
            <a:r>
              <a:rPr lang="en-US" altLang="zh-CN" dirty="0"/>
              <a:t>Team:</a:t>
            </a:r>
          </a:p>
          <a:p>
            <a:pPr lvl="0"/>
            <a:endParaRPr lang="en-US" altLang="zh-CN" dirty="0"/>
          </a:p>
          <a:p>
            <a:pPr marL="342900" lvl="0" indent="-342900">
              <a:buFont typeface="Arial" panose="020B0604020202020204" pitchFamily="34" charset="0"/>
              <a:buChar char="•"/>
            </a:pPr>
            <a:r>
              <a:rPr lang="en-US" dirty="0"/>
              <a:t>Onsite work</a:t>
            </a:r>
            <a:r>
              <a:rPr lang="en-US" altLang="zh-CN" dirty="0"/>
              <a:t>shop</a:t>
            </a:r>
            <a:r>
              <a:rPr lang="zh-CN" altLang="en-US" dirty="0"/>
              <a:t>（</a:t>
            </a:r>
            <a:r>
              <a:rPr lang="en-US" altLang="zh-CN" dirty="0"/>
              <a:t>April 2016)</a:t>
            </a:r>
          </a:p>
          <a:p>
            <a:pPr marL="522900" lvl="2" indent="-342900">
              <a:buFont typeface="Arial" panose="020B0604020202020204" pitchFamily="34" charset="0"/>
              <a:buChar char="•"/>
            </a:pPr>
            <a:r>
              <a:rPr lang="en-US" dirty="0">
                <a:hlinkClick r:id="rId3" action="ppaction://hlinkfile"/>
              </a:rPr>
              <a:t>\\dwdf213\CFP\30_FIN\30_ProductTeams\Financial_Accounting\30_RevenueRecognition\30_CustomerEngagement\Customer events\Scoping Rel. 13 WS</a:t>
            </a:r>
            <a:endParaRPr lang="en-US" dirty="0"/>
          </a:p>
          <a:p>
            <a:pPr marL="522900" lvl="2" indent="-342900">
              <a:buFont typeface="Arial" panose="020B0604020202020204" pitchFamily="34" charset="0"/>
              <a:buChar char="•"/>
            </a:pPr>
            <a:endParaRPr lang="en-US" dirty="0"/>
          </a:p>
          <a:p>
            <a:pPr marL="522900" lvl="2" indent="-342900">
              <a:buFont typeface="Arial" panose="020B0604020202020204" pitchFamily="34" charset="0"/>
              <a:buChar char="•"/>
            </a:pPr>
            <a:r>
              <a:rPr lang="en-US" sz="2000" b="1" dirty="0"/>
              <a:t>Minutes:</a:t>
            </a:r>
          </a:p>
          <a:p>
            <a:pPr lvl="2" indent="0">
              <a:buNone/>
            </a:pPr>
            <a:r>
              <a:rPr lang="en-US" dirty="0">
                <a:hlinkClick r:id="rId4" action="ppaction://hlinkfile"/>
              </a:rPr>
              <a:t>\\dwdf213\CFP\30_FIN\30_ProductTeams\Financial_Accounting\30_RevenueRecognition\30_CustomerEngagement\Customer events\Scoping Rel. 13 WS\Minutes</a:t>
            </a:r>
            <a:endParaRPr lang="en-US" dirty="0"/>
          </a:p>
          <a:p>
            <a:pPr lvl="2" indent="0">
              <a:buNone/>
            </a:pP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Iterative Engagement</a:t>
            </a:r>
          </a:p>
        </p:txBody>
      </p:sp>
      <p:sp>
        <p:nvSpPr>
          <p:cNvPr id="3" name="Text Placeholder 2"/>
          <p:cNvSpPr>
            <a:spLocks noGrp="1"/>
          </p:cNvSpPr>
          <p:nvPr>
            <p:ph type="body" sz="quarter" idx="10"/>
          </p:nvPr>
        </p:nvSpPr>
        <p:spPr/>
        <p:txBody>
          <a:bodyPr/>
          <a:lstStyle/>
          <a:p>
            <a:pPr marL="342900" lvl="0" indent="-342900">
              <a:buFont typeface="Arial" panose="020B0604020202020204" pitchFamily="34" charset="0"/>
              <a:buChar char="•"/>
            </a:pPr>
            <a:r>
              <a:rPr lang="en-US" altLang="zh-CN" dirty="0"/>
              <a:t>Regular meeting with Microsoft</a:t>
            </a:r>
            <a:r>
              <a:rPr lang="zh-CN" altLang="en-US" dirty="0"/>
              <a:t>：</a:t>
            </a:r>
            <a:endParaRPr lang="en-US" altLang="zh-CN" dirty="0"/>
          </a:p>
          <a:p>
            <a:pPr marL="522900" lvl="2" indent="-342900">
              <a:buFont typeface="Arial" panose="020B0604020202020204" pitchFamily="34" charset="0"/>
              <a:buChar char="•"/>
            </a:pPr>
            <a:endParaRPr lang="en-US" altLang="zh-CN" dirty="0"/>
          </a:p>
          <a:p>
            <a:pPr marL="342900" lvl="0" indent="-342900">
              <a:buFont typeface="Arial" panose="020B0604020202020204" pitchFamily="34" charset="0"/>
              <a:buChar char="•"/>
            </a:pPr>
            <a:r>
              <a:rPr lang="en-US" altLang="zh-CN" dirty="0"/>
              <a:t>Internal Reviewed Specification:</a:t>
            </a:r>
          </a:p>
          <a:p>
            <a:pPr marL="522900" lvl="2" indent="-342900">
              <a:buFont typeface="Arial" panose="020B0604020202020204" pitchFamily="34" charset="0"/>
              <a:buChar char="•"/>
            </a:pPr>
            <a:r>
              <a:rPr lang="en-US" altLang="zh-CN" dirty="0">
                <a:hlinkClick r:id="rId3" action="ppaction://hlinkfile"/>
              </a:rPr>
              <a:t>\\dwdf213\CFP\30_FIN\30_ProductTeams\Financial_Accounting\30_RevenueRecognition\70 Solution Management\30_ProductBacklog\</a:t>
            </a:r>
            <a:r>
              <a:rPr lang="en-US" altLang="zh-CN" dirty="0" err="1">
                <a:hlinkClick r:id="rId3" action="ppaction://hlinkfile"/>
              </a:rPr>
              <a:t>ForeignCurrency</a:t>
            </a:r>
            <a:r>
              <a:rPr lang="en-US" altLang="zh-CN" dirty="0">
                <a:hlinkClick r:id="rId3" action="ppaction://hlinkfile"/>
              </a:rPr>
              <a:t>\RAR13_Spec_RevRec_Currencies_Working_V3.0.docx</a:t>
            </a:r>
            <a:endParaRPr lang="en-US" altLang="zh-CN" dirty="0"/>
          </a:p>
          <a:p>
            <a:pPr marL="342900" lvl="0" indent="-342900">
              <a:buFont typeface="Arial" panose="020B0604020202020204" pitchFamily="34" charset="0"/>
              <a:buChar char="•"/>
            </a:pPr>
            <a:r>
              <a:rPr lang="en-US" altLang="zh-CN" dirty="0"/>
              <a:t>Review meeting minutes</a:t>
            </a:r>
          </a:p>
          <a:p>
            <a:pPr marL="522900" lvl="2" indent="-342900">
              <a:buFont typeface="Arial" panose="020B0604020202020204" pitchFamily="34" charset="0"/>
              <a:buChar char="•"/>
            </a:pPr>
            <a:r>
              <a:rPr lang="en-US" dirty="0">
                <a:hlinkClick r:id="rId4" action="ppaction://hlinkfile"/>
              </a:rPr>
              <a:t>\\dwdf213\CFP\30_FIN\30_ProductTeams\Financial_Accounting\30_RevenueRecognition\70 Solution Management\30_ProductBacklog\</a:t>
            </a:r>
            <a:r>
              <a:rPr lang="en-US" dirty="0" err="1">
                <a:hlinkClick r:id="rId4" action="ppaction://hlinkfile"/>
              </a:rPr>
              <a:t>ForeignCurrency</a:t>
            </a:r>
            <a:endParaRPr lang="en-US" dirty="0"/>
          </a:p>
          <a:p>
            <a:pPr lvl="2" indent="0">
              <a:buNone/>
            </a:pPr>
            <a:endParaRPr lang="en-US" dirty="0"/>
          </a:p>
          <a:p>
            <a:pPr lvl="2" indent="0">
              <a:buNone/>
            </a:pPr>
            <a:endParaRPr lang="en-US" dirty="0"/>
          </a:p>
          <a:p>
            <a:pPr marL="5229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39655255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Roll-out</a:t>
            </a:r>
            <a:endParaRPr lang="en-US" b="0" dirty="0"/>
          </a:p>
        </p:txBody>
      </p:sp>
      <p:sp>
        <p:nvSpPr>
          <p:cNvPr id="3" name="Text Placeholder 2"/>
          <p:cNvSpPr>
            <a:spLocks noGrp="1"/>
          </p:cNvSpPr>
          <p:nvPr>
            <p:ph type="body" sz="quarter" idx="10"/>
          </p:nvPr>
        </p:nvSpPr>
        <p:spPr/>
        <p:txBody>
          <a:bodyPr/>
          <a:lstStyle/>
          <a:p>
            <a:pPr lvl="0"/>
            <a:r>
              <a:rPr lang="en-US" dirty="0"/>
              <a:t>SAT</a:t>
            </a:r>
          </a:p>
          <a:p>
            <a:pPr lvl="0"/>
            <a:r>
              <a:rPr lang="en-US" dirty="0">
                <a:hlinkClick r:id="rId3" action="ppaction://hlinkfile"/>
              </a:rPr>
              <a:t>\\dwdf213\CFP\30_FIN\30_ProductTeams\Financial_Accounting\30_RevenueRecognition\70 Solution Management\30_ProductBacklog\</a:t>
            </a:r>
            <a:r>
              <a:rPr lang="en-US" dirty="0" err="1">
                <a:hlinkClick r:id="rId3" action="ppaction://hlinkfile"/>
              </a:rPr>
              <a:t>ForeignCurrency</a:t>
            </a:r>
            <a:r>
              <a:rPr lang="en-US" dirty="0">
                <a:hlinkClick r:id="rId3" action="ppaction://hlinkfile"/>
              </a:rPr>
              <a:t>\SAT</a:t>
            </a:r>
            <a:endParaRPr lang="en-US" dirty="0"/>
          </a:p>
          <a:p>
            <a:pPr lvl="0"/>
            <a:endParaRPr lang="en-US" dirty="0"/>
          </a:p>
          <a:p>
            <a:pPr lvl="0"/>
            <a:endParaRPr lang="en-US" dirty="0"/>
          </a:p>
          <a:p>
            <a:pPr lvl="0"/>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 text</a:t>
            </a:r>
          </a:p>
        </p:txBody>
      </p:sp>
    </p:spTree>
    <p:extLst>
      <p:ext uri="{BB962C8B-B14F-4D97-AF65-F5344CB8AC3E}">
        <p14:creationId xmlns:p14="http://schemas.microsoft.com/office/powerpoint/2010/main" val="180465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135</TotalTime>
  <Words>233</Words>
  <Application>Microsoft Office PowerPoint</Application>
  <PresentationFormat>Custom</PresentationFormat>
  <Paragraphs>73</Paragraphs>
  <Slides>13</Slides>
  <Notes>12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Symbol</vt:lpstr>
      <vt:lpstr>Courier New</vt:lpstr>
      <vt:lpstr>wingdings</vt:lpstr>
      <vt:lpstr>wingdings</vt:lpstr>
      <vt:lpstr>SAP_2016_16x9_white</vt:lpstr>
      <vt:lpstr>Short Presentation Title</vt:lpstr>
      <vt:lpstr>Initial Engagement</vt:lpstr>
      <vt:lpstr>Ongoing Iterative Engagement</vt:lpstr>
      <vt:lpstr>Roll-out</vt:lpstr>
      <vt:lpstr>Insert page title </vt:lpstr>
      <vt:lpstr>Insert page title </vt:lpstr>
      <vt:lpstr>Insert page title </vt:lpstr>
      <vt:lpstr>Insert text</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Fang, Xin</cp:lastModifiedBy>
  <cp:revision>12</cp:revision>
  <dcterms:created xsi:type="dcterms:W3CDTF">2017-03-20T06:22:51Z</dcterms:created>
  <dcterms:modified xsi:type="dcterms:W3CDTF">2017-03-20T08:37:53Z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