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1"/>
  </p:notesMasterIdLst>
  <p:handoutMasterIdLst>
    <p:handoutMasterId r:id="rId12"/>
  </p:handoutMasterIdLst>
  <p:sldIdLst>
    <p:sldId id="353" r:id="rId2"/>
    <p:sldId id="361" r:id="rId3"/>
    <p:sldId id="365" r:id="rId4"/>
    <p:sldId id="364" r:id="rId5"/>
    <p:sldId id="363" r:id="rId6"/>
    <p:sldId id="310" r:id="rId7"/>
    <p:sldId id="265" r:id="rId8"/>
    <p:sldId id="339" r:id="rId9"/>
    <p:sldId id="330" r:id="rId10"/>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04" autoAdjust="0"/>
  </p:normalViewPr>
  <p:slideViewPr>
    <p:cSldViewPr snapToGrid="0" showGuides="1">
      <p:cViewPr>
        <p:scale>
          <a:sx n="125" d="100"/>
          <a:sy n="125" d="100"/>
        </p:scale>
        <p:origin x="672" y="-216"/>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4402" y="-5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073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Different customers</a:t>
            </a:r>
            <a:r>
              <a:rPr lang="en-US" baseline="0" dirty="0" smtClean="0"/>
              <a:t> have different views on the recognition for liability/asset:</a:t>
            </a:r>
          </a:p>
          <a:p>
            <a:pPr marL="466725" lvl="1" indent="-285750">
              <a:buFont typeface="Arial" panose="020B0604020202020204" pitchFamily="34" charset="0"/>
              <a:buChar char="•"/>
            </a:pPr>
            <a:r>
              <a:rPr lang="en-US" baseline="0" dirty="0" smtClean="0"/>
              <a:t>Using invoice amount</a:t>
            </a:r>
          </a:p>
          <a:p>
            <a:pPr marL="466725" lvl="1" indent="-285750">
              <a:buFont typeface="Arial" panose="020B0604020202020204" pitchFamily="34" charset="0"/>
              <a:buChar char="•"/>
            </a:pPr>
            <a:r>
              <a:rPr lang="en-US" baseline="0" dirty="0" smtClean="0"/>
              <a:t>Using payment amount</a:t>
            </a:r>
            <a:endParaRPr lang="en-US" dirty="0" smtClean="0"/>
          </a:p>
          <a:p>
            <a:pPr marL="285750" indent="-285750">
              <a:buFont typeface="Arial" panose="020B0604020202020204" pitchFamily="34" charset="0"/>
              <a:buChar char="•"/>
            </a:pPr>
            <a:r>
              <a:rPr lang="en-US" dirty="0" smtClean="0"/>
              <a:t>Unbilled Receivable</a:t>
            </a:r>
            <a:r>
              <a:rPr lang="en-US" baseline="0" dirty="0" smtClean="0"/>
              <a:t> will be transferred to invoice. When it is transferred, it shall use the rate of the revenue so that the difference is recognized as realized FX. The Revenue will not increase.</a:t>
            </a:r>
          </a:p>
          <a:p>
            <a:pPr marL="285750" indent="-285750">
              <a:buFont typeface="Arial" panose="020B0604020202020204" pitchFamily="34" charset="0"/>
              <a:buChar char="•"/>
            </a:pPr>
            <a:r>
              <a:rPr lang="en-US" baseline="0" dirty="0" smtClean="0"/>
              <a:t>Classify Unpaid Revenue:</a:t>
            </a:r>
          </a:p>
          <a:p>
            <a:pPr marL="466725" lvl="1" indent="-285750">
              <a:buFont typeface="Arial" panose="020B0604020202020204" pitchFamily="34" charset="0"/>
              <a:buChar char="•"/>
            </a:pPr>
            <a:r>
              <a:rPr lang="en-US" baseline="0" dirty="0" smtClean="0"/>
              <a:t>Non-conditional right to bill: Receivable</a:t>
            </a:r>
          </a:p>
          <a:p>
            <a:pPr marL="466725" lvl="1" indent="-285750">
              <a:buFont typeface="Arial" panose="020B0604020202020204" pitchFamily="34" charset="0"/>
              <a:buChar char="•"/>
            </a:pPr>
            <a:r>
              <a:rPr lang="en-US" baseline="0" dirty="0" smtClean="0"/>
              <a:t>Conditional right to bill: Contract Asset</a:t>
            </a:r>
          </a:p>
          <a:p>
            <a:pPr marL="285750" indent="-285750">
              <a:buFont typeface="Arial" panose="020B0604020202020204" pitchFamily="34" charset="0"/>
              <a:buChar char="•"/>
            </a:pPr>
            <a:r>
              <a:rPr lang="en-US" baseline="0" dirty="0" smtClean="0"/>
              <a:t>Unpaid Revenue will be transferred to cash. When it is transferred, the revenue shall not increase and therefore the difference is recognized as realized FX.</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58338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Different customers</a:t>
            </a:r>
            <a:r>
              <a:rPr lang="en-US" baseline="0" dirty="0" smtClean="0"/>
              <a:t> have different views on the recognition for liability/asset:</a:t>
            </a:r>
          </a:p>
          <a:p>
            <a:pPr marL="466725" lvl="1" indent="-285750">
              <a:buFont typeface="Arial" panose="020B0604020202020204" pitchFamily="34" charset="0"/>
              <a:buChar char="•"/>
            </a:pPr>
            <a:r>
              <a:rPr lang="en-US" baseline="0" dirty="0" smtClean="0"/>
              <a:t>Using invoice amount</a:t>
            </a:r>
          </a:p>
          <a:p>
            <a:pPr marL="466725" lvl="1" indent="-285750">
              <a:buFont typeface="Arial" panose="020B0604020202020204" pitchFamily="34" charset="0"/>
              <a:buChar char="•"/>
            </a:pPr>
            <a:r>
              <a:rPr lang="en-US" baseline="0" dirty="0" smtClean="0"/>
              <a:t>Using payment amount</a:t>
            </a:r>
            <a:endParaRPr lang="en-US" dirty="0" smtClean="0"/>
          </a:p>
          <a:p>
            <a:pPr marL="285750" indent="-285750">
              <a:buFont typeface="Arial" panose="020B0604020202020204" pitchFamily="34" charset="0"/>
              <a:buChar char="•"/>
            </a:pPr>
            <a:r>
              <a:rPr lang="en-US" dirty="0" smtClean="0"/>
              <a:t>Unbilled Receivable</a:t>
            </a:r>
            <a:r>
              <a:rPr lang="en-US" baseline="0" dirty="0" smtClean="0"/>
              <a:t> will be transferred to invoice. When it is transferred, it shall use the rate of the revenue so that the difference is recognized as realized FX. The Revenue will not increase.</a:t>
            </a:r>
          </a:p>
          <a:p>
            <a:pPr marL="285750" indent="-285750">
              <a:buFont typeface="Arial" panose="020B0604020202020204" pitchFamily="34" charset="0"/>
              <a:buChar char="•"/>
            </a:pPr>
            <a:r>
              <a:rPr lang="en-US" baseline="0" dirty="0" smtClean="0"/>
              <a:t>Classify Unpaid Revenue:</a:t>
            </a:r>
          </a:p>
          <a:p>
            <a:pPr marL="466725" lvl="1" indent="-285750">
              <a:buFont typeface="Arial" panose="020B0604020202020204" pitchFamily="34" charset="0"/>
              <a:buChar char="•"/>
            </a:pPr>
            <a:r>
              <a:rPr lang="en-US" baseline="0" dirty="0" smtClean="0"/>
              <a:t>Non-conditional right to bill: Receivable</a:t>
            </a:r>
          </a:p>
          <a:p>
            <a:pPr marL="466725" lvl="1" indent="-285750">
              <a:buFont typeface="Arial" panose="020B0604020202020204" pitchFamily="34" charset="0"/>
              <a:buChar char="•"/>
            </a:pPr>
            <a:r>
              <a:rPr lang="en-US" baseline="0" dirty="0" smtClean="0"/>
              <a:t>Conditional right to bill: Contract Asset</a:t>
            </a:r>
          </a:p>
          <a:p>
            <a:pPr marL="285750" indent="-285750">
              <a:buFont typeface="Arial" panose="020B0604020202020204" pitchFamily="34" charset="0"/>
              <a:buChar char="•"/>
            </a:pPr>
            <a:r>
              <a:rPr lang="en-US" baseline="0" dirty="0" smtClean="0"/>
              <a:t>Unpaid Revenue will be transferred to cash. When it is transferred, the revenue shall not increase and therefore the difference is recognized as realized FX.</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88491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76965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2468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5150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606528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3513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smtClean="0"/>
              <a:t>Click to insert text</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10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3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06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1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759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8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6397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383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2016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Arial Unicode MS" panose="020B0604020202020204" pitchFamily="34" charset="-128"/>
                <a:cs typeface="+mn-cs"/>
              </a:rPr>
              <a:t>SAP affiliate company.</a:t>
            </a:r>
          </a:p>
          <a:p>
            <a:pPr>
              <a:spcBef>
                <a:spcPts val="1200"/>
              </a:spcBef>
            </a:pPr>
            <a:r>
              <a:rPr lang="en-US" sz="10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(or an SAP affiliate company) in Germany and other countries. Please see </a:t>
            </a:r>
            <a:r>
              <a:rPr lang="en-US" sz="10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0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0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0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Arial Unicode MS" panose="020B0604020202020204" pitchFamily="34" charset="-128"/>
                <a:cs typeface="+mn-cs"/>
              </a:rPr>
            </a:br>
            <a:r>
              <a:rPr lang="en-US" sz="1000" kern="1200" dirty="0" smtClean="0">
                <a:solidFill>
                  <a:schemeClr val="tx1"/>
                </a:solidFill>
                <a:latin typeface="Arial"/>
                <a:ea typeface="Arial Unicode MS" panose="020B0604020202020204"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490919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2016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Arial Unicode MS" panose="020B0604020202020204"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81108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77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740277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4000" y="324000"/>
            <a:ext cx="77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863684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62747696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781739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5292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6300000" y="2556379"/>
            <a:ext cx="2520000" cy="3230646"/>
          </a:xfrm>
        </p:spPr>
        <p:txBody>
          <a:bodyPr anchor="t" anchorCtr="0">
            <a:noAutofit/>
          </a:bodyPr>
          <a:lstStyle>
            <a:lvl1pPr>
              <a:spcBef>
                <a:spcPts val="0"/>
              </a:spcBef>
              <a:defRPr sz="14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8" name="TextBox 7"/>
          <p:cNvSpPr txBox="1"/>
          <p:nvPr userDrawn="1"/>
        </p:nvSpPr>
        <p:spPr bwMode="black">
          <a:xfrm>
            <a:off x="324000" y="6628489"/>
            <a:ext cx="3387713" cy="138499"/>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900" noProof="0" dirty="0" smtClean="0">
                <a:solidFill>
                  <a:schemeClr val="tx1"/>
                </a:solidFill>
              </a:rPr>
              <a:t>2016 SAP SE or an SAP affiliate company. 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631"/>
            <a:ext cx="1833518" cy="907200"/>
          </a:xfrm>
          <a:prstGeom prst="rect">
            <a:avLst/>
          </a:prstGeom>
        </p:spPr>
      </p:pic>
    </p:spTree>
    <p:extLst>
      <p:ext uri="{BB962C8B-B14F-4D97-AF65-F5344CB8AC3E}">
        <p14:creationId xmlns:p14="http://schemas.microsoft.com/office/powerpoint/2010/main" val="54533502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3893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8489"/>
            <a:ext cx="3387713" cy="138499"/>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7090845" y="6628489"/>
            <a:ext cx="932180"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4" r:id="rId6"/>
    <p:sldLayoutId id="2147483745" r:id="rId7"/>
    <p:sldLayoutId id="2147483746" r:id="rId8"/>
    <p:sldLayoutId id="2147483747" r:id="rId9"/>
    <p:sldLayoutId id="2147483761"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9144000" cy="685958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5" name="Rectangle 4"/>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3600" dirty="0" smtClean="0"/>
              <a:t>C</a:t>
            </a:r>
            <a:r>
              <a:rPr lang="en-US" altLang="zh-CN" sz="3600" dirty="0" smtClean="0"/>
              <a:t>ontract Asset and Receivable Classification</a:t>
            </a:r>
            <a:endParaRPr lang="en-US" sz="3600" dirty="0"/>
          </a:p>
        </p:txBody>
      </p:sp>
      <p:sp>
        <p:nvSpPr>
          <p:cNvPr id="3" name="Subtitle 2"/>
          <p:cNvSpPr>
            <a:spLocks noGrp="1"/>
          </p:cNvSpPr>
          <p:nvPr>
            <p:ph type="subTitle" idx="1"/>
          </p:nvPr>
        </p:nvSpPr>
        <p:spPr/>
        <p:txBody>
          <a:bodyPr/>
          <a:lstStyle/>
          <a:p>
            <a:r>
              <a:rPr lang="en-US" dirty="0" smtClean="0"/>
              <a:t>Speaker’s Name, SAP (delete if not needed)</a:t>
            </a:r>
            <a:br>
              <a:rPr lang="en-US" dirty="0" smtClean="0"/>
            </a:br>
            <a:r>
              <a:rPr lang="en-US" dirty="0" smtClean="0"/>
              <a:t>Month 00, 2016</a:t>
            </a:r>
          </a:p>
        </p:txBody>
      </p:sp>
      <p:sp>
        <p:nvSpPr>
          <p:cNvPr id="19" name="ConfidentialFlag"/>
          <p:cNvSpPr txBox="1"/>
          <p:nvPr/>
        </p:nvSpPr>
        <p:spPr>
          <a:xfrm>
            <a:off x="8086367" y="16948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Internal</a:t>
            </a:r>
          </a:p>
        </p:txBody>
      </p:sp>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Asset and Receivable</a:t>
            </a:r>
            <a:endParaRPr lang="en-US" dirty="0"/>
          </a:p>
        </p:txBody>
      </p:sp>
      <p:grpSp>
        <p:nvGrpSpPr>
          <p:cNvPr id="20" name="Group 19"/>
          <p:cNvGrpSpPr/>
          <p:nvPr/>
        </p:nvGrpSpPr>
        <p:grpSpPr>
          <a:xfrm>
            <a:off x="4375594" y="3920264"/>
            <a:ext cx="1838336" cy="2012956"/>
            <a:chOff x="8825950" y="2254495"/>
            <a:chExt cx="1454191" cy="1255714"/>
          </a:xfrm>
        </p:grpSpPr>
        <p:sp>
          <p:nvSpPr>
            <p:cNvPr id="11" name="Rectangle 10"/>
            <p:cNvSpPr/>
            <p:nvPr/>
          </p:nvSpPr>
          <p:spPr bwMode="gray">
            <a:xfrm>
              <a:off x="8825950" y="2841266"/>
              <a:ext cx="1454191" cy="668943"/>
            </a:xfrm>
            <a:prstGeom prst="rect">
              <a:avLst/>
            </a:prstGeom>
            <a:solidFill>
              <a:srgbClr val="FFFF00"/>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Receivable</a:t>
              </a:r>
              <a:endParaRPr lang="en-US" sz="1350" kern="0" dirty="0">
                <a:ea typeface="Arial Unicode MS" pitchFamily="34" charset="-128"/>
                <a:cs typeface="Arial Unicode MS" pitchFamily="34" charset="-128"/>
              </a:endParaRPr>
            </a:p>
          </p:txBody>
        </p:sp>
        <p:sp>
          <p:nvSpPr>
            <p:cNvPr id="12" name="Rectangle 11"/>
            <p:cNvSpPr/>
            <p:nvPr/>
          </p:nvSpPr>
          <p:spPr bwMode="gray">
            <a:xfrm>
              <a:off x="8825950" y="2254495"/>
              <a:ext cx="1454191" cy="586771"/>
            </a:xfrm>
            <a:prstGeom prst="rect">
              <a:avLst/>
            </a:prstGeom>
            <a:solidFill>
              <a:schemeClr val="tx2">
                <a:lumMod val="20000"/>
                <a:lumOff val="80000"/>
              </a:schemeClr>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Contract Asset</a:t>
              </a:r>
              <a:endParaRPr lang="en-US" sz="1350" kern="0" dirty="0">
                <a:ea typeface="Arial Unicode MS" pitchFamily="34" charset="-128"/>
                <a:cs typeface="Arial Unicode MS" pitchFamily="34" charset="-128"/>
              </a:endParaRPr>
            </a:p>
          </p:txBody>
        </p:sp>
      </p:grpSp>
      <p:sp>
        <p:nvSpPr>
          <p:cNvPr id="14" name="Rectangle 13"/>
          <p:cNvSpPr/>
          <p:nvPr/>
        </p:nvSpPr>
        <p:spPr bwMode="gray">
          <a:xfrm>
            <a:off x="6799485" y="3906299"/>
            <a:ext cx="1770612" cy="2012958"/>
          </a:xfrm>
          <a:prstGeom prst="rect">
            <a:avLst/>
          </a:prstGeom>
          <a:solidFill>
            <a:schemeClr val="accent1"/>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a:ea typeface="Arial Unicode MS" pitchFamily="34" charset="-128"/>
                <a:cs typeface="Arial Unicode MS" pitchFamily="34" charset="-128"/>
              </a:rPr>
              <a:t>Revenue</a:t>
            </a:r>
          </a:p>
        </p:txBody>
      </p:sp>
      <p:cxnSp>
        <p:nvCxnSpPr>
          <p:cNvPr id="38" name="Straight Connector 37"/>
          <p:cNvCxnSpPr/>
          <p:nvPr/>
        </p:nvCxnSpPr>
        <p:spPr>
          <a:xfrm>
            <a:off x="4375594" y="3345378"/>
            <a:ext cx="4285605"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6466638" y="3345378"/>
            <a:ext cx="12415" cy="29240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45365" y="3501978"/>
            <a:ext cx="209491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Asset</a:t>
            </a:r>
          </a:p>
        </p:txBody>
      </p:sp>
      <p:sp>
        <p:nvSpPr>
          <p:cNvPr id="42" name="TextBox 41"/>
          <p:cNvSpPr txBox="1"/>
          <p:nvPr/>
        </p:nvSpPr>
        <p:spPr>
          <a:xfrm>
            <a:off x="6731761" y="3499303"/>
            <a:ext cx="209491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Profit &amp; Loss</a:t>
            </a:r>
            <a:endParaRPr lang="en-US" sz="1800" kern="0" dirty="0" smtClean="0">
              <a:ea typeface="Arial Unicode MS" pitchFamily="34" charset="-128"/>
              <a:cs typeface="Arial Unicode MS" pitchFamily="34" charset="-128"/>
            </a:endParaRPr>
          </a:p>
        </p:txBody>
      </p:sp>
      <p:sp>
        <p:nvSpPr>
          <p:cNvPr id="44" name="TextBox 43"/>
          <p:cNvSpPr txBox="1"/>
          <p:nvPr/>
        </p:nvSpPr>
        <p:spPr>
          <a:xfrm>
            <a:off x="4059821" y="2911779"/>
            <a:ext cx="491714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Balanc</a:t>
            </a:r>
            <a:r>
              <a:rPr lang="en-US" kern="0" dirty="0" smtClean="0">
                <a:ea typeface="Arial Unicode MS" pitchFamily="34" charset="-128"/>
                <a:cs typeface="Arial Unicode MS" pitchFamily="34" charset="-128"/>
              </a:rPr>
              <a:t>e S</a:t>
            </a:r>
            <a:r>
              <a:rPr lang="en-US" altLang="zh-CN" kern="0" dirty="0" smtClean="0">
                <a:ea typeface="Arial Unicode MS" pitchFamily="34" charset="-128"/>
                <a:cs typeface="Arial Unicode MS" pitchFamily="34" charset="-128"/>
              </a:rPr>
              <a:t>heet</a:t>
            </a:r>
            <a:endParaRPr lang="en-US" sz="1800" kern="0" dirty="0" smtClean="0">
              <a:ea typeface="Arial Unicode MS" pitchFamily="34" charset="-128"/>
              <a:cs typeface="Arial Unicode MS" pitchFamily="34" charset="-128"/>
            </a:endParaRPr>
          </a:p>
        </p:txBody>
      </p:sp>
      <p:sp>
        <p:nvSpPr>
          <p:cNvPr id="21" name="TextBox 20"/>
          <p:cNvSpPr txBox="1"/>
          <p:nvPr/>
        </p:nvSpPr>
        <p:spPr>
          <a:xfrm>
            <a:off x="348275" y="4641651"/>
            <a:ext cx="1679366"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kern="0" dirty="0">
                <a:ea typeface="Arial Unicode MS" pitchFamily="34" charset="-128"/>
                <a:cs typeface="Arial Unicode MS" pitchFamily="34" charset="-128"/>
              </a:rPr>
              <a:t>R</a:t>
            </a:r>
            <a:r>
              <a:rPr lang="en-US" altLang="zh-CN" sz="1800" kern="0" dirty="0" smtClean="0">
                <a:ea typeface="Arial Unicode MS" pitchFamily="34" charset="-128"/>
                <a:cs typeface="Arial Unicode MS" pitchFamily="34" charset="-128"/>
              </a:rPr>
              <a:t>ight </a:t>
            </a:r>
            <a:r>
              <a:rPr lang="en-US" altLang="zh-CN" kern="0" dirty="0" smtClean="0">
                <a:ea typeface="Arial Unicode MS" pitchFamily="34" charset="-128"/>
                <a:cs typeface="Arial Unicode MS" pitchFamily="34" charset="-128"/>
              </a:rPr>
              <a:t>to receive consideration</a:t>
            </a:r>
            <a:endParaRPr lang="en-US" sz="1800" kern="0" dirty="0" smtClean="0">
              <a:ea typeface="Arial Unicode MS" pitchFamily="34" charset="-128"/>
              <a:cs typeface="Arial Unicode MS" pitchFamily="34" charset="-128"/>
            </a:endParaRPr>
          </a:p>
        </p:txBody>
      </p:sp>
      <p:sp>
        <p:nvSpPr>
          <p:cNvPr id="29" name="TextBox 28"/>
          <p:cNvSpPr txBox="1"/>
          <p:nvPr/>
        </p:nvSpPr>
        <p:spPr>
          <a:xfrm>
            <a:off x="2803526" y="5250459"/>
            <a:ext cx="157206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Unconditional</a:t>
            </a:r>
            <a:endParaRPr lang="en-US" sz="1800" kern="0" dirty="0" smtClean="0">
              <a:ea typeface="Arial Unicode MS" pitchFamily="34" charset="-128"/>
              <a:cs typeface="Arial Unicode MS" pitchFamily="34" charset="-128"/>
            </a:endParaRPr>
          </a:p>
        </p:txBody>
      </p:sp>
      <p:sp>
        <p:nvSpPr>
          <p:cNvPr id="46" name="TextBox 45"/>
          <p:cNvSpPr txBox="1"/>
          <p:nvPr/>
        </p:nvSpPr>
        <p:spPr>
          <a:xfrm>
            <a:off x="2803527" y="4259753"/>
            <a:ext cx="150449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C</a:t>
            </a:r>
            <a:r>
              <a:rPr lang="en-US" kern="0" dirty="0" smtClean="0">
                <a:ea typeface="Arial Unicode MS" pitchFamily="34" charset="-128"/>
                <a:cs typeface="Arial Unicode MS" pitchFamily="34" charset="-128"/>
              </a:rPr>
              <a:t>onditional</a:t>
            </a:r>
            <a:endParaRPr lang="en-US" sz="1800" kern="0" dirty="0" smtClean="0">
              <a:ea typeface="Arial Unicode MS" pitchFamily="34" charset="-128"/>
              <a:cs typeface="Arial Unicode MS" pitchFamily="34" charset="-128"/>
            </a:endParaRPr>
          </a:p>
        </p:txBody>
      </p:sp>
      <p:grpSp>
        <p:nvGrpSpPr>
          <p:cNvPr id="56" name="Group 55"/>
          <p:cNvGrpSpPr/>
          <p:nvPr/>
        </p:nvGrpSpPr>
        <p:grpSpPr>
          <a:xfrm>
            <a:off x="2027641" y="4296794"/>
            <a:ext cx="744836" cy="1230664"/>
            <a:chOff x="2003366" y="3010167"/>
            <a:chExt cx="744836" cy="1230664"/>
          </a:xfrm>
        </p:grpSpPr>
        <p:sp>
          <p:nvSpPr>
            <p:cNvPr id="51" name="Bent-Up Arrow 50"/>
            <p:cNvSpPr/>
            <p:nvPr/>
          </p:nvSpPr>
          <p:spPr bwMode="gray">
            <a:xfrm rot="5400000">
              <a:off x="2207493" y="3702332"/>
              <a:ext cx="674668" cy="402329"/>
            </a:xfrm>
            <a:prstGeom prst="bentUp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Bent-Up Arrow 53"/>
            <p:cNvSpPr>
              <a:spLocks/>
            </p:cNvSpPr>
            <p:nvPr/>
          </p:nvSpPr>
          <p:spPr bwMode="gray">
            <a:xfrm rot="5400000" flipH="1">
              <a:off x="2267935" y="3085893"/>
              <a:ext cx="555993" cy="404541"/>
            </a:xfrm>
            <a:prstGeom prst="bentUpArrow">
              <a:avLst>
                <a:gd name="adj1" fmla="val 25069"/>
                <a:gd name="adj2" fmla="val 25000"/>
                <a:gd name="adj3" fmla="val 25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ectangle 54"/>
            <p:cNvSpPr/>
            <p:nvPr/>
          </p:nvSpPr>
          <p:spPr bwMode="gray">
            <a:xfrm>
              <a:off x="2003366" y="3566160"/>
              <a:ext cx="399012" cy="11637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57" name="TextBox 56"/>
          <p:cNvSpPr txBox="1"/>
          <p:nvPr/>
        </p:nvSpPr>
        <p:spPr>
          <a:xfrm>
            <a:off x="347830" y="1549867"/>
            <a:ext cx="8472170"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kern="0" dirty="0" smtClean="0">
                <a:ea typeface="Arial Unicode MS" pitchFamily="34" charset="-128"/>
                <a:cs typeface="Arial Unicode MS" pitchFamily="34" charset="-128"/>
              </a:rPr>
              <a:t>When revenue is recognized in advance to invoice due or cash, you recognize an asset which is either </a:t>
            </a:r>
            <a:r>
              <a:rPr lang="en-US" altLang="zh-CN" b="1" kern="0" dirty="0" smtClean="0">
                <a:ea typeface="Arial Unicode MS" pitchFamily="34" charset="-128"/>
                <a:cs typeface="Arial Unicode MS" pitchFamily="34" charset="-128"/>
              </a:rPr>
              <a:t>Receivable</a:t>
            </a:r>
            <a:r>
              <a:rPr lang="en-US" altLang="zh-CN" kern="0" dirty="0" smtClean="0">
                <a:ea typeface="Arial Unicode MS" pitchFamily="34" charset="-128"/>
                <a:cs typeface="Arial Unicode MS" pitchFamily="34" charset="-128"/>
              </a:rPr>
              <a:t> or </a:t>
            </a:r>
            <a:r>
              <a:rPr lang="en-US" altLang="zh-CN" b="1" kern="0" dirty="0" smtClean="0">
                <a:ea typeface="Arial Unicode MS" pitchFamily="34" charset="-128"/>
                <a:cs typeface="Arial Unicode MS" pitchFamily="34" charset="-128"/>
              </a:rPr>
              <a:t>Contract Asset</a:t>
            </a:r>
          </a:p>
          <a:p>
            <a:pPr fontAlgn="base">
              <a:spcBef>
                <a:spcPts val="600"/>
              </a:spcBef>
              <a:spcAft>
                <a:spcPct val="0"/>
              </a:spcAft>
              <a:buClr>
                <a:srgbClr val="F0AB00"/>
              </a:buClr>
              <a:buSzPct val="80000"/>
            </a:pPr>
            <a:r>
              <a:rPr lang="en-US" altLang="zh-CN" kern="0" dirty="0" smtClean="0">
                <a:ea typeface="Arial Unicode MS" pitchFamily="34" charset="-128"/>
                <a:cs typeface="Arial Unicode MS" pitchFamily="34" charset="-128"/>
              </a:rPr>
              <a:t>Both receivable and contract asset are </a:t>
            </a:r>
            <a:r>
              <a:rPr lang="en-US" altLang="zh-CN" b="1" kern="0" dirty="0" smtClean="0">
                <a:ea typeface="Arial Unicode MS" pitchFamily="34" charset="-128"/>
                <a:cs typeface="Arial Unicode MS" pitchFamily="34" charset="-128"/>
              </a:rPr>
              <a:t>monetary items</a:t>
            </a:r>
          </a:p>
        </p:txBody>
      </p:sp>
    </p:spTree>
    <p:extLst>
      <p:ext uri="{BB962C8B-B14F-4D97-AF65-F5344CB8AC3E}">
        <p14:creationId xmlns:p14="http://schemas.microsoft.com/office/powerpoint/2010/main" val="2815098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RAR </a:t>
            </a:r>
            <a:r>
              <a:rPr lang="en-US" smtClean="0"/>
              <a:t>Internal Calculation</a:t>
            </a:r>
            <a:endParaRPr lang="en-US"/>
          </a:p>
        </p:txBody>
      </p:sp>
      <p:grpSp>
        <p:nvGrpSpPr>
          <p:cNvPr id="5" name="Group 4"/>
          <p:cNvGrpSpPr/>
          <p:nvPr/>
        </p:nvGrpSpPr>
        <p:grpSpPr>
          <a:xfrm>
            <a:off x="1412160" y="2496072"/>
            <a:ext cx="4704692" cy="2925592"/>
            <a:chOff x="6558565" y="2254495"/>
            <a:chExt cx="3721576" cy="1825031"/>
          </a:xfrm>
        </p:grpSpPr>
        <p:sp>
          <p:nvSpPr>
            <p:cNvPr id="7" name="Rectangle 6"/>
            <p:cNvSpPr/>
            <p:nvPr/>
          </p:nvSpPr>
          <p:spPr bwMode="gray">
            <a:xfrm>
              <a:off x="8825950" y="2254495"/>
              <a:ext cx="1454191" cy="1265628"/>
            </a:xfrm>
            <a:prstGeom prst="rect">
              <a:avLst/>
            </a:prstGeom>
            <a:solidFill>
              <a:schemeClr val="bg2"/>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Unpaid Revenue</a:t>
              </a:r>
              <a:endParaRPr lang="en-US" sz="1350" kern="0" dirty="0">
                <a:ea typeface="Arial Unicode MS" pitchFamily="34" charset="-128"/>
                <a:cs typeface="Arial Unicode MS" pitchFamily="34" charset="-128"/>
              </a:endParaRPr>
            </a:p>
          </p:txBody>
        </p:sp>
        <p:sp>
          <p:nvSpPr>
            <p:cNvPr id="16" name="Rectangle 15"/>
            <p:cNvSpPr/>
            <p:nvPr/>
          </p:nvSpPr>
          <p:spPr bwMode="gray">
            <a:xfrm>
              <a:off x="8822559" y="3520123"/>
              <a:ext cx="1456049" cy="559403"/>
            </a:xfrm>
            <a:prstGeom prst="rect">
              <a:avLst/>
            </a:prstGeom>
            <a:solidFill>
              <a:srgbClr val="FFC000"/>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Invoice </a:t>
              </a:r>
              <a:r>
                <a:rPr lang="en-US" altLang="zh-CN" sz="1350" kern="0" dirty="0" smtClean="0">
                  <a:ea typeface="Arial Unicode MS" pitchFamily="34" charset="-128"/>
                  <a:cs typeface="Arial Unicode MS" pitchFamily="34" charset="-128"/>
                </a:rPr>
                <a:t>due</a:t>
              </a:r>
              <a:endParaRPr lang="en-US" sz="1350" kern="0" dirty="0">
                <a:ea typeface="Arial Unicode MS" pitchFamily="34" charset="-128"/>
                <a:cs typeface="Arial Unicode MS" pitchFamily="34" charset="-128"/>
              </a:endParaRPr>
            </a:p>
          </p:txBody>
        </p:sp>
        <p:sp>
          <p:nvSpPr>
            <p:cNvPr id="17" name="Rectangle 16"/>
            <p:cNvSpPr/>
            <p:nvPr/>
          </p:nvSpPr>
          <p:spPr bwMode="gray">
            <a:xfrm>
              <a:off x="6561955" y="2254495"/>
              <a:ext cx="1454191" cy="586771"/>
            </a:xfrm>
            <a:prstGeom prst="rect">
              <a:avLst/>
            </a:prstGeom>
            <a:solidFill>
              <a:schemeClr val="tx2">
                <a:lumMod val="20000"/>
                <a:lumOff val="80000"/>
              </a:schemeClr>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Contract Asset</a:t>
              </a:r>
              <a:endParaRPr lang="en-US" sz="1350" kern="0" dirty="0">
                <a:ea typeface="Arial Unicode MS" pitchFamily="34" charset="-128"/>
                <a:cs typeface="Arial Unicode MS" pitchFamily="34" charset="-128"/>
              </a:endParaRPr>
            </a:p>
          </p:txBody>
        </p:sp>
        <p:sp>
          <p:nvSpPr>
            <p:cNvPr id="18" name="Rectangle 17"/>
            <p:cNvSpPr/>
            <p:nvPr/>
          </p:nvSpPr>
          <p:spPr bwMode="gray">
            <a:xfrm>
              <a:off x="6558565" y="2851180"/>
              <a:ext cx="1454191" cy="668943"/>
            </a:xfrm>
            <a:prstGeom prst="rect">
              <a:avLst/>
            </a:prstGeom>
            <a:solidFill>
              <a:srgbClr val="FFFF00"/>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smtClean="0">
                  <a:ea typeface="Arial Unicode MS" pitchFamily="34" charset="-128"/>
                  <a:cs typeface="Arial Unicode MS" pitchFamily="34" charset="-128"/>
                </a:rPr>
                <a:t>Receivable</a:t>
              </a:r>
              <a:endParaRPr lang="en-US" sz="1350" kern="0" dirty="0">
                <a:ea typeface="Arial Unicode MS" pitchFamily="34" charset="-128"/>
                <a:cs typeface="Arial Unicode MS" pitchFamily="34" charset="-128"/>
              </a:endParaRPr>
            </a:p>
          </p:txBody>
        </p:sp>
      </p:grpSp>
      <p:sp>
        <p:nvSpPr>
          <p:cNvPr id="8" name="Rectangle 7"/>
          <p:cNvSpPr/>
          <p:nvPr/>
        </p:nvSpPr>
        <p:spPr bwMode="gray">
          <a:xfrm>
            <a:off x="6702381" y="2482106"/>
            <a:ext cx="1770612" cy="2939558"/>
          </a:xfrm>
          <a:prstGeom prst="rect">
            <a:avLst/>
          </a:prstGeom>
          <a:solidFill>
            <a:schemeClr val="accent1"/>
          </a:solidFill>
          <a:ln w="25400" algn="ctr">
            <a:solidFill>
              <a:schemeClr val="tx1"/>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pPr>
            <a:r>
              <a:rPr lang="en-US" sz="1350" kern="0" dirty="0">
                <a:ea typeface="Arial Unicode MS" pitchFamily="34" charset="-128"/>
                <a:cs typeface="Arial Unicode MS" pitchFamily="34" charset="-128"/>
              </a:rPr>
              <a:t>Revenue</a:t>
            </a:r>
          </a:p>
        </p:txBody>
      </p:sp>
      <p:cxnSp>
        <p:nvCxnSpPr>
          <p:cNvPr id="9" name="Straight Connector 8"/>
          <p:cNvCxnSpPr/>
          <p:nvPr/>
        </p:nvCxnSpPr>
        <p:spPr>
          <a:xfrm>
            <a:off x="4278490" y="1921186"/>
            <a:ext cx="4285605"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6352240" y="1921186"/>
            <a:ext cx="29710" cy="3678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48261" y="2077786"/>
            <a:ext cx="209491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Asset</a:t>
            </a:r>
          </a:p>
        </p:txBody>
      </p:sp>
      <p:sp>
        <p:nvSpPr>
          <p:cNvPr id="12" name="TextBox 11"/>
          <p:cNvSpPr txBox="1"/>
          <p:nvPr/>
        </p:nvSpPr>
        <p:spPr>
          <a:xfrm>
            <a:off x="6634657" y="2075111"/>
            <a:ext cx="209491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Profit &amp; Loss</a:t>
            </a:r>
            <a:endParaRPr lang="en-US" sz="1800" kern="0" dirty="0" smtClean="0">
              <a:ea typeface="Arial Unicode MS" pitchFamily="34" charset="-128"/>
              <a:cs typeface="Arial Unicode MS" pitchFamily="34" charset="-128"/>
            </a:endParaRPr>
          </a:p>
        </p:txBody>
      </p:sp>
      <p:sp>
        <p:nvSpPr>
          <p:cNvPr id="13" name="TextBox 12"/>
          <p:cNvSpPr txBox="1"/>
          <p:nvPr/>
        </p:nvSpPr>
        <p:spPr>
          <a:xfrm>
            <a:off x="3962717" y="1487587"/>
            <a:ext cx="4917149"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Balanc</a:t>
            </a:r>
            <a:r>
              <a:rPr lang="en-US" kern="0" dirty="0" smtClean="0">
                <a:ea typeface="Arial Unicode MS" pitchFamily="34" charset="-128"/>
                <a:cs typeface="Arial Unicode MS" pitchFamily="34" charset="-128"/>
              </a:rPr>
              <a:t>e S</a:t>
            </a:r>
            <a:r>
              <a:rPr lang="en-US" altLang="zh-CN" kern="0" dirty="0" smtClean="0">
                <a:ea typeface="Arial Unicode MS" pitchFamily="34" charset="-128"/>
                <a:cs typeface="Arial Unicode MS" pitchFamily="34" charset="-128"/>
              </a:rPr>
              <a:t>heet</a:t>
            </a:r>
            <a:endParaRPr lang="en-US" sz="1800" kern="0" dirty="0" smtClean="0">
              <a:ea typeface="Arial Unicode MS" pitchFamily="34" charset="-128"/>
              <a:cs typeface="Arial Unicode MS" pitchFamily="34" charset="-128"/>
            </a:endParaRPr>
          </a:p>
        </p:txBody>
      </p:sp>
      <p:cxnSp>
        <p:nvCxnSpPr>
          <p:cNvPr id="20" name="Straight Arrow Connector 19"/>
          <p:cNvCxnSpPr>
            <a:stCxn id="7" idx="1"/>
            <a:endCxn id="17" idx="3"/>
          </p:cNvCxnSpPr>
          <p:nvPr/>
        </p:nvCxnSpPr>
        <p:spPr>
          <a:xfrm flipH="1" flipV="1">
            <a:off x="3254786" y="2966380"/>
            <a:ext cx="1023726" cy="5441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1"/>
          </p:cNvCxnSpPr>
          <p:nvPr/>
        </p:nvCxnSpPr>
        <p:spPr>
          <a:xfrm flipH="1">
            <a:off x="3250500" y="3510496"/>
            <a:ext cx="1028012" cy="61159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784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to </a:t>
            </a:r>
            <a:r>
              <a:rPr lang="en-US" altLang="zh-CN" dirty="0" smtClean="0"/>
              <a:t>justify the Contract Asset and Receivable</a:t>
            </a:r>
            <a:endParaRPr lang="en-US" dirty="0"/>
          </a:p>
        </p:txBody>
      </p:sp>
      <p:sp>
        <p:nvSpPr>
          <p:cNvPr id="5" name="TextBox 4"/>
          <p:cNvSpPr txBox="1"/>
          <p:nvPr/>
        </p:nvSpPr>
        <p:spPr>
          <a:xfrm>
            <a:off x="324000" y="1749752"/>
            <a:ext cx="7887339" cy="196977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kern="0" dirty="0" smtClean="0">
                <a:ea typeface="Arial Unicode MS" pitchFamily="34" charset="-128"/>
                <a:cs typeface="Arial Unicode MS" pitchFamily="34" charset="-128"/>
              </a:rPr>
              <a:t>Whether the right to receive consideration </a:t>
            </a:r>
            <a:r>
              <a:rPr lang="en-US" altLang="zh-CN" kern="0" dirty="0" smtClean="0">
                <a:ea typeface="Arial Unicode MS" pitchFamily="34" charset="-128"/>
                <a:cs typeface="Arial Unicode MS" pitchFamily="34" charset="-128"/>
              </a:rPr>
              <a:t>is unconditional or not </a:t>
            </a:r>
            <a:r>
              <a:rPr lang="en-US" altLang="zh-CN" kern="0" dirty="0" smtClean="0">
                <a:ea typeface="Arial Unicode MS" pitchFamily="34" charset="-128"/>
                <a:cs typeface="Arial Unicode MS" pitchFamily="34" charset="-128"/>
              </a:rPr>
              <a:t>is </a:t>
            </a:r>
            <a:r>
              <a:rPr lang="en-US" altLang="zh-CN" kern="0" dirty="0" smtClean="0">
                <a:ea typeface="Arial Unicode MS" pitchFamily="34" charset="-128"/>
                <a:cs typeface="Arial Unicode MS" pitchFamily="34" charset="-128"/>
              </a:rPr>
              <a:t>subject to </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Entity's practice </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Operational contract</a:t>
            </a:r>
          </a:p>
          <a:p>
            <a:pPr fontAlgn="base">
              <a:spcBef>
                <a:spcPts val="600"/>
              </a:spcBef>
              <a:spcAft>
                <a:spcPct val="0"/>
              </a:spcAft>
              <a:buClr>
                <a:srgbClr val="F0AB00"/>
              </a:buClr>
              <a:buSzPct val="80000"/>
            </a:pPr>
            <a:endParaRPr lang="en-US" altLang="zh-CN" b="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altLang="zh-CN" b="1" kern="0" dirty="0" smtClean="0">
                <a:ea typeface="Arial Unicode MS" pitchFamily="34" charset="-128"/>
                <a:cs typeface="Arial Unicode MS" pitchFamily="34" charset="-128"/>
              </a:rPr>
              <a:t>Therefore</a:t>
            </a:r>
            <a:r>
              <a:rPr lang="en-US" altLang="zh-CN" b="1" kern="0" dirty="0" smtClean="0">
                <a:ea typeface="Arial Unicode MS" pitchFamily="34" charset="-128"/>
                <a:cs typeface="Arial Unicode MS" pitchFamily="34" charset="-128"/>
              </a:rPr>
              <a:t>, classification between receivable and contract asset requires flexibility depending on customer needs</a:t>
            </a:r>
          </a:p>
        </p:txBody>
      </p:sp>
    </p:spTree>
    <p:extLst>
      <p:ext uri="{BB962C8B-B14F-4D97-AF65-F5344CB8AC3E}">
        <p14:creationId xmlns:p14="http://schemas.microsoft.com/office/powerpoint/2010/main" val="1640134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r>
              <a:rPr lang="en-US" smtClean="0"/>
              <a:t>B Enhancement</a:t>
            </a:r>
            <a:endParaRPr lang="en-US" dirty="0"/>
          </a:p>
        </p:txBody>
      </p:sp>
      <p:cxnSp>
        <p:nvCxnSpPr>
          <p:cNvPr id="7" name="Straight Arrow Connector 6"/>
          <p:cNvCxnSpPr/>
          <p:nvPr/>
        </p:nvCxnSpPr>
        <p:spPr>
          <a:xfrm flipH="1">
            <a:off x="4234798" y="1461870"/>
            <a:ext cx="1" cy="1795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gray">
          <a:xfrm>
            <a:off x="3106804" y="1641381"/>
            <a:ext cx="2255988" cy="534574"/>
          </a:xfrm>
          <a:prstGeom prst="round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b="1" kern="0" noProof="0" dirty="0" smtClean="0">
                <a:ea typeface="Arial Unicode MS" pitchFamily="34" charset="-128"/>
                <a:cs typeface="Arial Unicode MS" pitchFamily="34" charset="-128"/>
              </a:rPr>
              <a:t>Standard </a:t>
            </a:r>
            <a:r>
              <a:rPr lang="en-US" sz="1000" b="1" kern="0" dirty="0" smtClean="0">
                <a:ea typeface="Arial Unicode MS" pitchFamily="34" charset="-128"/>
                <a:cs typeface="Arial Unicode MS" pitchFamily="34" charset="-128"/>
              </a:rPr>
              <a:t>Logic: Data Preparation</a:t>
            </a:r>
          </a:p>
        </p:txBody>
      </p:sp>
      <p:sp>
        <p:nvSpPr>
          <p:cNvPr id="16" name="Oval 15"/>
          <p:cNvSpPr/>
          <p:nvPr/>
        </p:nvSpPr>
        <p:spPr bwMode="gray">
          <a:xfrm>
            <a:off x="4145779" y="1271009"/>
            <a:ext cx="178039" cy="19086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TextBox 17"/>
          <p:cNvSpPr txBox="1"/>
          <p:nvPr/>
        </p:nvSpPr>
        <p:spPr>
          <a:xfrm>
            <a:off x="4364387" y="1354664"/>
            <a:ext cx="211576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Start of program B</a:t>
            </a:r>
          </a:p>
        </p:txBody>
      </p:sp>
      <p:sp>
        <p:nvSpPr>
          <p:cNvPr id="28" name="Diamond 27"/>
          <p:cNvSpPr/>
          <p:nvPr/>
        </p:nvSpPr>
        <p:spPr bwMode="gray">
          <a:xfrm>
            <a:off x="4123987" y="2326159"/>
            <a:ext cx="221622" cy="242761"/>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0" name="Straight Arrow Connector 29"/>
          <p:cNvCxnSpPr/>
          <p:nvPr/>
        </p:nvCxnSpPr>
        <p:spPr>
          <a:xfrm>
            <a:off x="4234798" y="2175955"/>
            <a:ext cx="0" cy="15020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a:off x="2707763" y="4383956"/>
            <a:ext cx="3054070" cy="876196"/>
            <a:chOff x="2761626" y="4405177"/>
            <a:chExt cx="3054070" cy="876196"/>
          </a:xfrm>
        </p:grpSpPr>
        <p:sp>
          <p:nvSpPr>
            <p:cNvPr id="11" name="Rounded Rectangle 10"/>
            <p:cNvSpPr/>
            <p:nvPr/>
          </p:nvSpPr>
          <p:spPr bwMode="gray">
            <a:xfrm>
              <a:off x="2761626" y="4405177"/>
              <a:ext cx="3054070" cy="876196"/>
            </a:xfrm>
            <a:prstGeom prst="roundRect">
              <a:avLst/>
            </a:prstGeom>
            <a:solidFill>
              <a:schemeClr val="tx2">
                <a:lumMod val="40000"/>
                <a:lumOff val="60000"/>
              </a:schemeClr>
            </a:solidFill>
            <a:ln w="6350" algn="ctr">
              <a:solidFill>
                <a:schemeClr val="tx1"/>
              </a:solidFill>
              <a:miter lim="800000"/>
              <a:headEnd/>
              <a:tailEnd/>
            </a:ln>
          </p:spPr>
          <p:txBody>
            <a:bodyPr lIns="90000" tIns="72000" rIns="90000" bIns="72000" rtlCol="0" anchor="t"/>
            <a:lstStyle/>
            <a:p>
              <a:pPr fontAlgn="base">
                <a:spcBef>
                  <a:spcPct val="50000"/>
                </a:spcBef>
                <a:spcAft>
                  <a:spcPct val="0"/>
                </a:spcAft>
                <a:buClr>
                  <a:srgbClr val="F0AB00"/>
                </a:buClr>
                <a:buSzPct val="80000"/>
              </a:pPr>
              <a:r>
                <a:rPr lang="en-US" sz="1000" b="1" kern="0" dirty="0" err="1" smtClean="0">
                  <a:ea typeface="Arial Unicode MS" pitchFamily="34" charset="-128"/>
                  <a:cs typeface="Arial Unicode MS" pitchFamily="34" charset="-128"/>
                </a:rPr>
                <a:t>BAdI:FARR_DIST_NET_CLCA_AMT_TO_POB</a:t>
              </a:r>
              <a:endParaRPr lang="en-US" sz="1000" b="1" kern="0" dirty="0" smtClean="0">
                <a:ea typeface="Arial Unicode MS" pitchFamily="34" charset="-128"/>
                <a:cs typeface="Arial Unicode MS" pitchFamily="34" charset="-128"/>
              </a:endParaRPr>
            </a:p>
          </p:txBody>
        </p:sp>
        <p:sp>
          <p:nvSpPr>
            <p:cNvPr id="27" name="Rounded Rectangle 26"/>
            <p:cNvSpPr/>
            <p:nvPr/>
          </p:nvSpPr>
          <p:spPr bwMode="gray">
            <a:xfrm>
              <a:off x="2949298" y="4718057"/>
              <a:ext cx="2624133" cy="489846"/>
            </a:xfrm>
            <a:prstGeom prst="round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b="1" kern="0" noProof="0" dirty="0" smtClean="0">
                  <a:ea typeface="Arial Unicode MS" pitchFamily="34" charset="-128"/>
                  <a:cs typeface="Arial Unicode MS" pitchFamily="34" charset="-128"/>
                </a:rPr>
                <a:t>Standard default implementation:</a:t>
              </a:r>
            </a:p>
            <a:p>
              <a:pPr marR="0" algn="ctr" defTabSz="914400" eaLnBrk="1" fontAlgn="base" latinLnBrk="0" hangingPunct="1">
                <a:lnSpc>
                  <a:spcPct val="100000"/>
                </a:lnSpc>
                <a:spcBef>
                  <a:spcPct val="50000"/>
                </a:spcBef>
                <a:spcAft>
                  <a:spcPct val="0"/>
                </a:spcAft>
                <a:buClr>
                  <a:srgbClr val="F0AB00"/>
                </a:buClr>
                <a:buSzPct val="80000"/>
                <a:tabLst/>
              </a:pPr>
              <a:r>
                <a:rPr lang="en-US" sz="800" b="1" kern="0" noProof="0" dirty="0" smtClean="0">
                  <a:ea typeface="Arial Unicode MS" pitchFamily="34" charset="-128"/>
                  <a:cs typeface="Arial Unicode MS" pitchFamily="34" charset="-128"/>
                </a:rPr>
                <a:t>Unbilled/Deferred distribution</a:t>
              </a:r>
            </a:p>
            <a:p>
              <a:pPr marR="0" algn="ctr" defTabSz="914400" eaLnBrk="1" fontAlgn="base" latinLnBrk="0" hangingPunct="1">
                <a:lnSpc>
                  <a:spcPct val="100000"/>
                </a:lnSpc>
                <a:spcBef>
                  <a:spcPct val="50000"/>
                </a:spcBef>
                <a:spcAft>
                  <a:spcPct val="0"/>
                </a:spcAft>
                <a:buClr>
                  <a:srgbClr val="F0AB00"/>
                </a:buClr>
                <a:buSzPct val="80000"/>
                <a:tabLst/>
              </a:pPr>
              <a:r>
                <a:rPr lang="en-US" sz="800" b="1" kern="0" dirty="0" smtClean="0">
                  <a:ea typeface="Arial Unicode MS" pitchFamily="34" charset="-128"/>
                  <a:cs typeface="Arial Unicode MS" pitchFamily="34" charset="-128"/>
                </a:rPr>
                <a:t>CL/CA distribution</a:t>
              </a:r>
              <a:endParaRPr lang="en-US" sz="800" b="1" kern="0" noProof="0" dirty="0" smtClean="0">
                <a:ea typeface="Arial Unicode MS" pitchFamily="34" charset="-128"/>
                <a:cs typeface="Arial Unicode MS" pitchFamily="34" charset="-128"/>
              </a:endParaRPr>
            </a:p>
          </p:txBody>
        </p:sp>
      </p:grpSp>
      <p:cxnSp>
        <p:nvCxnSpPr>
          <p:cNvPr id="49" name="Straight Arrow Connector 48"/>
          <p:cNvCxnSpPr>
            <a:stCxn id="52" idx="2"/>
            <a:endCxn id="11" idx="0"/>
          </p:cNvCxnSpPr>
          <p:nvPr/>
        </p:nvCxnSpPr>
        <p:spPr>
          <a:xfrm flipH="1">
            <a:off x="4234798" y="4236846"/>
            <a:ext cx="1" cy="14711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bwMode="gray">
          <a:xfrm>
            <a:off x="4115288" y="4030137"/>
            <a:ext cx="239021" cy="206709"/>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92" name="Group 191"/>
          <p:cNvGrpSpPr/>
          <p:nvPr/>
        </p:nvGrpSpPr>
        <p:grpSpPr>
          <a:xfrm>
            <a:off x="2781322" y="2568920"/>
            <a:ext cx="2906952" cy="922411"/>
            <a:chOff x="2754708" y="2568920"/>
            <a:chExt cx="2906952" cy="922411"/>
          </a:xfrm>
        </p:grpSpPr>
        <p:sp>
          <p:nvSpPr>
            <p:cNvPr id="26" name="Rounded Rectangle 25"/>
            <p:cNvSpPr/>
            <p:nvPr/>
          </p:nvSpPr>
          <p:spPr bwMode="gray">
            <a:xfrm>
              <a:off x="2754708" y="2668461"/>
              <a:ext cx="2906952" cy="822870"/>
            </a:xfrm>
            <a:prstGeom prst="roundRect">
              <a:avLst/>
            </a:prstGeom>
            <a:solidFill>
              <a:schemeClr val="accent1"/>
            </a:solidFill>
            <a:ln w="6350" algn="ctr">
              <a:solidFill>
                <a:schemeClr val="accent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b="1" kern="0" dirty="0" err="1" smtClean="0">
                  <a:ea typeface="Arial Unicode MS" pitchFamily="34" charset="-128"/>
                  <a:cs typeface="Arial Unicode MS" pitchFamily="34" charset="-128"/>
                </a:rPr>
                <a:t>BAdI:FARR_CLASSIFY_CA_RA</a:t>
              </a:r>
              <a:endParaRPr lang="en-US" sz="1000" b="1" kern="0" dirty="0" smtClean="0">
                <a:ea typeface="Arial Unicode MS" pitchFamily="34" charset="-128"/>
                <a:cs typeface="Arial Unicode MS" pitchFamily="34" charset="-128"/>
              </a:endParaRPr>
            </a:p>
          </p:txBody>
        </p:sp>
        <p:sp>
          <p:nvSpPr>
            <p:cNvPr id="189" name="Rounded Rectangle 188"/>
            <p:cNvSpPr/>
            <p:nvPr/>
          </p:nvSpPr>
          <p:spPr bwMode="gray">
            <a:xfrm>
              <a:off x="2887570" y="2976265"/>
              <a:ext cx="2624133" cy="463849"/>
            </a:xfrm>
            <a:prstGeom prst="round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b="1" kern="0" noProof="0" dirty="0" smtClean="0">
                  <a:ea typeface="Arial Unicode MS" pitchFamily="34" charset="-128"/>
                  <a:cs typeface="Arial Unicode MS" pitchFamily="34" charset="-128"/>
                </a:rPr>
                <a:t>Standard default implementation:</a:t>
              </a:r>
            </a:p>
            <a:p>
              <a:pPr algn="ctr" fontAlgn="base">
                <a:spcBef>
                  <a:spcPct val="50000"/>
                </a:spcBef>
                <a:spcAft>
                  <a:spcPct val="0"/>
                </a:spcAft>
                <a:buClr>
                  <a:srgbClr val="F0AB00"/>
                </a:buClr>
                <a:buSzPct val="80000"/>
              </a:pPr>
              <a:r>
                <a:rPr lang="en-US" sz="800" dirty="0"/>
                <a:t>Contract Asset = Max{Recognized revenue  -  Max(invoice due, Billable),0</a:t>
              </a:r>
              <a:endParaRPr kumimoji="0" lang="en-US" sz="800"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6" name="Straight Arrow Connector 55"/>
            <p:cNvCxnSpPr/>
            <p:nvPr/>
          </p:nvCxnSpPr>
          <p:spPr>
            <a:xfrm>
              <a:off x="4199641" y="2568920"/>
              <a:ext cx="0" cy="995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a:stCxn id="26" idx="2"/>
            <a:endCxn id="122" idx="0"/>
          </p:cNvCxnSpPr>
          <p:nvPr/>
        </p:nvCxnSpPr>
        <p:spPr>
          <a:xfrm>
            <a:off x="4234798" y="3491331"/>
            <a:ext cx="1" cy="16068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595338" y="6340655"/>
            <a:ext cx="938688"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ea typeface="Arial Unicode MS" pitchFamily="34" charset="-128"/>
                <a:cs typeface="Arial Unicode MS" pitchFamily="34" charset="-128"/>
              </a:rPr>
              <a:t>End of Program B</a:t>
            </a:r>
          </a:p>
        </p:txBody>
      </p:sp>
      <p:sp>
        <p:nvSpPr>
          <p:cNvPr id="78" name="Rounded Rectangle 77"/>
          <p:cNvSpPr/>
          <p:nvPr/>
        </p:nvSpPr>
        <p:spPr bwMode="gray">
          <a:xfrm>
            <a:off x="3106804" y="5700015"/>
            <a:ext cx="2255988" cy="534574"/>
          </a:xfrm>
          <a:prstGeom prst="roundRect">
            <a:avLst/>
          </a:prstGeom>
          <a:solidFill>
            <a:schemeClr val="bg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b="1" kern="0" dirty="0" smtClean="0">
                <a:ea typeface="Arial Unicode MS" pitchFamily="34" charset="-128"/>
                <a:cs typeface="Arial Unicode MS" pitchFamily="34" charset="-128"/>
              </a:rPr>
              <a:t>Stand logic: Generate Posting entries </a:t>
            </a:r>
          </a:p>
        </p:txBody>
      </p:sp>
      <p:sp>
        <p:nvSpPr>
          <p:cNvPr id="97" name="TextBox 96"/>
          <p:cNvSpPr txBox="1"/>
          <p:nvPr/>
        </p:nvSpPr>
        <p:spPr>
          <a:xfrm>
            <a:off x="2550406" y="2335400"/>
            <a:ext cx="1400328"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Revenue &gt; Invoice due</a:t>
            </a:r>
            <a:endParaRPr lang="en-US" sz="1000" kern="0" dirty="0" smtClean="0">
              <a:ea typeface="Arial Unicode MS" pitchFamily="34" charset="-128"/>
              <a:cs typeface="Arial Unicode MS" pitchFamily="34" charset="-128"/>
            </a:endParaRPr>
          </a:p>
        </p:txBody>
      </p:sp>
      <p:sp>
        <p:nvSpPr>
          <p:cNvPr id="104" name="TextBox 103"/>
          <p:cNvSpPr txBox="1"/>
          <p:nvPr/>
        </p:nvSpPr>
        <p:spPr>
          <a:xfrm>
            <a:off x="3230881" y="3978865"/>
            <a:ext cx="839898"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FX1 or FX2?</a:t>
            </a:r>
            <a:endParaRPr lang="en-US" sz="1000" kern="0" dirty="0" smtClean="0">
              <a:ea typeface="Arial Unicode MS" pitchFamily="34" charset="-128"/>
              <a:cs typeface="Arial Unicode MS" pitchFamily="34" charset="-128"/>
            </a:endParaRPr>
          </a:p>
        </p:txBody>
      </p:sp>
      <p:sp>
        <p:nvSpPr>
          <p:cNvPr id="122" name="Oval 121"/>
          <p:cNvSpPr/>
          <p:nvPr/>
        </p:nvSpPr>
        <p:spPr bwMode="gray">
          <a:xfrm>
            <a:off x="4145779" y="3652017"/>
            <a:ext cx="178039" cy="190861"/>
          </a:xfrm>
          <a:prstGeom prst="ellipse">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8" name="Elbow Connector 127"/>
          <p:cNvCxnSpPr>
            <a:stCxn id="28" idx="3"/>
            <a:endCxn id="122" idx="6"/>
          </p:cNvCxnSpPr>
          <p:nvPr/>
        </p:nvCxnSpPr>
        <p:spPr>
          <a:xfrm flipH="1">
            <a:off x="4323818" y="2447540"/>
            <a:ext cx="21791" cy="1299908"/>
          </a:xfrm>
          <a:prstGeom prst="bentConnector3">
            <a:avLst>
              <a:gd name="adj1" fmla="val -920838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2" idx="4"/>
            <a:endCxn id="52" idx="0"/>
          </p:cNvCxnSpPr>
          <p:nvPr/>
        </p:nvCxnSpPr>
        <p:spPr>
          <a:xfrm>
            <a:off x="4234799" y="3842878"/>
            <a:ext cx="0" cy="1872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Oval 134"/>
          <p:cNvSpPr/>
          <p:nvPr/>
        </p:nvSpPr>
        <p:spPr bwMode="gray">
          <a:xfrm>
            <a:off x="4145779" y="5394499"/>
            <a:ext cx="178039" cy="190861"/>
          </a:xfrm>
          <a:prstGeom prst="ellipse">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37" name="Straight Arrow Connector 136"/>
          <p:cNvCxnSpPr>
            <a:stCxn id="11" idx="2"/>
            <a:endCxn id="135" idx="0"/>
          </p:cNvCxnSpPr>
          <p:nvPr/>
        </p:nvCxnSpPr>
        <p:spPr>
          <a:xfrm>
            <a:off x="4234798" y="5260152"/>
            <a:ext cx="1" cy="1343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5" idx="4"/>
            <a:endCxn id="78" idx="0"/>
          </p:cNvCxnSpPr>
          <p:nvPr/>
        </p:nvCxnSpPr>
        <p:spPr>
          <a:xfrm flipH="1">
            <a:off x="4234798" y="5585360"/>
            <a:ext cx="1" cy="11465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52" idx="3"/>
            <a:endCxn id="135" idx="6"/>
          </p:cNvCxnSpPr>
          <p:nvPr/>
        </p:nvCxnSpPr>
        <p:spPr>
          <a:xfrm flipH="1">
            <a:off x="4323818" y="4133492"/>
            <a:ext cx="30491" cy="1356438"/>
          </a:xfrm>
          <a:prstGeom prst="bentConnector3">
            <a:avLst>
              <a:gd name="adj1" fmla="val -645600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bwMode="gray">
          <a:xfrm>
            <a:off x="4145779" y="6340655"/>
            <a:ext cx="178039" cy="190861"/>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14" name="Straight Arrow Connector 213"/>
          <p:cNvCxnSpPr>
            <a:stCxn id="78" idx="2"/>
            <a:endCxn id="176" idx="0"/>
          </p:cNvCxnSpPr>
          <p:nvPr/>
        </p:nvCxnSpPr>
        <p:spPr>
          <a:xfrm>
            <a:off x="4234798" y="6234589"/>
            <a:ext cx="1" cy="1060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6483941" y="4658730"/>
            <a:ext cx="570121"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FX2</a:t>
            </a:r>
            <a:endParaRPr lang="en-US" sz="1000" kern="0" dirty="0" smtClean="0">
              <a:ea typeface="Arial Unicode MS" pitchFamily="34" charset="-128"/>
              <a:cs typeface="Arial Unicode MS" pitchFamily="34" charset="-128"/>
            </a:endParaRPr>
          </a:p>
        </p:txBody>
      </p:sp>
      <p:sp>
        <p:nvSpPr>
          <p:cNvPr id="218" name="TextBox 217"/>
          <p:cNvSpPr txBox="1"/>
          <p:nvPr/>
        </p:nvSpPr>
        <p:spPr>
          <a:xfrm>
            <a:off x="4286939" y="4170205"/>
            <a:ext cx="570121"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FX1</a:t>
            </a:r>
            <a:endParaRPr lang="en-US" sz="1000" kern="0" dirty="0" smtClean="0">
              <a:ea typeface="Arial Unicode MS" pitchFamily="34" charset="-128"/>
              <a:cs typeface="Arial Unicode MS" pitchFamily="34" charset="-128"/>
            </a:endParaRPr>
          </a:p>
        </p:txBody>
      </p:sp>
      <p:sp>
        <p:nvSpPr>
          <p:cNvPr id="224" name="TextBox 223"/>
          <p:cNvSpPr txBox="1"/>
          <p:nvPr/>
        </p:nvSpPr>
        <p:spPr>
          <a:xfrm>
            <a:off x="6415831" y="2914709"/>
            <a:ext cx="270719"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No</a:t>
            </a:r>
            <a:endParaRPr lang="en-US" sz="1000" kern="0" dirty="0" smtClean="0">
              <a:ea typeface="Arial Unicode MS" pitchFamily="34" charset="-128"/>
              <a:cs typeface="Arial Unicode MS" pitchFamily="34" charset="-128"/>
            </a:endParaRPr>
          </a:p>
        </p:txBody>
      </p:sp>
      <p:sp>
        <p:nvSpPr>
          <p:cNvPr id="36" name="TextBox 35"/>
          <p:cNvSpPr txBox="1"/>
          <p:nvPr/>
        </p:nvSpPr>
        <p:spPr>
          <a:xfrm>
            <a:off x="5602606" y="1330729"/>
            <a:ext cx="3063874" cy="1038746"/>
          </a:xfrm>
          <a:prstGeom prst="rect">
            <a:avLst/>
          </a:prstGeom>
          <a:noFill/>
        </p:spPr>
        <p:txBody>
          <a:bodyPr wrap="square" lIns="0" tIns="0" rIns="0" bIns="0" rtlCol="0">
            <a:spAutoFit/>
          </a:bodyPr>
          <a:lstStyle/>
          <a:p>
            <a:pPr marL="171450" indent="-171450" fontAlgn="base">
              <a:spcBef>
                <a:spcPts val="600"/>
              </a:spcBef>
              <a:spcAft>
                <a:spcPct val="0"/>
              </a:spcAft>
              <a:buClr>
                <a:srgbClr val="F0AB00"/>
              </a:buClr>
              <a:buSzPct val="80000"/>
              <a:buFont typeface="Arial" panose="020B0604020202020204" pitchFamily="34" charset="0"/>
              <a:buChar char="•"/>
            </a:pPr>
            <a:r>
              <a:rPr lang="en-US" altLang="zh-CN" sz="1050" b="1" kern="0" dirty="0" smtClean="0">
                <a:ea typeface="Arial Unicode MS" pitchFamily="34" charset="-128"/>
                <a:cs typeface="Arial Unicode MS" pitchFamily="34" charset="-128"/>
              </a:rPr>
              <a:t>Recognized Revenue per POB</a:t>
            </a:r>
          </a:p>
          <a:p>
            <a:pPr marL="171450" indent="-171450" fontAlgn="base">
              <a:spcBef>
                <a:spcPts val="600"/>
              </a:spcBef>
              <a:spcAft>
                <a:spcPct val="0"/>
              </a:spcAft>
              <a:buClr>
                <a:srgbClr val="F0AB00"/>
              </a:buClr>
              <a:buSzPct val="80000"/>
              <a:buFont typeface="Arial" panose="020B0604020202020204" pitchFamily="34" charset="0"/>
              <a:buChar char="•"/>
            </a:pPr>
            <a:r>
              <a:rPr lang="en-US" sz="1050" b="1" kern="0" dirty="0" smtClean="0">
                <a:ea typeface="Arial Unicode MS" pitchFamily="34" charset="-128"/>
                <a:cs typeface="Arial Unicode MS" pitchFamily="34" charset="-128"/>
              </a:rPr>
              <a:t>Actual invoice and invoice due per POB</a:t>
            </a:r>
          </a:p>
          <a:p>
            <a:pPr marL="171450" indent="-171450" fontAlgn="base">
              <a:spcBef>
                <a:spcPts val="600"/>
              </a:spcBef>
              <a:spcAft>
                <a:spcPct val="0"/>
              </a:spcAft>
              <a:buClr>
                <a:srgbClr val="F0AB00"/>
              </a:buClr>
              <a:buSzPct val="80000"/>
              <a:buFont typeface="Arial" panose="020B0604020202020204" pitchFamily="34" charset="0"/>
              <a:buChar char="•"/>
            </a:pPr>
            <a:r>
              <a:rPr lang="en-US" sz="1050" b="1" kern="0" dirty="0" smtClean="0">
                <a:ea typeface="Arial Unicode MS" pitchFamily="34" charset="-128"/>
                <a:cs typeface="Arial Unicode MS" pitchFamily="34" charset="-128"/>
              </a:rPr>
              <a:t>Distributed invoice and invoice due per POB</a:t>
            </a:r>
          </a:p>
          <a:p>
            <a:pPr marL="171450" indent="-171450" fontAlgn="base">
              <a:spcBef>
                <a:spcPts val="600"/>
              </a:spcBef>
              <a:spcAft>
                <a:spcPct val="0"/>
              </a:spcAft>
              <a:buClr>
                <a:srgbClr val="F0AB00"/>
              </a:buClr>
              <a:buSzPct val="80000"/>
              <a:buFont typeface="Arial" panose="020B0604020202020204" pitchFamily="34" charset="0"/>
              <a:buChar char="•"/>
            </a:pPr>
            <a:r>
              <a:rPr lang="en-US" sz="1050" b="1" kern="0" dirty="0" smtClean="0">
                <a:ea typeface="Arial Unicode MS" pitchFamily="34" charset="-128"/>
                <a:cs typeface="Arial Unicode MS" pitchFamily="34" charset="-128"/>
              </a:rPr>
              <a:t>POB attributes with extension(allocated price/contractual price)</a:t>
            </a:r>
            <a:endParaRPr lang="en-US" sz="1050" b="1" kern="0" dirty="0" smtClean="0">
              <a:ea typeface="Arial Unicode MS" pitchFamily="34" charset="-128"/>
              <a:cs typeface="Arial Unicode MS" pitchFamily="34" charset="-128"/>
            </a:endParaRPr>
          </a:p>
        </p:txBody>
      </p:sp>
      <p:sp>
        <p:nvSpPr>
          <p:cNvPr id="4" name="Right Arrow 3"/>
          <p:cNvSpPr/>
          <p:nvPr/>
        </p:nvSpPr>
        <p:spPr bwMode="gray">
          <a:xfrm>
            <a:off x="1841746" y="2930019"/>
            <a:ext cx="708660" cy="43434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TextBox 4"/>
          <p:cNvSpPr txBox="1"/>
          <p:nvPr/>
        </p:nvSpPr>
        <p:spPr>
          <a:xfrm>
            <a:off x="554871" y="3008689"/>
            <a:ext cx="122682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New </a:t>
            </a:r>
            <a:r>
              <a:rPr lang="en-US" sz="1800" b="1" kern="0" dirty="0" err="1" smtClean="0">
                <a:ea typeface="Arial Unicode MS" pitchFamily="34" charset="-128"/>
                <a:cs typeface="Arial Unicode MS" pitchFamily="34" charset="-128"/>
              </a:rPr>
              <a:t>BAdI</a:t>
            </a:r>
            <a:endParaRPr lang="en-US" sz="1800" b="1" kern="0" dirty="0" smtClean="0">
              <a:ea typeface="Arial Unicode MS" pitchFamily="34" charset="-128"/>
              <a:cs typeface="Arial Unicode MS" pitchFamily="34" charset="-128"/>
            </a:endParaRPr>
          </a:p>
        </p:txBody>
      </p:sp>
      <p:sp>
        <p:nvSpPr>
          <p:cNvPr id="39" name="TextBox 38"/>
          <p:cNvSpPr txBox="1"/>
          <p:nvPr/>
        </p:nvSpPr>
        <p:spPr>
          <a:xfrm>
            <a:off x="3131110" y="3657604"/>
            <a:ext cx="1103689"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Standard check</a:t>
            </a:r>
            <a:endParaRPr lang="en-US" sz="1000" kern="0" dirty="0" smtClean="0">
              <a:ea typeface="Arial Unicode MS" pitchFamily="34" charset="-128"/>
              <a:cs typeface="Arial Unicode MS" pitchFamily="34" charset="-128"/>
            </a:endParaRPr>
          </a:p>
        </p:txBody>
      </p:sp>
      <p:sp>
        <p:nvSpPr>
          <p:cNvPr id="40" name="TextBox 39"/>
          <p:cNvSpPr txBox="1"/>
          <p:nvPr/>
        </p:nvSpPr>
        <p:spPr>
          <a:xfrm>
            <a:off x="3158559" y="5402350"/>
            <a:ext cx="1103689"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000" kern="0" dirty="0" smtClean="0">
                <a:ea typeface="Arial Unicode MS" pitchFamily="34" charset="-128"/>
                <a:cs typeface="Arial Unicode MS" pitchFamily="34" charset="-128"/>
              </a:rPr>
              <a:t>Standard check</a:t>
            </a:r>
            <a:endParaRPr lang="en-US" sz="10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47224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Thank you</a:t>
            </a:r>
            <a:endParaRPr lang="en-US" dirty="0"/>
          </a:p>
        </p:txBody>
      </p:sp>
      <p:sp>
        <p:nvSpPr>
          <p:cNvPr id="3" name="Text Placeholder 2"/>
          <p:cNvSpPr>
            <a:spLocks noGrp="1"/>
          </p:cNvSpPr>
          <p:nvPr>
            <p:ph type="body" sz="quarter" idx="10"/>
          </p:nvPr>
        </p:nvSpPr>
        <p:spPr/>
        <p:txBody>
          <a:bodyPr/>
          <a:lstStyle/>
          <a:p>
            <a:r>
              <a:rPr lang="en-US" b="1"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a:p>
            <a:endParaRPr lang="en-US" dirty="0"/>
          </a:p>
          <a:p>
            <a:r>
              <a:rPr lang="en-US" dirty="0"/>
              <a:t>F name L name</a:t>
            </a:r>
          </a:p>
          <a:p>
            <a:r>
              <a:rPr lang="en-US" dirty="0"/>
              <a:t>Title</a:t>
            </a:r>
          </a:p>
          <a:p>
            <a:r>
              <a:rPr lang="en-US" dirty="0"/>
              <a:t>Address</a:t>
            </a:r>
          </a:p>
          <a:p>
            <a:r>
              <a:rPr lang="en-US" dirty="0"/>
              <a:t>Phone </a:t>
            </a:r>
            <a:r>
              <a:rPr lang="en-US" dirty="0" smtClean="0"/>
              <a:t>number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Group 28"/>
          <p:cNvGrpSpPr/>
          <p:nvPr/>
        </p:nvGrpSpPr>
        <p:grpSpPr>
          <a:xfrm>
            <a:off x="323999" y="324000"/>
            <a:ext cx="8496000" cy="5761738"/>
            <a:chOff x="323999" y="324000"/>
            <a:chExt cx="8496000" cy="5761738"/>
          </a:xfrm>
        </p:grpSpPr>
        <p:grpSp>
          <p:nvGrpSpPr>
            <p:cNvPr id="5" name="Group 73"/>
            <p:cNvGrpSpPr/>
            <p:nvPr/>
          </p:nvGrpSpPr>
          <p:grpSpPr>
            <a:xfrm>
              <a:off x="1245790" y="325738"/>
              <a:ext cx="163513" cy="5760000"/>
              <a:chOff x="0" y="0"/>
              <a:chExt cx="163513" cy="6858000"/>
            </a:xfrm>
          </p:grpSpPr>
          <p:cxnSp>
            <p:nvCxnSpPr>
              <p:cNvPr id="73" name="Straight Connector 72"/>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76"/>
            <p:cNvGrpSpPr/>
            <p:nvPr/>
          </p:nvGrpSpPr>
          <p:grpSpPr>
            <a:xfrm>
              <a:off x="2328068" y="325738"/>
              <a:ext cx="163513" cy="5760000"/>
              <a:chOff x="0" y="0"/>
              <a:chExt cx="163513" cy="6858000"/>
            </a:xfrm>
          </p:grpSpPr>
          <p:cxnSp>
            <p:nvCxnSpPr>
              <p:cNvPr id="71" name="Straight Connector 70"/>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 name="Group 79"/>
            <p:cNvGrpSpPr/>
            <p:nvPr/>
          </p:nvGrpSpPr>
          <p:grpSpPr>
            <a:xfrm>
              <a:off x="3410346" y="325738"/>
              <a:ext cx="163513" cy="5760000"/>
              <a:chOff x="0" y="0"/>
              <a:chExt cx="163513" cy="6858000"/>
            </a:xfrm>
          </p:grpSpPr>
          <p:cxnSp>
            <p:nvCxnSpPr>
              <p:cNvPr id="69" name="Straight Connector 68"/>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Group 82"/>
            <p:cNvGrpSpPr/>
            <p:nvPr/>
          </p:nvGrpSpPr>
          <p:grpSpPr>
            <a:xfrm>
              <a:off x="4492624" y="325738"/>
              <a:ext cx="163513" cy="5760000"/>
              <a:chOff x="0" y="0"/>
              <a:chExt cx="163513" cy="6858000"/>
            </a:xfrm>
          </p:grpSpPr>
          <p:cxnSp>
            <p:nvCxnSpPr>
              <p:cNvPr id="67" name="Straight Connector 66"/>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85"/>
            <p:cNvGrpSpPr/>
            <p:nvPr/>
          </p:nvGrpSpPr>
          <p:grpSpPr>
            <a:xfrm>
              <a:off x="5574902" y="325738"/>
              <a:ext cx="163513" cy="5760000"/>
              <a:chOff x="0" y="0"/>
              <a:chExt cx="163513" cy="6858000"/>
            </a:xfrm>
          </p:grpSpPr>
          <p:cxnSp>
            <p:nvCxnSpPr>
              <p:cNvPr id="65" name="Straight Connector 64"/>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oup 88"/>
            <p:cNvGrpSpPr/>
            <p:nvPr/>
          </p:nvGrpSpPr>
          <p:grpSpPr>
            <a:xfrm>
              <a:off x="6657180" y="325738"/>
              <a:ext cx="163513" cy="5760000"/>
              <a:chOff x="0" y="0"/>
              <a:chExt cx="163513" cy="6858000"/>
            </a:xfrm>
          </p:grpSpPr>
          <p:cxnSp>
            <p:nvCxnSpPr>
              <p:cNvPr id="63" name="Straight Connector 62"/>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oup 91"/>
            <p:cNvGrpSpPr/>
            <p:nvPr/>
          </p:nvGrpSpPr>
          <p:grpSpPr>
            <a:xfrm>
              <a:off x="7739458" y="325738"/>
              <a:ext cx="163513" cy="5760000"/>
              <a:chOff x="0" y="0"/>
              <a:chExt cx="163513" cy="6858000"/>
            </a:xfrm>
          </p:grpSpPr>
          <p:cxnSp>
            <p:nvCxnSpPr>
              <p:cNvPr id="61" name="Straight Connector 60"/>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23999" y="324000"/>
              <a:ext cx="8496000" cy="5760000"/>
              <a:chOff x="323999" y="324000"/>
              <a:chExt cx="8496000" cy="5760000"/>
            </a:xfrm>
          </p:grpSpPr>
          <p:sp>
            <p:nvSpPr>
              <p:cNvPr id="60" name="Rectangle 59"/>
              <p:cNvSpPr/>
              <p:nvPr/>
            </p:nvSpPr>
            <p:spPr bwMode="gray">
              <a:xfrm>
                <a:off x="324000" y="324000"/>
                <a:ext cx="8494713" cy="912663"/>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2"/>
                    </a:solidFill>
                    <a:effectLst/>
                    <a:uLnTx/>
                    <a:uFillTx/>
                    <a:ea typeface="Arial Unicode MS" pitchFamily="34" charset="-128"/>
                    <a:cs typeface="Arial Unicode MS" pitchFamily="34" charset="-128"/>
                  </a:rPr>
                  <a:t>Headline area</a:t>
                </a:r>
              </a:p>
            </p:txBody>
          </p:sp>
          <p:sp>
            <p:nvSpPr>
              <p:cNvPr id="3" name="Rectangle 2"/>
              <p:cNvSpPr/>
              <p:nvPr/>
            </p:nvSpPr>
            <p:spPr bwMode="gray">
              <a:xfrm>
                <a:off x="324000" y="1690688"/>
                <a:ext cx="8494713" cy="4391025"/>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164" name="Rectangle 163"/>
              <p:cNvSpPr/>
              <p:nvPr/>
            </p:nvSpPr>
            <p:spPr bwMode="gray">
              <a:xfrm>
                <a:off x="323999" y="324000"/>
                <a:ext cx="8496000" cy="5760000"/>
              </a:xfrm>
              <a:prstGeom prst="rect">
                <a:avLst/>
              </a:prstGeom>
              <a:noFill/>
              <a:ln w="317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324000" y="1236663"/>
                <a:ext cx="8494712" cy="453600"/>
              </a:xfrm>
              <a:prstGeom prst="rect">
                <a:avLst/>
              </a:prstGeom>
              <a:solidFill>
                <a:schemeClr val="tx2">
                  <a:alpha val="53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White space</a:t>
                </a:r>
              </a:p>
            </p:txBody>
          </p:sp>
        </p:grpSp>
      </p:grpSp>
      <p:sp>
        <p:nvSpPr>
          <p:cNvPr id="55" name="Title 54"/>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4x3_white.pptx" id="{D910AF12-926D-47EF-A649-C83652429031}" vid="{9756C12F-8D62-471F-B969-96B966096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SAP_2016_4x3_white</Template>
  <TotalTime>908</TotalTime>
  <Words>447</Words>
  <Application>Microsoft Office PowerPoint</Application>
  <PresentationFormat>On-screen Show (4:3)</PresentationFormat>
  <Paragraphs>93</Paragraphs>
  <Slides>9</Slides>
  <Notes>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Unicode MS</vt:lpstr>
      <vt:lpstr>Arial</vt:lpstr>
      <vt:lpstr>Courier New</vt:lpstr>
      <vt:lpstr>Symbol</vt:lpstr>
      <vt:lpstr>Wingdings</vt:lpstr>
      <vt:lpstr>Wingdings</vt:lpstr>
      <vt:lpstr>SAP_2016_4x3_white</vt:lpstr>
      <vt:lpstr>Contract Asset and Receivable Classification</vt:lpstr>
      <vt:lpstr>Contract Asset and Receivable</vt:lpstr>
      <vt:lpstr>RAR Internal Calculation</vt:lpstr>
      <vt:lpstr>Practice to justify the Contract Asset and Receivable</vt:lpstr>
      <vt:lpstr>Program B Enhancement</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Fang, Xin</dc:creator>
  <cp:keywords>2016/4:3</cp:keywords>
  <cp:lastModifiedBy>Fang, Xin</cp:lastModifiedBy>
  <cp:revision>40</cp:revision>
  <dcterms:created xsi:type="dcterms:W3CDTF">2016-12-12T05:26:35Z</dcterms:created>
  <dcterms:modified xsi:type="dcterms:W3CDTF">2016-12-15T09:06:22Z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