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3"/>
  </p:notesMasterIdLst>
  <p:handoutMasterIdLst>
    <p:handoutMasterId r:id="rId24"/>
  </p:handoutMasterIdLst>
  <p:sldIdLst>
    <p:sldId id="361" r:id="rId2"/>
    <p:sldId id="344" r:id="rId3"/>
    <p:sldId id="284" r:id="rId4"/>
    <p:sldId id="325" r:id="rId5"/>
    <p:sldId id="366" r:id="rId6"/>
    <p:sldId id="367" r:id="rId7"/>
    <p:sldId id="368" r:id="rId8"/>
    <p:sldId id="369" r:id="rId9"/>
    <p:sldId id="377" r:id="rId10"/>
    <p:sldId id="370" r:id="rId11"/>
    <p:sldId id="373" r:id="rId12"/>
    <p:sldId id="378" r:id="rId13"/>
    <p:sldId id="379" r:id="rId14"/>
    <p:sldId id="372" r:id="rId15"/>
    <p:sldId id="380" r:id="rId16"/>
    <p:sldId id="365" r:id="rId17"/>
    <p:sldId id="376" r:id="rId18"/>
    <p:sldId id="375" r:id="rId19"/>
    <p:sldId id="265" r:id="rId20"/>
    <p:sldId id="339" r:id="rId21"/>
    <p:sldId id="346" r:id="rId22"/>
  </p:sldIdLst>
  <p:sldSz cx="12195175" cy="6859588"/>
  <p:notesSz cx="6797675" cy="9874250"/>
  <p:embeddedFontLst>
    <p:embeddedFont>
      <p:font typeface="Arial Unicode MS" panose="020B0604020202020204" pitchFamily="34" charset="-128"/>
      <p:regular r:id="rId25"/>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574" autoAdjust="0"/>
  </p:normalViewPr>
  <p:slideViewPr>
    <p:cSldViewPr snapToGrid="0" showGuides="1">
      <p:cViewPr varScale="1">
        <p:scale>
          <a:sx n="100" d="100"/>
          <a:sy n="100" d="100"/>
        </p:scale>
        <p:origin x="216" y="84"/>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042117\Desktop\Book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4B-4E62-B636-0FF06145F7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74B-4E62-B636-0FF06145F7BB}"/>
              </c:ext>
            </c:extLst>
          </c:dPt>
          <c:cat>
            <c:strRef>
              <c:f>case1!$E$7:$E$8</c:f>
              <c:strCache>
                <c:ptCount val="2"/>
                <c:pt idx="0">
                  <c:v>License</c:v>
                </c:pt>
                <c:pt idx="1">
                  <c:v>SA</c:v>
                </c:pt>
              </c:strCache>
            </c:strRef>
          </c:cat>
          <c:val>
            <c:numRef>
              <c:f>case1!$F$7:$F$8</c:f>
              <c:numCache>
                <c:formatCode>General</c:formatCode>
                <c:ptCount val="2"/>
                <c:pt idx="0">
                  <c:v>1.8</c:v>
                </c:pt>
                <c:pt idx="1">
                  <c:v>1.2</c:v>
                </c:pt>
              </c:numCache>
            </c:numRef>
          </c:val>
          <c:extLst>
            <c:ext xmlns:c16="http://schemas.microsoft.com/office/drawing/2014/chart" uri="{C3380CC4-5D6E-409C-BE32-E72D297353CC}">
              <c16:uniqueId val="{00000004-474B-4E62-B636-0FF06145F7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Timing</a:t>
            </a:r>
            <a:r>
              <a:rPr lang="en-US" baseline="0" dirty="0"/>
              <a:t> of Revenue - Current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case1!$E$17</c:f>
              <c:strCache>
                <c:ptCount val="1"/>
                <c:pt idx="0">
                  <c:v>License</c:v>
                </c:pt>
              </c:strCache>
            </c:strRef>
          </c:tx>
          <c:spPr>
            <a:solidFill>
              <a:schemeClr val="accent1"/>
            </a:solidFill>
            <a:ln>
              <a:noFill/>
            </a:ln>
            <a:effectLst/>
          </c:spPr>
          <c:invertIfNegative val="0"/>
          <c:cat>
            <c:strRef>
              <c:f>case1!$F$16:$H$16</c:f>
              <c:strCache>
                <c:ptCount val="3"/>
                <c:pt idx="0">
                  <c:v>Y1</c:v>
                </c:pt>
                <c:pt idx="1">
                  <c:v>Y2</c:v>
                </c:pt>
                <c:pt idx="2">
                  <c:v>Y3</c:v>
                </c:pt>
              </c:strCache>
            </c:strRef>
          </c:cat>
          <c:val>
            <c:numRef>
              <c:f>case1!$F$17:$H$17</c:f>
              <c:numCache>
                <c:formatCode>General</c:formatCode>
                <c:ptCount val="3"/>
                <c:pt idx="0">
                  <c:v>0.6</c:v>
                </c:pt>
                <c:pt idx="1">
                  <c:v>0.6</c:v>
                </c:pt>
                <c:pt idx="2">
                  <c:v>0.6</c:v>
                </c:pt>
              </c:numCache>
            </c:numRef>
          </c:val>
          <c:extLst>
            <c:ext xmlns:c16="http://schemas.microsoft.com/office/drawing/2014/chart" uri="{C3380CC4-5D6E-409C-BE32-E72D297353CC}">
              <c16:uniqueId val="{00000000-F0A0-426A-AA3E-085199BB5A81}"/>
            </c:ext>
          </c:extLst>
        </c:ser>
        <c:ser>
          <c:idx val="1"/>
          <c:order val="1"/>
          <c:tx>
            <c:strRef>
              <c:f>case1!$E$18</c:f>
              <c:strCache>
                <c:ptCount val="1"/>
                <c:pt idx="0">
                  <c:v>SA</c:v>
                </c:pt>
              </c:strCache>
            </c:strRef>
          </c:tx>
          <c:spPr>
            <a:solidFill>
              <a:schemeClr val="accent2"/>
            </a:solidFill>
            <a:ln>
              <a:noFill/>
            </a:ln>
            <a:effectLst/>
          </c:spPr>
          <c:invertIfNegative val="0"/>
          <c:cat>
            <c:strRef>
              <c:f>case1!$F$16:$H$16</c:f>
              <c:strCache>
                <c:ptCount val="3"/>
                <c:pt idx="0">
                  <c:v>Y1</c:v>
                </c:pt>
                <c:pt idx="1">
                  <c:v>Y2</c:v>
                </c:pt>
                <c:pt idx="2">
                  <c:v>Y3</c:v>
                </c:pt>
              </c:strCache>
            </c:strRef>
          </c:cat>
          <c:val>
            <c:numRef>
              <c:f>case1!$F$18:$H$18</c:f>
              <c:numCache>
                <c:formatCode>General</c:formatCode>
                <c:ptCount val="3"/>
                <c:pt idx="0">
                  <c:v>0.4</c:v>
                </c:pt>
                <c:pt idx="1">
                  <c:v>0.4</c:v>
                </c:pt>
                <c:pt idx="2">
                  <c:v>0.4</c:v>
                </c:pt>
              </c:numCache>
            </c:numRef>
          </c:val>
          <c:extLst>
            <c:ext xmlns:c16="http://schemas.microsoft.com/office/drawing/2014/chart" uri="{C3380CC4-5D6E-409C-BE32-E72D297353CC}">
              <c16:uniqueId val="{00000001-F0A0-426A-AA3E-085199BB5A81}"/>
            </c:ext>
          </c:extLst>
        </c:ser>
        <c:ser>
          <c:idx val="2"/>
          <c:order val="2"/>
          <c:tx>
            <c:v>Total</c:v>
          </c:tx>
          <c:spPr>
            <a:solidFill>
              <a:schemeClr val="accent3"/>
            </a:solidFill>
            <a:ln>
              <a:noFill/>
            </a:ln>
            <a:effectLst/>
          </c:spPr>
          <c:invertIfNegative val="0"/>
          <c:val>
            <c:numRef>
              <c:f>case1!$F$19:$H$19</c:f>
              <c:numCache>
                <c:formatCode>General</c:formatCode>
                <c:ptCount val="3"/>
                <c:pt idx="0">
                  <c:v>1</c:v>
                </c:pt>
                <c:pt idx="1">
                  <c:v>1</c:v>
                </c:pt>
                <c:pt idx="2">
                  <c:v>1</c:v>
                </c:pt>
              </c:numCache>
            </c:numRef>
          </c:val>
          <c:extLst>
            <c:ext xmlns:c16="http://schemas.microsoft.com/office/drawing/2014/chart" uri="{C3380CC4-5D6E-409C-BE32-E72D297353CC}">
              <c16:uniqueId val="{00000002-F0A0-426A-AA3E-085199BB5A81}"/>
            </c:ext>
          </c:extLst>
        </c:ser>
        <c:dLbls>
          <c:showLegendKey val="0"/>
          <c:showVal val="0"/>
          <c:showCatName val="0"/>
          <c:showSerName val="0"/>
          <c:showPercent val="0"/>
          <c:showBubbleSize val="0"/>
        </c:dLbls>
        <c:gapWidth val="219"/>
        <c:overlap val="-27"/>
        <c:axId val="426954320"/>
        <c:axId val="426956616"/>
      </c:barChart>
      <c:lineChart>
        <c:grouping val="percentStacked"/>
        <c:varyColors val="0"/>
        <c:ser>
          <c:idx val="3"/>
          <c:order val="3"/>
          <c:tx>
            <c:v>Billing</c:v>
          </c:tx>
          <c:spPr>
            <a:ln w="28575" cap="rnd">
              <a:solidFill>
                <a:schemeClr val="accent4"/>
              </a:solidFill>
              <a:round/>
            </a:ln>
            <a:effectLst/>
          </c:spPr>
          <c:marker>
            <c:symbol val="none"/>
          </c:marker>
          <c:val>
            <c:numRef>
              <c:f>case1!$F$14:$H$14</c:f>
              <c:numCache>
                <c:formatCode>General</c:formatCode>
                <c:ptCount val="3"/>
                <c:pt idx="0">
                  <c:v>1</c:v>
                </c:pt>
                <c:pt idx="1">
                  <c:v>1</c:v>
                </c:pt>
                <c:pt idx="2">
                  <c:v>1</c:v>
                </c:pt>
              </c:numCache>
            </c:numRef>
          </c:val>
          <c:smooth val="0"/>
          <c:extLst>
            <c:ext xmlns:c16="http://schemas.microsoft.com/office/drawing/2014/chart" uri="{C3380CC4-5D6E-409C-BE32-E72D297353CC}">
              <c16:uniqueId val="{00000003-F0A0-426A-AA3E-085199BB5A81}"/>
            </c:ext>
          </c:extLst>
        </c:ser>
        <c:dLbls>
          <c:showLegendKey val="0"/>
          <c:showVal val="0"/>
          <c:showCatName val="0"/>
          <c:showSerName val="0"/>
          <c:showPercent val="0"/>
          <c:showBubbleSize val="0"/>
        </c:dLbls>
        <c:marker val="1"/>
        <c:smooth val="0"/>
        <c:axId val="426954320"/>
        <c:axId val="426956616"/>
      </c:lineChart>
      <c:catAx>
        <c:axId val="42695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956616"/>
        <c:crosses val="autoZero"/>
        <c:auto val="1"/>
        <c:lblAlgn val="ctr"/>
        <c:lblOffset val="100"/>
        <c:noMultiLvlLbl val="0"/>
      </c:catAx>
      <c:valAx>
        <c:axId val="426956616"/>
        <c:scaling>
          <c:orientation val="minMax"/>
          <c:max val="2.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954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Timing</a:t>
            </a:r>
            <a:r>
              <a:rPr lang="en-US" baseline="0" dirty="0"/>
              <a:t> of Revenue - IFRS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case1!$E$11</c:f>
              <c:strCache>
                <c:ptCount val="1"/>
                <c:pt idx="0">
                  <c:v>License</c:v>
                </c:pt>
              </c:strCache>
            </c:strRef>
          </c:tx>
          <c:spPr>
            <a:solidFill>
              <a:schemeClr val="accent1"/>
            </a:solidFill>
            <a:ln>
              <a:noFill/>
            </a:ln>
            <a:effectLst/>
          </c:spPr>
          <c:invertIfNegative val="0"/>
          <c:cat>
            <c:strRef>
              <c:f>case1!$F$10:$H$10</c:f>
              <c:strCache>
                <c:ptCount val="3"/>
                <c:pt idx="0">
                  <c:v>Y1</c:v>
                </c:pt>
                <c:pt idx="1">
                  <c:v>Y2</c:v>
                </c:pt>
                <c:pt idx="2">
                  <c:v>Y3</c:v>
                </c:pt>
              </c:strCache>
            </c:strRef>
          </c:cat>
          <c:val>
            <c:numRef>
              <c:f>case1!$F$11:$H$11</c:f>
              <c:numCache>
                <c:formatCode>General</c:formatCode>
                <c:ptCount val="3"/>
                <c:pt idx="0">
                  <c:v>1.8</c:v>
                </c:pt>
              </c:numCache>
            </c:numRef>
          </c:val>
          <c:extLst>
            <c:ext xmlns:c16="http://schemas.microsoft.com/office/drawing/2014/chart" uri="{C3380CC4-5D6E-409C-BE32-E72D297353CC}">
              <c16:uniqueId val="{00000000-148D-4AEE-84E3-AAE07E5F1E86}"/>
            </c:ext>
          </c:extLst>
        </c:ser>
        <c:ser>
          <c:idx val="1"/>
          <c:order val="1"/>
          <c:tx>
            <c:strRef>
              <c:f>case1!$E$12</c:f>
              <c:strCache>
                <c:ptCount val="1"/>
                <c:pt idx="0">
                  <c:v>SA</c:v>
                </c:pt>
              </c:strCache>
            </c:strRef>
          </c:tx>
          <c:spPr>
            <a:solidFill>
              <a:schemeClr val="accent2"/>
            </a:solidFill>
            <a:ln>
              <a:noFill/>
            </a:ln>
            <a:effectLst/>
          </c:spPr>
          <c:invertIfNegative val="0"/>
          <c:cat>
            <c:strRef>
              <c:f>case1!$F$10:$H$10</c:f>
              <c:strCache>
                <c:ptCount val="3"/>
                <c:pt idx="0">
                  <c:v>Y1</c:v>
                </c:pt>
                <c:pt idx="1">
                  <c:v>Y2</c:v>
                </c:pt>
                <c:pt idx="2">
                  <c:v>Y3</c:v>
                </c:pt>
              </c:strCache>
            </c:strRef>
          </c:cat>
          <c:val>
            <c:numRef>
              <c:f>case1!$F$12:$H$12</c:f>
              <c:numCache>
                <c:formatCode>General</c:formatCode>
                <c:ptCount val="3"/>
                <c:pt idx="0">
                  <c:v>0.4</c:v>
                </c:pt>
                <c:pt idx="1">
                  <c:v>0.4</c:v>
                </c:pt>
                <c:pt idx="2">
                  <c:v>0.4</c:v>
                </c:pt>
              </c:numCache>
            </c:numRef>
          </c:val>
          <c:extLst>
            <c:ext xmlns:c16="http://schemas.microsoft.com/office/drawing/2014/chart" uri="{C3380CC4-5D6E-409C-BE32-E72D297353CC}">
              <c16:uniqueId val="{00000001-148D-4AEE-84E3-AAE07E5F1E86}"/>
            </c:ext>
          </c:extLst>
        </c:ser>
        <c:ser>
          <c:idx val="2"/>
          <c:order val="2"/>
          <c:tx>
            <c:v>Total</c:v>
          </c:tx>
          <c:spPr>
            <a:solidFill>
              <a:schemeClr val="accent3"/>
            </a:solidFill>
            <a:ln>
              <a:noFill/>
            </a:ln>
            <a:effectLst/>
          </c:spPr>
          <c:invertIfNegative val="0"/>
          <c:val>
            <c:numRef>
              <c:f>case1!$F$13:$H$13</c:f>
              <c:numCache>
                <c:formatCode>General</c:formatCode>
                <c:ptCount val="3"/>
                <c:pt idx="0">
                  <c:v>2.2000000000000002</c:v>
                </c:pt>
                <c:pt idx="1">
                  <c:v>0.4</c:v>
                </c:pt>
                <c:pt idx="2">
                  <c:v>0.4</c:v>
                </c:pt>
              </c:numCache>
            </c:numRef>
          </c:val>
          <c:extLst>
            <c:ext xmlns:c16="http://schemas.microsoft.com/office/drawing/2014/chart" uri="{C3380CC4-5D6E-409C-BE32-E72D297353CC}">
              <c16:uniqueId val="{00000002-148D-4AEE-84E3-AAE07E5F1E86}"/>
            </c:ext>
          </c:extLst>
        </c:ser>
        <c:dLbls>
          <c:showLegendKey val="0"/>
          <c:showVal val="0"/>
          <c:showCatName val="0"/>
          <c:showSerName val="0"/>
          <c:showPercent val="0"/>
          <c:showBubbleSize val="0"/>
        </c:dLbls>
        <c:gapWidth val="219"/>
        <c:overlap val="-27"/>
        <c:axId val="505521152"/>
        <c:axId val="505518200"/>
      </c:barChart>
      <c:lineChart>
        <c:grouping val="percentStacked"/>
        <c:varyColors val="0"/>
        <c:ser>
          <c:idx val="3"/>
          <c:order val="3"/>
          <c:tx>
            <c:v>Billing</c:v>
          </c:tx>
          <c:spPr>
            <a:ln w="28575" cap="rnd">
              <a:solidFill>
                <a:schemeClr val="accent4"/>
              </a:solidFill>
              <a:round/>
            </a:ln>
            <a:effectLst/>
          </c:spPr>
          <c:marker>
            <c:symbol val="none"/>
          </c:marker>
          <c:val>
            <c:numRef>
              <c:f>case1!$F$20:$H$20</c:f>
              <c:numCache>
                <c:formatCode>General</c:formatCode>
                <c:ptCount val="3"/>
                <c:pt idx="0">
                  <c:v>1</c:v>
                </c:pt>
                <c:pt idx="1">
                  <c:v>1</c:v>
                </c:pt>
                <c:pt idx="2">
                  <c:v>1</c:v>
                </c:pt>
              </c:numCache>
            </c:numRef>
          </c:val>
          <c:smooth val="0"/>
          <c:extLst>
            <c:ext xmlns:c16="http://schemas.microsoft.com/office/drawing/2014/chart" uri="{C3380CC4-5D6E-409C-BE32-E72D297353CC}">
              <c16:uniqueId val="{00000003-148D-4AEE-84E3-AAE07E5F1E86}"/>
            </c:ext>
          </c:extLst>
        </c:ser>
        <c:dLbls>
          <c:showLegendKey val="0"/>
          <c:showVal val="0"/>
          <c:showCatName val="0"/>
          <c:showSerName val="0"/>
          <c:showPercent val="0"/>
          <c:showBubbleSize val="0"/>
        </c:dLbls>
        <c:marker val="1"/>
        <c:smooth val="0"/>
        <c:axId val="505521152"/>
        <c:axId val="505518200"/>
      </c:lineChart>
      <c:catAx>
        <c:axId val="50552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518200"/>
        <c:crosses val="autoZero"/>
        <c:auto val="1"/>
        <c:lblAlgn val="ctr"/>
        <c:lblOffset val="100"/>
        <c:noMultiLvlLbl val="0"/>
      </c:catAx>
      <c:valAx>
        <c:axId val="505518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52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Contract</a:t>
            </a:r>
            <a:r>
              <a:rPr lang="en-US" baseline="0" dirty="0"/>
              <a:t> Acquisition Cost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2'!$A$22</c:f>
              <c:strCache>
                <c:ptCount val="1"/>
                <c:pt idx="0">
                  <c:v>Comission Armotized</c:v>
                </c:pt>
              </c:strCache>
            </c:strRef>
          </c:tx>
          <c:spPr>
            <a:solidFill>
              <a:schemeClr val="accent1"/>
            </a:solidFill>
            <a:ln>
              <a:noFill/>
            </a:ln>
            <a:effectLst/>
          </c:spPr>
          <c:invertIfNegative val="0"/>
          <c:val>
            <c:numRef>
              <c:f>'Case 2'!$B$22:$F$22</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D626-494A-9C93-4B1CDE79FF6B}"/>
            </c:ext>
          </c:extLst>
        </c:ser>
        <c:ser>
          <c:idx val="1"/>
          <c:order val="1"/>
          <c:tx>
            <c:strRef>
              <c:f>'Case 2'!$A$23</c:f>
              <c:strCache>
                <c:ptCount val="1"/>
                <c:pt idx="0">
                  <c:v>Total Commission Expense</c:v>
                </c:pt>
              </c:strCache>
            </c:strRef>
          </c:tx>
          <c:spPr>
            <a:solidFill>
              <a:schemeClr val="accent2"/>
            </a:solidFill>
            <a:ln>
              <a:noFill/>
            </a:ln>
            <a:effectLst/>
          </c:spPr>
          <c:invertIfNegative val="0"/>
          <c:val>
            <c:numRef>
              <c:f>'Case 2'!$B$23:$F$23</c:f>
              <c:numCache>
                <c:formatCode>General</c:formatCode>
                <c:ptCount val="5"/>
                <c:pt idx="0">
                  <c:v>10</c:v>
                </c:pt>
              </c:numCache>
            </c:numRef>
          </c:val>
          <c:extLst>
            <c:ext xmlns:c16="http://schemas.microsoft.com/office/drawing/2014/chart" uri="{C3380CC4-5D6E-409C-BE32-E72D297353CC}">
              <c16:uniqueId val="{00000001-D626-494A-9C93-4B1CDE79FF6B}"/>
            </c:ext>
          </c:extLst>
        </c:ser>
        <c:dLbls>
          <c:showLegendKey val="0"/>
          <c:showVal val="0"/>
          <c:showCatName val="0"/>
          <c:showSerName val="0"/>
          <c:showPercent val="0"/>
          <c:showBubbleSize val="0"/>
        </c:dLbls>
        <c:gapWidth val="219"/>
        <c:overlap val="-27"/>
        <c:axId val="722967824"/>
        <c:axId val="722972416"/>
      </c:barChart>
      <c:catAx>
        <c:axId val="7229678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972416"/>
        <c:crosses val="autoZero"/>
        <c:auto val="1"/>
        <c:lblAlgn val="ctr"/>
        <c:lblOffset val="100"/>
        <c:noMultiLvlLbl val="0"/>
      </c:catAx>
      <c:valAx>
        <c:axId val="722972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967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case1!$E$19</c:f>
              <c:strCache>
                <c:ptCount val="1"/>
                <c:pt idx="0">
                  <c:v>Revenue</c:v>
                </c:pt>
              </c:strCache>
            </c:strRef>
          </c:tx>
          <c:spPr>
            <a:solidFill>
              <a:schemeClr val="accent1"/>
            </a:solidFill>
            <a:ln>
              <a:noFill/>
            </a:ln>
            <a:effectLst/>
          </c:spPr>
          <c:invertIfNegative val="0"/>
          <c:cat>
            <c:strRef>
              <c:f>case1!$F$16:$H$16</c:f>
              <c:strCache>
                <c:ptCount val="3"/>
                <c:pt idx="0">
                  <c:v>Y1</c:v>
                </c:pt>
                <c:pt idx="1">
                  <c:v>Y2</c:v>
                </c:pt>
                <c:pt idx="2">
                  <c:v>Y3</c:v>
                </c:pt>
              </c:strCache>
            </c:strRef>
          </c:cat>
          <c:val>
            <c:numRef>
              <c:f>case1!$F$19:$H$19</c:f>
              <c:numCache>
                <c:formatCode>General</c:formatCode>
                <c:ptCount val="3"/>
                <c:pt idx="0">
                  <c:v>1</c:v>
                </c:pt>
                <c:pt idx="1">
                  <c:v>1</c:v>
                </c:pt>
                <c:pt idx="2">
                  <c:v>1</c:v>
                </c:pt>
              </c:numCache>
            </c:numRef>
          </c:val>
          <c:extLst>
            <c:ext xmlns:c16="http://schemas.microsoft.com/office/drawing/2014/chart" uri="{C3380CC4-5D6E-409C-BE32-E72D297353CC}">
              <c16:uniqueId val="{00000000-2322-4DDD-B9CA-BAF0652CF86C}"/>
            </c:ext>
          </c:extLst>
        </c:ser>
        <c:dLbls>
          <c:showLegendKey val="0"/>
          <c:showVal val="0"/>
          <c:showCatName val="0"/>
          <c:showSerName val="0"/>
          <c:showPercent val="0"/>
          <c:showBubbleSize val="0"/>
        </c:dLbls>
        <c:gapWidth val="219"/>
        <c:overlap val="-27"/>
        <c:axId val="772129536"/>
        <c:axId val="772133800"/>
      </c:barChart>
      <c:lineChart>
        <c:grouping val="standard"/>
        <c:varyColors val="0"/>
        <c:ser>
          <c:idx val="1"/>
          <c:order val="1"/>
          <c:tx>
            <c:strRef>
              <c:f>case1!$E$21</c:f>
              <c:strCache>
                <c:ptCount val="1"/>
                <c:pt idx="0">
                  <c:v>Cost</c:v>
                </c:pt>
              </c:strCache>
            </c:strRef>
          </c:tx>
          <c:spPr>
            <a:ln w="28575" cap="rnd">
              <a:solidFill>
                <a:schemeClr val="accent2"/>
              </a:solidFill>
              <a:round/>
            </a:ln>
            <a:effectLst/>
          </c:spPr>
          <c:marker>
            <c:symbol val="none"/>
          </c:marker>
          <c:cat>
            <c:strRef>
              <c:f>case1!$F$16:$H$16</c:f>
              <c:strCache>
                <c:ptCount val="3"/>
                <c:pt idx="0">
                  <c:v>Y1</c:v>
                </c:pt>
                <c:pt idx="1">
                  <c:v>Y2</c:v>
                </c:pt>
                <c:pt idx="2">
                  <c:v>Y3</c:v>
                </c:pt>
              </c:strCache>
            </c:strRef>
          </c:cat>
          <c:val>
            <c:numRef>
              <c:f>case1!$F$21:$H$21</c:f>
              <c:numCache>
                <c:formatCode>General</c:formatCode>
                <c:ptCount val="3"/>
                <c:pt idx="0">
                  <c:v>0.5</c:v>
                </c:pt>
                <c:pt idx="1">
                  <c:v>0.5</c:v>
                </c:pt>
                <c:pt idx="2">
                  <c:v>0.5</c:v>
                </c:pt>
              </c:numCache>
            </c:numRef>
          </c:val>
          <c:smooth val="0"/>
          <c:extLst>
            <c:ext xmlns:c16="http://schemas.microsoft.com/office/drawing/2014/chart" uri="{C3380CC4-5D6E-409C-BE32-E72D297353CC}">
              <c16:uniqueId val="{00000001-2322-4DDD-B9CA-BAF0652CF86C}"/>
            </c:ext>
          </c:extLst>
        </c:ser>
        <c:dLbls>
          <c:showLegendKey val="0"/>
          <c:showVal val="0"/>
          <c:showCatName val="0"/>
          <c:showSerName val="0"/>
          <c:showPercent val="0"/>
          <c:showBubbleSize val="0"/>
        </c:dLbls>
        <c:marker val="1"/>
        <c:smooth val="0"/>
        <c:axId val="772129536"/>
        <c:axId val="772133800"/>
      </c:lineChart>
      <c:catAx>
        <c:axId val="772129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133800"/>
        <c:crosses val="autoZero"/>
        <c:auto val="1"/>
        <c:lblAlgn val="ctr"/>
        <c:lblOffset val="100"/>
        <c:noMultiLvlLbl val="0"/>
      </c:catAx>
      <c:valAx>
        <c:axId val="772133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129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r>
              <a:rPr lang="en-US" baseline="0"/>
              <a:t>Cost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case1!$E$13</c:f>
              <c:strCache>
                <c:ptCount val="1"/>
                <c:pt idx="0">
                  <c:v>Revenue</c:v>
                </c:pt>
              </c:strCache>
            </c:strRef>
          </c:tx>
          <c:spPr>
            <a:solidFill>
              <a:schemeClr val="accent1"/>
            </a:solidFill>
            <a:ln>
              <a:noFill/>
            </a:ln>
            <a:effectLst/>
          </c:spPr>
          <c:invertIfNegative val="0"/>
          <c:cat>
            <c:strRef>
              <c:f>case1!$F$10:$H$10</c:f>
              <c:strCache>
                <c:ptCount val="3"/>
                <c:pt idx="0">
                  <c:v>Y1</c:v>
                </c:pt>
                <c:pt idx="1">
                  <c:v>Y2</c:v>
                </c:pt>
                <c:pt idx="2">
                  <c:v>Y3</c:v>
                </c:pt>
              </c:strCache>
            </c:strRef>
          </c:cat>
          <c:val>
            <c:numRef>
              <c:f>case1!$F$13:$H$13</c:f>
              <c:numCache>
                <c:formatCode>General</c:formatCode>
                <c:ptCount val="3"/>
                <c:pt idx="0">
                  <c:v>2.2000000000000002</c:v>
                </c:pt>
                <c:pt idx="1">
                  <c:v>0.4</c:v>
                </c:pt>
                <c:pt idx="2">
                  <c:v>0.4</c:v>
                </c:pt>
              </c:numCache>
            </c:numRef>
          </c:val>
          <c:extLst>
            <c:ext xmlns:c16="http://schemas.microsoft.com/office/drawing/2014/chart" uri="{C3380CC4-5D6E-409C-BE32-E72D297353CC}">
              <c16:uniqueId val="{00000000-7F8F-4149-B35A-E045C802DCA2}"/>
            </c:ext>
          </c:extLst>
        </c:ser>
        <c:dLbls>
          <c:showLegendKey val="0"/>
          <c:showVal val="0"/>
          <c:showCatName val="0"/>
          <c:showSerName val="0"/>
          <c:showPercent val="0"/>
          <c:showBubbleSize val="0"/>
        </c:dLbls>
        <c:gapWidth val="219"/>
        <c:overlap val="-27"/>
        <c:axId val="501224936"/>
        <c:axId val="501215096"/>
      </c:barChart>
      <c:lineChart>
        <c:grouping val="percentStacked"/>
        <c:varyColors val="0"/>
        <c:ser>
          <c:idx val="1"/>
          <c:order val="1"/>
          <c:tx>
            <c:strRef>
              <c:f>case1!$E$15</c:f>
              <c:strCache>
                <c:ptCount val="1"/>
                <c:pt idx="0">
                  <c:v>Cost</c:v>
                </c:pt>
              </c:strCache>
            </c:strRef>
          </c:tx>
          <c:spPr>
            <a:ln w="28575" cap="rnd">
              <a:solidFill>
                <a:schemeClr val="accent2"/>
              </a:solidFill>
              <a:round/>
            </a:ln>
            <a:effectLst/>
          </c:spPr>
          <c:marker>
            <c:symbol val="none"/>
          </c:marker>
          <c:cat>
            <c:strRef>
              <c:f>case1!$F$10:$H$10</c:f>
              <c:strCache>
                <c:ptCount val="3"/>
                <c:pt idx="0">
                  <c:v>Y1</c:v>
                </c:pt>
                <c:pt idx="1">
                  <c:v>Y2</c:v>
                </c:pt>
                <c:pt idx="2">
                  <c:v>Y3</c:v>
                </c:pt>
              </c:strCache>
            </c:strRef>
          </c:cat>
          <c:val>
            <c:numRef>
              <c:f>case1!$F$15:$H$15</c:f>
              <c:numCache>
                <c:formatCode>General</c:formatCode>
                <c:ptCount val="3"/>
                <c:pt idx="0">
                  <c:v>0.5</c:v>
                </c:pt>
                <c:pt idx="1">
                  <c:v>0.5</c:v>
                </c:pt>
                <c:pt idx="2">
                  <c:v>0.5</c:v>
                </c:pt>
              </c:numCache>
            </c:numRef>
          </c:val>
          <c:smooth val="0"/>
          <c:extLst>
            <c:ext xmlns:c16="http://schemas.microsoft.com/office/drawing/2014/chart" uri="{C3380CC4-5D6E-409C-BE32-E72D297353CC}">
              <c16:uniqueId val="{00000001-7F8F-4149-B35A-E045C802DCA2}"/>
            </c:ext>
          </c:extLst>
        </c:ser>
        <c:dLbls>
          <c:showLegendKey val="0"/>
          <c:showVal val="0"/>
          <c:showCatName val="0"/>
          <c:showSerName val="0"/>
          <c:showPercent val="0"/>
          <c:showBubbleSize val="0"/>
        </c:dLbls>
        <c:marker val="1"/>
        <c:smooth val="0"/>
        <c:axId val="501224936"/>
        <c:axId val="501215096"/>
      </c:lineChart>
      <c:catAx>
        <c:axId val="501224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215096"/>
        <c:crosses val="autoZero"/>
        <c:auto val="1"/>
        <c:lblAlgn val="ctr"/>
        <c:lblOffset val="100"/>
        <c:noMultiLvlLbl val="0"/>
      </c:catAx>
      <c:valAx>
        <c:axId val="501215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224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0B-4CC1-A219-A11991F3519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0B-4CC1-A219-A11991F3519A}"/>
              </c:ext>
            </c:extLst>
          </c:dPt>
          <c:cat>
            <c:strRef>
              <c:f>case1!$E$7:$E$8</c:f>
              <c:strCache>
                <c:ptCount val="2"/>
                <c:pt idx="0">
                  <c:v>License</c:v>
                </c:pt>
                <c:pt idx="1">
                  <c:v>SA</c:v>
                </c:pt>
              </c:strCache>
            </c:strRef>
          </c:cat>
          <c:val>
            <c:numRef>
              <c:f>case1!$F$7:$F$8</c:f>
              <c:numCache>
                <c:formatCode>General</c:formatCode>
                <c:ptCount val="2"/>
                <c:pt idx="0">
                  <c:v>1.8</c:v>
                </c:pt>
                <c:pt idx="1">
                  <c:v>1.2</c:v>
                </c:pt>
              </c:numCache>
            </c:numRef>
          </c:val>
          <c:extLst>
            <c:ext xmlns:c16="http://schemas.microsoft.com/office/drawing/2014/chart" uri="{C3380CC4-5D6E-409C-BE32-E72D297353CC}">
              <c16:uniqueId val="{00000004-3F0B-4CC1-A219-A11991F3519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Timing</a:t>
            </a:r>
            <a:r>
              <a:rPr lang="en-US" baseline="0"/>
              <a:t> of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case1!$E$11</c:f>
              <c:strCache>
                <c:ptCount val="1"/>
                <c:pt idx="0">
                  <c:v>License</c:v>
                </c:pt>
              </c:strCache>
            </c:strRef>
          </c:tx>
          <c:spPr>
            <a:solidFill>
              <a:schemeClr val="accent1"/>
            </a:solidFill>
            <a:ln>
              <a:noFill/>
            </a:ln>
            <a:effectLst/>
          </c:spPr>
          <c:invertIfNegative val="0"/>
          <c:cat>
            <c:strRef>
              <c:f>case1!$F$10:$H$10</c:f>
              <c:strCache>
                <c:ptCount val="3"/>
                <c:pt idx="0">
                  <c:v>Y1</c:v>
                </c:pt>
                <c:pt idx="1">
                  <c:v>Y2</c:v>
                </c:pt>
                <c:pt idx="2">
                  <c:v>Y3</c:v>
                </c:pt>
              </c:strCache>
            </c:strRef>
          </c:cat>
          <c:val>
            <c:numRef>
              <c:f>case1!$F$11:$H$11</c:f>
              <c:numCache>
                <c:formatCode>General</c:formatCode>
                <c:ptCount val="3"/>
                <c:pt idx="0">
                  <c:v>1.8</c:v>
                </c:pt>
              </c:numCache>
            </c:numRef>
          </c:val>
          <c:extLst>
            <c:ext xmlns:c16="http://schemas.microsoft.com/office/drawing/2014/chart" uri="{C3380CC4-5D6E-409C-BE32-E72D297353CC}">
              <c16:uniqueId val="{00000000-918F-4EE0-B49B-40BFB7DA32E3}"/>
            </c:ext>
          </c:extLst>
        </c:ser>
        <c:ser>
          <c:idx val="1"/>
          <c:order val="1"/>
          <c:tx>
            <c:strRef>
              <c:f>case1!$E$12</c:f>
              <c:strCache>
                <c:ptCount val="1"/>
                <c:pt idx="0">
                  <c:v>SA</c:v>
                </c:pt>
              </c:strCache>
            </c:strRef>
          </c:tx>
          <c:spPr>
            <a:solidFill>
              <a:schemeClr val="accent2"/>
            </a:solidFill>
            <a:ln>
              <a:noFill/>
            </a:ln>
            <a:effectLst/>
          </c:spPr>
          <c:invertIfNegative val="0"/>
          <c:cat>
            <c:strRef>
              <c:f>case1!$F$10:$H$10</c:f>
              <c:strCache>
                <c:ptCount val="3"/>
                <c:pt idx="0">
                  <c:v>Y1</c:v>
                </c:pt>
                <c:pt idx="1">
                  <c:v>Y2</c:v>
                </c:pt>
                <c:pt idx="2">
                  <c:v>Y3</c:v>
                </c:pt>
              </c:strCache>
            </c:strRef>
          </c:cat>
          <c:val>
            <c:numRef>
              <c:f>case1!$F$12:$H$12</c:f>
              <c:numCache>
                <c:formatCode>General</c:formatCode>
                <c:ptCount val="3"/>
                <c:pt idx="0">
                  <c:v>0.4</c:v>
                </c:pt>
                <c:pt idx="1">
                  <c:v>0.4</c:v>
                </c:pt>
                <c:pt idx="2">
                  <c:v>0.4</c:v>
                </c:pt>
              </c:numCache>
            </c:numRef>
          </c:val>
          <c:extLst>
            <c:ext xmlns:c16="http://schemas.microsoft.com/office/drawing/2014/chart" uri="{C3380CC4-5D6E-409C-BE32-E72D297353CC}">
              <c16:uniqueId val="{00000001-918F-4EE0-B49B-40BFB7DA32E3}"/>
            </c:ext>
          </c:extLst>
        </c:ser>
        <c:dLbls>
          <c:showLegendKey val="0"/>
          <c:showVal val="0"/>
          <c:showCatName val="0"/>
          <c:showSerName val="0"/>
          <c:showPercent val="0"/>
          <c:showBubbleSize val="0"/>
        </c:dLbls>
        <c:gapWidth val="219"/>
        <c:overlap val="-27"/>
        <c:axId val="505521152"/>
        <c:axId val="505518200"/>
      </c:barChart>
      <c:catAx>
        <c:axId val="50552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518200"/>
        <c:crosses val="autoZero"/>
        <c:auto val="1"/>
        <c:lblAlgn val="ctr"/>
        <c:lblOffset val="100"/>
        <c:noMultiLvlLbl val="0"/>
      </c:catAx>
      <c:valAx>
        <c:axId val="505518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52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Timing</a:t>
            </a:r>
            <a:r>
              <a:rPr lang="en-US" baseline="0"/>
              <a:t> of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case1!$E$17</c:f>
              <c:strCache>
                <c:ptCount val="1"/>
                <c:pt idx="0">
                  <c:v>License</c:v>
                </c:pt>
              </c:strCache>
            </c:strRef>
          </c:tx>
          <c:spPr>
            <a:solidFill>
              <a:schemeClr val="accent1"/>
            </a:solidFill>
            <a:ln>
              <a:noFill/>
            </a:ln>
            <a:effectLst/>
          </c:spPr>
          <c:invertIfNegative val="0"/>
          <c:cat>
            <c:strRef>
              <c:f>case1!$F$16:$H$16</c:f>
              <c:strCache>
                <c:ptCount val="3"/>
                <c:pt idx="0">
                  <c:v>Y1</c:v>
                </c:pt>
                <c:pt idx="1">
                  <c:v>Y2</c:v>
                </c:pt>
                <c:pt idx="2">
                  <c:v>Y3</c:v>
                </c:pt>
              </c:strCache>
            </c:strRef>
          </c:cat>
          <c:val>
            <c:numRef>
              <c:f>case1!$F$17:$H$17</c:f>
              <c:numCache>
                <c:formatCode>General</c:formatCode>
                <c:ptCount val="3"/>
                <c:pt idx="0">
                  <c:v>0.6</c:v>
                </c:pt>
                <c:pt idx="1">
                  <c:v>0.6</c:v>
                </c:pt>
                <c:pt idx="2">
                  <c:v>0.6</c:v>
                </c:pt>
              </c:numCache>
            </c:numRef>
          </c:val>
          <c:extLst>
            <c:ext xmlns:c16="http://schemas.microsoft.com/office/drawing/2014/chart" uri="{C3380CC4-5D6E-409C-BE32-E72D297353CC}">
              <c16:uniqueId val="{00000000-F35B-4AF4-9FEB-D32159843485}"/>
            </c:ext>
          </c:extLst>
        </c:ser>
        <c:ser>
          <c:idx val="1"/>
          <c:order val="1"/>
          <c:tx>
            <c:strRef>
              <c:f>case1!$E$18</c:f>
              <c:strCache>
                <c:ptCount val="1"/>
                <c:pt idx="0">
                  <c:v>SA</c:v>
                </c:pt>
              </c:strCache>
            </c:strRef>
          </c:tx>
          <c:spPr>
            <a:solidFill>
              <a:schemeClr val="accent2"/>
            </a:solidFill>
            <a:ln>
              <a:noFill/>
            </a:ln>
            <a:effectLst/>
          </c:spPr>
          <c:invertIfNegative val="0"/>
          <c:cat>
            <c:strRef>
              <c:f>case1!$F$16:$H$16</c:f>
              <c:strCache>
                <c:ptCount val="3"/>
                <c:pt idx="0">
                  <c:v>Y1</c:v>
                </c:pt>
                <c:pt idx="1">
                  <c:v>Y2</c:v>
                </c:pt>
                <c:pt idx="2">
                  <c:v>Y3</c:v>
                </c:pt>
              </c:strCache>
            </c:strRef>
          </c:cat>
          <c:val>
            <c:numRef>
              <c:f>case1!$F$18:$H$18</c:f>
              <c:numCache>
                <c:formatCode>General</c:formatCode>
                <c:ptCount val="3"/>
                <c:pt idx="0">
                  <c:v>0.4</c:v>
                </c:pt>
                <c:pt idx="1">
                  <c:v>0.4</c:v>
                </c:pt>
                <c:pt idx="2">
                  <c:v>0.4</c:v>
                </c:pt>
              </c:numCache>
            </c:numRef>
          </c:val>
          <c:extLst>
            <c:ext xmlns:c16="http://schemas.microsoft.com/office/drawing/2014/chart" uri="{C3380CC4-5D6E-409C-BE32-E72D297353CC}">
              <c16:uniqueId val="{00000001-F35B-4AF4-9FEB-D32159843485}"/>
            </c:ext>
          </c:extLst>
        </c:ser>
        <c:dLbls>
          <c:showLegendKey val="0"/>
          <c:showVal val="0"/>
          <c:showCatName val="0"/>
          <c:showSerName val="0"/>
          <c:showPercent val="0"/>
          <c:showBubbleSize val="0"/>
        </c:dLbls>
        <c:gapWidth val="219"/>
        <c:overlap val="-27"/>
        <c:axId val="426954320"/>
        <c:axId val="426956616"/>
      </c:barChart>
      <c:catAx>
        <c:axId val="42695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956616"/>
        <c:crosses val="autoZero"/>
        <c:auto val="1"/>
        <c:lblAlgn val="ctr"/>
        <c:lblOffset val="100"/>
        <c:noMultiLvlLbl val="0"/>
      </c:catAx>
      <c:valAx>
        <c:axId val="426956616"/>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954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A6-4C7C-BEF3-7A01274A4D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A6-4C7C-BEF3-7A01274A4D58}"/>
              </c:ext>
            </c:extLst>
          </c:dPt>
          <c:cat>
            <c:strRef>
              <c:f>'Case 2'!$A$3:$A$4</c:f>
              <c:strCache>
                <c:ptCount val="2"/>
                <c:pt idx="0">
                  <c:v>Device</c:v>
                </c:pt>
                <c:pt idx="1">
                  <c:v>Service</c:v>
                </c:pt>
              </c:strCache>
            </c:strRef>
          </c:cat>
          <c:val>
            <c:numRef>
              <c:f>'Case 2'!$B$3:$B$4</c:f>
              <c:numCache>
                <c:formatCode>General</c:formatCode>
                <c:ptCount val="2"/>
                <c:pt idx="0">
                  <c:v>10</c:v>
                </c:pt>
                <c:pt idx="1">
                  <c:v>240</c:v>
                </c:pt>
              </c:numCache>
            </c:numRef>
          </c:val>
          <c:extLst>
            <c:ext xmlns:c16="http://schemas.microsoft.com/office/drawing/2014/chart" uri="{C3380CC4-5D6E-409C-BE32-E72D297353CC}">
              <c16:uniqueId val="{00000004-98A6-4C7C-BEF3-7A01274A4D5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7F-4478-B0D2-AEF80BEECD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7F-4478-B0D2-AEF80BEECD5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27F-4478-B0D2-AEF80BEECD52}"/>
              </c:ext>
            </c:extLst>
          </c:dPt>
          <c:cat>
            <c:strRef>
              <c:f>'Case 2'!$A$3:$A$5</c:f>
              <c:strCache>
                <c:ptCount val="3"/>
                <c:pt idx="0">
                  <c:v>Device</c:v>
                </c:pt>
                <c:pt idx="1">
                  <c:v>Service</c:v>
                </c:pt>
                <c:pt idx="2">
                  <c:v>Interest</c:v>
                </c:pt>
              </c:strCache>
            </c:strRef>
          </c:cat>
          <c:val>
            <c:numRef>
              <c:f>'Case 2'!$D$3:$D$5</c:f>
              <c:numCache>
                <c:formatCode>General</c:formatCode>
                <c:ptCount val="3"/>
                <c:pt idx="0">
                  <c:v>67.84</c:v>
                </c:pt>
                <c:pt idx="1">
                  <c:v>176.47</c:v>
                </c:pt>
                <c:pt idx="2">
                  <c:v>5.69</c:v>
                </c:pt>
              </c:numCache>
            </c:numRef>
          </c:val>
          <c:extLst>
            <c:ext xmlns:c16="http://schemas.microsoft.com/office/drawing/2014/chart" uri="{C3380CC4-5D6E-409C-BE32-E72D297353CC}">
              <c16:uniqueId val="{00000006-427F-4478-B0D2-AEF80BEECD5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Timing of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2'!$A$24</c:f>
              <c:strCache>
                <c:ptCount val="1"/>
                <c:pt idx="0">
                  <c:v>Device</c:v>
                </c:pt>
              </c:strCache>
            </c:strRef>
          </c:tx>
          <c:spPr>
            <a:solidFill>
              <a:schemeClr val="accent1"/>
            </a:solidFill>
            <a:ln>
              <a:noFill/>
            </a:ln>
            <a:effectLst/>
          </c:spPr>
          <c:invertIfNegative val="0"/>
          <c:cat>
            <c:strRef>
              <c:f>'Case 2'!$B$18:$F$18</c:f>
              <c:strCache>
                <c:ptCount val="5"/>
                <c:pt idx="0">
                  <c:v>P1</c:v>
                </c:pt>
                <c:pt idx="1">
                  <c:v>P2</c:v>
                </c:pt>
                <c:pt idx="2">
                  <c:v>P3</c:v>
                </c:pt>
                <c:pt idx="3">
                  <c:v>P4</c:v>
                </c:pt>
                <c:pt idx="4">
                  <c:v>P5</c:v>
                </c:pt>
              </c:strCache>
            </c:strRef>
          </c:cat>
          <c:val>
            <c:numRef>
              <c:f>'Case 2'!$B$24:$F$24</c:f>
              <c:numCache>
                <c:formatCode>General</c:formatCode>
                <c:ptCount val="5"/>
                <c:pt idx="0">
                  <c:v>10</c:v>
                </c:pt>
              </c:numCache>
            </c:numRef>
          </c:val>
          <c:extLst>
            <c:ext xmlns:c16="http://schemas.microsoft.com/office/drawing/2014/chart" uri="{C3380CC4-5D6E-409C-BE32-E72D297353CC}">
              <c16:uniqueId val="{00000000-BA19-492F-A6CE-BFC06075F928}"/>
            </c:ext>
          </c:extLst>
        </c:ser>
        <c:ser>
          <c:idx val="1"/>
          <c:order val="1"/>
          <c:tx>
            <c:strRef>
              <c:f>'Case 2'!$A$25</c:f>
              <c:strCache>
                <c:ptCount val="1"/>
                <c:pt idx="0">
                  <c:v>Serivce</c:v>
                </c:pt>
              </c:strCache>
            </c:strRef>
          </c:tx>
          <c:spPr>
            <a:solidFill>
              <a:schemeClr val="accent2"/>
            </a:solidFill>
            <a:ln>
              <a:noFill/>
            </a:ln>
            <a:effectLst/>
          </c:spPr>
          <c:invertIfNegative val="0"/>
          <c:cat>
            <c:strRef>
              <c:f>'Case 2'!$B$18:$F$18</c:f>
              <c:strCache>
                <c:ptCount val="5"/>
                <c:pt idx="0">
                  <c:v>P1</c:v>
                </c:pt>
                <c:pt idx="1">
                  <c:v>P2</c:v>
                </c:pt>
                <c:pt idx="2">
                  <c:v>P3</c:v>
                </c:pt>
                <c:pt idx="3">
                  <c:v>P4</c:v>
                </c:pt>
                <c:pt idx="4">
                  <c:v>P5</c:v>
                </c:pt>
              </c:strCache>
            </c:strRef>
          </c:cat>
          <c:val>
            <c:numRef>
              <c:f>'Case 2'!$B$25:$F$25</c:f>
              <c:numCache>
                <c:formatCode>General</c:formatCode>
                <c:ptCount val="5"/>
                <c:pt idx="1">
                  <c:v>10</c:v>
                </c:pt>
                <c:pt idx="2">
                  <c:v>10</c:v>
                </c:pt>
                <c:pt idx="3">
                  <c:v>10</c:v>
                </c:pt>
                <c:pt idx="4">
                  <c:v>10</c:v>
                </c:pt>
              </c:numCache>
            </c:numRef>
          </c:val>
          <c:extLst>
            <c:ext xmlns:c16="http://schemas.microsoft.com/office/drawing/2014/chart" uri="{C3380CC4-5D6E-409C-BE32-E72D297353CC}">
              <c16:uniqueId val="{00000001-BA19-492F-A6CE-BFC06075F928}"/>
            </c:ext>
          </c:extLst>
        </c:ser>
        <c:dLbls>
          <c:showLegendKey val="0"/>
          <c:showVal val="0"/>
          <c:showCatName val="0"/>
          <c:showSerName val="0"/>
          <c:showPercent val="0"/>
          <c:showBubbleSize val="0"/>
        </c:dLbls>
        <c:gapWidth val="219"/>
        <c:overlap val="-27"/>
        <c:axId val="423082960"/>
        <c:axId val="507944976"/>
      </c:barChart>
      <c:catAx>
        <c:axId val="42308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944976"/>
        <c:crosses val="autoZero"/>
        <c:auto val="1"/>
        <c:lblAlgn val="ctr"/>
        <c:lblOffset val="100"/>
        <c:noMultiLvlLbl val="0"/>
      </c:catAx>
      <c:valAx>
        <c:axId val="507944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08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Tming</a:t>
            </a:r>
            <a:r>
              <a:rPr lang="en-US" altLang="zh-CN" baseline="0"/>
              <a:t> of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2'!$A$19</c:f>
              <c:strCache>
                <c:ptCount val="1"/>
                <c:pt idx="0">
                  <c:v>Device</c:v>
                </c:pt>
              </c:strCache>
            </c:strRef>
          </c:tx>
          <c:spPr>
            <a:solidFill>
              <a:schemeClr val="accent1"/>
            </a:solidFill>
            <a:ln>
              <a:noFill/>
            </a:ln>
            <a:effectLst/>
          </c:spPr>
          <c:invertIfNegative val="0"/>
          <c:cat>
            <c:strRef>
              <c:f>'Case 2'!$B$18:$F$18</c:f>
              <c:strCache>
                <c:ptCount val="5"/>
                <c:pt idx="0">
                  <c:v>P1</c:v>
                </c:pt>
                <c:pt idx="1">
                  <c:v>P2</c:v>
                </c:pt>
                <c:pt idx="2">
                  <c:v>P3</c:v>
                </c:pt>
                <c:pt idx="3">
                  <c:v>P4</c:v>
                </c:pt>
                <c:pt idx="4">
                  <c:v>P5</c:v>
                </c:pt>
              </c:strCache>
            </c:strRef>
          </c:cat>
          <c:val>
            <c:numRef>
              <c:f>'Case 2'!$B$19:$F$19</c:f>
              <c:numCache>
                <c:formatCode>General</c:formatCode>
                <c:ptCount val="5"/>
                <c:pt idx="0">
                  <c:v>67.84</c:v>
                </c:pt>
              </c:numCache>
            </c:numRef>
          </c:val>
          <c:extLst>
            <c:ext xmlns:c16="http://schemas.microsoft.com/office/drawing/2014/chart" uri="{C3380CC4-5D6E-409C-BE32-E72D297353CC}">
              <c16:uniqueId val="{00000000-FB76-4226-868E-6CC92F0EE9D6}"/>
            </c:ext>
          </c:extLst>
        </c:ser>
        <c:ser>
          <c:idx val="1"/>
          <c:order val="1"/>
          <c:tx>
            <c:strRef>
              <c:f>'Case 2'!$A$20</c:f>
              <c:strCache>
                <c:ptCount val="1"/>
                <c:pt idx="0">
                  <c:v>Serivce</c:v>
                </c:pt>
              </c:strCache>
            </c:strRef>
          </c:tx>
          <c:spPr>
            <a:solidFill>
              <a:schemeClr val="accent2"/>
            </a:solidFill>
            <a:ln>
              <a:noFill/>
            </a:ln>
            <a:effectLst/>
          </c:spPr>
          <c:invertIfNegative val="0"/>
          <c:cat>
            <c:strRef>
              <c:f>'Case 2'!$B$18:$F$18</c:f>
              <c:strCache>
                <c:ptCount val="5"/>
                <c:pt idx="0">
                  <c:v>P1</c:v>
                </c:pt>
                <c:pt idx="1">
                  <c:v>P2</c:v>
                </c:pt>
                <c:pt idx="2">
                  <c:v>P3</c:v>
                </c:pt>
                <c:pt idx="3">
                  <c:v>P4</c:v>
                </c:pt>
                <c:pt idx="4">
                  <c:v>P5</c:v>
                </c:pt>
              </c:strCache>
            </c:strRef>
          </c:cat>
          <c:val>
            <c:numRef>
              <c:f>'Case 2'!$B$20:$F$20</c:f>
              <c:numCache>
                <c:formatCode>0.00</c:formatCode>
                <c:ptCount val="5"/>
                <c:pt idx="0">
                  <c:v>7.3529166666666663</c:v>
                </c:pt>
                <c:pt idx="1">
                  <c:v>7.3529166666666663</c:v>
                </c:pt>
                <c:pt idx="2">
                  <c:v>7.3529166666666663</c:v>
                </c:pt>
                <c:pt idx="3">
                  <c:v>7.3529166666666663</c:v>
                </c:pt>
                <c:pt idx="4">
                  <c:v>7.3529166666666663</c:v>
                </c:pt>
              </c:numCache>
            </c:numRef>
          </c:val>
          <c:extLst>
            <c:ext xmlns:c16="http://schemas.microsoft.com/office/drawing/2014/chart" uri="{C3380CC4-5D6E-409C-BE32-E72D297353CC}">
              <c16:uniqueId val="{00000001-FB76-4226-868E-6CC92F0EE9D6}"/>
            </c:ext>
          </c:extLst>
        </c:ser>
        <c:ser>
          <c:idx val="2"/>
          <c:order val="2"/>
          <c:tx>
            <c:strRef>
              <c:f>'Case 2'!$A$21</c:f>
              <c:strCache>
                <c:ptCount val="1"/>
                <c:pt idx="0">
                  <c:v>Intrest</c:v>
                </c:pt>
              </c:strCache>
            </c:strRef>
          </c:tx>
          <c:spPr>
            <a:solidFill>
              <a:schemeClr val="accent3"/>
            </a:solidFill>
            <a:ln>
              <a:noFill/>
            </a:ln>
            <a:effectLst/>
          </c:spPr>
          <c:invertIfNegative val="0"/>
          <c:cat>
            <c:strRef>
              <c:f>'Case 2'!$B$18:$F$18</c:f>
              <c:strCache>
                <c:ptCount val="5"/>
                <c:pt idx="0">
                  <c:v>P1</c:v>
                </c:pt>
                <c:pt idx="1">
                  <c:v>P2</c:v>
                </c:pt>
                <c:pt idx="2">
                  <c:v>P3</c:v>
                </c:pt>
                <c:pt idx="3">
                  <c:v>P4</c:v>
                </c:pt>
                <c:pt idx="4">
                  <c:v>P5</c:v>
                </c:pt>
              </c:strCache>
            </c:strRef>
          </c:cat>
          <c:val>
            <c:numRef>
              <c:f>'Case 2'!$B$21:$F$21</c:f>
              <c:numCache>
                <c:formatCode>General</c:formatCode>
                <c:ptCount val="5"/>
                <c:pt idx="1">
                  <c:v>0.46</c:v>
                </c:pt>
                <c:pt idx="2">
                  <c:v>0.44</c:v>
                </c:pt>
                <c:pt idx="3">
                  <c:v>0.42</c:v>
                </c:pt>
                <c:pt idx="4">
                  <c:v>0.4</c:v>
                </c:pt>
              </c:numCache>
            </c:numRef>
          </c:val>
          <c:extLst>
            <c:ext xmlns:c16="http://schemas.microsoft.com/office/drawing/2014/chart" uri="{C3380CC4-5D6E-409C-BE32-E72D297353CC}">
              <c16:uniqueId val="{00000002-FB76-4226-868E-6CC92F0EE9D6}"/>
            </c:ext>
          </c:extLst>
        </c:ser>
        <c:dLbls>
          <c:showLegendKey val="0"/>
          <c:showVal val="0"/>
          <c:showCatName val="0"/>
          <c:showSerName val="0"/>
          <c:showPercent val="0"/>
          <c:showBubbleSize val="0"/>
        </c:dLbls>
        <c:gapWidth val="219"/>
        <c:overlap val="-27"/>
        <c:axId val="507946944"/>
        <c:axId val="507942024"/>
      </c:barChart>
      <c:catAx>
        <c:axId val="50794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942024"/>
        <c:crosses val="autoZero"/>
        <c:auto val="1"/>
        <c:lblAlgn val="ctr"/>
        <c:lblOffset val="100"/>
        <c:noMultiLvlLbl val="0"/>
      </c:catAx>
      <c:valAx>
        <c:axId val="507942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946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Sheet3!$C$3</c:f>
              <c:strCache>
                <c:ptCount val="1"/>
                <c:pt idx="0">
                  <c:v>Current</c:v>
                </c:pt>
              </c:strCache>
            </c:strRef>
          </c:tx>
          <c:spPr>
            <a:solidFill>
              <a:schemeClr val="accent1"/>
            </a:solidFill>
            <a:ln>
              <a:noFill/>
            </a:ln>
            <a:effectLst/>
          </c:spPr>
          <c:invertIfNegative val="0"/>
          <c:val>
            <c:numRef>
              <c:f>Sheet3!$D$3:$G$3</c:f>
              <c:numCache>
                <c:formatCode>0.00</c:formatCode>
                <c:ptCount val="4"/>
                <c:pt idx="0">
                  <c:v>0.82500000000000007</c:v>
                </c:pt>
                <c:pt idx="1">
                  <c:v>0.82500000000000007</c:v>
                </c:pt>
                <c:pt idx="2">
                  <c:v>0.85000000000000009</c:v>
                </c:pt>
                <c:pt idx="3" formatCode="General">
                  <c:v>0.1</c:v>
                </c:pt>
              </c:numCache>
            </c:numRef>
          </c:val>
          <c:extLst>
            <c:ext xmlns:c16="http://schemas.microsoft.com/office/drawing/2014/chart" uri="{C3380CC4-5D6E-409C-BE32-E72D297353CC}">
              <c16:uniqueId val="{00000000-BA11-4E5A-872F-038385B00F53}"/>
            </c:ext>
          </c:extLst>
        </c:ser>
        <c:ser>
          <c:idx val="1"/>
          <c:order val="1"/>
          <c:tx>
            <c:strRef>
              <c:f>Sheet3!$C$5</c:f>
              <c:strCache>
                <c:ptCount val="1"/>
                <c:pt idx="0">
                  <c:v>IFRS 15</c:v>
                </c:pt>
              </c:strCache>
            </c:strRef>
          </c:tx>
          <c:spPr>
            <a:solidFill>
              <a:schemeClr val="accent2"/>
            </a:solidFill>
            <a:ln>
              <a:noFill/>
            </a:ln>
            <a:effectLst/>
          </c:spPr>
          <c:invertIfNegative val="0"/>
          <c:val>
            <c:numRef>
              <c:f>Sheet3!$D$5:$G$5</c:f>
              <c:numCache>
                <c:formatCode>0.00</c:formatCode>
                <c:ptCount val="4"/>
                <c:pt idx="0">
                  <c:v>0.8580000000000001</c:v>
                </c:pt>
                <c:pt idx="1">
                  <c:v>0.8580000000000001</c:v>
                </c:pt>
                <c:pt idx="2">
                  <c:v>0.88400000000000012</c:v>
                </c:pt>
                <c:pt idx="3">
                  <c:v>0</c:v>
                </c:pt>
              </c:numCache>
            </c:numRef>
          </c:val>
          <c:extLst>
            <c:ext xmlns:c16="http://schemas.microsoft.com/office/drawing/2014/chart" uri="{C3380CC4-5D6E-409C-BE32-E72D297353CC}">
              <c16:uniqueId val="{00000001-BA11-4E5A-872F-038385B00F53}"/>
            </c:ext>
          </c:extLst>
        </c:ser>
        <c:dLbls>
          <c:showLegendKey val="0"/>
          <c:showVal val="0"/>
          <c:showCatName val="0"/>
          <c:showSerName val="0"/>
          <c:showPercent val="0"/>
          <c:showBubbleSize val="0"/>
        </c:dLbls>
        <c:gapWidth val="219"/>
        <c:overlap val="-27"/>
        <c:axId val="516905816"/>
        <c:axId val="516905160"/>
      </c:barChart>
      <c:catAx>
        <c:axId val="5169058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905160"/>
        <c:crosses val="autoZero"/>
        <c:auto val="1"/>
        <c:lblAlgn val="ctr"/>
        <c:lblOffset val="100"/>
        <c:noMultiLvlLbl val="0"/>
      </c:catAx>
      <c:valAx>
        <c:axId val="516905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905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400" dirty="0"/>
            <a:t>Existing Guidance</a:t>
          </a:r>
          <a:endParaRPr lang="en-US" sz="24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400" dirty="0"/>
            <a:t>New G</a:t>
          </a:r>
          <a:r>
            <a:rPr lang="en-US" altLang="zh-CN" sz="2400" dirty="0"/>
            <a:t>uidance</a:t>
          </a:r>
          <a:endParaRPr lang="en-US" sz="24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dirty="0"/>
            <a:t>Generally consistent with existing practice </a:t>
          </a:r>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dirty="0"/>
            <a:t>Contract is an agreement between parties that creates legally enforceable rights</a:t>
          </a:r>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4">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2"/>
      <dgm:spPr/>
    </dgm:pt>
    <dgm:pt modelId="{2927A828-48C0-4A16-A9A9-F637A1E1D433}" type="pres">
      <dgm:prSet presAssocID="{1FC81CCF-AE8C-4B70-BD6E-F8C6838F6646}" presName="Child" presStyleLbl="revTx" presStyleIdx="1" presStyleCnt="4">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2" presStyleCnt="4">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1" presStyleCnt="2"/>
      <dgm:spPr/>
    </dgm:pt>
    <dgm:pt modelId="{19B77557-9F55-434E-8BA5-E0F4D73BCF68}" type="pres">
      <dgm:prSet presAssocID="{DD692EEA-8001-4F54-9F81-DFB546075DF4}" presName="Child" presStyleLbl="revTx" presStyleIdx="3" presStyleCnt="4">
        <dgm:presLayoutVars>
          <dgm:chMax val="0"/>
          <dgm:chPref val="0"/>
          <dgm:bulletEnabled val="1"/>
        </dgm:presLayoutVars>
      </dgm:prSet>
      <dgm:spPr/>
    </dgm:pt>
  </dgm:ptLst>
  <dgm:cxnLst>
    <dgm:cxn modelId="{88328EB7-B5D3-4004-9A6F-C5B8E4E7E6E0}" type="presOf" srcId="{1FC81CCF-AE8C-4B70-BD6E-F8C6838F6646}" destId="{2927A828-48C0-4A16-A9A9-F637A1E1D433}"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36209B0F-B18B-4D2F-B6CA-5782D5F745EE}" type="presOf" srcId="{DD692EEA-8001-4F54-9F81-DFB546075DF4}" destId="{19B77557-9F55-434E-8BA5-E0F4D73BCF68}"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9A4B1352-18B5-49BB-8D5B-69DD8C49CFD4}" type="presOf" srcId="{BCA33B70-834A-40A9-BA96-DABBA4F2ABF3}" destId="{E259869C-32CC-490C-8F70-BBA2AA4B51E8}" srcOrd="0" destOrd="0" presId="urn:microsoft.com/office/officeart/2008/layout/SquareAccentList"/>
    <dgm:cxn modelId="{00C76672-976A-4F68-8134-58E37F9EF5AE}" srcId="{42422679-958F-4E9D-A7EB-D7BB3FA6F2D4}" destId="{F70B3578-6991-4225-B315-70A615D505A0}" srcOrd="0" destOrd="0" parTransId="{5FE4C924-1E26-42EA-8764-77911E2B7348}" sibTransId="{BE80B90C-6F44-4367-A96E-83E57BE387A1}"/>
    <dgm:cxn modelId="{F43BA838-8D05-4596-9D5A-88EC29053062}" srcId="{BCA33B70-834A-40A9-BA96-DABBA4F2ABF3}" destId="{DD692EEA-8001-4F54-9F81-DFB546075DF4}" srcOrd="0" destOrd="0" parTransId="{459748B1-E817-4550-AA33-39345730BA43}" sibTransId="{C7DE8479-B743-410A-B44C-E61DB65822D2}"/>
    <dgm:cxn modelId="{44D21FB5-00B2-42BC-B7CC-B78380FBCBA4}" srcId="{42422679-958F-4E9D-A7EB-D7BB3FA6F2D4}" destId="{BCA33B70-834A-40A9-BA96-DABBA4F2ABF3}" srcOrd="1" destOrd="0" parTransId="{9B69027E-2C03-45E6-9996-E75C0DD63FCB}" sibTransId="{72A71D30-52CD-4E75-90E8-F1C00A27586C}"/>
    <dgm:cxn modelId="{0D8A6252-0C89-469F-8176-8F234B0D2FDC}" type="presOf" srcId="{42422679-958F-4E9D-A7EB-D7BB3FA6F2D4}" destId="{9D1496DC-6CC0-4FD6-BFD1-0D328AED9C5F}"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400" dirty="0"/>
            <a:t>Existing Guidance</a:t>
          </a:r>
          <a:endParaRPr lang="en-US" sz="24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400" dirty="0"/>
            <a:t>New G</a:t>
          </a:r>
          <a:r>
            <a:rPr lang="en-US" altLang="zh-CN" sz="2400" dirty="0"/>
            <a:t>uidance</a:t>
          </a:r>
          <a:endParaRPr lang="en-US" sz="24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b="1" i="1" dirty="0"/>
            <a:t>Performance obligations </a:t>
          </a:r>
          <a:r>
            <a:rPr lang="en-US" sz="1400" b="0" i="0" dirty="0"/>
            <a:t>and </a:t>
          </a:r>
          <a:r>
            <a:rPr lang="en-US" sz="1400" b="1" i="1" dirty="0"/>
            <a:t>distinct</a:t>
          </a:r>
          <a:br>
            <a:rPr lang="en-US" sz="1400" b="1" i="1" dirty="0"/>
          </a:br>
          <a:r>
            <a:rPr lang="en-US" sz="1400" b="0" i="0" dirty="0"/>
            <a:t>replace </a:t>
          </a:r>
          <a:r>
            <a:rPr lang="en-US" sz="1400" b="0" i="1" dirty="0"/>
            <a:t>deliverable </a:t>
          </a:r>
          <a:r>
            <a:rPr lang="en-US" sz="1400" b="0" i="0" dirty="0"/>
            <a:t>and </a:t>
          </a:r>
          <a:r>
            <a:rPr lang="en-US" sz="1400" b="0" i="1" dirty="0"/>
            <a:t>standalone</a:t>
          </a:r>
          <a:br>
            <a:rPr lang="en-US" sz="1400" b="0" i="1" dirty="0"/>
          </a:br>
          <a:r>
            <a:rPr lang="en-US" sz="1400" b="0" i="1" dirty="0"/>
            <a:t>value </a:t>
          </a:r>
          <a:r>
            <a:rPr lang="en-US" sz="1400" b="0" i="0" dirty="0"/>
            <a:t>in assessing multiple element</a:t>
          </a:r>
          <a:br>
            <a:rPr lang="en-US" sz="1400" b="0" i="0" dirty="0"/>
          </a:br>
          <a:r>
            <a:rPr lang="en-US" sz="1400" b="0" i="0" dirty="0"/>
            <a:t>arrangements</a:t>
          </a:r>
          <a:br>
            <a:rPr lang="en-US" sz="1400" dirty="0"/>
          </a:br>
          <a:endParaRPr lang="en-US" sz="14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b="0" i="0" dirty="0"/>
            <a:t>Deliverables must have standalone value</a:t>
          </a:r>
          <a:br>
            <a:rPr lang="en-US" sz="1400" b="0" i="0" dirty="0"/>
          </a:br>
          <a:r>
            <a:rPr lang="en-US" sz="1400" b="0" i="0" dirty="0"/>
            <a:t>to be accounted for separately</a:t>
          </a:r>
          <a:br>
            <a:rPr lang="en-US" sz="800" dirty="0"/>
          </a:br>
          <a:endParaRPr lang="en-US" sz="8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4">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2"/>
      <dgm:spPr/>
    </dgm:pt>
    <dgm:pt modelId="{2927A828-48C0-4A16-A9A9-F637A1E1D433}" type="pres">
      <dgm:prSet presAssocID="{1FC81CCF-AE8C-4B70-BD6E-F8C6838F6646}" presName="Child" presStyleLbl="revTx" presStyleIdx="1" presStyleCnt="4">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2" presStyleCnt="4">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1" presStyleCnt="2"/>
      <dgm:spPr/>
    </dgm:pt>
    <dgm:pt modelId="{19B77557-9F55-434E-8BA5-E0F4D73BCF68}" type="pres">
      <dgm:prSet presAssocID="{DD692EEA-8001-4F54-9F81-DFB546075DF4}" presName="Child" presStyleLbl="revTx" presStyleIdx="3" presStyleCnt="4">
        <dgm:presLayoutVars>
          <dgm:chMax val="0"/>
          <dgm:chPref val="0"/>
          <dgm:bulletEnabled val="1"/>
        </dgm:presLayoutVars>
      </dgm:prSet>
      <dgm:spPr/>
    </dgm:pt>
  </dgm:ptLst>
  <dgm:cxnLst>
    <dgm:cxn modelId="{88328EB7-B5D3-4004-9A6F-C5B8E4E7E6E0}" type="presOf" srcId="{1FC81CCF-AE8C-4B70-BD6E-F8C6838F6646}" destId="{2927A828-48C0-4A16-A9A9-F637A1E1D433}"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36209B0F-B18B-4D2F-B6CA-5782D5F745EE}" type="presOf" srcId="{DD692EEA-8001-4F54-9F81-DFB546075DF4}" destId="{19B77557-9F55-434E-8BA5-E0F4D73BCF68}"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9A4B1352-18B5-49BB-8D5B-69DD8C49CFD4}" type="presOf" srcId="{BCA33B70-834A-40A9-BA96-DABBA4F2ABF3}" destId="{E259869C-32CC-490C-8F70-BBA2AA4B51E8}" srcOrd="0" destOrd="0" presId="urn:microsoft.com/office/officeart/2008/layout/SquareAccentList"/>
    <dgm:cxn modelId="{00C76672-976A-4F68-8134-58E37F9EF5AE}" srcId="{42422679-958F-4E9D-A7EB-D7BB3FA6F2D4}" destId="{F70B3578-6991-4225-B315-70A615D505A0}" srcOrd="0" destOrd="0" parTransId="{5FE4C924-1E26-42EA-8764-77911E2B7348}" sibTransId="{BE80B90C-6F44-4367-A96E-83E57BE387A1}"/>
    <dgm:cxn modelId="{F43BA838-8D05-4596-9D5A-88EC29053062}" srcId="{BCA33B70-834A-40A9-BA96-DABBA4F2ABF3}" destId="{DD692EEA-8001-4F54-9F81-DFB546075DF4}" srcOrd="0" destOrd="0" parTransId="{459748B1-E817-4550-AA33-39345730BA43}" sibTransId="{C7DE8479-B743-410A-B44C-E61DB65822D2}"/>
    <dgm:cxn modelId="{44D21FB5-00B2-42BC-B7CC-B78380FBCBA4}" srcId="{42422679-958F-4E9D-A7EB-D7BB3FA6F2D4}" destId="{BCA33B70-834A-40A9-BA96-DABBA4F2ABF3}" srcOrd="1" destOrd="0" parTransId="{9B69027E-2C03-45E6-9996-E75C0DD63FCB}" sibTransId="{72A71D30-52CD-4E75-90E8-F1C00A27586C}"/>
    <dgm:cxn modelId="{0D8A6252-0C89-469F-8176-8F234B0D2FDC}" type="presOf" srcId="{42422679-958F-4E9D-A7EB-D7BB3FA6F2D4}" destId="{9D1496DC-6CC0-4FD6-BFD1-0D328AED9C5F}"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400" dirty="0"/>
            <a:t>Existing Guidance</a:t>
          </a:r>
          <a:endParaRPr lang="en-US" sz="24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400" dirty="0"/>
            <a:t>New G</a:t>
          </a:r>
          <a:r>
            <a:rPr lang="en-US" altLang="zh-CN" sz="2400" dirty="0"/>
            <a:t>uidance</a:t>
          </a:r>
          <a:endParaRPr lang="en-US" sz="24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b="0" i="0" dirty="0"/>
            <a:t>Entities must assess whether a significant financing component exists</a:t>
          </a:r>
          <a:endParaRPr lang="en-US" sz="14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b="0" i="0" dirty="0"/>
            <a:t>Arrangement’s fee must be fixed or determinable for revenue to be recognized</a:t>
          </a:r>
          <a:endParaRPr lang="en-US" sz="14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1F5BA13D-37B5-46DA-9980-7CF7B2D3FB65}">
      <dgm:prSet custT="1"/>
      <dgm:spPr/>
      <dgm:t>
        <a:bodyPr/>
        <a:lstStyle/>
        <a:p>
          <a:r>
            <a:rPr lang="en-US" sz="1400" b="0" i="0" dirty="0"/>
            <a:t>Discounting of revenues required in limited circumstances</a:t>
          </a:r>
          <a:br>
            <a:rPr lang="en-US" sz="1200" b="0" i="0" dirty="0"/>
          </a:br>
          <a:endParaRPr lang="en-US" sz="1200" dirty="0"/>
        </a:p>
      </dgm:t>
    </dgm:pt>
    <dgm:pt modelId="{7BEB1346-27EB-4CDF-91C0-AE8DC00A336E}" type="parTrans" cxnId="{9BF643F0-885A-4582-863A-33517FC6FE55}">
      <dgm:prSet/>
      <dgm:spPr/>
      <dgm:t>
        <a:bodyPr/>
        <a:lstStyle/>
        <a:p>
          <a:endParaRPr lang="en-US"/>
        </a:p>
      </dgm:t>
    </dgm:pt>
    <dgm:pt modelId="{4A4AB8DB-EB76-4252-B40E-2D22003B3F43}" type="sibTrans" cxnId="{9BF643F0-885A-4582-863A-33517FC6FE55}">
      <dgm:prSet/>
      <dgm:spPr/>
      <dgm:t>
        <a:bodyPr/>
        <a:lstStyle/>
        <a:p>
          <a:endParaRPr lang="en-US"/>
        </a:p>
      </dgm:t>
    </dgm:pt>
    <dgm:pt modelId="{00725057-1FC4-40DC-B2E2-B95EE59950ED}">
      <dgm:prSet phldrT="[Text]" custT="1"/>
      <dgm:spPr/>
      <dgm:t>
        <a:bodyPr/>
        <a:lstStyle/>
        <a:p>
          <a:r>
            <a:rPr lang="en-US" sz="1400" b="0" i="0" dirty="0"/>
            <a:t>Variable consideration must be estimated subject to a constraint</a:t>
          </a:r>
          <a:endParaRPr lang="en-US" sz="1400" dirty="0"/>
        </a:p>
      </dgm:t>
    </dgm:pt>
    <dgm:pt modelId="{B2F7AB5A-F43E-4505-AB33-6E8CEF4FA91B}" type="parTrans" cxnId="{E1D4293C-EBE6-4249-94C5-FAC4A4D59B4B}">
      <dgm:prSet/>
      <dgm:spPr/>
      <dgm:t>
        <a:bodyPr/>
        <a:lstStyle/>
        <a:p>
          <a:endParaRPr lang="en-US"/>
        </a:p>
      </dgm:t>
    </dgm:pt>
    <dgm:pt modelId="{728A5AFC-AF22-4818-B667-4F4C7DAB29A2}" type="sibTrans" cxnId="{E1D4293C-EBE6-4249-94C5-FAC4A4D59B4B}">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6">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4"/>
      <dgm:spPr/>
    </dgm:pt>
    <dgm:pt modelId="{2927A828-48C0-4A16-A9A9-F637A1E1D433}" type="pres">
      <dgm:prSet presAssocID="{1FC81CCF-AE8C-4B70-BD6E-F8C6838F6646}" presName="Child" presStyleLbl="revTx" presStyleIdx="1" presStyleCnt="6">
        <dgm:presLayoutVars>
          <dgm:chMax val="0"/>
          <dgm:chPref val="0"/>
          <dgm:bulletEnabled val="1"/>
        </dgm:presLayoutVars>
      </dgm:prSet>
      <dgm:spPr/>
    </dgm:pt>
    <dgm:pt modelId="{96328CB6-DF9F-4F7F-A2F6-F0AA6E369E04}" type="pres">
      <dgm:prSet presAssocID="{1F5BA13D-37B5-46DA-9980-7CF7B2D3FB65}" presName="childComposite" presStyleCnt="0">
        <dgm:presLayoutVars>
          <dgm:chMax val="0"/>
          <dgm:chPref val="0"/>
        </dgm:presLayoutVars>
      </dgm:prSet>
      <dgm:spPr/>
    </dgm:pt>
    <dgm:pt modelId="{1B68CE71-CDBA-4201-8DF8-FF978F690442}" type="pres">
      <dgm:prSet presAssocID="{1F5BA13D-37B5-46DA-9980-7CF7B2D3FB65}" presName="ChildAccent" presStyleLbl="solidFgAcc1" presStyleIdx="1" presStyleCnt="4"/>
      <dgm:spPr/>
    </dgm:pt>
    <dgm:pt modelId="{0FC5D8D5-3221-4BA2-B00E-BC340CA0812F}" type="pres">
      <dgm:prSet presAssocID="{1F5BA13D-37B5-46DA-9980-7CF7B2D3FB65}" presName="Child" presStyleLbl="revTx" presStyleIdx="2" presStyleCnt="6">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3" presStyleCnt="6">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2" presStyleCnt="4"/>
      <dgm:spPr/>
    </dgm:pt>
    <dgm:pt modelId="{19B77557-9F55-434E-8BA5-E0F4D73BCF68}" type="pres">
      <dgm:prSet presAssocID="{DD692EEA-8001-4F54-9F81-DFB546075DF4}" presName="Child" presStyleLbl="revTx" presStyleIdx="4" presStyleCnt="6">
        <dgm:presLayoutVars>
          <dgm:chMax val="0"/>
          <dgm:chPref val="0"/>
          <dgm:bulletEnabled val="1"/>
        </dgm:presLayoutVars>
      </dgm:prSet>
      <dgm:spPr/>
    </dgm:pt>
    <dgm:pt modelId="{7ABB66B6-D837-4139-8F6F-34B234FA93DD}" type="pres">
      <dgm:prSet presAssocID="{00725057-1FC4-40DC-B2E2-B95EE59950ED}" presName="childComposite" presStyleCnt="0">
        <dgm:presLayoutVars>
          <dgm:chMax val="0"/>
          <dgm:chPref val="0"/>
        </dgm:presLayoutVars>
      </dgm:prSet>
      <dgm:spPr/>
    </dgm:pt>
    <dgm:pt modelId="{DA55CB63-72DF-47E2-9318-4F2662BAFD0C}" type="pres">
      <dgm:prSet presAssocID="{00725057-1FC4-40DC-B2E2-B95EE59950ED}" presName="ChildAccent" presStyleLbl="solidFgAcc1" presStyleIdx="3" presStyleCnt="4"/>
      <dgm:spPr/>
    </dgm:pt>
    <dgm:pt modelId="{3B4851B7-CDF5-4F7D-BBD4-698F5443271C}" type="pres">
      <dgm:prSet presAssocID="{00725057-1FC4-40DC-B2E2-B95EE59950ED}" presName="Child" presStyleLbl="revTx" presStyleIdx="5" presStyleCnt="6" custLinFactNeighborX="1" custLinFactNeighborY="41788">
        <dgm:presLayoutVars>
          <dgm:chMax val="0"/>
          <dgm:chPref val="0"/>
          <dgm:bulletEnabled val="1"/>
        </dgm:presLayoutVars>
      </dgm:prSet>
      <dgm:spPr/>
    </dgm:pt>
  </dgm:ptLst>
  <dgm:cxnLst>
    <dgm:cxn modelId="{0D8A6252-0C89-469F-8176-8F234B0D2FDC}" type="presOf" srcId="{42422679-958F-4E9D-A7EB-D7BB3FA6F2D4}" destId="{9D1496DC-6CC0-4FD6-BFD1-0D328AED9C5F}" srcOrd="0" destOrd="0" presId="urn:microsoft.com/office/officeart/2008/layout/SquareAccentList"/>
    <dgm:cxn modelId="{3073D1D3-3AE4-4831-8CAD-97AF1E8AB7A2}" type="presOf" srcId="{1F5BA13D-37B5-46DA-9980-7CF7B2D3FB65}" destId="{0FC5D8D5-3221-4BA2-B00E-BC340CA0812F}"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88328EB7-B5D3-4004-9A6F-C5B8E4E7E6E0}" type="presOf" srcId="{1FC81CCF-AE8C-4B70-BD6E-F8C6838F6646}" destId="{2927A828-48C0-4A16-A9A9-F637A1E1D433}" srcOrd="0" destOrd="0" presId="urn:microsoft.com/office/officeart/2008/layout/SquareAccentList"/>
    <dgm:cxn modelId="{36209B0F-B18B-4D2F-B6CA-5782D5F745EE}" type="presOf" srcId="{DD692EEA-8001-4F54-9F81-DFB546075DF4}" destId="{19B77557-9F55-434E-8BA5-E0F4D73BCF68}" srcOrd="0" destOrd="0" presId="urn:microsoft.com/office/officeart/2008/layout/SquareAccentList"/>
    <dgm:cxn modelId="{9BF643F0-885A-4582-863A-33517FC6FE55}" srcId="{F70B3578-6991-4225-B315-70A615D505A0}" destId="{1F5BA13D-37B5-46DA-9980-7CF7B2D3FB65}" srcOrd="1" destOrd="0" parTransId="{7BEB1346-27EB-4CDF-91C0-AE8DC00A336E}" sibTransId="{4A4AB8DB-EB76-4252-B40E-2D22003B3F43}"/>
    <dgm:cxn modelId="{933E121C-5FA5-4E92-A022-5D1D32680CAC}" type="presOf" srcId="{F70B3578-6991-4225-B315-70A615D505A0}" destId="{CBBCF410-D2F8-415E-820C-99AB7ECA85C0}" srcOrd="0" destOrd="0" presId="urn:microsoft.com/office/officeart/2008/layout/SquareAccentList"/>
    <dgm:cxn modelId="{E1D4293C-EBE6-4249-94C5-FAC4A4D59B4B}" srcId="{BCA33B70-834A-40A9-BA96-DABBA4F2ABF3}" destId="{00725057-1FC4-40DC-B2E2-B95EE59950ED}" srcOrd="1" destOrd="0" parTransId="{B2F7AB5A-F43E-4505-AB33-6E8CEF4FA91B}" sibTransId="{728A5AFC-AF22-4818-B667-4F4C7DAB29A2}"/>
    <dgm:cxn modelId="{05BD6587-07D5-473A-A998-024AA7536D49}" type="presOf" srcId="{00725057-1FC4-40DC-B2E2-B95EE59950ED}" destId="{3B4851B7-CDF5-4F7D-BBD4-698F5443271C}" srcOrd="0" destOrd="0" presId="urn:microsoft.com/office/officeart/2008/layout/SquareAccentList"/>
    <dgm:cxn modelId="{F43BA838-8D05-4596-9D5A-88EC29053062}" srcId="{BCA33B70-834A-40A9-BA96-DABBA4F2ABF3}" destId="{DD692EEA-8001-4F54-9F81-DFB546075DF4}" srcOrd="0" destOrd="0" parTransId="{459748B1-E817-4550-AA33-39345730BA43}" sibTransId="{C7DE8479-B743-410A-B44C-E61DB65822D2}"/>
    <dgm:cxn modelId="{9A4B1352-18B5-49BB-8D5B-69DD8C49CFD4}" type="presOf" srcId="{BCA33B70-834A-40A9-BA96-DABBA4F2ABF3}" destId="{E259869C-32CC-490C-8F70-BBA2AA4B51E8}" srcOrd="0" destOrd="0" presId="urn:microsoft.com/office/officeart/2008/layout/SquareAccentList"/>
    <dgm:cxn modelId="{44D21FB5-00B2-42BC-B7CC-B78380FBCBA4}" srcId="{42422679-958F-4E9D-A7EB-D7BB3FA6F2D4}" destId="{BCA33B70-834A-40A9-BA96-DABBA4F2ABF3}" srcOrd="1" destOrd="0" parTransId="{9B69027E-2C03-45E6-9996-E75C0DD63FCB}" sibTransId="{72A71D30-52CD-4E75-90E8-F1C00A27586C}"/>
    <dgm:cxn modelId="{00C76672-976A-4F68-8134-58E37F9EF5AE}" srcId="{42422679-958F-4E9D-A7EB-D7BB3FA6F2D4}" destId="{F70B3578-6991-4225-B315-70A615D505A0}" srcOrd="0" destOrd="0" parTransId="{5FE4C924-1E26-42EA-8764-77911E2B7348}" sibTransId="{BE80B90C-6F44-4367-A96E-83E57BE387A1}"/>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7A3211A9-4CF8-4A42-8134-5231A0463D73}" type="presParOf" srcId="{54BADD6E-71D0-4D83-92B5-3AA3983768DC}" destId="{96328CB6-DF9F-4F7F-A2F6-F0AA6E369E04}" srcOrd="1" destOrd="0" presId="urn:microsoft.com/office/officeart/2008/layout/SquareAccentList"/>
    <dgm:cxn modelId="{DA068CBF-41AD-48E7-B705-B5A4D216A29A}" type="presParOf" srcId="{96328CB6-DF9F-4F7F-A2F6-F0AA6E369E04}" destId="{1B68CE71-CDBA-4201-8DF8-FF978F690442}" srcOrd="0" destOrd="0" presId="urn:microsoft.com/office/officeart/2008/layout/SquareAccentList"/>
    <dgm:cxn modelId="{956E28C2-724F-4835-A87B-53175A8C3ADE}" type="presParOf" srcId="{96328CB6-DF9F-4F7F-A2F6-F0AA6E369E04}" destId="{0FC5D8D5-3221-4BA2-B00E-BC340CA0812F}"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AAC6D34A-2A09-406D-9B42-4E4F5C7E866A}" type="presParOf" srcId="{B862B0A4-19A8-475B-8483-21F0F5C47693}" destId="{7ABB66B6-D837-4139-8F6F-34B234FA93DD}" srcOrd="1" destOrd="0" presId="urn:microsoft.com/office/officeart/2008/layout/SquareAccentList"/>
    <dgm:cxn modelId="{7F681D68-3874-4E97-831F-3ED12D5BE64E}" type="presParOf" srcId="{7ABB66B6-D837-4139-8F6F-34B234FA93DD}" destId="{DA55CB63-72DF-47E2-9318-4F2662BAFD0C}" srcOrd="0" destOrd="0" presId="urn:microsoft.com/office/officeart/2008/layout/SquareAccentList"/>
    <dgm:cxn modelId="{2CD67027-50E8-49FD-8123-3D9270CBEADB}" type="presParOf" srcId="{7ABB66B6-D837-4139-8F6F-34B234FA93DD}" destId="{3B4851B7-CDF5-4F7D-BBD4-698F5443271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400" dirty="0"/>
            <a:t>Existing Guidance</a:t>
          </a:r>
          <a:endParaRPr lang="en-US" sz="24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400" dirty="0"/>
            <a:t>New G</a:t>
          </a:r>
          <a:r>
            <a:rPr lang="en-US" altLang="zh-CN" sz="2400" dirty="0"/>
            <a:t>uidance</a:t>
          </a:r>
          <a:endParaRPr lang="en-US" sz="24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b="0" i="1" dirty="0"/>
            <a:t>Generally consistent with existing practice, unified using standalone Selling Price approach</a:t>
          </a:r>
          <a:endParaRPr lang="en-US" sz="14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b="0" i="0" dirty="0"/>
            <a:t>Allocate transaction price to multiple deliverables based on relative selling price, specific </a:t>
          </a:r>
          <a:endParaRPr lang="en-US" sz="14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1F5BA13D-37B5-46DA-9980-7CF7B2D3FB65}">
      <dgm:prSet custT="1"/>
      <dgm:spPr/>
      <dgm:t>
        <a:bodyPr/>
        <a:lstStyle/>
        <a:p>
          <a:r>
            <a:rPr lang="en-US" sz="1400" b="0" i="0" dirty="0"/>
            <a:t>Discounting of revenues required in</a:t>
          </a:r>
          <a:br>
            <a:rPr lang="en-US" sz="1400" b="0" i="0" dirty="0"/>
          </a:br>
          <a:r>
            <a:rPr lang="en-US" sz="1400" b="0" i="0" dirty="0"/>
            <a:t>limited circumstances</a:t>
          </a:r>
          <a:endParaRPr lang="en-US" sz="1400" dirty="0"/>
        </a:p>
      </dgm:t>
    </dgm:pt>
    <dgm:pt modelId="{7BEB1346-27EB-4CDF-91C0-AE8DC00A336E}" type="parTrans" cxnId="{9BF643F0-885A-4582-863A-33517FC6FE55}">
      <dgm:prSet/>
      <dgm:spPr/>
      <dgm:t>
        <a:bodyPr/>
        <a:lstStyle/>
        <a:p>
          <a:endParaRPr lang="en-US"/>
        </a:p>
      </dgm:t>
    </dgm:pt>
    <dgm:pt modelId="{4A4AB8DB-EB76-4252-B40E-2D22003B3F43}" type="sibTrans" cxnId="{9BF643F0-885A-4582-863A-33517FC6FE55}">
      <dgm:prSet/>
      <dgm:spPr/>
      <dgm:t>
        <a:bodyPr/>
        <a:lstStyle/>
        <a:p>
          <a:endParaRPr lang="en-US"/>
        </a:p>
      </dgm:t>
    </dgm:pt>
    <dgm:pt modelId="{00725057-1FC4-40DC-B2E2-B95EE59950ED}">
      <dgm:prSet phldrT="[Text]" custT="1"/>
      <dgm:spPr/>
      <dgm:t>
        <a:bodyPr/>
        <a:lstStyle/>
        <a:p>
          <a:r>
            <a:rPr lang="en-US" sz="1400" b="0" i="0" dirty="0"/>
            <a:t>Entities must assess whether a significant financing component exists</a:t>
          </a:r>
          <a:endParaRPr lang="en-US" sz="1400" dirty="0"/>
        </a:p>
      </dgm:t>
    </dgm:pt>
    <dgm:pt modelId="{B2F7AB5A-F43E-4505-AB33-6E8CEF4FA91B}" type="parTrans" cxnId="{E1D4293C-EBE6-4249-94C5-FAC4A4D59B4B}">
      <dgm:prSet/>
      <dgm:spPr/>
      <dgm:t>
        <a:bodyPr/>
        <a:lstStyle/>
        <a:p>
          <a:endParaRPr lang="en-US"/>
        </a:p>
      </dgm:t>
    </dgm:pt>
    <dgm:pt modelId="{728A5AFC-AF22-4818-B667-4F4C7DAB29A2}" type="sibTrans" cxnId="{E1D4293C-EBE6-4249-94C5-FAC4A4D59B4B}">
      <dgm:prSet/>
      <dgm:spPr/>
      <dgm:t>
        <a:bodyPr/>
        <a:lstStyle/>
        <a:p>
          <a:endParaRPr lang="en-US"/>
        </a:p>
      </dgm:t>
    </dgm:pt>
    <dgm:pt modelId="{86AA1CED-125C-49C7-9218-738459E0D6CB}">
      <dgm:prSet custT="1"/>
      <dgm:spPr/>
      <dgm:t>
        <a:bodyPr/>
        <a:lstStyle/>
        <a:p>
          <a:r>
            <a:rPr lang="en-US" sz="1400" dirty="0"/>
            <a:t>Industry-specific method</a:t>
          </a:r>
        </a:p>
      </dgm:t>
    </dgm:pt>
    <dgm:pt modelId="{9B9637D0-6AF4-4B11-9E7D-71CE413E4E2B}" type="parTrans" cxnId="{BBEEC1CA-8AB3-4E23-B8F0-A4D3E7407530}">
      <dgm:prSet/>
      <dgm:spPr/>
      <dgm:t>
        <a:bodyPr/>
        <a:lstStyle/>
        <a:p>
          <a:endParaRPr lang="en-US"/>
        </a:p>
      </dgm:t>
    </dgm:pt>
    <dgm:pt modelId="{CAF4F36E-AE28-48D7-BF5C-CBC8BAD7D8C1}" type="sibTrans" cxnId="{BBEEC1CA-8AB3-4E23-B8F0-A4D3E7407530}">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7">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5"/>
      <dgm:spPr/>
    </dgm:pt>
    <dgm:pt modelId="{2927A828-48C0-4A16-A9A9-F637A1E1D433}" type="pres">
      <dgm:prSet presAssocID="{1FC81CCF-AE8C-4B70-BD6E-F8C6838F6646}" presName="Child" presStyleLbl="revTx" presStyleIdx="1" presStyleCnt="7">
        <dgm:presLayoutVars>
          <dgm:chMax val="0"/>
          <dgm:chPref val="0"/>
          <dgm:bulletEnabled val="1"/>
        </dgm:presLayoutVars>
      </dgm:prSet>
      <dgm:spPr/>
    </dgm:pt>
    <dgm:pt modelId="{EB4DCFFA-6321-41D0-9ED0-151753120E26}" type="pres">
      <dgm:prSet presAssocID="{86AA1CED-125C-49C7-9218-738459E0D6CB}" presName="childComposite" presStyleCnt="0">
        <dgm:presLayoutVars>
          <dgm:chMax val="0"/>
          <dgm:chPref val="0"/>
        </dgm:presLayoutVars>
      </dgm:prSet>
      <dgm:spPr/>
    </dgm:pt>
    <dgm:pt modelId="{A1AF8730-6627-4494-A217-99656CA8E596}" type="pres">
      <dgm:prSet presAssocID="{86AA1CED-125C-49C7-9218-738459E0D6CB}" presName="ChildAccent" presStyleLbl="solidFgAcc1" presStyleIdx="1" presStyleCnt="5"/>
      <dgm:spPr/>
    </dgm:pt>
    <dgm:pt modelId="{38A7C616-BDAD-4128-8F53-6FD28AA4A92F}" type="pres">
      <dgm:prSet presAssocID="{86AA1CED-125C-49C7-9218-738459E0D6CB}" presName="Child" presStyleLbl="revTx" presStyleIdx="2" presStyleCnt="7">
        <dgm:presLayoutVars>
          <dgm:chMax val="0"/>
          <dgm:chPref val="0"/>
          <dgm:bulletEnabled val="1"/>
        </dgm:presLayoutVars>
      </dgm:prSet>
      <dgm:spPr/>
    </dgm:pt>
    <dgm:pt modelId="{96328CB6-DF9F-4F7F-A2F6-F0AA6E369E04}" type="pres">
      <dgm:prSet presAssocID="{1F5BA13D-37B5-46DA-9980-7CF7B2D3FB65}" presName="childComposite" presStyleCnt="0">
        <dgm:presLayoutVars>
          <dgm:chMax val="0"/>
          <dgm:chPref val="0"/>
        </dgm:presLayoutVars>
      </dgm:prSet>
      <dgm:spPr/>
    </dgm:pt>
    <dgm:pt modelId="{1B68CE71-CDBA-4201-8DF8-FF978F690442}" type="pres">
      <dgm:prSet presAssocID="{1F5BA13D-37B5-46DA-9980-7CF7B2D3FB65}" presName="ChildAccent" presStyleLbl="solidFgAcc1" presStyleIdx="2" presStyleCnt="5"/>
      <dgm:spPr/>
    </dgm:pt>
    <dgm:pt modelId="{0FC5D8D5-3221-4BA2-B00E-BC340CA0812F}" type="pres">
      <dgm:prSet presAssocID="{1F5BA13D-37B5-46DA-9980-7CF7B2D3FB65}" presName="Child" presStyleLbl="revTx" presStyleIdx="3" presStyleCnt="7">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4" presStyleCnt="7">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3" presStyleCnt="5"/>
      <dgm:spPr/>
    </dgm:pt>
    <dgm:pt modelId="{19B77557-9F55-434E-8BA5-E0F4D73BCF68}" type="pres">
      <dgm:prSet presAssocID="{DD692EEA-8001-4F54-9F81-DFB546075DF4}" presName="Child" presStyleLbl="revTx" presStyleIdx="5" presStyleCnt="7">
        <dgm:presLayoutVars>
          <dgm:chMax val="0"/>
          <dgm:chPref val="0"/>
          <dgm:bulletEnabled val="1"/>
        </dgm:presLayoutVars>
      </dgm:prSet>
      <dgm:spPr/>
    </dgm:pt>
    <dgm:pt modelId="{7ABB66B6-D837-4139-8F6F-34B234FA93DD}" type="pres">
      <dgm:prSet presAssocID="{00725057-1FC4-40DC-B2E2-B95EE59950ED}" presName="childComposite" presStyleCnt="0">
        <dgm:presLayoutVars>
          <dgm:chMax val="0"/>
          <dgm:chPref val="0"/>
        </dgm:presLayoutVars>
      </dgm:prSet>
      <dgm:spPr/>
    </dgm:pt>
    <dgm:pt modelId="{DA55CB63-72DF-47E2-9318-4F2662BAFD0C}" type="pres">
      <dgm:prSet presAssocID="{00725057-1FC4-40DC-B2E2-B95EE59950ED}" presName="ChildAccent" presStyleLbl="solidFgAcc1" presStyleIdx="4" presStyleCnt="5"/>
      <dgm:spPr/>
    </dgm:pt>
    <dgm:pt modelId="{3B4851B7-CDF5-4F7D-BBD4-698F5443271C}" type="pres">
      <dgm:prSet presAssocID="{00725057-1FC4-40DC-B2E2-B95EE59950ED}" presName="Child" presStyleLbl="revTx" presStyleIdx="6" presStyleCnt="7">
        <dgm:presLayoutVars>
          <dgm:chMax val="0"/>
          <dgm:chPref val="0"/>
          <dgm:bulletEnabled val="1"/>
        </dgm:presLayoutVars>
      </dgm:prSet>
      <dgm:spPr/>
    </dgm:pt>
  </dgm:ptLst>
  <dgm:cxnLst>
    <dgm:cxn modelId="{9A4B1352-18B5-49BB-8D5B-69DD8C49CFD4}" type="presOf" srcId="{BCA33B70-834A-40A9-BA96-DABBA4F2ABF3}" destId="{E259869C-32CC-490C-8F70-BBA2AA4B51E8}" srcOrd="0" destOrd="0" presId="urn:microsoft.com/office/officeart/2008/layout/SquareAccentList"/>
    <dgm:cxn modelId="{36209B0F-B18B-4D2F-B6CA-5782D5F745EE}" type="presOf" srcId="{DD692EEA-8001-4F54-9F81-DFB546075DF4}" destId="{19B77557-9F55-434E-8BA5-E0F4D73BCF68}"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44D21FB5-00B2-42BC-B7CC-B78380FBCBA4}" srcId="{42422679-958F-4E9D-A7EB-D7BB3FA6F2D4}" destId="{BCA33B70-834A-40A9-BA96-DABBA4F2ABF3}" srcOrd="1" destOrd="0" parTransId="{9B69027E-2C03-45E6-9996-E75C0DD63FCB}" sibTransId="{72A71D30-52CD-4E75-90E8-F1C00A27586C}"/>
    <dgm:cxn modelId="{00C76672-976A-4F68-8134-58E37F9EF5AE}" srcId="{42422679-958F-4E9D-A7EB-D7BB3FA6F2D4}" destId="{F70B3578-6991-4225-B315-70A615D505A0}" srcOrd="0" destOrd="0" parTransId="{5FE4C924-1E26-42EA-8764-77911E2B7348}" sibTransId="{BE80B90C-6F44-4367-A96E-83E57BE387A1}"/>
    <dgm:cxn modelId="{AFA0699B-6A0D-40D7-A31D-B13107692A18}" type="presOf" srcId="{86AA1CED-125C-49C7-9218-738459E0D6CB}" destId="{38A7C616-BDAD-4128-8F53-6FD28AA4A92F}" srcOrd="0" destOrd="0" presId="urn:microsoft.com/office/officeart/2008/layout/SquareAccentList"/>
    <dgm:cxn modelId="{BBEEC1CA-8AB3-4E23-B8F0-A4D3E7407530}" srcId="{F70B3578-6991-4225-B315-70A615D505A0}" destId="{86AA1CED-125C-49C7-9218-738459E0D6CB}" srcOrd="1" destOrd="0" parTransId="{9B9637D0-6AF4-4B11-9E7D-71CE413E4E2B}" sibTransId="{CAF4F36E-AE28-48D7-BF5C-CBC8BAD7D8C1}"/>
    <dgm:cxn modelId="{F43BA838-8D05-4596-9D5A-88EC29053062}" srcId="{BCA33B70-834A-40A9-BA96-DABBA4F2ABF3}" destId="{DD692EEA-8001-4F54-9F81-DFB546075DF4}" srcOrd="0" destOrd="0" parTransId="{459748B1-E817-4550-AA33-39345730BA43}" sibTransId="{C7DE8479-B743-410A-B44C-E61DB65822D2}"/>
    <dgm:cxn modelId="{E1D4293C-EBE6-4249-94C5-FAC4A4D59B4B}" srcId="{BCA33B70-834A-40A9-BA96-DABBA4F2ABF3}" destId="{00725057-1FC4-40DC-B2E2-B95EE59950ED}" srcOrd="1" destOrd="0" parTransId="{B2F7AB5A-F43E-4505-AB33-6E8CEF4FA91B}" sibTransId="{728A5AFC-AF22-4818-B667-4F4C7DAB29A2}"/>
    <dgm:cxn modelId="{05BD6587-07D5-473A-A998-024AA7536D49}" type="presOf" srcId="{00725057-1FC4-40DC-B2E2-B95EE59950ED}" destId="{3B4851B7-CDF5-4F7D-BBD4-698F5443271C}" srcOrd="0" destOrd="0" presId="urn:microsoft.com/office/officeart/2008/layout/SquareAccentList"/>
    <dgm:cxn modelId="{9BF643F0-885A-4582-863A-33517FC6FE55}" srcId="{F70B3578-6991-4225-B315-70A615D505A0}" destId="{1F5BA13D-37B5-46DA-9980-7CF7B2D3FB65}" srcOrd="2" destOrd="0" parTransId="{7BEB1346-27EB-4CDF-91C0-AE8DC00A336E}" sibTransId="{4A4AB8DB-EB76-4252-B40E-2D22003B3F43}"/>
    <dgm:cxn modelId="{88328EB7-B5D3-4004-9A6F-C5B8E4E7E6E0}" type="presOf" srcId="{1FC81CCF-AE8C-4B70-BD6E-F8C6838F6646}" destId="{2927A828-48C0-4A16-A9A9-F637A1E1D433}" srcOrd="0" destOrd="0" presId="urn:microsoft.com/office/officeart/2008/layout/SquareAccentList"/>
    <dgm:cxn modelId="{0D8A6252-0C89-469F-8176-8F234B0D2FDC}" type="presOf" srcId="{42422679-958F-4E9D-A7EB-D7BB3FA6F2D4}" destId="{9D1496DC-6CC0-4FD6-BFD1-0D328AED9C5F}" srcOrd="0" destOrd="0" presId="urn:microsoft.com/office/officeart/2008/layout/SquareAccentList"/>
    <dgm:cxn modelId="{3073D1D3-3AE4-4831-8CAD-97AF1E8AB7A2}" type="presOf" srcId="{1F5BA13D-37B5-46DA-9980-7CF7B2D3FB65}" destId="{0FC5D8D5-3221-4BA2-B00E-BC340CA0812F}"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208EF7D7-EB1E-4965-8D1E-91C71992FEF1}" type="presParOf" srcId="{54BADD6E-71D0-4D83-92B5-3AA3983768DC}" destId="{EB4DCFFA-6321-41D0-9ED0-151753120E26}" srcOrd="1" destOrd="0" presId="urn:microsoft.com/office/officeart/2008/layout/SquareAccentList"/>
    <dgm:cxn modelId="{6E41B85B-525D-41A7-BC49-91DCB1ABE0B0}" type="presParOf" srcId="{EB4DCFFA-6321-41D0-9ED0-151753120E26}" destId="{A1AF8730-6627-4494-A217-99656CA8E596}" srcOrd="0" destOrd="0" presId="urn:microsoft.com/office/officeart/2008/layout/SquareAccentList"/>
    <dgm:cxn modelId="{8B0A7DD1-3C2E-41BB-9AE5-2F6360AE35B2}" type="presParOf" srcId="{EB4DCFFA-6321-41D0-9ED0-151753120E26}" destId="{38A7C616-BDAD-4128-8F53-6FD28AA4A92F}" srcOrd="1" destOrd="0" presId="urn:microsoft.com/office/officeart/2008/layout/SquareAccentList"/>
    <dgm:cxn modelId="{7A3211A9-4CF8-4A42-8134-5231A0463D73}" type="presParOf" srcId="{54BADD6E-71D0-4D83-92B5-3AA3983768DC}" destId="{96328CB6-DF9F-4F7F-A2F6-F0AA6E369E04}" srcOrd="2" destOrd="0" presId="urn:microsoft.com/office/officeart/2008/layout/SquareAccentList"/>
    <dgm:cxn modelId="{DA068CBF-41AD-48E7-B705-B5A4D216A29A}" type="presParOf" srcId="{96328CB6-DF9F-4F7F-A2F6-F0AA6E369E04}" destId="{1B68CE71-CDBA-4201-8DF8-FF978F690442}" srcOrd="0" destOrd="0" presId="urn:microsoft.com/office/officeart/2008/layout/SquareAccentList"/>
    <dgm:cxn modelId="{956E28C2-724F-4835-A87B-53175A8C3ADE}" type="presParOf" srcId="{96328CB6-DF9F-4F7F-A2F6-F0AA6E369E04}" destId="{0FC5D8D5-3221-4BA2-B00E-BC340CA0812F}"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AAC6D34A-2A09-406D-9B42-4E4F5C7E866A}" type="presParOf" srcId="{B862B0A4-19A8-475B-8483-21F0F5C47693}" destId="{7ABB66B6-D837-4139-8F6F-34B234FA93DD}" srcOrd="1" destOrd="0" presId="urn:microsoft.com/office/officeart/2008/layout/SquareAccentList"/>
    <dgm:cxn modelId="{7F681D68-3874-4E97-831F-3ED12D5BE64E}" type="presParOf" srcId="{7ABB66B6-D837-4139-8F6F-34B234FA93DD}" destId="{DA55CB63-72DF-47E2-9318-4F2662BAFD0C}" srcOrd="0" destOrd="0" presId="urn:microsoft.com/office/officeart/2008/layout/SquareAccentList"/>
    <dgm:cxn modelId="{2CD67027-50E8-49FD-8123-3D9270CBEADB}" type="presParOf" srcId="{7ABB66B6-D837-4139-8F6F-34B234FA93DD}" destId="{3B4851B7-CDF5-4F7D-BBD4-698F5443271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000" dirty="0"/>
            <a:t>Existing Guidance</a:t>
          </a:r>
          <a:endParaRPr lang="en-US" sz="20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000" dirty="0"/>
            <a:t>New G</a:t>
          </a:r>
          <a:r>
            <a:rPr lang="en-US" altLang="zh-CN" sz="2000" dirty="0"/>
            <a:t>uidance</a:t>
          </a:r>
          <a:endParaRPr lang="en-US" sz="20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b="0" i="1" dirty="0"/>
            <a:t>Revenue recognized when or as control of good or service transfers to the customer</a:t>
          </a:r>
          <a:endParaRPr lang="en-US" sz="14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b="0" i="0" dirty="0"/>
            <a:t>Recognition based on transfer of the</a:t>
          </a:r>
          <a:br>
            <a:rPr lang="en-US" sz="1400" b="0" i="0" dirty="0"/>
          </a:br>
          <a:r>
            <a:rPr lang="en-US" sz="1400" b="0" i="0" dirty="0"/>
            <a:t>risks and rewards of ownership</a:t>
          </a:r>
          <a:endParaRPr lang="en-US" sz="14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58FFC0F7-7423-444A-938B-251DB4A182FB}">
      <dgm:prSet phldrT="[Text]" custT="1"/>
      <dgm:spPr/>
      <dgm:t>
        <a:bodyPr/>
        <a:lstStyle/>
        <a:p>
          <a:r>
            <a:rPr lang="en-US" sz="1400" b="0" i="1" dirty="0"/>
            <a:t>Criteria identified for assessing whether performance obligation is</a:t>
          </a:r>
          <a:br>
            <a:rPr lang="en-US" sz="1400" b="0" i="1" dirty="0"/>
          </a:br>
          <a:r>
            <a:rPr lang="en-US" sz="1400" b="0" i="1" dirty="0"/>
            <a:t>satisfied at a point in time or over time</a:t>
          </a:r>
          <a:br>
            <a:rPr lang="en-US" sz="600" b="0" i="1" dirty="0"/>
          </a:br>
          <a:endParaRPr lang="en-US" sz="600" dirty="0"/>
        </a:p>
      </dgm:t>
    </dgm:pt>
    <dgm:pt modelId="{FE23FEDC-E274-4493-97E6-BDAA9CC6B2B1}" type="parTrans" cxnId="{DC05F77E-6BF8-4B03-BF04-4FB7BFE8DA17}">
      <dgm:prSet/>
      <dgm:spPr/>
      <dgm:t>
        <a:bodyPr/>
        <a:lstStyle/>
        <a:p>
          <a:endParaRPr lang="en-US"/>
        </a:p>
      </dgm:t>
    </dgm:pt>
    <dgm:pt modelId="{DEA921C7-AFC4-4BCE-AF6E-6D53D7316E09}" type="sibTrans" cxnId="{DC05F77E-6BF8-4B03-BF04-4FB7BFE8DA17}">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5">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3"/>
      <dgm:spPr/>
    </dgm:pt>
    <dgm:pt modelId="{2927A828-48C0-4A16-A9A9-F637A1E1D433}" type="pres">
      <dgm:prSet presAssocID="{1FC81CCF-AE8C-4B70-BD6E-F8C6838F6646}" presName="Child" presStyleLbl="revTx" presStyleIdx="1" presStyleCnt="5">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2" presStyleCnt="5">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1" presStyleCnt="3"/>
      <dgm:spPr/>
    </dgm:pt>
    <dgm:pt modelId="{19B77557-9F55-434E-8BA5-E0F4D73BCF68}" type="pres">
      <dgm:prSet presAssocID="{DD692EEA-8001-4F54-9F81-DFB546075DF4}" presName="Child" presStyleLbl="revTx" presStyleIdx="3" presStyleCnt="5">
        <dgm:presLayoutVars>
          <dgm:chMax val="0"/>
          <dgm:chPref val="0"/>
          <dgm:bulletEnabled val="1"/>
        </dgm:presLayoutVars>
      </dgm:prSet>
      <dgm:spPr/>
    </dgm:pt>
    <dgm:pt modelId="{016DE8BE-8BDB-4182-8AE8-2E8BCA7A207B}" type="pres">
      <dgm:prSet presAssocID="{58FFC0F7-7423-444A-938B-251DB4A182FB}" presName="childComposite" presStyleCnt="0">
        <dgm:presLayoutVars>
          <dgm:chMax val="0"/>
          <dgm:chPref val="0"/>
        </dgm:presLayoutVars>
      </dgm:prSet>
      <dgm:spPr/>
    </dgm:pt>
    <dgm:pt modelId="{C82FFAF5-0E6E-466C-B8AA-A2E956C67F44}" type="pres">
      <dgm:prSet presAssocID="{58FFC0F7-7423-444A-938B-251DB4A182FB}" presName="ChildAccent" presStyleLbl="solidFgAcc1" presStyleIdx="2" presStyleCnt="3"/>
      <dgm:spPr/>
    </dgm:pt>
    <dgm:pt modelId="{5CDF8909-3AC1-4B11-A6EB-F062DC22AE88}" type="pres">
      <dgm:prSet presAssocID="{58FFC0F7-7423-444A-938B-251DB4A182FB}" presName="Child" presStyleLbl="revTx" presStyleIdx="4" presStyleCnt="5">
        <dgm:presLayoutVars>
          <dgm:chMax val="0"/>
          <dgm:chPref val="0"/>
          <dgm:bulletEnabled val="1"/>
        </dgm:presLayoutVars>
      </dgm:prSet>
      <dgm:spPr/>
    </dgm:pt>
  </dgm:ptLst>
  <dgm:cxnLst>
    <dgm:cxn modelId="{DC05F77E-6BF8-4B03-BF04-4FB7BFE8DA17}" srcId="{BCA33B70-834A-40A9-BA96-DABBA4F2ABF3}" destId="{58FFC0F7-7423-444A-938B-251DB4A182FB}" srcOrd="1" destOrd="0" parTransId="{FE23FEDC-E274-4493-97E6-BDAA9CC6B2B1}" sibTransId="{DEA921C7-AFC4-4BCE-AF6E-6D53D7316E09}"/>
    <dgm:cxn modelId="{933E121C-5FA5-4E92-A022-5D1D32680CAC}" type="presOf" srcId="{F70B3578-6991-4225-B315-70A615D505A0}" destId="{CBBCF410-D2F8-415E-820C-99AB7ECA85C0}" srcOrd="0" destOrd="0" presId="urn:microsoft.com/office/officeart/2008/layout/SquareAccentList"/>
    <dgm:cxn modelId="{F43BA838-8D05-4596-9D5A-88EC29053062}" srcId="{BCA33B70-834A-40A9-BA96-DABBA4F2ABF3}" destId="{DD692EEA-8001-4F54-9F81-DFB546075DF4}" srcOrd="0" destOrd="0" parTransId="{459748B1-E817-4550-AA33-39345730BA43}" sibTransId="{C7DE8479-B743-410A-B44C-E61DB65822D2}"/>
    <dgm:cxn modelId="{36209B0F-B18B-4D2F-B6CA-5782D5F745EE}" type="presOf" srcId="{DD692EEA-8001-4F54-9F81-DFB546075DF4}" destId="{19B77557-9F55-434E-8BA5-E0F4D73BCF68}" srcOrd="0" destOrd="0" presId="urn:microsoft.com/office/officeart/2008/layout/SquareAccentList"/>
    <dgm:cxn modelId="{00C76672-976A-4F68-8134-58E37F9EF5AE}" srcId="{42422679-958F-4E9D-A7EB-D7BB3FA6F2D4}" destId="{F70B3578-6991-4225-B315-70A615D505A0}" srcOrd="0" destOrd="0" parTransId="{5FE4C924-1E26-42EA-8764-77911E2B7348}" sibTransId="{BE80B90C-6F44-4367-A96E-83E57BE387A1}"/>
    <dgm:cxn modelId="{0AE3F69E-19DE-4431-BC56-DA1941F29D61}" type="presOf" srcId="{58FFC0F7-7423-444A-938B-251DB4A182FB}" destId="{5CDF8909-3AC1-4B11-A6EB-F062DC22AE88}" srcOrd="0" destOrd="0" presId="urn:microsoft.com/office/officeart/2008/layout/SquareAccentList"/>
    <dgm:cxn modelId="{88328EB7-B5D3-4004-9A6F-C5B8E4E7E6E0}" type="presOf" srcId="{1FC81CCF-AE8C-4B70-BD6E-F8C6838F6646}" destId="{2927A828-48C0-4A16-A9A9-F637A1E1D433}" srcOrd="0" destOrd="0" presId="urn:microsoft.com/office/officeart/2008/layout/SquareAccentList"/>
    <dgm:cxn modelId="{0D8A6252-0C89-469F-8176-8F234B0D2FDC}" type="presOf" srcId="{42422679-958F-4E9D-A7EB-D7BB3FA6F2D4}" destId="{9D1496DC-6CC0-4FD6-BFD1-0D328AED9C5F}" srcOrd="0" destOrd="0" presId="urn:microsoft.com/office/officeart/2008/layout/SquareAccentList"/>
    <dgm:cxn modelId="{9A4B1352-18B5-49BB-8D5B-69DD8C49CFD4}" type="presOf" srcId="{BCA33B70-834A-40A9-BA96-DABBA4F2ABF3}" destId="{E259869C-32CC-490C-8F70-BBA2AA4B51E8}"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44D21FB5-00B2-42BC-B7CC-B78380FBCBA4}" srcId="{42422679-958F-4E9D-A7EB-D7BB3FA6F2D4}" destId="{BCA33B70-834A-40A9-BA96-DABBA4F2ABF3}" srcOrd="1" destOrd="0" parTransId="{9B69027E-2C03-45E6-9996-E75C0DD63FCB}" sibTransId="{72A71D30-52CD-4E75-90E8-F1C00A27586C}"/>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802906BB-94B7-4EE2-930F-AEC2556A2C04}" type="presParOf" srcId="{B862B0A4-19A8-475B-8483-21F0F5C47693}" destId="{016DE8BE-8BDB-4182-8AE8-2E8BCA7A207B}" srcOrd="1" destOrd="0" presId="urn:microsoft.com/office/officeart/2008/layout/SquareAccentList"/>
    <dgm:cxn modelId="{B8A271DE-AEBC-4CBC-AF59-E312580AE524}" type="presParOf" srcId="{016DE8BE-8BDB-4182-8AE8-2E8BCA7A207B}" destId="{C82FFAF5-0E6E-466C-B8AA-A2E956C67F44}" srcOrd="0" destOrd="0" presId="urn:microsoft.com/office/officeart/2008/layout/SquareAccentList"/>
    <dgm:cxn modelId="{24332456-D8FE-4A87-8CD9-F13D720E7C16}" type="presParOf" srcId="{016DE8BE-8BDB-4182-8AE8-2E8BCA7A207B}" destId="{5CDF8909-3AC1-4B11-A6EB-F062DC22AE8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392560" y="807036"/>
          <a:ext cx="3818597" cy="44924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392560" y="975755"/>
          <a:ext cx="280528" cy="280528"/>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392560" y="0"/>
          <a:ext cx="3818597" cy="807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Existing Guidance</a:t>
          </a:r>
          <a:endParaRPr lang="en-US" sz="2400" kern="1200" dirty="0"/>
        </a:p>
      </dsp:txBody>
      <dsp:txXfrm>
        <a:off x="392560" y="0"/>
        <a:ext cx="3818597" cy="807036"/>
      </dsp:txXfrm>
    </dsp:sp>
    <dsp:sp modelId="{E121E5FA-6142-4FE4-86C4-A3ECFCCFD8C4}">
      <dsp:nvSpPr>
        <dsp:cNvPr id="0" name=""/>
        <dsp:cNvSpPr/>
      </dsp:nvSpPr>
      <dsp:spPr>
        <a:xfrm>
          <a:off x="392560" y="1629657"/>
          <a:ext cx="280521" cy="28052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659861" y="1442970"/>
          <a:ext cx="3551296" cy="653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Contract is an agreement between parties that creates legally enforceable rights</a:t>
          </a:r>
        </a:p>
      </dsp:txBody>
      <dsp:txXfrm>
        <a:off x="659861" y="1442970"/>
        <a:ext cx="3551296" cy="653895"/>
      </dsp:txXfrm>
    </dsp:sp>
    <dsp:sp modelId="{D0B3E6C6-9495-414D-860F-960D87BD3A99}">
      <dsp:nvSpPr>
        <dsp:cNvPr id="0" name=""/>
        <dsp:cNvSpPr/>
      </dsp:nvSpPr>
      <dsp:spPr>
        <a:xfrm>
          <a:off x="4402087" y="807036"/>
          <a:ext cx="3818597" cy="44924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4402087" y="975755"/>
          <a:ext cx="280528" cy="280528"/>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4402087" y="0"/>
          <a:ext cx="3818597" cy="807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New G</a:t>
          </a:r>
          <a:r>
            <a:rPr lang="en-US" altLang="zh-CN" sz="2400" kern="1200" dirty="0"/>
            <a:t>uidance</a:t>
          </a:r>
          <a:endParaRPr lang="en-US" sz="2400" kern="1200" dirty="0"/>
        </a:p>
      </dsp:txBody>
      <dsp:txXfrm>
        <a:off x="4402087" y="0"/>
        <a:ext cx="3818597" cy="807036"/>
      </dsp:txXfrm>
    </dsp:sp>
    <dsp:sp modelId="{C4D7D940-E866-46C0-A834-7A540F3637B5}">
      <dsp:nvSpPr>
        <dsp:cNvPr id="0" name=""/>
        <dsp:cNvSpPr/>
      </dsp:nvSpPr>
      <dsp:spPr>
        <a:xfrm>
          <a:off x="4402087" y="1629657"/>
          <a:ext cx="280521" cy="28052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4669389" y="1442970"/>
          <a:ext cx="3551296" cy="653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Generally consistent with existing practice </a:t>
          </a:r>
        </a:p>
      </dsp:txBody>
      <dsp:txXfrm>
        <a:off x="4669389" y="1442970"/>
        <a:ext cx="3551296" cy="653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001" y="835453"/>
          <a:ext cx="3953059" cy="46506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001" y="1010113"/>
          <a:ext cx="290406" cy="290406"/>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001" y="0"/>
          <a:ext cx="3953059"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Existing Guidance</a:t>
          </a:r>
          <a:endParaRPr lang="en-US" sz="2400" kern="1200" dirty="0"/>
        </a:p>
      </dsp:txBody>
      <dsp:txXfrm>
        <a:off x="1001" y="0"/>
        <a:ext cx="3953059" cy="835453"/>
      </dsp:txXfrm>
    </dsp:sp>
    <dsp:sp modelId="{E121E5FA-6142-4FE4-86C4-A3ECFCCFD8C4}">
      <dsp:nvSpPr>
        <dsp:cNvPr id="0" name=""/>
        <dsp:cNvSpPr/>
      </dsp:nvSpPr>
      <dsp:spPr>
        <a:xfrm>
          <a:off x="1001" y="1687041"/>
          <a:ext cx="290398" cy="29039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277715" y="1493780"/>
          <a:ext cx="3676345"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Deliverables must have standalone value</a:t>
          </a:r>
          <a:br>
            <a:rPr lang="en-US" sz="1400" b="0" i="0" kern="1200" dirty="0"/>
          </a:br>
          <a:r>
            <a:rPr lang="en-US" sz="1400" b="0" i="0" kern="1200" dirty="0"/>
            <a:t>to be accounted for separately</a:t>
          </a:r>
          <a:br>
            <a:rPr lang="en-US" sz="800" kern="1200" dirty="0"/>
          </a:br>
          <a:endParaRPr lang="en-US" sz="800" kern="1200" dirty="0"/>
        </a:p>
      </dsp:txBody>
      <dsp:txXfrm>
        <a:off x="277715" y="1493780"/>
        <a:ext cx="3676345" cy="676920"/>
      </dsp:txXfrm>
    </dsp:sp>
    <dsp:sp modelId="{D0B3E6C6-9495-414D-860F-960D87BD3A99}">
      <dsp:nvSpPr>
        <dsp:cNvPr id="0" name=""/>
        <dsp:cNvSpPr/>
      </dsp:nvSpPr>
      <dsp:spPr>
        <a:xfrm>
          <a:off x="4151713" y="835453"/>
          <a:ext cx="3953059" cy="46506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4151713" y="1010113"/>
          <a:ext cx="290406" cy="290406"/>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4151713" y="0"/>
          <a:ext cx="3953059"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New G</a:t>
          </a:r>
          <a:r>
            <a:rPr lang="en-US" altLang="zh-CN" sz="2400" kern="1200" dirty="0"/>
            <a:t>uidance</a:t>
          </a:r>
          <a:endParaRPr lang="en-US" sz="2400" kern="1200" dirty="0"/>
        </a:p>
      </dsp:txBody>
      <dsp:txXfrm>
        <a:off x="4151713" y="0"/>
        <a:ext cx="3953059" cy="835453"/>
      </dsp:txXfrm>
    </dsp:sp>
    <dsp:sp modelId="{C4D7D940-E866-46C0-A834-7A540F3637B5}">
      <dsp:nvSpPr>
        <dsp:cNvPr id="0" name=""/>
        <dsp:cNvSpPr/>
      </dsp:nvSpPr>
      <dsp:spPr>
        <a:xfrm>
          <a:off x="4151713" y="1687041"/>
          <a:ext cx="290398" cy="29039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4428428" y="1493780"/>
          <a:ext cx="3676345"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1" i="1" kern="1200" dirty="0"/>
            <a:t>Performance obligations </a:t>
          </a:r>
          <a:r>
            <a:rPr lang="en-US" sz="1400" b="0" i="0" kern="1200" dirty="0"/>
            <a:t>and </a:t>
          </a:r>
          <a:r>
            <a:rPr lang="en-US" sz="1400" b="1" i="1" kern="1200" dirty="0"/>
            <a:t>distinct</a:t>
          </a:r>
          <a:br>
            <a:rPr lang="en-US" sz="1400" b="1" i="1" kern="1200" dirty="0"/>
          </a:br>
          <a:r>
            <a:rPr lang="en-US" sz="1400" b="0" i="0" kern="1200" dirty="0"/>
            <a:t>replace </a:t>
          </a:r>
          <a:r>
            <a:rPr lang="en-US" sz="1400" b="0" i="1" kern="1200" dirty="0"/>
            <a:t>deliverable </a:t>
          </a:r>
          <a:r>
            <a:rPr lang="en-US" sz="1400" b="0" i="0" kern="1200" dirty="0"/>
            <a:t>and </a:t>
          </a:r>
          <a:r>
            <a:rPr lang="en-US" sz="1400" b="0" i="1" kern="1200" dirty="0"/>
            <a:t>standalone</a:t>
          </a:r>
          <a:br>
            <a:rPr lang="en-US" sz="1400" b="0" i="1" kern="1200" dirty="0"/>
          </a:br>
          <a:r>
            <a:rPr lang="en-US" sz="1400" b="0" i="1" kern="1200" dirty="0"/>
            <a:t>value </a:t>
          </a:r>
          <a:r>
            <a:rPr lang="en-US" sz="1400" b="0" i="0" kern="1200" dirty="0"/>
            <a:t>in assessing multiple element</a:t>
          </a:r>
          <a:br>
            <a:rPr lang="en-US" sz="1400" b="0" i="0" kern="1200" dirty="0"/>
          </a:br>
          <a:r>
            <a:rPr lang="en-US" sz="1400" b="0" i="0" kern="1200" dirty="0"/>
            <a:t>arrangements</a:t>
          </a:r>
          <a:br>
            <a:rPr lang="en-US" sz="1400" kern="1200" dirty="0"/>
          </a:br>
          <a:endParaRPr lang="en-US" sz="1400" kern="1200" dirty="0"/>
        </a:p>
      </dsp:txBody>
      <dsp:txXfrm>
        <a:off x="4428428" y="1493780"/>
        <a:ext cx="3676345" cy="676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452159" y="838962"/>
          <a:ext cx="3969659" cy="4670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452159" y="1014355"/>
          <a:ext cx="291625" cy="2916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452159" y="0"/>
          <a:ext cx="3969659" cy="83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Existing Guidance</a:t>
          </a:r>
          <a:endParaRPr lang="en-US" sz="2400" kern="1200" dirty="0"/>
        </a:p>
      </dsp:txBody>
      <dsp:txXfrm>
        <a:off x="1452159" y="0"/>
        <a:ext cx="3969659" cy="838962"/>
      </dsp:txXfrm>
    </dsp:sp>
    <dsp:sp modelId="{E121E5FA-6142-4FE4-86C4-A3ECFCCFD8C4}">
      <dsp:nvSpPr>
        <dsp:cNvPr id="0" name=""/>
        <dsp:cNvSpPr/>
      </dsp:nvSpPr>
      <dsp:spPr>
        <a:xfrm>
          <a:off x="1452159" y="1694125"/>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1730035" y="1500053"/>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Arrangement’s fee must be fixed or determinable for revenue to be recognized</a:t>
          </a:r>
          <a:endParaRPr lang="en-US" sz="1400" kern="1200" dirty="0"/>
        </a:p>
      </dsp:txBody>
      <dsp:txXfrm>
        <a:off x="1730035" y="1500053"/>
        <a:ext cx="3691783" cy="679763"/>
      </dsp:txXfrm>
    </dsp:sp>
    <dsp:sp modelId="{1B68CE71-CDBA-4201-8DF8-FF978F690442}">
      <dsp:nvSpPr>
        <dsp:cNvPr id="0" name=""/>
        <dsp:cNvSpPr/>
      </dsp:nvSpPr>
      <dsp:spPr>
        <a:xfrm>
          <a:off x="1452159" y="2373888"/>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C5D8D5-3221-4BA2-B00E-BC340CA0812F}">
      <dsp:nvSpPr>
        <dsp:cNvPr id="0" name=""/>
        <dsp:cNvSpPr/>
      </dsp:nvSpPr>
      <dsp:spPr>
        <a:xfrm>
          <a:off x="1730035" y="2179816"/>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Discounting of revenues required in limited circumstances</a:t>
          </a:r>
          <a:br>
            <a:rPr lang="en-US" sz="1200" b="0" i="0" kern="1200" dirty="0"/>
          </a:br>
          <a:endParaRPr lang="en-US" sz="1200" kern="1200" dirty="0"/>
        </a:p>
      </dsp:txBody>
      <dsp:txXfrm>
        <a:off x="1730035" y="2179816"/>
        <a:ext cx="3691783" cy="679763"/>
      </dsp:txXfrm>
    </dsp:sp>
    <dsp:sp modelId="{D0B3E6C6-9495-414D-860F-960D87BD3A99}">
      <dsp:nvSpPr>
        <dsp:cNvPr id="0" name=""/>
        <dsp:cNvSpPr/>
      </dsp:nvSpPr>
      <dsp:spPr>
        <a:xfrm>
          <a:off x="5620301" y="838962"/>
          <a:ext cx="3969659" cy="4670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5620301" y="1014355"/>
          <a:ext cx="291625" cy="2916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5620301" y="0"/>
          <a:ext cx="3969659" cy="83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New G</a:t>
          </a:r>
          <a:r>
            <a:rPr lang="en-US" altLang="zh-CN" sz="2400" kern="1200" dirty="0"/>
            <a:t>uidance</a:t>
          </a:r>
          <a:endParaRPr lang="en-US" sz="2400" kern="1200" dirty="0"/>
        </a:p>
      </dsp:txBody>
      <dsp:txXfrm>
        <a:off x="5620301" y="0"/>
        <a:ext cx="3969659" cy="838962"/>
      </dsp:txXfrm>
    </dsp:sp>
    <dsp:sp modelId="{C4D7D940-E866-46C0-A834-7A540F3637B5}">
      <dsp:nvSpPr>
        <dsp:cNvPr id="0" name=""/>
        <dsp:cNvSpPr/>
      </dsp:nvSpPr>
      <dsp:spPr>
        <a:xfrm>
          <a:off x="5620301" y="1694125"/>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5898178" y="1500053"/>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Entities must assess whether a significant financing component exists</a:t>
          </a:r>
          <a:endParaRPr lang="en-US" sz="1400" kern="1200" dirty="0"/>
        </a:p>
      </dsp:txBody>
      <dsp:txXfrm>
        <a:off x="5898178" y="1500053"/>
        <a:ext cx="3691783" cy="679763"/>
      </dsp:txXfrm>
    </dsp:sp>
    <dsp:sp modelId="{DA55CB63-72DF-47E2-9318-4F2662BAFD0C}">
      <dsp:nvSpPr>
        <dsp:cNvPr id="0" name=""/>
        <dsp:cNvSpPr/>
      </dsp:nvSpPr>
      <dsp:spPr>
        <a:xfrm>
          <a:off x="5620301" y="2373888"/>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4851B7-CDF5-4F7D-BBD4-698F5443271C}">
      <dsp:nvSpPr>
        <dsp:cNvPr id="0" name=""/>
        <dsp:cNvSpPr/>
      </dsp:nvSpPr>
      <dsp:spPr>
        <a:xfrm>
          <a:off x="5898215" y="2180823"/>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Variable consideration must be estimated subject to a constraint</a:t>
          </a:r>
          <a:endParaRPr lang="en-US" sz="1400" kern="1200" dirty="0"/>
        </a:p>
      </dsp:txBody>
      <dsp:txXfrm>
        <a:off x="5898215" y="2180823"/>
        <a:ext cx="3691783" cy="679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565425" y="756401"/>
          <a:ext cx="3579011" cy="42106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565425" y="914534"/>
          <a:ext cx="262927" cy="262927"/>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565425" y="0"/>
          <a:ext cx="3579011" cy="75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Existing Guidance</a:t>
          </a:r>
          <a:endParaRPr lang="en-US" sz="2400" kern="1200" dirty="0"/>
        </a:p>
      </dsp:txBody>
      <dsp:txXfrm>
        <a:off x="1565425" y="0"/>
        <a:ext cx="3579011" cy="756401"/>
      </dsp:txXfrm>
    </dsp:sp>
    <dsp:sp modelId="{E121E5FA-6142-4FE4-86C4-A3ECFCCFD8C4}">
      <dsp:nvSpPr>
        <dsp:cNvPr id="0" name=""/>
        <dsp:cNvSpPr/>
      </dsp:nvSpPr>
      <dsp:spPr>
        <a:xfrm>
          <a:off x="1565425" y="1527409"/>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1815956" y="1352435"/>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Allocate transaction price to multiple deliverables based on relative selling price, specific </a:t>
          </a:r>
          <a:endParaRPr lang="en-US" sz="1400" kern="1200" dirty="0"/>
        </a:p>
      </dsp:txBody>
      <dsp:txXfrm>
        <a:off x="1815956" y="1352435"/>
        <a:ext cx="3328480" cy="612868"/>
      </dsp:txXfrm>
    </dsp:sp>
    <dsp:sp modelId="{A1AF8730-6627-4494-A217-99656CA8E596}">
      <dsp:nvSpPr>
        <dsp:cNvPr id="0" name=""/>
        <dsp:cNvSpPr/>
      </dsp:nvSpPr>
      <dsp:spPr>
        <a:xfrm>
          <a:off x="1565425" y="2140277"/>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A7C616-BDAD-4128-8F53-6FD28AA4A92F}">
      <dsp:nvSpPr>
        <dsp:cNvPr id="0" name=""/>
        <dsp:cNvSpPr/>
      </dsp:nvSpPr>
      <dsp:spPr>
        <a:xfrm>
          <a:off x="1815956" y="1965303"/>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Industry-specific method</a:t>
          </a:r>
        </a:p>
      </dsp:txBody>
      <dsp:txXfrm>
        <a:off x="1815956" y="1965303"/>
        <a:ext cx="3328480" cy="612868"/>
      </dsp:txXfrm>
    </dsp:sp>
    <dsp:sp modelId="{1B68CE71-CDBA-4201-8DF8-FF978F690442}">
      <dsp:nvSpPr>
        <dsp:cNvPr id="0" name=""/>
        <dsp:cNvSpPr/>
      </dsp:nvSpPr>
      <dsp:spPr>
        <a:xfrm>
          <a:off x="1565425" y="2753146"/>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C5D8D5-3221-4BA2-B00E-BC340CA0812F}">
      <dsp:nvSpPr>
        <dsp:cNvPr id="0" name=""/>
        <dsp:cNvSpPr/>
      </dsp:nvSpPr>
      <dsp:spPr>
        <a:xfrm>
          <a:off x="1815956" y="2578172"/>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Discounting of revenues required in</a:t>
          </a:r>
          <a:br>
            <a:rPr lang="en-US" sz="1400" b="0" i="0" kern="1200" dirty="0"/>
          </a:br>
          <a:r>
            <a:rPr lang="en-US" sz="1400" b="0" i="0" kern="1200" dirty="0"/>
            <a:t>limited circumstances</a:t>
          </a:r>
          <a:endParaRPr lang="en-US" sz="1400" kern="1200" dirty="0"/>
        </a:p>
      </dsp:txBody>
      <dsp:txXfrm>
        <a:off x="1815956" y="2578172"/>
        <a:ext cx="3328480" cy="612868"/>
      </dsp:txXfrm>
    </dsp:sp>
    <dsp:sp modelId="{D0B3E6C6-9495-414D-860F-960D87BD3A99}">
      <dsp:nvSpPr>
        <dsp:cNvPr id="0" name=""/>
        <dsp:cNvSpPr/>
      </dsp:nvSpPr>
      <dsp:spPr>
        <a:xfrm>
          <a:off x="5323387" y="756401"/>
          <a:ext cx="3579011" cy="42106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5323387" y="914534"/>
          <a:ext cx="262927" cy="262927"/>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5323387" y="0"/>
          <a:ext cx="3579011" cy="75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New G</a:t>
          </a:r>
          <a:r>
            <a:rPr lang="en-US" altLang="zh-CN" sz="2400" kern="1200" dirty="0"/>
            <a:t>uidance</a:t>
          </a:r>
          <a:endParaRPr lang="en-US" sz="2400" kern="1200" dirty="0"/>
        </a:p>
      </dsp:txBody>
      <dsp:txXfrm>
        <a:off x="5323387" y="0"/>
        <a:ext cx="3579011" cy="756401"/>
      </dsp:txXfrm>
    </dsp:sp>
    <dsp:sp modelId="{C4D7D940-E866-46C0-A834-7A540F3637B5}">
      <dsp:nvSpPr>
        <dsp:cNvPr id="0" name=""/>
        <dsp:cNvSpPr/>
      </dsp:nvSpPr>
      <dsp:spPr>
        <a:xfrm>
          <a:off x="5323387" y="1527409"/>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5573918" y="1352435"/>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1" kern="1200" dirty="0"/>
            <a:t>Generally consistent with existing practice, unified using standalone Selling Price approach</a:t>
          </a:r>
          <a:endParaRPr lang="en-US" sz="1400" kern="1200" dirty="0"/>
        </a:p>
      </dsp:txBody>
      <dsp:txXfrm>
        <a:off x="5573918" y="1352435"/>
        <a:ext cx="3328480" cy="612868"/>
      </dsp:txXfrm>
    </dsp:sp>
    <dsp:sp modelId="{DA55CB63-72DF-47E2-9318-4F2662BAFD0C}">
      <dsp:nvSpPr>
        <dsp:cNvPr id="0" name=""/>
        <dsp:cNvSpPr/>
      </dsp:nvSpPr>
      <dsp:spPr>
        <a:xfrm>
          <a:off x="5323387" y="2140277"/>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4851B7-CDF5-4F7D-BBD4-698F5443271C}">
      <dsp:nvSpPr>
        <dsp:cNvPr id="0" name=""/>
        <dsp:cNvSpPr/>
      </dsp:nvSpPr>
      <dsp:spPr>
        <a:xfrm>
          <a:off x="5573918" y="1965303"/>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Entities must assess whether a significant financing component exists</a:t>
          </a:r>
          <a:endParaRPr lang="en-US" sz="1400" kern="1200" dirty="0"/>
        </a:p>
      </dsp:txBody>
      <dsp:txXfrm>
        <a:off x="5573918" y="1965303"/>
        <a:ext cx="3328480" cy="6128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567017" y="778716"/>
          <a:ext cx="3684600" cy="43348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567017" y="941515"/>
          <a:ext cx="270684" cy="270684"/>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567017" y="0"/>
          <a:ext cx="3684600" cy="778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kern="1200" dirty="0"/>
            <a:t>Existing Guidance</a:t>
          </a:r>
          <a:endParaRPr lang="en-US" sz="2000" kern="1200" dirty="0"/>
        </a:p>
      </dsp:txBody>
      <dsp:txXfrm>
        <a:off x="1567017" y="0"/>
        <a:ext cx="3684600" cy="778716"/>
      </dsp:txXfrm>
    </dsp:sp>
    <dsp:sp modelId="{E121E5FA-6142-4FE4-86C4-A3ECFCCFD8C4}">
      <dsp:nvSpPr>
        <dsp:cNvPr id="0" name=""/>
        <dsp:cNvSpPr/>
      </dsp:nvSpPr>
      <dsp:spPr>
        <a:xfrm>
          <a:off x="1567017" y="1572471"/>
          <a:ext cx="270677" cy="27067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1824939" y="1392335"/>
          <a:ext cx="3426678" cy="63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Recognition based on transfer of the</a:t>
          </a:r>
          <a:br>
            <a:rPr lang="en-US" sz="1400" b="0" i="0" kern="1200" dirty="0"/>
          </a:br>
          <a:r>
            <a:rPr lang="en-US" sz="1400" b="0" i="0" kern="1200" dirty="0"/>
            <a:t>risks and rewards of ownership</a:t>
          </a:r>
          <a:endParaRPr lang="en-US" sz="1400" kern="1200" dirty="0"/>
        </a:p>
      </dsp:txBody>
      <dsp:txXfrm>
        <a:off x="1824939" y="1392335"/>
        <a:ext cx="3426678" cy="630949"/>
      </dsp:txXfrm>
    </dsp:sp>
    <dsp:sp modelId="{D0B3E6C6-9495-414D-860F-960D87BD3A99}">
      <dsp:nvSpPr>
        <dsp:cNvPr id="0" name=""/>
        <dsp:cNvSpPr/>
      </dsp:nvSpPr>
      <dsp:spPr>
        <a:xfrm>
          <a:off x="5435848" y="778716"/>
          <a:ext cx="3684600" cy="43348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5435848" y="941515"/>
          <a:ext cx="270684" cy="270684"/>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5435848" y="0"/>
          <a:ext cx="3684600" cy="778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New G</a:t>
          </a:r>
          <a:r>
            <a:rPr lang="en-US" altLang="zh-CN" sz="2000" kern="1200" dirty="0"/>
            <a:t>uidance</a:t>
          </a:r>
          <a:endParaRPr lang="en-US" sz="2000" kern="1200" dirty="0"/>
        </a:p>
      </dsp:txBody>
      <dsp:txXfrm>
        <a:off x="5435848" y="0"/>
        <a:ext cx="3684600" cy="778716"/>
      </dsp:txXfrm>
    </dsp:sp>
    <dsp:sp modelId="{C4D7D940-E866-46C0-A834-7A540F3637B5}">
      <dsp:nvSpPr>
        <dsp:cNvPr id="0" name=""/>
        <dsp:cNvSpPr/>
      </dsp:nvSpPr>
      <dsp:spPr>
        <a:xfrm>
          <a:off x="5435848" y="1572471"/>
          <a:ext cx="270677" cy="27067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5693770" y="1392335"/>
          <a:ext cx="3426678" cy="63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1" kern="1200" dirty="0"/>
            <a:t>Revenue recognized when or as control of good or service transfers to the customer</a:t>
          </a:r>
          <a:endParaRPr lang="en-US" sz="1400" kern="1200" dirty="0"/>
        </a:p>
      </dsp:txBody>
      <dsp:txXfrm>
        <a:off x="5693770" y="1392335"/>
        <a:ext cx="3426678" cy="630949"/>
      </dsp:txXfrm>
    </dsp:sp>
    <dsp:sp modelId="{C82FFAF5-0E6E-466C-B8AA-A2E956C67F44}">
      <dsp:nvSpPr>
        <dsp:cNvPr id="0" name=""/>
        <dsp:cNvSpPr/>
      </dsp:nvSpPr>
      <dsp:spPr>
        <a:xfrm>
          <a:off x="5435848" y="2203421"/>
          <a:ext cx="270677" cy="27067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DF8909-3AC1-4B11-A6EB-F062DC22AE88}">
      <dsp:nvSpPr>
        <dsp:cNvPr id="0" name=""/>
        <dsp:cNvSpPr/>
      </dsp:nvSpPr>
      <dsp:spPr>
        <a:xfrm>
          <a:off x="5693770" y="2023285"/>
          <a:ext cx="3426678" cy="63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1" kern="1200" dirty="0"/>
            <a:t>Criteria identified for assessing whether performance obligation is</a:t>
          </a:r>
          <a:br>
            <a:rPr lang="en-US" sz="1400" b="0" i="1" kern="1200" dirty="0"/>
          </a:br>
          <a:r>
            <a:rPr lang="en-US" sz="1400" b="0" i="1" kern="1200" dirty="0"/>
            <a:t>satisfied at a point in time or over time</a:t>
          </a:r>
          <a:br>
            <a:rPr lang="en-US" sz="600" b="0" i="1" kern="1200" dirty="0"/>
          </a:br>
          <a:endParaRPr lang="en-US" sz="600" kern="1200" dirty="0"/>
        </a:p>
      </dsp:txBody>
      <dsp:txXfrm>
        <a:off x="5693770" y="2023285"/>
        <a:ext cx="3426678" cy="630949"/>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br>
              <a:rPr lang="en-US" dirty="0"/>
            </a:br>
            <a:r>
              <a:rPr lang="en-US" dirty="0"/>
              <a:t>Case</a:t>
            </a:r>
            <a:r>
              <a:rPr lang="en-US" baseline="0" dirty="0"/>
              <a:t> 1: Microsoft</a:t>
            </a:r>
          </a:p>
          <a:p>
            <a:r>
              <a:rPr lang="en-US" baseline="0" dirty="0"/>
              <a:t>Case 2: VF: to mention month-to-month contract</a:t>
            </a:r>
          </a:p>
          <a:p>
            <a:r>
              <a:rPr lang="en-US" baseline="0" dirty="0"/>
              <a:t>Case 3: IE 21/para IE105</a:t>
            </a:r>
          </a:p>
        </p:txBody>
      </p:sp>
    </p:spTree>
    <p:extLst>
      <p:ext uri="{BB962C8B-B14F-4D97-AF65-F5344CB8AC3E}">
        <p14:creationId xmlns:p14="http://schemas.microsoft.com/office/powerpoint/2010/main" val="255060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Telecom:</a:t>
            </a:r>
            <a:r>
              <a:rPr lang="en-US" baseline="0" dirty="0"/>
              <a:t>  Month-to-Month contract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564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dirty="0"/>
              <a:t>VSOE:</a:t>
            </a:r>
          </a:p>
          <a:p>
            <a:r>
              <a:rPr lang="en-US" sz="1400" baseline="0" dirty="0"/>
              <a:t>Case 3 is omitted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56990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8.xml"/><Relationship Id="rId5" Type="http://schemas.openxmlformats.org/officeDocument/2006/relationships/chart" Target="../charts/chart8.xml"/><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8.xml"/><Relationship Id="rId4" Type="http://schemas.openxmlformats.org/officeDocument/2006/relationships/chart" Target="../charts/char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ey.com/Publication/vwLUAssets/Applying_IFRS_in_Software_and_Cloud_Services:_The_new_revenue_recognition_standard_-_software_and_cloud_services/$File/Applying%20IFRS-Tech(Software)-Rev-Jan2015.pdf" TargetMode="External"/><Relationship Id="rId2" Type="http://schemas.openxmlformats.org/officeDocument/2006/relationships/hyperlink" Target="https://en.wikipedia.org/wiki/Vendor-specific_objective_evidence" TargetMode="External"/><Relationship Id="rId1" Type="http://schemas.openxmlformats.org/officeDocument/2006/relationships/slideLayout" Target="../slideLayouts/slideLayout10.xml"/><Relationship Id="rId5" Type="http://schemas.openxmlformats.org/officeDocument/2006/relationships/hyperlink" Target="https://home.kpmg.com/xx/en/home/insights/2014/06/revenue-leaflet-telecommunication.html" TargetMode="External"/><Relationship Id="rId4" Type="http://schemas.openxmlformats.org/officeDocument/2006/relationships/hyperlink" Target="http://www.ey.com/Publication/vwLUAssets/Applying_IFRS_in_Telecommunications:_The_new_revenue_recognition_standard_-_telecommunications./$File/Applying-Telcos-Mar2015.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IFRS 15 </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altLang="zh-CN" sz="1800" dirty="0"/>
              <a:t>Xin Fang</a:t>
            </a:r>
            <a:br>
              <a:rPr lang="en-US" sz="1800" dirty="0"/>
            </a:br>
            <a:endParaRPr lang="en-US" sz="1800"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421351"/>
            <a:ext cx="11545200" cy="756175"/>
          </a:xfrm>
        </p:spPr>
        <p:txBody>
          <a:bodyPr/>
          <a:lstStyle/>
          <a:p>
            <a:r>
              <a:rPr lang="en-US" dirty="0"/>
              <a:t>Step 5: Recognize Revenue</a:t>
            </a:r>
          </a:p>
        </p:txBody>
      </p:sp>
      <p:graphicFrame>
        <p:nvGraphicFramePr>
          <p:cNvPr id="3" name="Diagram 2"/>
          <p:cNvGraphicFramePr/>
          <p:nvPr>
            <p:extLst>
              <p:ext uri="{D42A27DB-BD31-4B8C-83A1-F6EECF244321}">
                <p14:modId xmlns:p14="http://schemas.microsoft.com/office/powerpoint/2010/main" val="2181953706"/>
              </p:ext>
            </p:extLst>
          </p:nvPr>
        </p:nvGraphicFramePr>
        <p:xfrm>
          <a:off x="-492881" y="1198738"/>
          <a:ext cx="10687467" cy="2655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97568023"/>
              </p:ext>
            </p:extLst>
          </p:nvPr>
        </p:nvGraphicFramePr>
        <p:xfrm>
          <a:off x="700763" y="4088170"/>
          <a:ext cx="10791673" cy="2179320"/>
        </p:xfrm>
        <a:graphic>
          <a:graphicData uri="http://schemas.openxmlformats.org/drawingml/2006/table">
            <a:tbl>
              <a:tblPr firstRow="1" bandRow="1">
                <a:tableStyleId>{3C2FFA5D-87B4-456A-9821-1D502468CF0F}</a:tableStyleId>
              </a:tblPr>
              <a:tblGrid>
                <a:gridCol w="1984443">
                  <a:extLst>
                    <a:ext uri="{9D8B030D-6E8A-4147-A177-3AD203B41FA5}">
                      <a16:colId xmlns:a16="http://schemas.microsoft.com/office/drawing/2014/main" val="4170452442"/>
                    </a:ext>
                  </a:extLst>
                </a:gridCol>
                <a:gridCol w="3882972">
                  <a:extLst>
                    <a:ext uri="{9D8B030D-6E8A-4147-A177-3AD203B41FA5}">
                      <a16:colId xmlns:a16="http://schemas.microsoft.com/office/drawing/2014/main" val="3057725962"/>
                    </a:ext>
                  </a:extLst>
                </a:gridCol>
                <a:gridCol w="4924258">
                  <a:extLst>
                    <a:ext uri="{9D8B030D-6E8A-4147-A177-3AD203B41FA5}">
                      <a16:colId xmlns:a16="http://schemas.microsoft.com/office/drawing/2014/main" val="81428103"/>
                    </a:ext>
                  </a:extLst>
                </a:gridCol>
              </a:tblGrid>
              <a:tr h="370840">
                <a:tc>
                  <a:txBody>
                    <a:bodyPr/>
                    <a:lstStyle/>
                    <a:p>
                      <a:endParaRPr lang="en-US" dirty="0"/>
                    </a:p>
                  </a:txBody>
                  <a:tcPr/>
                </a:tc>
                <a:tc>
                  <a:txBody>
                    <a:bodyPr/>
                    <a:lstStyle/>
                    <a:p>
                      <a:r>
                        <a:rPr lang="en-US" dirty="0"/>
                        <a:t>Existing</a:t>
                      </a:r>
                      <a:r>
                        <a:rPr lang="en-US" baseline="0" dirty="0"/>
                        <a:t> Guidance</a:t>
                      </a:r>
                      <a:endParaRPr lang="en-US" dirty="0"/>
                    </a:p>
                  </a:txBody>
                  <a:tcPr/>
                </a:tc>
                <a:tc>
                  <a:txBody>
                    <a:bodyPr/>
                    <a:lstStyle/>
                    <a:p>
                      <a:r>
                        <a:rPr lang="en-US" dirty="0"/>
                        <a:t>New</a:t>
                      </a:r>
                      <a:r>
                        <a:rPr lang="en-US" baseline="0" dirty="0"/>
                        <a:t> Guidance</a:t>
                      </a:r>
                      <a:endParaRPr lang="en-US" dirty="0"/>
                    </a:p>
                  </a:txBody>
                  <a:tcPr/>
                </a:tc>
                <a:extLst>
                  <a:ext uri="{0D108BD9-81ED-4DB2-BD59-A6C34878D82A}">
                    <a16:rowId xmlns:a16="http://schemas.microsoft.com/office/drawing/2014/main" val="2006214367"/>
                  </a:ext>
                </a:extLst>
              </a:tr>
              <a:tr h="370840">
                <a:tc>
                  <a:txBody>
                    <a:bodyPr/>
                    <a:lstStyle/>
                    <a:p>
                      <a:r>
                        <a:rPr lang="en-US" sz="1400" dirty="0"/>
                        <a:t>Case</a:t>
                      </a:r>
                      <a:r>
                        <a:rPr lang="en-US" sz="1400" baseline="0" dirty="0"/>
                        <a:t> #1 (Software)</a:t>
                      </a:r>
                      <a:endParaRPr lang="en-US" sz="1400" dirty="0"/>
                    </a:p>
                  </a:txBody>
                  <a:tcPr/>
                </a:tc>
                <a:tc>
                  <a:txBody>
                    <a:bodyPr/>
                    <a:lstStyle/>
                    <a:p>
                      <a:r>
                        <a:rPr lang="en-US" sz="1400" dirty="0"/>
                        <a:t>License</a:t>
                      </a:r>
                      <a:r>
                        <a:rPr lang="en-US" sz="1400" baseline="0" dirty="0"/>
                        <a:t> and Software Assurance are both recognized over time.</a:t>
                      </a:r>
                      <a:endParaRPr lang="en-US" sz="1400" dirty="0"/>
                    </a:p>
                  </a:txBody>
                  <a:tcPr/>
                </a:tc>
                <a:tc>
                  <a:txBody>
                    <a:bodyPr/>
                    <a:lstStyle/>
                    <a:p>
                      <a:pPr marL="342900" indent="-342900">
                        <a:buFont typeface="Arial" panose="020B0604020202020204" pitchFamily="34" charset="0"/>
                        <a:buChar char="•"/>
                      </a:pPr>
                      <a:r>
                        <a:rPr lang="en-US" sz="1400" dirty="0"/>
                        <a:t>License: Recognize</a:t>
                      </a:r>
                      <a:r>
                        <a:rPr lang="en-US" sz="1400" baseline="0" dirty="0"/>
                        <a:t>d upfront 1.8</a:t>
                      </a:r>
                      <a:endParaRPr lang="en-US" sz="1400" dirty="0"/>
                    </a:p>
                    <a:p>
                      <a:pPr marL="342900" indent="-342900">
                        <a:buFont typeface="Arial" panose="020B0604020202020204" pitchFamily="34" charset="0"/>
                        <a:buChar char="•"/>
                      </a:pPr>
                      <a:r>
                        <a:rPr lang="en-US" sz="1400" dirty="0"/>
                        <a:t>Software Assurance: Recognized</a:t>
                      </a:r>
                      <a:r>
                        <a:rPr lang="en-US" sz="1400" baseline="0" dirty="0"/>
                        <a:t> overtime</a:t>
                      </a:r>
                      <a:endParaRPr lang="en-US" sz="1400" dirty="0"/>
                    </a:p>
                  </a:txBody>
                  <a:tcPr/>
                </a:tc>
                <a:extLst>
                  <a:ext uri="{0D108BD9-81ED-4DB2-BD59-A6C34878D82A}">
                    <a16:rowId xmlns:a16="http://schemas.microsoft.com/office/drawing/2014/main" val="4182199127"/>
                  </a:ext>
                </a:extLst>
              </a:tr>
              <a:tr h="370840">
                <a:tc>
                  <a:txBody>
                    <a:bodyPr/>
                    <a:lstStyle/>
                    <a:p>
                      <a:r>
                        <a:rPr lang="en-US" sz="1400" dirty="0"/>
                        <a:t>Case #2 (Telecom)</a:t>
                      </a:r>
                    </a:p>
                  </a:txBody>
                  <a:tcPr/>
                </a:tc>
                <a:tc>
                  <a:txBody>
                    <a:bodyPr/>
                    <a:lstStyle/>
                    <a:p>
                      <a:endParaRPr lang="en-US" sz="1400" dirty="0"/>
                    </a:p>
                  </a:txBody>
                  <a:tcPr/>
                </a:tc>
                <a:tc>
                  <a:txBody>
                    <a:bodyPr/>
                    <a:lstStyle/>
                    <a:p>
                      <a:pPr marL="342900" indent="-342900">
                        <a:buFont typeface="Arial" panose="020B0604020202020204" pitchFamily="34" charset="0"/>
                        <a:buChar char="•"/>
                      </a:pPr>
                      <a:r>
                        <a:rPr lang="en-US" sz="1400" dirty="0"/>
                        <a:t>Device: Recognized</a:t>
                      </a:r>
                      <a:r>
                        <a:rPr lang="en-US" sz="1400" baseline="0" dirty="0"/>
                        <a:t> upfront</a:t>
                      </a:r>
                      <a:endParaRPr lang="en-US" sz="1400" dirty="0"/>
                    </a:p>
                    <a:p>
                      <a:pPr marL="342900" indent="-342900">
                        <a:buFont typeface="Arial" panose="020B0604020202020204" pitchFamily="34" charset="0"/>
                        <a:buChar char="•"/>
                      </a:pPr>
                      <a:r>
                        <a:rPr lang="en-US" sz="1400" dirty="0"/>
                        <a:t>Service:  Recognized</a:t>
                      </a:r>
                      <a:r>
                        <a:rPr lang="en-US" sz="1400" baseline="0" dirty="0"/>
                        <a:t> overtime</a:t>
                      </a:r>
                    </a:p>
                    <a:p>
                      <a:pPr marL="342900" indent="-342900">
                        <a:buFont typeface="Arial" panose="020B0604020202020204" pitchFamily="34" charset="0"/>
                        <a:buChar char="•"/>
                      </a:pPr>
                      <a:r>
                        <a:rPr lang="en-US" sz="1400" baseline="0" dirty="0"/>
                        <a:t>Interest revenue: </a:t>
                      </a:r>
                      <a:r>
                        <a:rPr lang="en-US" sz="1400" dirty="0"/>
                        <a:t>Recognized</a:t>
                      </a:r>
                      <a:r>
                        <a:rPr lang="en-US" sz="1400" baseline="0" dirty="0"/>
                        <a:t> overtime</a:t>
                      </a:r>
                      <a:endParaRPr lang="en-US" sz="1400" dirty="0"/>
                    </a:p>
                  </a:txBody>
                  <a:tcPr/>
                </a:tc>
                <a:extLst>
                  <a:ext uri="{0D108BD9-81ED-4DB2-BD59-A6C34878D82A}">
                    <a16:rowId xmlns:a16="http://schemas.microsoft.com/office/drawing/2014/main" val="2448423556"/>
                  </a:ext>
                </a:extLst>
              </a:tr>
              <a:tr h="370840">
                <a:tc>
                  <a:txBody>
                    <a:bodyPr/>
                    <a:lstStyle/>
                    <a:p>
                      <a:r>
                        <a:rPr lang="en-US" sz="1400" dirty="0"/>
                        <a:t>Case #3 (Construction)</a:t>
                      </a:r>
                    </a:p>
                  </a:txBody>
                  <a:tcPr/>
                </a:tc>
                <a:tc>
                  <a:txBody>
                    <a:bodyPr/>
                    <a:lstStyle/>
                    <a:p>
                      <a:pPr marL="285750" indent="-285750">
                        <a:buFont typeface="Arial" panose="020B0604020202020204" pitchFamily="34" charset="0"/>
                        <a:buChar char="•"/>
                      </a:pPr>
                      <a:r>
                        <a:rPr lang="en-US" sz="1400" dirty="0" err="1"/>
                        <a:t>PoC</a:t>
                      </a:r>
                      <a:r>
                        <a:rPr lang="en-US" sz="1400" baseline="0" dirty="0"/>
                        <a:t> based on 2.5 million</a:t>
                      </a:r>
                    </a:p>
                    <a:p>
                      <a:pPr marL="285750" indent="-285750">
                        <a:buFont typeface="Arial" panose="020B0604020202020204" pitchFamily="34" charset="0"/>
                        <a:buChar char="•"/>
                      </a:pPr>
                      <a:r>
                        <a:rPr lang="en-US" sz="1400" baseline="0" dirty="0"/>
                        <a:t>0.1 million recognized when KPI is reached</a:t>
                      </a:r>
                      <a:endParaRPr lang="en-US" sz="1400" dirty="0"/>
                    </a:p>
                  </a:txBody>
                  <a:tcPr/>
                </a:tc>
                <a:tc>
                  <a:txBody>
                    <a:bodyPr/>
                    <a:lstStyle/>
                    <a:p>
                      <a:pPr marL="285750" indent="-285750">
                        <a:buFont typeface="Arial" panose="020B0604020202020204" pitchFamily="34" charset="0"/>
                        <a:buChar char="•"/>
                      </a:pPr>
                      <a:r>
                        <a:rPr lang="en-US" sz="1400" dirty="0" err="1"/>
                        <a:t>PoC</a:t>
                      </a:r>
                      <a:r>
                        <a:rPr lang="en-US" sz="1400" baseline="0" dirty="0"/>
                        <a:t> based on 2.5 million</a:t>
                      </a:r>
                      <a:endParaRPr lang="en-US" sz="1400" dirty="0"/>
                    </a:p>
                  </a:txBody>
                  <a:tcPr/>
                </a:tc>
                <a:extLst>
                  <a:ext uri="{0D108BD9-81ED-4DB2-BD59-A6C34878D82A}">
                    <a16:rowId xmlns:a16="http://schemas.microsoft.com/office/drawing/2014/main" val="435810701"/>
                  </a:ext>
                </a:extLst>
              </a:tr>
            </a:tbl>
          </a:graphicData>
        </a:graphic>
      </p:graphicFrame>
    </p:spTree>
    <p:extLst>
      <p:ext uri="{BB962C8B-B14F-4D97-AF65-F5344CB8AC3E}">
        <p14:creationId xmlns:p14="http://schemas.microsoft.com/office/powerpoint/2010/main" val="394182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Software Industry</a:t>
            </a:r>
          </a:p>
        </p:txBody>
      </p:sp>
      <p:sp>
        <p:nvSpPr>
          <p:cNvPr id="28" name="TextBox 27"/>
          <p:cNvSpPr txBox="1"/>
          <p:nvPr/>
        </p:nvSpPr>
        <p:spPr>
          <a:xfrm>
            <a:off x="6346377" y="6451603"/>
            <a:ext cx="3333035" cy="369332"/>
          </a:xfrm>
          <a:prstGeom prst="rect">
            <a:avLst/>
          </a:prstGeom>
          <a:noFill/>
        </p:spPr>
        <p:txBody>
          <a:bodyPr wrap="square" rtlCol="0">
            <a:spAutoFit/>
          </a:bodyPr>
          <a:lstStyle/>
          <a:p>
            <a:r>
              <a:rPr lang="en-US" dirty="0"/>
              <a:t>Year 1	     Year 2	            Year 3</a:t>
            </a:r>
          </a:p>
        </p:txBody>
      </p:sp>
      <p:graphicFrame>
        <p:nvGraphicFramePr>
          <p:cNvPr id="84" name="Chart 83"/>
          <p:cNvGraphicFramePr>
            <a:graphicFrameLocks/>
          </p:cNvGraphicFramePr>
          <p:nvPr>
            <p:extLst>
              <p:ext uri="{D42A27DB-BD31-4B8C-83A1-F6EECF244321}">
                <p14:modId xmlns:p14="http://schemas.microsoft.com/office/powerpoint/2010/main" val="2005497318"/>
              </p:ext>
            </p:extLst>
          </p:nvPr>
        </p:nvGraphicFramePr>
        <p:xfrm>
          <a:off x="1098566" y="1398040"/>
          <a:ext cx="3225125" cy="2354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5" name="Chart 84"/>
          <p:cNvGraphicFramePr>
            <a:graphicFrameLocks/>
          </p:cNvGraphicFramePr>
          <p:nvPr>
            <p:extLst>
              <p:ext uri="{D42A27DB-BD31-4B8C-83A1-F6EECF244321}">
                <p14:modId xmlns:p14="http://schemas.microsoft.com/office/powerpoint/2010/main" val="3716960217"/>
              </p:ext>
            </p:extLst>
          </p:nvPr>
        </p:nvGraphicFramePr>
        <p:xfrm>
          <a:off x="6079919" y="1478515"/>
          <a:ext cx="3225125" cy="23548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6" name="Chart 85"/>
          <p:cNvGraphicFramePr>
            <a:graphicFrameLocks/>
          </p:cNvGraphicFramePr>
          <p:nvPr>
            <p:extLst>
              <p:ext uri="{D42A27DB-BD31-4B8C-83A1-F6EECF244321}">
                <p14:modId xmlns:p14="http://schemas.microsoft.com/office/powerpoint/2010/main" val="2018893187"/>
              </p:ext>
            </p:extLst>
          </p:nvPr>
        </p:nvGraphicFramePr>
        <p:xfrm>
          <a:off x="5538633" y="383332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9" name="Chart 88"/>
          <p:cNvGraphicFramePr>
            <a:graphicFrameLocks/>
          </p:cNvGraphicFramePr>
          <p:nvPr>
            <p:extLst>
              <p:ext uri="{D42A27DB-BD31-4B8C-83A1-F6EECF244321}">
                <p14:modId xmlns:p14="http://schemas.microsoft.com/office/powerpoint/2010/main" val="2082016381"/>
              </p:ext>
            </p:extLst>
          </p:nvPr>
        </p:nvGraphicFramePr>
        <p:xfrm>
          <a:off x="801687" y="391477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6215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Case 2: Telecom Industry</a:t>
            </a:r>
            <a:endParaRPr lang="en-US" dirty="0"/>
          </a:p>
        </p:txBody>
      </p:sp>
      <p:sp>
        <p:nvSpPr>
          <p:cNvPr id="28" name="TextBox 27"/>
          <p:cNvSpPr txBox="1"/>
          <p:nvPr/>
        </p:nvSpPr>
        <p:spPr>
          <a:xfrm>
            <a:off x="6346377" y="6451603"/>
            <a:ext cx="3333035" cy="369332"/>
          </a:xfrm>
          <a:prstGeom prst="rect">
            <a:avLst/>
          </a:prstGeom>
          <a:noFill/>
        </p:spPr>
        <p:txBody>
          <a:bodyPr wrap="square" rtlCol="0">
            <a:spAutoFit/>
          </a:bodyPr>
          <a:lstStyle/>
          <a:p>
            <a:r>
              <a:rPr lang="en-US" dirty="0"/>
              <a:t>Year 1	     Year 2	            Year 3</a:t>
            </a:r>
          </a:p>
        </p:txBody>
      </p:sp>
      <p:graphicFrame>
        <p:nvGraphicFramePr>
          <p:cNvPr id="11" name="Chart 10"/>
          <p:cNvGraphicFramePr>
            <a:graphicFrameLocks/>
          </p:cNvGraphicFramePr>
          <p:nvPr>
            <p:extLst>
              <p:ext uri="{D42A27DB-BD31-4B8C-83A1-F6EECF244321}">
                <p14:modId xmlns:p14="http://schemas.microsoft.com/office/powerpoint/2010/main" val="3310516292"/>
              </p:ext>
            </p:extLst>
          </p:nvPr>
        </p:nvGraphicFramePr>
        <p:xfrm>
          <a:off x="803136" y="1360677"/>
          <a:ext cx="4471194" cy="21349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897451499"/>
              </p:ext>
            </p:extLst>
          </p:nvPr>
        </p:nvGraphicFramePr>
        <p:xfrm>
          <a:off x="5538633" y="1360677"/>
          <a:ext cx="4760913" cy="22736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701988422"/>
              </p:ext>
            </p:extLst>
          </p:nvPr>
        </p:nvGraphicFramePr>
        <p:xfrm>
          <a:off x="702330" y="382031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1441842372"/>
              </p:ext>
            </p:extLst>
          </p:nvPr>
        </p:nvGraphicFramePr>
        <p:xfrm>
          <a:off x="5423693" y="3792262"/>
          <a:ext cx="6044407" cy="284400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2795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3: Construction Industry</a:t>
            </a:r>
          </a:p>
        </p:txBody>
      </p:sp>
      <p:graphicFrame>
        <p:nvGraphicFramePr>
          <p:cNvPr id="3" name="Chart 2"/>
          <p:cNvGraphicFramePr>
            <a:graphicFrameLocks/>
          </p:cNvGraphicFramePr>
          <p:nvPr>
            <p:extLst>
              <p:ext uri="{D42A27DB-BD31-4B8C-83A1-F6EECF244321}">
                <p14:modId xmlns:p14="http://schemas.microsoft.com/office/powerpoint/2010/main" val="1017214564"/>
              </p:ext>
            </p:extLst>
          </p:nvPr>
        </p:nvGraphicFramePr>
        <p:xfrm>
          <a:off x="820736" y="1905794"/>
          <a:ext cx="5332413" cy="35044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448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Changes(1) – Presentation – Receivable/Contract Asset</a:t>
            </a:r>
          </a:p>
        </p:txBody>
      </p:sp>
      <p:graphicFrame>
        <p:nvGraphicFramePr>
          <p:cNvPr id="6" name="Chart 5"/>
          <p:cNvGraphicFramePr>
            <a:graphicFrameLocks/>
          </p:cNvGraphicFramePr>
          <p:nvPr>
            <p:extLst>
              <p:ext uri="{D42A27DB-BD31-4B8C-83A1-F6EECF244321}">
                <p14:modId xmlns:p14="http://schemas.microsoft.com/office/powerpoint/2010/main" val="250399713"/>
              </p:ext>
            </p:extLst>
          </p:nvPr>
        </p:nvGraphicFramePr>
        <p:xfrm>
          <a:off x="144462" y="1296193"/>
          <a:ext cx="3694113" cy="23518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3011110296"/>
              </p:ext>
            </p:extLst>
          </p:nvPr>
        </p:nvGraphicFramePr>
        <p:xfrm>
          <a:off x="324000" y="3943350"/>
          <a:ext cx="3647925" cy="24003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4429124" y="1409700"/>
            <a:ext cx="7067551" cy="2169825"/>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Due to “accelerated revenue”,  recognition is in advance to billing(Account Receivable)</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IFRS 15 reinforce the definition of </a:t>
            </a:r>
            <a:r>
              <a:rPr lang="en-US" sz="1800" b="1" kern="0" dirty="0">
                <a:ea typeface="Arial Unicode MS" pitchFamily="34" charset="-128"/>
                <a:cs typeface="Arial Unicode MS" pitchFamily="34" charset="-128"/>
              </a:rPr>
              <a:t>Receivable</a:t>
            </a: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Unconditional right to the consideration. A right is unconditional only if the passage of time is required. </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Conditional right to the consideration is ‘</a:t>
            </a:r>
            <a:r>
              <a:rPr lang="en-US" sz="1800" b="1" kern="0" dirty="0">
                <a:ea typeface="Arial Unicode MS" pitchFamily="34" charset="-128"/>
                <a:cs typeface="Arial Unicode MS" pitchFamily="34" charset="-128"/>
              </a:rPr>
              <a:t>Contract Asset’. </a:t>
            </a: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a:ea typeface="Arial Unicode MS" pitchFamily="34" charset="-128"/>
                <a:cs typeface="Arial Unicode MS" pitchFamily="34" charset="-128"/>
              </a:rPr>
              <a:t> </a:t>
            </a:r>
          </a:p>
        </p:txBody>
      </p:sp>
      <p:sp>
        <p:nvSpPr>
          <p:cNvPr id="10" name="TextBox 9"/>
          <p:cNvSpPr txBox="1"/>
          <p:nvPr/>
        </p:nvSpPr>
        <p:spPr>
          <a:xfrm>
            <a:off x="4429124" y="3943350"/>
            <a:ext cx="7067551" cy="118494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A: On Y1:  License and SA delivered to customer (2.2 Million), the entity should record a Receivable of 2.2 Million even though only 1 million is billed (1m billed receivable + 1.2 Unbilled)  </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12" name="TextBox 11"/>
          <p:cNvSpPr txBox="1"/>
          <p:nvPr/>
        </p:nvSpPr>
        <p:spPr>
          <a:xfrm>
            <a:off x="4429123" y="3330484"/>
            <a:ext cx="7191376"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Q</a:t>
            </a:r>
            <a:r>
              <a:rPr lang="en-US" sz="1800" kern="0" dirty="0">
                <a:ea typeface="Arial Unicode MS" pitchFamily="34" charset="-128"/>
                <a:cs typeface="Arial Unicode MS" pitchFamily="34" charset="-128"/>
              </a:rPr>
              <a:t>: On Y1, 1 million is billed, 2.2 million is recognized, how should the entity record the receivable? </a:t>
            </a:r>
          </a:p>
        </p:txBody>
      </p:sp>
      <p:graphicFrame>
        <p:nvGraphicFramePr>
          <p:cNvPr id="14" name="Table 13"/>
          <p:cNvGraphicFramePr>
            <a:graphicFrameLocks noGrp="1"/>
          </p:cNvGraphicFramePr>
          <p:nvPr>
            <p:extLst>
              <p:ext uri="{D42A27DB-BD31-4B8C-83A1-F6EECF244321}">
                <p14:modId xmlns:p14="http://schemas.microsoft.com/office/powerpoint/2010/main" val="1989678432"/>
              </p:ext>
            </p:extLst>
          </p:nvPr>
        </p:nvGraphicFramePr>
        <p:xfrm>
          <a:off x="4429123" y="4939362"/>
          <a:ext cx="6915152" cy="1207280"/>
        </p:xfrm>
        <a:graphic>
          <a:graphicData uri="http://schemas.openxmlformats.org/drawingml/2006/table">
            <a:tbl>
              <a:tblPr firstRow="1" bandRow="1">
                <a:tableStyleId>{3C2FFA5D-87B4-456A-9821-1D502468CF0F}</a:tableStyleId>
              </a:tblPr>
              <a:tblGrid>
                <a:gridCol w="1977253">
                  <a:extLst>
                    <a:ext uri="{9D8B030D-6E8A-4147-A177-3AD203B41FA5}">
                      <a16:colId xmlns:a16="http://schemas.microsoft.com/office/drawing/2014/main" val="3968276897"/>
                    </a:ext>
                  </a:extLst>
                </a:gridCol>
                <a:gridCol w="1579709">
                  <a:extLst>
                    <a:ext uri="{9D8B030D-6E8A-4147-A177-3AD203B41FA5}">
                      <a16:colId xmlns:a16="http://schemas.microsoft.com/office/drawing/2014/main" val="3289863067"/>
                    </a:ext>
                  </a:extLst>
                </a:gridCol>
                <a:gridCol w="1579709">
                  <a:extLst>
                    <a:ext uri="{9D8B030D-6E8A-4147-A177-3AD203B41FA5}">
                      <a16:colId xmlns:a16="http://schemas.microsoft.com/office/drawing/2014/main" val="831819746"/>
                    </a:ext>
                  </a:extLst>
                </a:gridCol>
                <a:gridCol w="1778481">
                  <a:extLst>
                    <a:ext uri="{9D8B030D-6E8A-4147-A177-3AD203B41FA5}">
                      <a16:colId xmlns:a16="http://schemas.microsoft.com/office/drawing/2014/main" val="1036514362"/>
                    </a:ext>
                  </a:extLst>
                </a:gridCol>
              </a:tblGrid>
              <a:tr h="466480">
                <a:tc>
                  <a:txBody>
                    <a:bodyPr/>
                    <a:lstStyle/>
                    <a:p>
                      <a:endParaRPr lang="en-US" sz="1200" dirty="0"/>
                    </a:p>
                  </a:txBody>
                  <a:tcPr/>
                </a:tc>
                <a:tc>
                  <a:txBody>
                    <a:bodyPr/>
                    <a:lstStyle/>
                    <a:p>
                      <a:r>
                        <a:rPr lang="en-US" sz="1200" dirty="0"/>
                        <a:t>Cash</a:t>
                      </a:r>
                    </a:p>
                  </a:txBody>
                  <a:tcPr/>
                </a:tc>
                <a:tc>
                  <a:txBody>
                    <a:bodyPr/>
                    <a:lstStyle/>
                    <a:p>
                      <a:r>
                        <a:rPr lang="en-US" sz="1200" dirty="0"/>
                        <a:t>Receivable</a:t>
                      </a:r>
                    </a:p>
                  </a:txBody>
                  <a:tcPr/>
                </a:tc>
                <a:tc>
                  <a:txBody>
                    <a:bodyPr/>
                    <a:lstStyle/>
                    <a:p>
                      <a:r>
                        <a:rPr lang="en-US" sz="1200" dirty="0"/>
                        <a:t>Contract Asset</a:t>
                      </a:r>
                    </a:p>
                  </a:txBody>
                  <a:tcPr/>
                </a:tc>
                <a:extLst>
                  <a:ext uri="{0D108BD9-81ED-4DB2-BD59-A6C34878D82A}">
                    <a16:rowId xmlns:a16="http://schemas.microsoft.com/office/drawing/2014/main" val="178445504"/>
                  </a:ext>
                </a:extLst>
              </a:tr>
              <a:tr h="262394">
                <a:tc>
                  <a:txBody>
                    <a:bodyPr/>
                    <a:lstStyle/>
                    <a:p>
                      <a:r>
                        <a:rPr lang="en-US" sz="1200" dirty="0"/>
                        <a:t>Risk</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High</a:t>
                      </a:r>
                    </a:p>
                  </a:txBody>
                  <a:tcPr/>
                </a:tc>
                <a:extLst>
                  <a:ext uri="{0D108BD9-81ED-4DB2-BD59-A6C34878D82A}">
                    <a16:rowId xmlns:a16="http://schemas.microsoft.com/office/drawing/2014/main" val="267812099"/>
                  </a:ext>
                </a:extLst>
              </a:tr>
              <a:tr h="466480">
                <a:tc>
                  <a:txBody>
                    <a:bodyPr/>
                    <a:lstStyle/>
                    <a:p>
                      <a:r>
                        <a:rPr lang="en-US" sz="1200" dirty="0"/>
                        <a:t>Timing to be recorded</a:t>
                      </a:r>
                    </a:p>
                  </a:txBody>
                  <a:tcPr/>
                </a:tc>
                <a:tc>
                  <a:txBody>
                    <a:bodyPr/>
                    <a:lstStyle/>
                    <a:p>
                      <a:r>
                        <a:rPr lang="en-US" sz="1200" dirty="0"/>
                        <a:t>Latest</a:t>
                      </a:r>
                    </a:p>
                  </a:txBody>
                  <a:tcPr/>
                </a:tc>
                <a:tc>
                  <a:txBody>
                    <a:bodyPr/>
                    <a:lstStyle/>
                    <a:p>
                      <a:r>
                        <a:rPr lang="en-US" sz="1200" dirty="0"/>
                        <a:t>Medium</a:t>
                      </a:r>
                    </a:p>
                  </a:txBody>
                  <a:tcPr/>
                </a:tc>
                <a:tc>
                  <a:txBody>
                    <a:bodyPr/>
                    <a:lstStyle/>
                    <a:p>
                      <a:r>
                        <a:rPr lang="en-US" sz="1200" dirty="0"/>
                        <a:t>Early</a:t>
                      </a:r>
                    </a:p>
                  </a:txBody>
                  <a:tcPr/>
                </a:tc>
                <a:extLst>
                  <a:ext uri="{0D108BD9-81ED-4DB2-BD59-A6C34878D82A}">
                    <a16:rowId xmlns:a16="http://schemas.microsoft.com/office/drawing/2014/main" val="491922486"/>
                  </a:ext>
                </a:extLst>
              </a:tr>
            </a:tbl>
          </a:graphicData>
        </a:graphic>
      </p:graphicFrame>
    </p:spTree>
    <p:extLst>
      <p:ext uri="{BB962C8B-B14F-4D97-AF65-F5344CB8AC3E}">
        <p14:creationId xmlns:p14="http://schemas.microsoft.com/office/powerpoint/2010/main" val="412289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Changes(2) – Cost</a:t>
            </a:r>
          </a:p>
        </p:txBody>
      </p:sp>
      <p:sp>
        <p:nvSpPr>
          <p:cNvPr id="2" name="TextBox 1"/>
          <p:cNvSpPr txBox="1"/>
          <p:nvPr/>
        </p:nvSpPr>
        <p:spPr>
          <a:xfrm>
            <a:off x="4762650" y="1695450"/>
            <a:ext cx="7031529" cy="630942"/>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Sales Commission of Telecom industry requires to be amortized</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graphicFrame>
        <p:nvGraphicFramePr>
          <p:cNvPr id="13" name="Chart 12"/>
          <p:cNvGraphicFramePr>
            <a:graphicFrameLocks/>
          </p:cNvGraphicFramePr>
          <p:nvPr>
            <p:extLst>
              <p:ext uri="{D42A27DB-BD31-4B8C-83A1-F6EECF244321}">
                <p14:modId xmlns:p14="http://schemas.microsoft.com/office/powerpoint/2010/main" val="1058530522"/>
              </p:ext>
            </p:extLst>
          </p:nvPr>
        </p:nvGraphicFramePr>
        <p:xfrm>
          <a:off x="324000" y="1483100"/>
          <a:ext cx="4105125" cy="1974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a:graphicFrameLocks/>
          </p:cNvGraphicFramePr>
          <p:nvPr>
            <p:extLst>
              <p:ext uri="{D42A27DB-BD31-4B8C-83A1-F6EECF244321}">
                <p14:modId xmlns:p14="http://schemas.microsoft.com/office/powerpoint/2010/main" val="2680030066"/>
              </p:ext>
            </p:extLst>
          </p:nvPr>
        </p:nvGraphicFramePr>
        <p:xfrm>
          <a:off x="190650" y="3639344"/>
          <a:ext cx="4238475" cy="23804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605785939"/>
              </p:ext>
            </p:extLst>
          </p:nvPr>
        </p:nvGraphicFramePr>
        <p:xfrm>
          <a:off x="1058862" y="4072775"/>
          <a:ext cx="3608388" cy="2345929"/>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p:cNvSpPr txBox="1"/>
          <p:nvPr/>
        </p:nvSpPr>
        <p:spPr>
          <a:xfrm>
            <a:off x="4762650" y="4072775"/>
            <a:ext cx="7031529" cy="630942"/>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Cost has be adjusted to follow the ‘Matching-Principle’</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03034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F name L name</a:t>
            </a:r>
          </a:p>
          <a:p>
            <a:r>
              <a:rPr lang="en-US" dirty="0"/>
              <a:t>Title</a:t>
            </a:r>
          </a:p>
          <a:p>
            <a:r>
              <a:rPr lang="en-US" dirty="0"/>
              <a:t>Address</a:t>
            </a:r>
          </a:p>
          <a:p>
            <a:r>
              <a:rPr lang="en-US" dirty="0"/>
              <a:t>Phone number</a:t>
            </a:r>
          </a:p>
          <a:p>
            <a:endParaRPr lang="en-US" dirty="0"/>
          </a:p>
          <a:p>
            <a:r>
              <a:rPr lang="en-US" dirty="0"/>
              <a:t>F name L name</a:t>
            </a:r>
          </a:p>
          <a:p>
            <a:r>
              <a:rPr lang="en-US" dirty="0"/>
              <a:t>Title</a:t>
            </a:r>
          </a:p>
          <a:p>
            <a:r>
              <a:rPr lang="en-US" dirty="0"/>
              <a:t>Address</a:t>
            </a:r>
          </a:p>
          <a:p>
            <a:r>
              <a:rPr lang="en-US" dirty="0"/>
              <a:t>Phone number</a:t>
            </a:r>
          </a:p>
        </p:txBody>
      </p:sp>
    </p:spTree>
    <p:extLst>
      <p:ext uri="{BB962C8B-B14F-4D97-AF65-F5344CB8AC3E}">
        <p14:creationId xmlns:p14="http://schemas.microsoft.com/office/powerpoint/2010/main" val="2431967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Text Placeholder 2"/>
          <p:cNvSpPr>
            <a:spLocks noGrp="1"/>
          </p:cNvSpPr>
          <p:nvPr>
            <p:ph type="body" sz="quarter" idx="10"/>
          </p:nvPr>
        </p:nvSpPr>
        <p:spPr/>
        <p:txBody>
          <a:bodyPr/>
          <a:lstStyle/>
          <a:p>
            <a:r>
              <a:rPr lang="en-US" sz="1200" dirty="0"/>
              <a:t>VSOE:</a:t>
            </a:r>
          </a:p>
          <a:p>
            <a:r>
              <a:rPr lang="en-US" sz="1200" dirty="0">
                <a:hlinkClick r:id="rId2"/>
              </a:rPr>
              <a:t>https://en.wikipedia.org/wiki/Vendor-specific_objective_evidence</a:t>
            </a:r>
            <a:endParaRPr lang="en-US" sz="1200" dirty="0"/>
          </a:p>
          <a:p>
            <a:r>
              <a:rPr lang="en-US" sz="1200" dirty="0"/>
              <a:t>Applying IFRS in Software and Cloud Services:</a:t>
            </a:r>
          </a:p>
          <a:p>
            <a:r>
              <a:rPr lang="en-US" sz="1200" dirty="0">
                <a:hlinkClick r:id="rId3"/>
              </a:rPr>
              <a:t>http://www.ey.com/Publication/vwLUAssets/Applying_IFRS_in_Software_and_Cloud_Services:_The_new_revenue_recognition_standard_-_software_and_cloud_services/$File/Applying%20IFRS-Tech(Software)-Rev-Jan2015.pdf</a:t>
            </a:r>
            <a:endParaRPr lang="en-US" sz="1200" dirty="0"/>
          </a:p>
          <a:p>
            <a:r>
              <a:rPr lang="en-US" sz="1200" dirty="0"/>
              <a:t>Applying IFRS in Telecommunications:</a:t>
            </a:r>
          </a:p>
          <a:p>
            <a:r>
              <a:rPr lang="en-US" sz="1200" dirty="0">
                <a:hlinkClick r:id="rId4"/>
              </a:rPr>
              <a:t>http://www.ey.com/Publication/vwLUAssets/Applying_IFRS_in_Telecommunications:_The_new_revenue_recognition_standard_-_telecommunications./$File/Applying-Telcos-Mar2015.pdf</a:t>
            </a:r>
            <a:endParaRPr lang="en-US" sz="1200" dirty="0"/>
          </a:p>
          <a:p>
            <a:r>
              <a:rPr lang="en-US" sz="1200" dirty="0"/>
              <a:t>KPMG</a:t>
            </a:r>
          </a:p>
          <a:p>
            <a:r>
              <a:rPr lang="en-US" sz="1200" dirty="0">
                <a:hlinkClick r:id="rId5"/>
              </a:rPr>
              <a:t>https://home.kpmg.com/xx/en/home/insights/2014/06/revenue-leaflet-telecommunication.html</a:t>
            </a:r>
            <a:endParaRPr lang="en-US" sz="1200" dirty="0"/>
          </a:p>
          <a:p>
            <a:r>
              <a:rPr lang="en-US" sz="1200" dirty="0"/>
              <a:t>http://www.revenuerecognition.com/industry/software</a:t>
            </a:r>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422855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7863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IFRS </a:t>
            </a:r>
            <a:r>
              <a:rPr lang="en-US" altLang="zh-CN" dirty="0"/>
              <a:t>impact</a:t>
            </a:r>
            <a:endParaRPr lang="en-US" dirty="0"/>
          </a:p>
        </p:txBody>
      </p:sp>
      <p:sp>
        <p:nvSpPr>
          <p:cNvPr id="3" name="Text Placeholder 2"/>
          <p:cNvSpPr>
            <a:spLocks noGrp="1"/>
          </p:cNvSpPr>
          <p:nvPr>
            <p:ph type="body" sz="quarter" idx="10"/>
          </p:nvPr>
        </p:nvSpPr>
        <p:spPr/>
        <p:txBody>
          <a:bodyPr/>
          <a:lstStyle/>
          <a:p>
            <a:r>
              <a:rPr lang="en-US" dirty="0"/>
              <a:t>General Review of 5-Step Model </a:t>
            </a:r>
          </a:p>
          <a:p>
            <a:r>
              <a:rPr lang="en-US" dirty="0"/>
              <a:t>Starting with 3 examples</a:t>
            </a:r>
          </a:p>
          <a:p>
            <a:r>
              <a:rPr lang="en-US" dirty="0"/>
              <a:t>Comparison to existing guidance</a:t>
            </a:r>
          </a:p>
          <a:p>
            <a:pPr marL="342900" indent="-342900">
              <a:buFont typeface="Arial" panose="020B0604020202020204" pitchFamily="34" charset="0"/>
              <a:buChar char="•"/>
            </a:pPr>
            <a:r>
              <a:rPr lang="en-US" dirty="0"/>
              <a:t>Going through 3 examples with 5 steps</a:t>
            </a:r>
          </a:p>
          <a:p>
            <a:pPr marL="342900" indent="-342900">
              <a:buFont typeface="Arial" panose="020B0604020202020204" pitchFamily="34" charset="0"/>
              <a:buChar char="•"/>
            </a:pPr>
            <a:r>
              <a:rPr lang="en-US" dirty="0"/>
              <a:t>Other key comparison to existing contract</a:t>
            </a:r>
          </a:p>
          <a:p>
            <a:r>
              <a:rPr lang="en-US" dirty="0"/>
              <a:t>Summary</a:t>
            </a:r>
          </a:p>
          <a:p>
            <a:pPr marL="0" lvl="1" indent="0">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Review of the Key Five Step Model</a:t>
            </a:r>
          </a:p>
        </p:txBody>
      </p:sp>
      <p:pic>
        <p:nvPicPr>
          <p:cNvPr id="5" name="Picture 4"/>
          <p:cNvPicPr>
            <a:picLocks noChangeAspect="1"/>
          </p:cNvPicPr>
          <p:nvPr/>
        </p:nvPicPr>
        <p:blipFill>
          <a:blip r:embed="rId3"/>
          <a:stretch>
            <a:fillRect/>
          </a:stretch>
        </p:blipFill>
        <p:spPr>
          <a:xfrm>
            <a:off x="469558" y="2297833"/>
            <a:ext cx="6777165" cy="2611131"/>
          </a:xfrm>
          <a:prstGeom prst="rect">
            <a:avLst/>
          </a:prstGeom>
        </p:spPr>
      </p:pic>
      <p:sp>
        <p:nvSpPr>
          <p:cNvPr id="6" name="TextBox 5"/>
          <p:cNvSpPr txBox="1"/>
          <p:nvPr/>
        </p:nvSpPr>
        <p:spPr>
          <a:xfrm>
            <a:off x="469558" y="4967416"/>
            <a:ext cx="526397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Scope</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and Impact: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Contracts with customer of all industries</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Removing existing industry-specific guidance</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Merge construction contract into IFRS 15</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err="1">
              <a:ea typeface="Arial Unicode MS" pitchFamily="34" charset="-128"/>
              <a:cs typeface="Arial Unicode MS" pitchFamily="34" charset="-128"/>
            </a:endParaRPr>
          </a:p>
        </p:txBody>
      </p:sp>
      <p:sp>
        <p:nvSpPr>
          <p:cNvPr id="8" name="TextBox 7"/>
          <p:cNvSpPr txBox="1"/>
          <p:nvPr/>
        </p:nvSpPr>
        <p:spPr>
          <a:xfrm>
            <a:off x="5951838" y="4967416"/>
            <a:ext cx="5337519"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Out of Scope:</a:t>
            </a:r>
            <a:endParaRPr lang="en-US" altLang="zh-CN" sz="1800" kern="0" dirty="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Lease/Insurance Contract/Financial instrument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Guarantees</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Certain nonmonetary exchange.</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err="1">
              <a:ea typeface="Arial Unicode MS" pitchFamily="34" charset="-128"/>
              <a:cs typeface="Arial Unicode MS" pitchFamily="34" charset="-128"/>
            </a:endParaRPr>
          </a:p>
        </p:txBody>
      </p:sp>
      <p:sp>
        <p:nvSpPr>
          <p:cNvPr id="9" name="TextBox 8"/>
          <p:cNvSpPr txBox="1"/>
          <p:nvPr/>
        </p:nvSpPr>
        <p:spPr>
          <a:xfrm>
            <a:off x="469558" y="1331441"/>
            <a:ext cx="10964561" cy="90794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Key Concept: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Revenue recognition depicts </a:t>
            </a:r>
            <a:r>
              <a:rPr lang="en-US" sz="1800" b="1" u="sng" kern="0" dirty="0">
                <a:ea typeface="Arial Unicode MS" pitchFamily="34" charset="-128"/>
                <a:cs typeface="Arial Unicode MS" pitchFamily="34" charset="-128"/>
              </a:rPr>
              <a:t>transfer of control</a:t>
            </a:r>
            <a:r>
              <a:rPr lang="en-US" sz="1800" kern="0" dirty="0">
                <a:ea typeface="Arial Unicode MS" pitchFamily="34" charset="-128"/>
                <a:cs typeface="Arial Unicode MS" pitchFamily="34" charset="-128"/>
              </a:rPr>
              <a:t> to customer in amount that reflects consideration to which an entity </a:t>
            </a:r>
            <a:r>
              <a:rPr lang="en-US" sz="1800" b="1" u="sng" kern="0" dirty="0">
                <a:ea typeface="Arial Unicode MS" pitchFamily="34" charset="-128"/>
                <a:cs typeface="Arial Unicode MS" pitchFamily="34" charset="-128"/>
              </a:rPr>
              <a:t>expects to be titled</a:t>
            </a:r>
            <a:r>
              <a:rPr lang="en-US" sz="1800" kern="0" dirty="0">
                <a:ea typeface="Arial Unicode MS" pitchFamily="34" charset="-128"/>
                <a:cs typeface="Arial Unicode MS" pitchFamily="34" charset="-128"/>
              </a:rP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33" y="332542"/>
            <a:ext cx="11545200" cy="756175"/>
          </a:xfrm>
        </p:spPr>
        <p:txBody>
          <a:bodyPr/>
          <a:lstStyle/>
          <a:p>
            <a:r>
              <a:rPr lang="en-US" sz="2400" b="0" dirty="0"/>
              <a:t>Starting with Examples </a:t>
            </a:r>
          </a:p>
        </p:txBody>
      </p:sp>
      <p:sp>
        <p:nvSpPr>
          <p:cNvPr id="3" name="Text Placeholder 2"/>
          <p:cNvSpPr>
            <a:spLocks noGrp="1"/>
          </p:cNvSpPr>
          <p:nvPr>
            <p:ph type="body" sz="quarter" idx="10"/>
          </p:nvPr>
        </p:nvSpPr>
        <p:spPr>
          <a:xfrm>
            <a:off x="331620" y="1386507"/>
            <a:ext cx="3556640" cy="4956628"/>
          </a:xfrm>
        </p:spPr>
        <p:txBody>
          <a:bodyPr/>
          <a:lstStyle/>
          <a:p>
            <a:pPr lvl="0"/>
            <a:r>
              <a:rPr lang="en-US" dirty="0"/>
              <a:t>Case #1: Software Industry</a:t>
            </a:r>
          </a:p>
          <a:p>
            <a:pPr lvl="1"/>
            <a:r>
              <a:rPr lang="en-US" dirty="0"/>
              <a:t>Enterprise Agreement: License and Software Assurance (Maintenance)</a:t>
            </a:r>
          </a:p>
          <a:p>
            <a:pPr lvl="1"/>
            <a:endParaRPr lang="en-US" dirty="0"/>
          </a:p>
          <a:p>
            <a:pPr lvl="1"/>
            <a:r>
              <a:rPr lang="en-US" b="1" dirty="0"/>
              <a:t>Case #2: Telco Industry</a:t>
            </a:r>
          </a:p>
          <a:p>
            <a:pPr lvl="1"/>
            <a:r>
              <a:rPr lang="en-US" dirty="0"/>
              <a:t>Device(Smartphone) and </a:t>
            </a:r>
            <a:r>
              <a:rPr lang="en-US" altLang="zh-CN" dirty="0"/>
              <a:t>Service Contract</a:t>
            </a:r>
          </a:p>
          <a:p>
            <a:pPr lvl="1"/>
            <a:endParaRPr lang="en-US" dirty="0"/>
          </a:p>
          <a:p>
            <a:pPr lvl="1"/>
            <a:endParaRPr lang="en-US" b="1" dirty="0"/>
          </a:p>
          <a:p>
            <a:pPr lvl="1"/>
            <a:r>
              <a:rPr lang="en-US" b="1" dirty="0"/>
              <a:t>Case #3: Construction Industry</a:t>
            </a:r>
          </a:p>
          <a:p>
            <a:pPr lvl="1"/>
            <a:r>
              <a:rPr lang="en-US" dirty="0"/>
              <a:t>Construction with incentive fee and bonus</a:t>
            </a:r>
          </a:p>
          <a:p>
            <a:pPr lvl="1"/>
            <a:endParaRPr lang="en-US" dirty="0"/>
          </a:p>
          <a:p>
            <a:pPr lvl="2"/>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4255608"/>
              </p:ext>
            </p:extLst>
          </p:nvPr>
        </p:nvGraphicFramePr>
        <p:xfrm>
          <a:off x="4165818" y="1458098"/>
          <a:ext cx="3069815" cy="1253128"/>
        </p:xfrm>
        <a:graphic>
          <a:graphicData uri="http://schemas.openxmlformats.org/drawingml/2006/table">
            <a:tbl>
              <a:tblPr firstRow="1" bandRow="1">
                <a:tableStyleId>{3C2FFA5D-87B4-456A-9821-1D502468CF0F}</a:tableStyleId>
              </a:tblPr>
              <a:tblGrid>
                <a:gridCol w="1883590">
                  <a:extLst>
                    <a:ext uri="{9D8B030D-6E8A-4147-A177-3AD203B41FA5}">
                      <a16:colId xmlns:a16="http://schemas.microsoft.com/office/drawing/2014/main" val="990906108"/>
                    </a:ext>
                  </a:extLst>
                </a:gridCol>
                <a:gridCol w="1186225">
                  <a:extLst>
                    <a:ext uri="{9D8B030D-6E8A-4147-A177-3AD203B41FA5}">
                      <a16:colId xmlns:a16="http://schemas.microsoft.com/office/drawing/2014/main" val="2178963329"/>
                    </a:ext>
                  </a:extLst>
                </a:gridCol>
              </a:tblGrid>
              <a:tr h="256154">
                <a:tc>
                  <a:txBody>
                    <a:bodyPr/>
                    <a:lstStyle/>
                    <a:p>
                      <a:r>
                        <a:rPr lang="en-US" sz="1000" dirty="0"/>
                        <a:t>Contract</a:t>
                      </a:r>
                      <a:r>
                        <a:rPr lang="en-US" sz="1000" baseline="0" dirty="0"/>
                        <a:t> Term</a:t>
                      </a:r>
                      <a:endParaRPr lang="en-US" sz="1000" dirty="0"/>
                    </a:p>
                  </a:txBody>
                  <a:tcPr/>
                </a:tc>
                <a:tc>
                  <a:txBody>
                    <a:bodyPr/>
                    <a:lstStyle/>
                    <a:p>
                      <a:endParaRPr lang="en-US" sz="1000" dirty="0"/>
                    </a:p>
                  </a:txBody>
                  <a:tcPr/>
                </a:tc>
                <a:extLst>
                  <a:ext uri="{0D108BD9-81ED-4DB2-BD59-A6C34878D82A}">
                    <a16:rowId xmlns:a16="http://schemas.microsoft.com/office/drawing/2014/main" val="134001038"/>
                  </a:ext>
                </a:extLst>
              </a:tr>
              <a:tr h="233808">
                <a:tc>
                  <a:txBody>
                    <a:bodyPr/>
                    <a:lstStyle/>
                    <a:p>
                      <a:r>
                        <a:rPr lang="en-US" sz="1000" dirty="0"/>
                        <a:t>Total</a:t>
                      </a:r>
                      <a:r>
                        <a:rPr lang="en-US" sz="1000" baseline="0" dirty="0"/>
                        <a:t> Contract Price </a:t>
                      </a:r>
                      <a:endParaRPr lang="en-US" sz="1000" dirty="0"/>
                    </a:p>
                  </a:txBody>
                  <a:tcPr/>
                </a:tc>
                <a:tc>
                  <a:txBody>
                    <a:bodyPr/>
                    <a:lstStyle/>
                    <a:p>
                      <a:r>
                        <a:rPr lang="en-US" sz="1000" dirty="0"/>
                        <a:t>3 million</a:t>
                      </a:r>
                      <a:r>
                        <a:rPr lang="en-US" sz="1000" baseline="0" dirty="0"/>
                        <a:t> USD</a:t>
                      </a:r>
                      <a:endParaRPr lang="en-US" sz="1000" dirty="0"/>
                    </a:p>
                  </a:txBody>
                  <a:tcPr/>
                </a:tc>
                <a:extLst>
                  <a:ext uri="{0D108BD9-81ED-4DB2-BD59-A6C34878D82A}">
                    <a16:rowId xmlns:a16="http://schemas.microsoft.com/office/drawing/2014/main" val="3599360292"/>
                  </a:ext>
                </a:extLst>
              </a:tr>
              <a:tr h="157527">
                <a:tc>
                  <a:txBody>
                    <a:bodyPr/>
                    <a:lstStyle/>
                    <a:p>
                      <a:r>
                        <a:rPr lang="en-US" sz="1000" dirty="0"/>
                        <a:t>Duration</a:t>
                      </a:r>
                      <a:r>
                        <a:rPr lang="en-US" sz="1000" baseline="0" dirty="0"/>
                        <a:t> </a:t>
                      </a:r>
                      <a:endParaRPr lang="en-US" sz="1000" dirty="0"/>
                    </a:p>
                  </a:txBody>
                  <a:tcPr/>
                </a:tc>
                <a:tc>
                  <a:txBody>
                    <a:bodyPr/>
                    <a:lstStyle/>
                    <a:p>
                      <a:r>
                        <a:rPr lang="en-US" sz="1000" baseline="0" dirty="0"/>
                        <a:t>36 Months</a:t>
                      </a:r>
                      <a:endParaRPr lang="en-US" sz="1000" dirty="0"/>
                    </a:p>
                  </a:txBody>
                  <a:tcPr/>
                </a:tc>
                <a:extLst>
                  <a:ext uri="{0D108BD9-81ED-4DB2-BD59-A6C34878D82A}">
                    <a16:rowId xmlns:a16="http://schemas.microsoft.com/office/drawing/2014/main" val="313080739"/>
                  </a:ext>
                </a:extLst>
              </a:tr>
              <a:tr h="254647">
                <a:tc>
                  <a:txBody>
                    <a:bodyPr/>
                    <a:lstStyle/>
                    <a:p>
                      <a:r>
                        <a:rPr lang="en-US" sz="1000" dirty="0"/>
                        <a:t>License SSP</a:t>
                      </a:r>
                    </a:p>
                  </a:txBody>
                  <a:tcPr/>
                </a:tc>
                <a:tc>
                  <a:txBody>
                    <a:bodyPr/>
                    <a:lstStyle/>
                    <a:p>
                      <a:r>
                        <a:rPr lang="en-US" sz="1000" dirty="0"/>
                        <a:t>1.8m USD</a:t>
                      </a:r>
                    </a:p>
                  </a:txBody>
                  <a:tcPr/>
                </a:tc>
                <a:extLst>
                  <a:ext uri="{0D108BD9-81ED-4DB2-BD59-A6C34878D82A}">
                    <a16:rowId xmlns:a16="http://schemas.microsoft.com/office/drawing/2014/main" val="225558699"/>
                  </a:ext>
                </a:extLst>
              </a:tr>
              <a:tr h="254647">
                <a:tc>
                  <a:txBody>
                    <a:bodyPr/>
                    <a:lstStyle/>
                    <a:p>
                      <a:r>
                        <a:rPr lang="en-US" sz="1000" dirty="0"/>
                        <a:t>SA SSP</a:t>
                      </a:r>
                    </a:p>
                  </a:txBody>
                  <a:tcPr/>
                </a:tc>
                <a:tc>
                  <a:txBody>
                    <a:bodyPr/>
                    <a:lstStyle/>
                    <a:p>
                      <a:r>
                        <a:rPr lang="en-US" sz="1000" dirty="0"/>
                        <a:t>1.2m</a:t>
                      </a:r>
                      <a:r>
                        <a:rPr lang="en-US" sz="1000" baseline="0" dirty="0"/>
                        <a:t> USD</a:t>
                      </a:r>
                      <a:endParaRPr lang="en-US" sz="1000" dirty="0"/>
                    </a:p>
                  </a:txBody>
                  <a:tcPr/>
                </a:tc>
                <a:extLst>
                  <a:ext uri="{0D108BD9-81ED-4DB2-BD59-A6C34878D82A}">
                    <a16:rowId xmlns:a16="http://schemas.microsoft.com/office/drawing/2014/main" val="167599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6749267"/>
              </p:ext>
            </p:extLst>
          </p:nvPr>
        </p:nvGraphicFramePr>
        <p:xfrm>
          <a:off x="7803785" y="3163329"/>
          <a:ext cx="3317296" cy="977008"/>
        </p:xfrm>
        <a:graphic>
          <a:graphicData uri="http://schemas.openxmlformats.org/drawingml/2006/table">
            <a:tbl>
              <a:tblPr firstRow="1" bandRow="1">
                <a:tableStyleId>{3C2FFA5D-87B4-456A-9821-1D502468CF0F}</a:tableStyleId>
              </a:tblPr>
              <a:tblGrid>
                <a:gridCol w="2046564">
                  <a:extLst>
                    <a:ext uri="{9D8B030D-6E8A-4147-A177-3AD203B41FA5}">
                      <a16:colId xmlns:a16="http://schemas.microsoft.com/office/drawing/2014/main" val="990906108"/>
                    </a:ext>
                  </a:extLst>
                </a:gridCol>
                <a:gridCol w="1270732">
                  <a:extLst>
                    <a:ext uri="{9D8B030D-6E8A-4147-A177-3AD203B41FA5}">
                      <a16:colId xmlns:a16="http://schemas.microsoft.com/office/drawing/2014/main" val="2178963329"/>
                    </a:ext>
                  </a:extLst>
                </a:gridCol>
              </a:tblGrid>
              <a:tr h="223153">
                <a:tc>
                  <a:txBody>
                    <a:bodyPr/>
                    <a:lstStyle/>
                    <a:p>
                      <a:r>
                        <a:rPr lang="en-US" sz="1000" dirty="0"/>
                        <a:t>Billing</a:t>
                      </a:r>
                    </a:p>
                  </a:txBody>
                  <a:tcPr/>
                </a:tc>
                <a:tc>
                  <a:txBody>
                    <a:bodyPr/>
                    <a:lstStyle/>
                    <a:p>
                      <a:r>
                        <a:rPr lang="en-US" sz="1000" dirty="0"/>
                        <a:t>Amount</a:t>
                      </a:r>
                    </a:p>
                  </a:txBody>
                  <a:tcPr/>
                </a:tc>
                <a:extLst>
                  <a:ext uri="{0D108BD9-81ED-4DB2-BD59-A6C34878D82A}">
                    <a16:rowId xmlns:a16="http://schemas.microsoft.com/office/drawing/2014/main" val="134001038"/>
                  </a:ext>
                </a:extLst>
              </a:tr>
              <a:tr h="223153">
                <a:tc>
                  <a:txBody>
                    <a:bodyPr/>
                    <a:lstStyle/>
                    <a:p>
                      <a:r>
                        <a:rPr lang="en-US" sz="1000" dirty="0"/>
                        <a:t>Cash upfront</a:t>
                      </a:r>
                    </a:p>
                  </a:txBody>
                  <a:tcPr/>
                </a:tc>
                <a:tc>
                  <a:txBody>
                    <a:bodyPr/>
                    <a:lstStyle/>
                    <a:p>
                      <a:r>
                        <a:rPr lang="en-US" sz="1000" dirty="0"/>
                        <a:t>10</a:t>
                      </a:r>
                      <a:r>
                        <a:rPr lang="en-US" sz="1000" baseline="0" dirty="0"/>
                        <a:t> EUR</a:t>
                      </a:r>
                      <a:endParaRPr lang="en-US" sz="1000" dirty="0"/>
                    </a:p>
                  </a:txBody>
                  <a:tcPr/>
                </a:tc>
                <a:extLst>
                  <a:ext uri="{0D108BD9-81ED-4DB2-BD59-A6C34878D82A}">
                    <a16:rowId xmlns:a16="http://schemas.microsoft.com/office/drawing/2014/main" val="313080739"/>
                  </a:ext>
                </a:extLst>
              </a:tr>
              <a:tr h="245488">
                <a:tc>
                  <a:txBody>
                    <a:bodyPr/>
                    <a:lstStyle/>
                    <a:p>
                      <a:r>
                        <a:rPr lang="en-US" sz="1000" dirty="0"/>
                        <a:t>Billing</a:t>
                      </a:r>
                      <a:r>
                        <a:rPr lang="en-US" sz="1000" baseline="0" dirty="0"/>
                        <a:t> per month (2 years)</a:t>
                      </a:r>
                      <a:endParaRPr lang="en-US" sz="1000" dirty="0"/>
                    </a:p>
                  </a:txBody>
                  <a:tcPr/>
                </a:tc>
                <a:tc>
                  <a:txBody>
                    <a:bodyPr/>
                    <a:lstStyle/>
                    <a:p>
                      <a:r>
                        <a:rPr lang="en-US" sz="1000" dirty="0"/>
                        <a:t>10 EUR per month</a:t>
                      </a:r>
                    </a:p>
                  </a:txBody>
                  <a:tcPr/>
                </a:tc>
                <a:extLst>
                  <a:ext uri="{0D108BD9-81ED-4DB2-BD59-A6C34878D82A}">
                    <a16:rowId xmlns:a16="http://schemas.microsoft.com/office/drawing/2014/main" val="1962911989"/>
                  </a:ext>
                </a:extLst>
              </a:tr>
              <a:tr h="223153">
                <a:tc>
                  <a:txBody>
                    <a:bodyPr/>
                    <a:lstStyle/>
                    <a:p>
                      <a:r>
                        <a:rPr lang="en-US" sz="1000" dirty="0"/>
                        <a:t>Total </a:t>
                      </a:r>
                      <a:r>
                        <a:rPr lang="en-US" sz="1000" baseline="0" dirty="0"/>
                        <a:t> Billing</a:t>
                      </a:r>
                      <a:endParaRPr lang="en-US" sz="1000" dirty="0"/>
                    </a:p>
                  </a:txBody>
                  <a:tcPr/>
                </a:tc>
                <a:tc>
                  <a:txBody>
                    <a:bodyPr/>
                    <a:lstStyle/>
                    <a:p>
                      <a:r>
                        <a:rPr lang="en-US" sz="1000" dirty="0"/>
                        <a:t>250 EUR</a:t>
                      </a:r>
                    </a:p>
                  </a:txBody>
                  <a:tcPr/>
                </a:tc>
                <a:extLst>
                  <a:ext uri="{0D108BD9-81ED-4DB2-BD59-A6C34878D82A}">
                    <a16:rowId xmlns:a16="http://schemas.microsoft.com/office/drawing/2014/main" val="16447604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7315475"/>
              </p:ext>
            </p:extLst>
          </p:nvPr>
        </p:nvGraphicFramePr>
        <p:xfrm>
          <a:off x="4165818" y="3163330"/>
          <a:ext cx="3069815" cy="1640711"/>
        </p:xfrm>
        <a:graphic>
          <a:graphicData uri="http://schemas.openxmlformats.org/drawingml/2006/table">
            <a:tbl>
              <a:tblPr firstRow="1" bandRow="1">
                <a:tableStyleId>{3C2FFA5D-87B4-456A-9821-1D502468CF0F}</a:tableStyleId>
              </a:tblPr>
              <a:tblGrid>
                <a:gridCol w="1536485">
                  <a:extLst>
                    <a:ext uri="{9D8B030D-6E8A-4147-A177-3AD203B41FA5}">
                      <a16:colId xmlns:a16="http://schemas.microsoft.com/office/drawing/2014/main" val="990906108"/>
                    </a:ext>
                  </a:extLst>
                </a:gridCol>
                <a:gridCol w="1533330">
                  <a:extLst>
                    <a:ext uri="{9D8B030D-6E8A-4147-A177-3AD203B41FA5}">
                      <a16:colId xmlns:a16="http://schemas.microsoft.com/office/drawing/2014/main" val="2178963329"/>
                    </a:ext>
                  </a:extLst>
                </a:gridCol>
              </a:tblGrid>
              <a:tr h="274571">
                <a:tc>
                  <a:txBody>
                    <a:bodyPr/>
                    <a:lstStyle/>
                    <a:p>
                      <a:r>
                        <a:rPr lang="en-US" sz="1000" dirty="0"/>
                        <a:t>Contract</a:t>
                      </a:r>
                      <a:r>
                        <a:rPr lang="en-US" sz="1000" baseline="0" dirty="0"/>
                        <a:t> Term</a:t>
                      </a:r>
                      <a:endParaRPr lang="en-US" sz="1000" dirty="0"/>
                    </a:p>
                  </a:txBody>
                  <a:tcPr/>
                </a:tc>
                <a:tc>
                  <a:txBody>
                    <a:bodyPr/>
                    <a:lstStyle/>
                    <a:p>
                      <a:endParaRPr lang="en-US" sz="1000" dirty="0"/>
                    </a:p>
                  </a:txBody>
                  <a:tcPr/>
                </a:tc>
                <a:extLst>
                  <a:ext uri="{0D108BD9-81ED-4DB2-BD59-A6C34878D82A}">
                    <a16:rowId xmlns:a16="http://schemas.microsoft.com/office/drawing/2014/main" val="134001038"/>
                  </a:ext>
                </a:extLst>
              </a:tr>
              <a:tr h="273228">
                <a:tc>
                  <a:txBody>
                    <a:bodyPr/>
                    <a:lstStyle/>
                    <a:p>
                      <a:r>
                        <a:rPr lang="en-US" sz="1000" dirty="0"/>
                        <a:t>Total</a:t>
                      </a:r>
                      <a:r>
                        <a:rPr lang="en-US" sz="1000" baseline="0" dirty="0"/>
                        <a:t> Contract Price </a:t>
                      </a:r>
                      <a:endParaRPr lang="en-US" sz="1000" dirty="0"/>
                    </a:p>
                  </a:txBody>
                  <a:tcPr/>
                </a:tc>
                <a:tc>
                  <a:txBody>
                    <a:bodyPr/>
                    <a:lstStyle/>
                    <a:p>
                      <a:r>
                        <a:rPr lang="en-US" sz="1000" dirty="0"/>
                        <a:t>250</a:t>
                      </a:r>
                      <a:r>
                        <a:rPr lang="en-US" sz="1000" baseline="0" dirty="0"/>
                        <a:t> EUR</a:t>
                      </a:r>
                      <a:endParaRPr lang="en-US" sz="1000" dirty="0"/>
                    </a:p>
                  </a:txBody>
                  <a:tcPr/>
                </a:tc>
                <a:extLst>
                  <a:ext uri="{0D108BD9-81ED-4DB2-BD59-A6C34878D82A}">
                    <a16:rowId xmlns:a16="http://schemas.microsoft.com/office/drawing/2014/main" val="3599360292"/>
                  </a:ext>
                </a:extLst>
              </a:tr>
              <a:tr h="273228">
                <a:tc>
                  <a:txBody>
                    <a:bodyPr/>
                    <a:lstStyle/>
                    <a:p>
                      <a:r>
                        <a:rPr lang="en-US" sz="1000" dirty="0"/>
                        <a:t>Duration</a:t>
                      </a:r>
                      <a:r>
                        <a:rPr lang="en-US" sz="1000" baseline="0" dirty="0"/>
                        <a:t> </a:t>
                      </a:r>
                      <a:endParaRPr lang="en-US" sz="1000" dirty="0"/>
                    </a:p>
                  </a:txBody>
                  <a:tcPr/>
                </a:tc>
                <a:tc>
                  <a:txBody>
                    <a:bodyPr/>
                    <a:lstStyle/>
                    <a:p>
                      <a:r>
                        <a:rPr lang="en-US" sz="1000" dirty="0"/>
                        <a:t>24</a:t>
                      </a:r>
                      <a:r>
                        <a:rPr lang="en-US" sz="1000" baseline="0" dirty="0"/>
                        <a:t> Months</a:t>
                      </a:r>
                      <a:endParaRPr lang="en-US" sz="1000" dirty="0"/>
                    </a:p>
                  </a:txBody>
                  <a:tcPr/>
                </a:tc>
                <a:extLst>
                  <a:ext uri="{0D108BD9-81ED-4DB2-BD59-A6C34878D82A}">
                    <a16:rowId xmlns:a16="http://schemas.microsoft.com/office/drawing/2014/main" val="313080739"/>
                  </a:ext>
                </a:extLst>
              </a:tr>
              <a:tr h="273228">
                <a:tc>
                  <a:txBody>
                    <a:bodyPr/>
                    <a:lstStyle/>
                    <a:p>
                      <a:r>
                        <a:rPr lang="en-US" sz="1000" dirty="0"/>
                        <a:t>Device SSP</a:t>
                      </a:r>
                    </a:p>
                  </a:txBody>
                  <a:tcPr/>
                </a:tc>
                <a:tc>
                  <a:txBody>
                    <a:bodyPr/>
                    <a:lstStyle/>
                    <a:p>
                      <a:r>
                        <a:rPr lang="en-US" sz="1000" dirty="0"/>
                        <a:t>100 EUR</a:t>
                      </a:r>
                    </a:p>
                  </a:txBody>
                  <a:tcPr/>
                </a:tc>
                <a:extLst>
                  <a:ext uri="{0D108BD9-81ED-4DB2-BD59-A6C34878D82A}">
                    <a16:rowId xmlns:a16="http://schemas.microsoft.com/office/drawing/2014/main" val="225558699"/>
                  </a:ext>
                </a:extLst>
              </a:tr>
              <a:tr h="273228">
                <a:tc>
                  <a:txBody>
                    <a:bodyPr/>
                    <a:lstStyle/>
                    <a:p>
                      <a:r>
                        <a:rPr lang="en-US" sz="1000" dirty="0"/>
                        <a:t>Service SSP</a:t>
                      </a:r>
                    </a:p>
                  </a:txBody>
                  <a:tcPr/>
                </a:tc>
                <a:tc>
                  <a:txBody>
                    <a:bodyPr/>
                    <a:lstStyle/>
                    <a:p>
                      <a:r>
                        <a:rPr lang="en-US" sz="1000" dirty="0"/>
                        <a:t>200</a:t>
                      </a:r>
                      <a:r>
                        <a:rPr lang="en-US" sz="1000" baseline="0" dirty="0"/>
                        <a:t> EUR</a:t>
                      </a:r>
                      <a:endParaRPr lang="en-US" sz="1000" dirty="0"/>
                    </a:p>
                  </a:txBody>
                  <a:tcPr/>
                </a:tc>
                <a:extLst>
                  <a:ext uri="{0D108BD9-81ED-4DB2-BD59-A6C34878D82A}">
                    <a16:rowId xmlns:a16="http://schemas.microsoft.com/office/drawing/2014/main" val="16759905"/>
                  </a:ext>
                </a:extLst>
              </a:tr>
              <a:tr h="273228">
                <a:tc>
                  <a:txBody>
                    <a:bodyPr/>
                    <a:lstStyle/>
                    <a:p>
                      <a:r>
                        <a:rPr lang="en-US" sz="1000" dirty="0"/>
                        <a:t>Can</a:t>
                      </a:r>
                      <a:r>
                        <a:rPr lang="en-US" sz="1000" baseline="0" dirty="0"/>
                        <a:t> be renewal </a:t>
                      </a:r>
                      <a:endParaRPr lang="en-US" sz="1000" dirty="0"/>
                    </a:p>
                  </a:txBody>
                  <a:tcPr/>
                </a:tc>
                <a:tc>
                  <a:txBody>
                    <a:bodyPr/>
                    <a:lstStyle/>
                    <a:p>
                      <a:r>
                        <a:rPr lang="en-US" sz="1000" dirty="0"/>
                        <a:t>Extend</a:t>
                      </a:r>
                      <a:r>
                        <a:rPr lang="en-US" sz="1000" baseline="0" dirty="0"/>
                        <a:t> by 12 months</a:t>
                      </a:r>
                      <a:endParaRPr lang="en-US" sz="1000" dirty="0"/>
                    </a:p>
                  </a:txBody>
                  <a:tcPr/>
                </a:tc>
                <a:extLst>
                  <a:ext uri="{0D108BD9-81ED-4DB2-BD59-A6C34878D82A}">
                    <a16:rowId xmlns:a16="http://schemas.microsoft.com/office/drawing/2014/main" val="111700816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54786214"/>
              </p:ext>
            </p:extLst>
          </p:nvPr>
        </p:nvGraphicFramePr>
        <p:xfrm>
          <a:off x="7803785" y="1474572"/>
          <a:ext cx="3253945" cy="768074"/>
        </p:xfrm>
        <a:graphic>
          <a:graphicData uri="http://schemas.openxmlformats.org/drawingml/2006/table">
            <a:tbl>
              <a:tblPr firstRow="1" bandRow="1">
                <a:tableStyleId>{3C2FFA5D-87B4-456A-9821-1D502468CF0F}</a:tableStyleId>
              </a:tblPr>
              <a:tblGrid>
                <a:gridCol w="1935891">
                  <a:extLst>
                    <a:ext uri="{9D8B030D-6E8A-4147-A177-3AD203B41FA5}">
                      <a16:colId xmlns:a16="http://schemas.microsoft.com/office/drawing/2014/main" val="990906108"/>
                    </a:ext>
                  </a:extLst>
                </a:gridCol>
                <a:gridCol w="1318054">
                  <a:extLst>
                    <a:ext uri="{9D8B030D-6E8A-4147-A177-3AD203B41FA5}">
                      <a16:colId xmlns:a16="http://schemas.microsoft.com/office/drawing/2014/main" val="2178963329"/>
                    </a:ext>
                  </a:extLst>
                </a:gridCol>
              </a:tblGrid>
              <a:tr h="227365">
                <a:tc>
                  <a:txBody>
                    <a:bodyPr/>
                    <a:lstStyle/>
                    <a:p>
                      <a:r>
                        <a:rPr lang="en-US" sz="1000" dirty="0"/>
                        <a:t>Billing</a:t>
                      </a:r>
                    </a:p>
                  </a:txBody>
                  <a:tcPr/>
                </a:tc>
                <a:tc>
                  <a:txBody>
                    <a:bodyPr/>
                    <a:lstStyle/>
                    <a:p>
                      <a:r>
                        <a:rPr lang="en-US" sz="1000" dirty="0"/>
                        <a:t>Amount</a:t>
                      </a:r>
                    </a:p>
                  </a:txBody>
                  <a:tcPr/>
                </a:tc>
                <a:extLst>
                  <a:ext uri="{0D108BD9-81ED-4DB2-BD59-A6C34878D82A}">
                    <a16:rowId xmlns:a16="http://schemas.microsoft.com/office/drawing/2014/main" val="134001038"/>
                  </a:ext>
                </a:extLst>
              </a:tr>
              <a:tr h="280394">
                <a:tc>
                  <a:txBody>
                    <a:bodyPr/>
                    <a:lstStyle/>
                    <a:p>
                      <a:r>
                        <a:rPr lang="en-US" sz="1000" dirty="0"/>
                        <a:t>Billing</a:t>
                      </a:r>
                      <a:r>
                        <a:rPr lang="en-US" sz="1000" baseline="0" dirty="0"/>
                        <a:t> per year (3 years)</a:t>
                      </a:r>
                      <a:endParaRPr lang="en-US" sz="1000" dirty="0"/>
                    </a:p>
                  </a:txBody>
                  <a:tcPr/>
                </a:tc>
                <a:tc>
                  <a:txBody>
                    <a:bodyPr/>
                    <a:lstStyle/>
                    <a:p>
                      <a:r>
                        <a:rPr lang="en-US" sz="1000" dirty="0"/>
                        <a:t>1 million</a:t>
                      </a:r>
                      <a:r>
                        <a:rPr lang="en-US" sz="1000" baseline="0" dirty="0"/>
                        <a:t> </a:t>
                      </a:r>
                      <a:r>
                        <a:rPr lang="en-US" sz="1000" dirty="0"/>
                        <a:t>per year</a:t>
                      </a:r>
                    </a:p>
                  </a:txBody>
                  <a:tcPr/>
                </a:tc>
                <a:extLst>
                  <a:ext uri="{0D108BD9-81ED-4DB2-BD59-A6C34878D82A}">
                    <a16:rowId xmlns:a16="http://schemas.microsoft.com/office/drawing/2014/main" val="1962911989"/>
                  </a:ext>
                </a:extLst>
              </a:tr>
              <a:tr h="177375">
                <a:tc>
                  <a:txBody>
                    <a:bodyPr/>
                    <a:lstStyle/>
                    <a:p>
                      <a:r>
                        <a:rPr lang="en-US" sz="1000" dirty="0"/>
                        <a:t>Total </a:t>
                      </a:r>
                      <a:r>
                        <a:rPr lang="en-US" sz="1000" baseline="0" dirty="0"/>
                        <a:t> Billing</a:t>
                      </a:r>
                      <a:endParaRPr lang="en-US" sz="1000" dirty="0"/>
                    </a:p>
                  </a:txBody>
                  <a:tcPr/>
                </a:tc>
                <a:tc>
                  <a:txBody>
                    <a:bodyPr/>
                    <a:lstStyle/>
                    <a:p>
                      <a:r>
                        <a:rPr lang="en-US" sz="1000" dirty="0"/>
                        <a:t>3</a:t>
                      </a:r>
                      <a:r>
                        <a:rPr lang="en-US" sz="1000" baseline="0" dirty="0"/>
                        <a:t> million</a:t>
                      </a:r>
                      <a:endParaRPr lang="en-US" sz="1000" dirty="0"/>
                    </a:p>
                  </a:txBody>
                  <a:tcPr/>
                </a:tc>
                <a:extLst>
                  <a:ext uri="{0D108BD9-81ED-4DB2-BD59-A6C34878D82A}">
                    <a16:rowId xmlns:a16="http://schemas.microsoft.com/office/drawing/2014/main" val="164476045"/>
                  </a:ext>
                </a:extLst>
              </a:tr>
            </a:tbl>
          </a:graphicData>
        </a:graphic>
      </p:graphicFrame>
      <p:cxnSp>
        <p:nvCxnSpPr>
          <p:cNvPr id="9" name="Straight Connector 8"/>
          <p:cNvCxnSpPr/>
          <p:nvPr/>
        </p:nvCxnSpPr>
        <p:spPr>
          <a:xfrm>
            <a:off x="222422" y="2940908"/>
            <a:ext cx="11409405" cy="24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2421" y="4828603"/>
            <a:ext cx="11409405" cy="24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582350722"/>
              </p:ext>
            </p:extLst>
          </p:nvPr>
        </p:nvGraphicFramePr>
        <p:xfrm>
          <a:off x="4165818" y="5026311"/>
          <a:ext cx="3263682" cy="1340279"/>
        </p:xfrm>
        <a:graphic>
          <a:graphicData uri="http://schemas.openxmlformats.org/drawingml/2006/table">
            <a:tbl>
              <a:tblPr firstRow="1" bandRow="1">
                <a:tableStyleId>{3C2FFA5D-87B4-456A-9821-1D502468CF0F}</a:tableStyleId>
              </a:tblPr>
              <a:tblGrid>
                <a:gridCol w="1633518">
                  <a:extLst>
                    <a:ext uri="{9D8B030D-6E8A-4147-A177-3AD203B41FA5}">
                      <a16:colId xmlns:a16="http://schemas.microsoft.com/office/drawing/2014/main" val="990906108"/>
                    </a:ext>
                  </a:extLst>
                </a:gridCol>
                <a:gridCol w="1630164">
                  <a:extLst>
                    <a:ext uri="{9D8B030D-6E8A-4147-A177-3AD203B41FA5}">
                      <a16:colId xmlns:a16="http://schemas.microsoft.com/office/drawing/2014/main" val="2178963329"/>
                    </a:ext>
                  </a:extLst>
                </a:gridCol>
              </a:tblGrid>
              <a:tr h="274571">
                <a:tc>
                  <a:txBody>
                    <a:bodyPr/>
                    <a:lstStyle/>
                    <a:p>
                      <a:r>
                        <a:rPr lang="en-US" sz="1000" dirty="0"/>
                        <a:t>Contract</a:t>
                      </a:r>
                      <a:r>
                        <a:rPr lang="en-US" sz="1000" baseline="0" dirty="0"/>
                        <a:t> Term</a:t>
                      </a:r>
                      <a:endParaRPr lang="en-US" sz="1000" dirty="0"/>
                    </a:p>
                  </a:txBody>
                  <a:tcPr/>
                </a:tc>
                <a:tc>
                  <a:txBody>
                    <a:bodyPr/>
                    <a:lstStyle/>
                    <a:p>
                      <a:endParaRPr lang="en-US" sz="1000" dirty="0"/>
                    </a:p>
                  </a:txBody>
                  <a:tcPr/>
                </a:tc>
                <a:extLst>
                  <a:ext uri="{0D108BD9-81ED-4DB2-BD59-A6C34878D82A}">
                    <a16:rowId xmlns:a16="http://schemas.microsoft.com/office/drawing/2014/main" val="134001038"/>
                  </a:ext>
                </a:extLst>
              </a:tr>
              <a:tr h="273228">
                <a:tc>
                  <a:txBody>
                    <a:bodyPr/>
                    <a:lstStyle/>
                    <a:p>
                      <a:r>
                        <a:rPr lang="en-US" sz="1000" dirty="0"/>
                        <a:t>Total</a:t>
                      </a:r>
                      <a:r>
                        <a:rPr lang="en-US" sz="1000" baseline="0" dirty="0"/>
                        <a:t> Contract Price </a:t>
                      </a:r>
                      <a:endParaRPr lang="en-US" sz="1000" dirty="0"/>
                    </a:p>
                  </a:txBody>
                  <a:tcPr/>
                </a:tc>
                <a:tc>
                  <a:txBody>
                    <a:bodyPr/>
                    <a:lstStyle/>
                    <a:p>
                      <a:r>
                        <a:rPr lang="en-US" sz="1000" dirty="0"/>
                        <a:t>2.5 Million</a:t>
                      </a:r>
                      <a:r>
                        <a:rPr lang="en-US" sz="1000" baseline="0" dirty="0"/>
                        <a:t> EUR</a:t>
                      </a:r>
                      <a:endParaRPr lang="en-US" sz="1000" dirty="0"/>
                    </a:p>
                  </a:txBody>
                  <a:tcPr/>
                </a:tc>
                <a:extLst>
                  <a:ext uri="{0D108BD9-81ED-4DB2-BD59-A6C34878D82A}">
                    <a16:rowId xmlns:a16="http://schemas.microsoft.com/office/drawing/2014/main" val="3599360292"/>
                  </a:ext>
                </a:extLst>
              </a:tr>
              <a:tr h="273228">
                <a:tc>
                  <a:txBody>
                    <a:bodyPr/>
                    <a:lstStyle/>
                    <a:p>
                      <a:r>
                        <a:rPr lang="en-US" sz="1000" dirty="0"/>
                        <a:t>Incentive fee</a:t>
                      </a:r>
                    </a:p>
                  </a:txBody>
                  <a:tcPr/>
                </a:tc>
                <a:tc>
                  <a:txBody>
                    <a:bodyPr/>
                    <a:lstStyle/>
                    <a:p>
                      <a:r>
                        <a:rPr lang="en-US" sz="1000" dirty="0"/>
                        <a:t>+/-</a:t>
                      </a:r>
                      <a:r>
                        <a:rPr lang="en-US" sz="1000" baseline="0" dirty="0"/>
                        <a:t> 10,000 EUR * day before/after deadline</a:t>
                      </a:r>
                      <a:endParaRPr lang="en-US" sz="1000" dirty="0"/>
                    </a:p>
                  </a:txBody>
                  <a:tcPr/>
                </a:tc>
                <a:extLst>
                  <a:ext uri="{0D108BD9-81ED-4DB2-BD59-A6C34878D82A}">
                    <a16:rowId xmlns:a16="http://schemas.microsoft.com/office/drawing/2014/main" val="313080739"/>
                  </a:ext>
                </a:extLst>
              </a:tr>
              <a:tr h="273228">
                <a:tc>
                  <a:txBody>
                    <a:bodyPr/>
                    <a:lstStyle/>
                    <a:p>
                      <a:r>
                        <a:rPr lang="en-US" sz="1000" dirty="0"/>
                        <a:t>Bonus</a:t>
                      </a:r>
                    </a:p>
                  </a:txBody>
                  <a:tcPr/>
                </a:tc>
                <a:tc>
                  <a:txBody>
                    <a:bodyPr/>
                    <a:lstStyle/>
                    <a:p>
                      <a:r>
                        <a:rPr lang="en-US" sz="1000" dirty="0"/>
                        <a:t>0.1 </a:t>
                      </a:r>
                      <a:r>
                        <a:rPr lang="en-US" sz="1000" dirty="0" err="1"/>
                        <a:t>Milllion</a:t>
                      </a:r>
                      <a:r>
                        <a:rPr lang="en-US" sz="1000" dirty="0"/>
                        <a:t> EUR if KPI is met</a:t>
                      </a:r>
                    </a:p>
                  </a:txBody>
                  <a:tcPr/>
                </a:tc>
                <a:extLst>
                  <a:ext uri="{0D108BD9-81ED-4DB2-BD59-A6C34878D82A}">
                    <a16:rowId xmlns:a16="http://schemas.microsoft.com/office/drawing/2014/main" val="22555869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94163386"/>
              </p:ext>
            </p:extLst>
          </p:nvPr>
        </p:nvGraphicFramePr>
        <p:xfrm>
          <a:off x="7803784" y="5035779"/>
          <a:ext cx="3664315" cy="821027"/>
        </p:xfrm>
        <a:graphic>
          <a:graphicData uri="http://schemas.openxmlformats.org/drawingml/2006/table">
            <a:tbl>
              <a:tblPr firstRow="1" bandRow="1">
                <a:tableStyleId>{3C2FFA5D-87B4-456A-9821-1D502468CF0F}</a:tableStyleId>
              </a:tblPr>
              <a:tblGrid>
                <a:gridCol w="2045066">
                  <a:extLst>
                    <a:ext uri="{9D8B030D-6E8A-4147-A177-3AD203B41FA5}">
                      <a16:colId xmlns:a16="http://schemas.microsoft.com/office/drawing/2014/main" val="990906108"/>
                    </a:ext>
                  </a:extLst>
                </a:gridCol>
                <a:gridCol w="1619249">
                  <a:extLst>
                    <a:ext uri="{9D8B030D-6E8A-4147-A177-3AD203B41FA5}">
                      <a16:colId xmlns:a16="http://schemas.microsoft.com/office/drawing/2014/main" val="2178963329"/>
                    </a:ext>
                  </a:extLst>
                </a:gridCol>
              </a:tblGrid>
              <a:tr h="274571">
                <a:tc>
                  <a:txBody>
                    <a:bodyPr/>
                    <a:lstStyle/>
                    <a:p>
                      <a:r>
                        <a:rPr lang="en-US" sz="1000" dirty="0"/>
                        <a:t>Billing</a:t>
                      </a:r>
                    </a:p>
                  </a:txBody>
                  <a:tcPr/>
                </a:tc>
                <a:tc>
                  <a:txBody>
                    <a:bodyPr/>
                    <a:lstStyle/>
                    <a:p>
                      <a:endParaRPr lang="en-US" sz="1000" dirty="0"/>
                    </a:p>
                  </a:txBody>
                  <a:tcPr/>
                </a:tc>
                <a:extLst>
                  <a:ext uri="{0D108BD9-81ED-4DB2-BD59-A6C34878D82A}">
                    <a16:rowId xmlns:a16="http://schemas.microsoft.com/office/drawing/2014/main" val="134001038"/>
                  </a:ext>
                </a:extLst>
              </a:tr>
              <a:tr h="273228">
                <a:tc>
                  <a:txBody>
                    <a:bodyPr/>
                    <a:lstStyle/>
                    <a:p>
                      <a:r>
                        <a:rPr lang="en-US" sz="1000" baseline="0" dirty="0"/>
                        <a:t>Milestone Billing </a:t>
                      </a:r>
                      <a:endParaRPr lang="en-US" sz="1000" dirty="0"/>
                    </a:p>
                  </a:txBody>
                  <a:tcPr/>
                </a:tc>
                <a:tc>
                  <a:txBody>
                    <a:bodyPr/>
                    <a:lstStyle/>
                    <a:p>
                      <a:r>
                        <a:rPr lang="en-US" sz="1000" baseline="0" dirty="0"/>
                        <a:t>Quarterly </a:t>
                      </a:r>
                      <a:r>
                        <a:rPr lang="en-US" sz="1000" baseline="0" dirty="0" err="1"/>
                        <a:t>PoC</a:t>
                      </a:r>
                      <a:r>
                        <a:rPr lang="en-US" sz="1000" baseline="0" dirty="0"/>
                        <a:t> based</a:t>
                      </a:r>
                      <a:endParaRPr lang="en-US" sz="1000" dirty="0"/>
                    </a:p>
                  </a:txBody>
                  <a:tcPr/>
                </a:tc>
                <a:extLst>
                  <a:ext uri="{0D108BD9-81ED-4DB2-BD59-A6C34878D82A}">
                    <a16:rowId xmlns:a16="http://schemas.microsoft.com/office/drawing/2014/main" val="3599360292"/>
                  </a:ext>
                </a:extLst>
              </a:tr>
              <a:tr h="273228">
                <a:tc>
                  <a:txBody>
                    <a:bodyPr/>
                    <a:lstStyle/>
                    <a:p>
                      <a:r>
                        <a:rPr lang="en-US" sz="1000" dirty="0"/>
                        <a:t>Incentive</a:t>
                      </a:r>
                      <a:r>
                        <a:rPr lang="en-US" sz="1000" baseline="0" dirty="0"/>
                        <a:t> fee + Bonus</a:t>
                      </a:r>
                      <a:endParaRPr lang="en-US" sz="1000" dirty="0"/>
                    </a:p>
                  </a:txBody>
                  <a:tcPr/>
                </a:tc>
                <a:tc>
                  <a:txBody>
                    <a:bodyPr/>
                    <a:lstStyle/>
                    <a:p>
                      <a:r>
                        <a:rPr lang="en-US" sz="1000" dirty="0"/>
                        <a:t>At</a:t>
                      </a:r>
                      <a:r>
                        <a:rPr lang="en-US" sz="1000" baseline="0" dirty="0"/>
                        <a:t> the end of contract</a:t>
                      </a:r>
                      <a:endParaRPr lang="en-US" sz="1000" dirty="0"/>
                    </a:p>
                  </a:txBody>
                  <a:tcPr/>
                </a:tc>
                <a:extLst>
                  <a:ext uri="{0D108BD9-81ED-4DB2-BD59-A6C34878D82A}">
                    <a16:rowId xmlns:a16="http://schemas.microsoft.com/office/drawing/2014/main" val="313080739"/>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Identify the contracts with a customer</a:t>
            </a:r>
          </a:p>
        </p:txBody>
      </p:sp>
      <p:graphicFrame>
        <p:nvGraphicFramePr>
          <p:cNvPr id="4" name="Diagram 3"/>
          <p:cNvGraphicFramePr/>
          <p:nvPr>
            <p:extLst>
              <p:ext uri="{D42A27DB-BD31-4B8C-83A1-F6EECF244321}">
                <p14:modId xmlns:p14="http://schemas.microsoft.com/office/powerpoint/2010/main" val="3582545240"/>
              </p:ext>
            </p:extLst>
          </p:nvPr>
        </p:nvGraphicFramePr>
        <p:xfrm>
          <a:off x="324000" y="1282788"/>
          <a:ext cx="8613246" cy="2098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72188424"/>
              </p:ext>
            </p:extLst>
          </p:nvPr>
        </p:nvGraphicFramePr>
        <p:xfrm>
          <a:off x="727604" y="4091605"/>
          <a:ext cx="9549870" cy="1524000"/>
        </p:xfrm>
        <a:graphic>
          <a:graphicData uri="http://schemas.openxmlformats.org/drawingml/2006/table">
            <a:tbl>
              <a:tblPr firstRow="1" bandRow="1">
                <a:tableStyleId>{3C2FFA5D-87B4-456A-9821-1D502468CF0F}</a:tableStyleId>
              </a:tblPr>
              <a:tblGrid>
                <a:gridCol w="3183290">
                  <a:extLst>
                    <a:ext uri="{9D8B030D-6E8A-4147-A177-3AD203B41FA5}">
                      <a16:colId xmlns:a16="http://schemas.microsoft.com/office/drawing/2014/main" val="2151656684"/>
                    </a:ext>
                  </a:extLst>
                </a:gridCol>
                <a:gridCol w="3183290">
                  <a:extLst>
                    <a:ext uri="{9D8B030D-6E8A-4147-A177-3AD203B41FA5}">
                      <a16:colId xmlns:a16="http://schemas.microsoft.com/office/drawing/2014/main" val="599169671"/>
                    </a:ext>
                  </a:extLst>
                </a:gridCol>
                <a:gridCol w="3183290">
                  <a:extLst>
                    <a:ext uri="{9D8B030D-6E8A-4147-A177-3AD203B41FA5}">
                      <a16:colId xmlns:a16="http://schemas.microsoft.com/office/drawing/2014/main" val="3715985933"/>
                    </a:ext>
                  </a:extLst>
                </a:gridCol>
              </a:tblGrid>
              <a:tr h="370840">
                <a:tc>
                  <a:txBody>
                    <a:bodyPr/>
                    <a:lstStyle/>
                    <a:p>
                      <a:endParaRPr lang="en-US" dirty="0"/>
                    </a:p>
                  </a:txBody>
                  <a:tcPr/>
                </a:tc>
                <a:tc>
                  <a:txBody>
                    <a:bodyPr/>
                    <a:lstStyle/>
                    <a:p>
                      <a:r>
                        <a:rPr lang="en-US" dirty="0"/>
                        <a:t>Contract exists</a:t>
                      </a:r>
                    </a:p>
                  </a:txBody>
                  <a:tcPr/>
                </a:tc>
                <a:tc>
                  <a:txBody>
                    <a:bodyPr/>
                    <a:lstStyle/>
                    <a:p>
                      <a:r>
                        <a:rPr lang="en-US" dirty="0"/>
                        <a:t>Duration</a:t>
                      </a:r>
                    </a:p>
                  </a:txBody>
                  <a:tcPr/>
                </a:tc>
                <a:extLst>
                  <a:ext uri="{0D108BD9-81ED-4DB2-BD59-A6C34878D82A}">
                    <a16:rowId xmlns:a16="http://schemas.microsoft.com/office/drawing/2014/main" val="2533650575"/>
                  </a:ext>
                </a:extLst>
              </a:tr>
              <a:tr h="370840">
                <a:tc>
                  <a:txBody>
                    <a:bodyPr/>
                    <a:lstStyle/>
                    <a:p>
                      <a:r>
                        <a:rPr lang="en-US" sz="1800" dirty="0"/>
                        <a:t>Case</a:t>
                      </a:r>
                      <a:r>
                        <a:rPr lang="en-US" sz="1800" baseline="0" dirty="0"/>
                        <a:t> #1 (Software)</a:t>
                      </a:r>
                      <a:endParaRPr lang="en-US" sz="1800" dirty="0"/>
                    </a:p>
                  </a:txBody>
                  <a:tcPr/>
                </a:tc>
                <a:tc>
                  <a:txBody>
                    <a:bodyPr/>
                    <a:lstStyle/>
                    <a:p>
                      <a:r>
                        <a:rPr lang="en-US" sz="1800" baseline="0" dirty="0"/>
                        <a:t>Yes</a:t>
                      </a:r>
                      <a:endParaRPr lang="en-US" sz="1800" dirty="0"/>
                    </a:p>
                  </a:txBody>
                  <a:tcPr/>
                </a:tc>
                <a:tc>
                  <a:txBody>
                    <a:bodyPr/>
                    <a:lstStyle/>
                    <a:p>
                      <a:r>
                        <a:rPr lang="en-US" sz="1800" dirty="0"/>
                        <a:t>2</a:t>
                      </a:r>
                      <a:r>
                        <a:rPr lang="en-US" sz="1800" baseline="0" dirty="0"/>
                        <a:t> year</a:t>
                      </a:r>
                      <a:endParaRPr lang="en-US" sz="1800" dirty="0"/>
                    </a:p>
                  </a:txBody>
                  <a:tcPr/>
                </a:tc>
                <a:extLst>
                  <a:ext uri="{0D108BD9-81ED-4DB2-BD59-A6C34878D82A}">
                    <a16:rowId xmlns:a16="http://schemas.microsoft.com/office/drawing/2014/main" val="2318909379"/>
                  </a:ext>
                </a:extLst>
              </a:tr>
              <a:tr h="370840">
                <a:tc>
                  <a:txBody>
                    <a:bodyPr/>
                    <a:lstStyle/>
                    <a:p>
                      <a:r>
                        <a:rPr lang="en-US" sz="1800" dirty="0"/>
                        <a:t>Case #2 (Telco)</a:t>
                      </a:r>
                    </a:p>
                  </a:txBody>
                  <a:tcPr/>
                </a:tc>
                <a:tc>
                  <a:txBody>
                    <a:bodyPr/>
                    <a:lstStyle/>
                    <a:p>
                      <a:r>
                        <a:rPr lang="en-US" sz="1800" dirty="0"/>
                        <a:t>Yes </a:t>
                      </a:r>
                    </a:p>
                  </a:txBody>
                  <a:tcPr/>
                </a:tc>
                <a:tc>
                  <a:txBody>
                    <a:bodyPr/>
                    <a:lstStyle/>
                    <a:p>
                      <a:r>
                        <a:rPr lang="en-US" sz="1800" dirty="0"/>
                        <a:t>24</a:t>
                      </a:r>
                      <a:r>
                        <a:rPr lang="en-US" sz="1800" baseline="0" dirty="0"/>
                        <a:t> month</a:t>
                      </a:r>
                      <a:endParaRPr lang="en-US" sz="1800" dirty="0"/>
                    </a:p>
                  </a:txBody>
                  <a:tcPr/>
                </a:tc>
                <a:extLst>
                  <a:ext uri="{0D108BD9-81ED-4DB2-BD59-A6C34878D82A}">
                    <a16:rowId xmlns:a16="http://schemas.microsoft.com/office/drawing/2014/main" val="395038254"/>
                  </a:ext>
                </a:extLst>
              </a:tr>
              <a:tr h="370840">
                <a:tc>
                  <a:txBody>
                    <a:bodyPr/>
                    <a:lstStyle/>
                    <a:p>
                      <a:r>
                        <a:rPr lang="en-US" sz="1800" dirty="0"/>
                        <a:t>Case #3 (Construction)</a:t>
                      </a:r>
                    </a:p>
                  </a:txBody>
                  <a:tcPr/>
                </a:tc>
                <a:tc>
                  <a:txBody>
                    <a:bodyPr/>
                    <a:lstStyle/>
                    <a:p>
                      <a:r>
                        <a:rPr lang="en-US" sz="1800" dirty="0"/>
                        <a:t>Yes</a:t>
                      </a:r>
                    </a:p>
                  </a:txBody>
                  <a:tcPr/>
                </a:tc>
                <a:tc>
                  <a:txBody>
                    <a:bodyPr/>
                    <a:lstStyle/>
                    <a:p>
                      <a:r>
                        <a:rPr lang="en-US" sz="1800" dirty="0"/>
                        <a:t>Up</a:t>
                      </a:r>
                      <a:r>
                        <a:rPr lang="en-US" sz="1800" baseline="0" dirty="0"/>
                        <a:t> to the end of the contract</a:t>
                      </a:r>
                      <a:endParaRPr lang="en-US" sz="1800" dirty="0"/>
                    </a:p>
                  </a:txBody>
                  <a:tcPr/>
                </a:tc>
                <a:extLst>
                  <a:ext uri="{0D108BD9-81ED-4DB2-BD59-A6C34878D82A}">
                    <a16:rowId xmlns:a16="http://schemas.microsoft.com/office/drawing/2014/main" val="1868943523"/>
                  </a:ext>
                </a:extLst>
              </a:tr>
            </a:tbl>
          </a:graphicData>
        </a:graphic>
      </p:graphicFrame>
    </p:spTree>
    <p:extLst>
      <p:ext uri="{BB962C8B-B14F-4D97-AF65-F5344CB8AC3E}">
        <p14:creationId xmlns:p14="http://schemas.microsoft.com/office/powerpoint/2010/main" val="228004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Identify the performance obligation </a:t>
            </a:r>
          </a:p>
        </p:txBody>
      </p:sp>
      <p:graphicFrame>
        <p:nvGraphicFramePr>
          <p:cNvPr id="3" name="Diagram 2"/>
          <p:cNvGraphicFramePr/>
          <p:nvPr>
            <p:extLst>
              <p:ext uri="{D42A27DB-BD31-4B8C-83A1-F6EECF244321}">
                <p14:modId xmlns:p14="http://schemas.microsoft.com/office/powerpoint/2010/main" val="1062881537"/>
              </p:ext>
            </p:extLst>
          </p:nvPr>
        </p:nvGraphicFramePr>
        <p:xfrm>
          <a:off x="657224" y="1385050"/>
          <a:ext cx="8105775" cy="223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80104970"/>
              </p:ext>
            </p:extLst>
          </p:nvPr>
        </p:nvGraphicFramePr>
        <p:xfrm>
          <a:off x="657224" y="3924300"/>
          <a:ext cx="10791673" cy="2245360"/>
        </p:xfrm>
        <a:graphic>
          <a:graphicData uri="http://schemas.openxmlformats.org/drawingml/2006/table">
            <a:tbl>
              <a:tblPr firstRow="1" bandRow="1">
                <a:tableStyleId>{3C2FFA5D-87B4-456A-9821-1D502468CF0F}</a:tableStyleId>
              </a:tblPr>
              <a:tblGrid>
                <a:gridCol w="2005445">
                  <a:extLst>
                    <a:ext uri="{9D8B030D-6E8A-4147-A177-3AD203B41FA5}">
                      <a16:colId xmlns:a16="http://schemas.microsoft.com/office/drawing/2014/main" val="4170452442"/>
                    </a:ext>
                  </a:extLst>
                </a:gridCol>
                <a:gridCol w="3861970">
                  <a:extLst>
                    <a:ext uri="{9D8B030D-6E8A-4147-A177-3AD203B41FA5}">
                      <a16:colId xmlns:a16="http://schemas.microsoft.com/office/drawing/2014/main" val="3057725962"/>
                    </a:ext>
                  </a:extLst>
                </a:gridCol>
                <a:gridCol w="4924258">
                  <a:extLst>
                    <a:ext uri="{9D8B030D-6E8A-4147-A177-3AD203B41FA5}">
                      <a16:colId xmlns:a16="http://schemas.microsoft.com/office/drawing/2014/main" val="81428103"/>
                    </a:ext>
                  </a:extLst>
                </a:gridCol>
              </a:tblGrid>
              <a:tr h="370840">
                <a:tc>
                  <a:txBody>
                    <a:bodyPr/>
                    <a:lstStyle/>
                    <a:p>
                      <a:endParaRPr lang="en-US" dirty="0"/>
                    </a:p>
                  </a:txBody>
                  <a:tcPr/>
                </a:tc>
                <a:tc>
                  <a:txBody>
                    <a:bodyPr/>
                    <a:lstStyle/>
                    <a:p>
                      <a:r>
                        <a:rPr lang="en-US" dirty="0"/>
                        <a:t>Existing</a:t>
                      </a:r>
                      <a:r>
                        <a:rPr lang="en-US" baseline="0" dirty="0"/>
                        <a:t> Guidance</a:t>
                      </a:r>
                      <a:endParaRPr lang="en-US" dirty="0"/>
                    </a:p>
                  </a:txBody>
                  <a:tcPr/>
                </a:tc>
                <a:tc>
                  <a:txBody>
                    <a:bodyPr/>
                    <a:lstStyle/>
                    <a:p>
                      <a:r>
                        <a:rPr lang="en-US" dirty="0"/>
                        <a:t>New</a:t>
                      </a:r>
                      <a:r>
                        <a:rPr lang="en-US" baseline="0" dirty="0"/>
                        <a:t> Guidance</a:t>
                      </a:r>
                      <a:endParaRPr lang="en-US" dirty="0"/>
                    </a:p>
                  </a:txBody>
                  <a:tcPr/>
                </a:tc>
                <a:extLst>
                  <a:ext uri="{0D108BD9-81ED-4DB2-BD59-A6C34878D82A}">
                    <a16:rowId xmlns:a16="http://schemas.microsoft.com/office/drawing/2014/main" val="2006214367"/>
                  </a:ext>
                </a:extLst>
              </a:tr>
              <a:tr h="370840">
                <a:tc>
                  <a:txBody>
                    <a:bodyPr/>
                    <a:lstStyle/>
                    <a:p>
                      <a:r>
                        <a:rPr lang="en-US" sz="1400" dirty="0"/>
                        <a:t>Case</a:t>
                      </a:r>
                      <a:r>
                        <a:rPr lang="en-US" sz="1400" baseline="0" dirty="0"/>
                        <a:t> #1 (Software)</a:t>
                      </a:r>
                      <a:endParaRPr lang="en-US" sz="1400" dirty="0"/>
                    </a:p>
                  </a:txBody>
                  <a:tcPr/>
                </a:tc>
                <a:tc>
                  <a:txBody>
                    <a:bodyPr/>
                    <a:lstStyle/>
                    <a:p>
                      <a:r>
                        <a:rPr lang="en-US" sz="1400" dirty="0"/>
                        <a:t>1</a:t>
                      </a:r>
                      <a:r>
                        <a:rPr lang="en-US" sz="1400" baseline="0" dirty="0"/>
                        <a:t> single component (can vary from entity policies)</a:t>
                      </a:r>
                      <a:endParaRPr lang="en-US" sz="1400" dirty="0"/>
                    </a:p>
                  </a:txBody>
                  <a:tcPr/>
                </a:tc>
                <a:tc>
                  <a:txBody>
                    <a:bodyPr/>
                    <a:lstStyle/>
                    <a:p>
                      <a:r>
                        <a:rPr lang="en-US" sz="1400" dirty="0"/>
                        <a:t>2</a:t>
                      </a:r>
                      <a:r>
                        <a:rPr lang="en-US" sz="1400" baseline="0" dirty="0"/>
                        <a:t> Performance Obligation</a:t>
                      </a:r>
                      <a:r>
                        <a:rPr lang="en-US" altLang="zh-CN" sz="1400" baseline="0" dirty="0"/>
                        <a:t>s</a:t>
                      </a:r>
                      <a:r>
                        <a:rPr lang="en-US" sz="1400" baseline="0" dirty="0"/>
                        <a:t>:</a:t>
                      </a:r>
                    </a:p>
                    <a:p>
                      <a:pPr marL="342900" indent="-342900">
                        <a:buFont typeface="Arial" panose="020B0604020202020204" pitchFamily="34" charset="0"/>
                        <a:buChar char="•"/>
                      </a:pPr>
                      <a:r>
                        <a:rPr lang="en-US" sz="1400" dirty="0"/>
                        <a:t>License</a:t>
                      </a:r>
                    </a:p>
                    <a:p>
                      <a:pPr marL="342900" indent="-342900">
                        <a:buFont typeface="Arial" panose="020B0604020202020204" pitchFamily="34" charset="0"/>
                        <a:buChar char="•"/>
                      </a:pPr>
                      <a:r>
                        <a:rPr lang="en-US" sz="1400" dirty="0"/>
                        <a:t>Software Assurance</a:t>
                      </a:r>
                    </a:p>
                  </a:txBody>
                  <a:tcPr/>
                </a:tc>
                <a:extLst>
                  <a:ext uri="{0D108BD9-81ED-4DB2-BD59-A6C34878D82A}">
                    <a16:rowId xmlns:a16="http://schemas.microsoft.com/office/drawing/2014/main" val="4182199127"/>
                  </a:ext>
                </a:extLst>
              </a:tr>
              <a:tr h="370840">
                <a:tc>
                  <a:txBody>
                    <a:bodyPr/>
                    <a:lstStyle/>
                    <a:p>
                      <a:r>
                        <a:rPr lang="en-US" sz="1400" dirty="0"/>
                        <a:t>Case #2 (Telecom)</a:t>
                      </a:r>
                    </a:p>
                  </a:txBody>
                  <a:tcPr/>
                </a:tc>
                <a:tc>
                  <a:txBody>
                    <a:bodyPr/>
                    <a:lstStyle/>
                    <a:p>
                      <a:r>
                        <a:rPr lang="en-US" sz="1400" dirty="0"/>
                        <a:t>1 single</a:t>
                      </a:r>
                      <a:r>
                        <a:rPr lang="en-US" sz="1400" baseline="0" dirty="0"/>
                        <a:t> component</a:t>
                      </a:r>
                      <a:endParaRPr lang="en-US" sz="1400" dirty="0"/>
                    </a:p>
                  </a:txBody>
                  <a:tcPr/>
                </a:tc>
                <a:tc>
                  <a:txBody>
                    <a:bodyPr/>
                    <a:lstStyle/>
                    <a:p>
                      <a:r>
                        <a:rPr lang="en-US" sz="1400" dirty="0"/>
                        <a:t>2 Performance Obligations</a:t>
                      </a:r>
                    </a:p>
                    <a:p>
                      <a:pPr marL="342900" indent="-342900">
                        <a:buFont typeface="Arial" panose="020B0604020202020204" pitchFamily="34" charset="0"/>
                        <a:buChar char="•"/>
                      </a:pPr>
                      <a:r>
                        <a:rPr lang="en-US" sz="1400" dirty="0"/>
                        <a:t>Device</a:t>
                      </a:r>
                    </a:p>
                    <a:p>
                      <a:pPr marL="342900" indent="-342900">
                        <a:buFont typeface="Arial" panose="020B0604020202020204" pitchFamily="34" charset="0"/>
                        <a:buChar char="•"/>
                      </a:pPr>
                      <a:r>
                        <a:rPr lang="en-US" sz="1400" dirty="0"/>
                        <a:t>Service</a:t>
                      </a:r>
                    </a:p>
                  </a:txBody>
                  <a:tcPr/>
                </a:tc>
                <a:extLst>
                  <a:ext uri="{0D108BD9-81ED-4DB2-BD59-A6C34878D82A}">
                    <a16:rowId xmlns:a16="http://schemas.microsoft.com/office/drawing/2014/main" val="2448423556"/>
                  </a:ext>
                </a:extLst>
              </a:tr>
              <a:tr h="370840">
                <a:tc>
                  <a:txBody>
                    <a:bodyPr/>
                    <a:lstStyle/>
                    <a:p>
                      <a:r>
                        <a:rPr lang="en-US" sz="1400" dirty="0"/>
                        <a:t>Case #3 (Construction)</a:t>
                      </a:r>
                    </a:p>
                  </a:txBody>
                  <a:tcPr/>
                </a:tc>
                <a:tc>
                  <a:txBody>
                    <a:bodyPr/>
                    <a:lstStyle/>
                    <a:p>
                      <a:r>
                        <a:rPr lang="en-US" sz="1400" dirty="0"/>
                        <a:t>1</a:t>
                      </a:r>
                      <a:r>
                        <a:rPr lang="en-US" sz="1400" baseline="0" dirty="0"/>
                        <a:t> component</a:t>
                      </a:r>
                      <a:endParaRPr lang="en-US" sz="1400" dirty="0"/>
                    </a:p>
                  </a:txBody>
                  <a:tcPr/>
                </a:tc>
                <a:tc>
                  <a:txBody>
                    <a:bodyPr/>
                    <a:lstStyle/>
                    <a:p>
                      <a:r>
                        <a:rPr lang="en-US" sz="1400" dirty="0"/>
                        <a:t>1 Performance</a:t>
                      </a:r>
                      <a:r>
                        <a:rPr lang="en-US" sz="1400" baseline="0" dirty="0"/>
                        <a:t> Obligation: Construction</a:t>
                      </a:r>
                      <a:endParaRPr lang="en-US" sz="1400" dirty="0"/>
                    </a:p>
                  </a:txBody>
                  <a:tcPr/>
                </a:tc>
                <a:extLst>
                  <a:ext uri="{0D108BD9-81ED-4DB2-BD59-A6C34878D82A}">
                    <a16:rowId xmlns:a16="http://schemas.microsoft.com/office/drawing/2014/main" val="435810701"/>
                  </a:ext>
                </a:extLst>
              </a:tr>
            </a:tbl>
          </a:graphicData>
        </a:graphic>
      </p:graphicFrame>
    </p:spTree>
    <p:extLst>
      <p:ext uri="{BB962C8B-B14F-4D97-AF65-F5344CB8AC3E}">
        <p14:creationId xmlns:p14="http://schemas.microsoft.com/office/powerpoint/2010/main" val="168392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Determine the transaction price</a:t>
            </a:r>
          </a:p>
        </p:txBody>
      </p:sp>
      <p:graphicFrame>
        <p:nvGraphicFramePr>
          <p:cNvPr id="3" name="Diagram 2"/>
          <p:cNvGraphicFramePr/>
          <p:nvPr>
            <p:extLst>
              <p:ext uri="{D42A27DB-BD31-4B8C-83A1-F6EECF244321}">
                <p14:modId xmlns:p14="http://schemas.microsoft.com/office/powerpoint/2010/main" val="336868019"/>
              </p:ext>
            </p:extLst>
          </p:nvPr>
        </p:nvGraphicFramePr>
        <p:xfrm>
          <a:off x="-193146" y="1187538"/>
          <a:ext cx="11042121" cy="2860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71410428"/>
              </p:ext>
            </p:extLst>
          </p:nvPr>
        </p:nvGraphicFramePr>
        <p:xfrm>
          <a:off x="695324" y="4364963"/>
          <a:ext cx="10458449" cy="1818640"/>
        </p:xfrm>
        <a:graphic>
          <a:graphicData uri="http://schemas.openxmlformats.org/drawingml/2006/table">
            <a:tbl>
              <a:tblPr firstRow="1" bandRow="1">
                <a:tableStyleId>{3C2FFA5D-87B4-456A-9821-1D502468CF0F}</a:tableStyleId>
              </a:tblPr>
              <a:tblGrid>
                <a:gridCol w="2028826">
                  <a:extLst>
                    <a:ext uri="{9D8B030D-6E8A-4147-A177-3AD203B41FA5}">
                      <a16:colId xmlns:a16="http://schemas.microsoft.com/office/drawing/2014/main" val="4170452442"/>
                    </a:ext>
                  </a:extLst>
                </a:gridCol>
                <a:gridCol w="3400425">
                  <a:extLst>
                    <a:ext uri="{9D8B030D-6E8A-4147-A177-3AD203B41FA5}">
                      <a16:colId xmlns:a16="http://schemas.microsoft.com/office/drawing/2014/main" val="3057725962"/>
                    </a:ext>
                  </a:extLst>
                </a:gridCol>
                <a:gridCol w="5029198">
                  <a:extLst>
                    <a:ext uri="{9D8B030D-6E8A-4147-A177-3AD203B41FA5}">
                      <a16:colId xmlns:a16="http://schemas.microsoft.com/office/drawing/2014/main" val="81428103"/>
                    </a:ext>
                  </a:extLst>
                </a:gridCol>
              </a:tblGrid>
              <a:tr h="370840">
                <a:tc>
                  <a:txBody>
                    <a:bodyPr/>
                    <a:lstStyle/>
                    <a:p>
                      <a:endParaRPr lang="en-US" dirty="0"/>
                    </a:p>
                  </a:txBody>
                  <a:tcPr/>
                </a:tc>
                <a:tc>
                  <a:txBody>
                    <a:bodyPr/>
                    <a:lstStyle/>
                    <a:p>
                      <a:r>
                        <a:rPr lang="en-US" dirty="0"/>
                        <a:t>Existing</a:t>
                      </a:r>
                      <a:r>
                        <a:rPr lang="en-US" baseline="0" dirty="0"/>
                        <a:t> Guidance</a:t>
                      </a:r>
                      <a:endParaRPr lang="en-US" dirty="0"/>
                    </a:p>
                  </a:txBody>
                  <a:tcPr/>
                </a:tc>
                <a:tc>
                  <a:txBody>
                    <a:bodyPr/>
                    <a:lstStyle/>
                    <a:p>
                      <a:r>
                        <a:rPr lang="en-US" dirty="0"/>
                        <a:t>New</a:t>
                      </a:r>
                      <a:r>
                        <a:rPr lang="en-US" baseline="0" dirty="0"/>
                        <a:t> Guidance</a:t>
                      </a:r>
                      <a:endParaRPr lang="en-US" dirty="0"/>
                    </a:p>
                  </a:txBody>
                  <a:tcPr/>
                </a:tc>
                <a:extLst>
                  <a:ext uri="{0D108BD9-81ED-4DB2-BD59-A6C34878D82A}">
                    <a16:rowId xmlns:a16="http://schemas.microsoft.com/office/drawing/2014/main" val="2006214367"/>
                  </a:ext>
                </a:extLst>
              </a:tr>
              <a:tr h="370840">
                <a:tc>
                  <a:txBody>
                    <a:bodyPr/>
                    <a:lstStyle/>
                    <a:p>
                      <a:r>
                        <a:rPr lang="en-US" sz="1400" dirty="0"/>
                        <a:t>Case</a:t>
                      </a:r>
                      <a:r>
                        <a:rPr lang="en-US" sz="1400" baseline="0" dirty="0"/>
                        <a:t> #1 (Software)</a:t>
                      </a:r>
                      <a:endParaRPr lang="en-US" sz="1400" dirty="0"/>
                    </a:p>
                  </a:txBody>
                  <a:tcPr/>
                </a:tc>
                <a:tc>
                  <a:txBody>
                    <a:bodyPr/>
                    <a:lstStyle/>
                    <a:p>
                      <a:r>
                        <a:rPr lang="en-US" sz="1400" dirty="0"/>
                        <a:t>3 Million</a:t>
                      </a:r>
                      <a:r>
                        <a:rPr lang="en-US" sz="1400" baseline="0" dirty="0"/>
                        <a:t> USD</a:t>
                      </a:r>
                      <a:endParaRPr lang="en-US" sz="1400" dirty="0"/>
                    </a:p>
                  </a:txBody>
                  <a:tcPr/>
                </a:tc>
                <a:tc>
                  <a:txBody>
                    <a:bodyPr/>
                    <a:lstStyle/>
                    <a:p>
                      <a:r>
                        <a:rPr lang="en-US" sz="1400" dirty="0"/>
                        <a:t>3 Million</a:t>
                      </a:r>
                      <a:r>
                        <a:rPr lang="en-US" sz="1400" baseline="0" dirty="0"/>
                        <a:t> USD</a:t>
                      </a:r>
                      <a:endParaRPr lang="en-US" sz="1400" dirty="0"/>
                    </a:p>
                  </a:txBody>
                  <a:tcPr/>
                </a:tc>
                <a:extLst>
                  <a:ext uri="{0D108BD9-81ED-4DB2-BD59-A6C34878D82A}">
                    <a16:rowId xmlns:a16="http://schemas.microsoft.com/office/drawing/2014/main" val="4182199127"/>
                  </a:ext>
                </a:extLst>
              </a:tr>
              <a:tr h="370840">
                <a:tc>
                  <a:txBody>
                    <a:bodyPr/>
                    <a:lstStyle/>
                    <a:p>
                      <a:r>
                        <a:rPr lang="en-US" sz="1400" dirty="0"/>
                        <a:t>Case #2 (Telecom)</a:t>
                      </a:r>
                    </a:p>
                  </a:txBody>
                  <a:tcPr/>
                </a:tc>
                <a:tc>
                  <a:txBody>
                    <a:bodyPr/>
                    <a:lstStyle/>
                    <a:p>
                      <a:r>
                        <a:rPr lang="en-US" sz="1400" dirty="0"/>
                        <a:t>250 EUR</a:t>
                      </a:r>
                    </a:p>
                  </a:txBody>
                  <a:tcPr/>
                </a:tc>
                <a:tc>
                  <a:txBody>
                    <a:bodyPr/>
                    <a:lstStyle/>
                    <a:p>
                      <a:pPr marL="171450" indent="-171450">
                        <a:buFont typeface="Arial" panose="020B0604020202020204" pitchFamily="34" charset="0"/>
                        <a:buChar char="•"/>
                      </a:pPr>
                      <a:r>
                        <a:rPr lang="en-US" sz="1400" dirty="0"/>
                        <a:t>Transaction</a:t>
                      </a:r>
                      <a:r>
                        <a:rPr lang="en-US" sz="1400" baseline="0" dirty="0"/>
                        <a:t> Price: </a:t>
                      </a:r>
                      <a:r>
                        <a:rPr lang="en-US" sz="1400" dirty="0"/>
                        <a:t>244.31 EUR</a:t>
                      </a:r>
                    </a:p>
                    <a:p>
                      <a:pPr marL="171450" indent="-171450">
                        <a:buFont typeface="Arial" panose="020B0604020202020204" pitchFamily="34" charset="0"/>
                        <a:buChar char="•"/>
                      </a:pPr>
                      <a:r>
                        <a:rPr lang="en-US" sz="1400" dirty="0"/>
                        <a:t>Financial</a:t>
                      </a:r>
                      <a:r>
                        <a:rPr lang="en-US" sz="1400" baseline="0" dirty="0"/>
                        <a:t> component: </a:t>
                      </a:r>
                      <a:r>
                        <a:rPr lang="en-US" sz="1400" dirty="0"/>
                        <a:t>5.69 EUR</a:t>
                      </a:r>
                      <a:r>
                        <a:rPr lang="en-US" sz="1400" baseline="0" dirty="0"/>
                        <a:t> </a:t>
                      </a:r>
                      <a:endParaRPr lang="en-US" sz="1400" dirty="0"/>
                    </a:p>
                  </a:txBody>
                  <a:tcPr/>
                </a:tc>
                <a:extLst>
                  <a:ext uri="{0D108BD9-81ED-4DB2-BD59-A6C34878D82A}">
                    <a16:rowId xmlns:a16="http://schemas.microsoft.com/office/drawing/2014/main" val="2448423556"/>
                  </a:ext>
                </a:extLst>
              </a:tr>
              <a:tr h="370840">
                <a:tc>
                  <a:txBody>
                    <a:bodyPr/>
                    <a:lstStyle/>
                    <a:p>
                      <a:r>
                        <a:rPr lang="en-US" sz="1400" dirty="0"/>
                        <a:t>Case #3 (Construction)</a:t>
                      </a:r>
                    </a:p>
                  </a:txBody>
                  <a:tcPr/>
                </a:tc>
                <a:tc>
                  <a:txBody>
                    <a:bodyPr/>
                    <a:lstStyle/>
                    <a:p>
                      <a:pPr marL="171450" indent="-171450">
                        <a:buFont typeface="Arial" panose="020B0604020202020204" pitchFamily="34" charset="0"/>
                        <a:buChar char="•"/>
                      </a:pPr>
                      <a:r>
                        <a:rPr lang="en-US" sz="1400" dirty="0"/>
                        <a:t>2</a:t>
                      </a:r>
                      <a:r>
                        <a:rPr lang="en-US" altLang="zh-CN" sz="1400" dirty="0"/>
                        <a:t>.5 Million EUR at</a:t>
                      </a:r>
                      <a:r>
                        <a:rPr lang="en-US" altLang="zh-CN" sz="1400" baseline="0" dirty="0"/>
                        <a:t> beginning</a:t>
                      </a:r>
                    </a:p>
                    <a:p>
                      <a:pPr marL="171450" indent="-171450">
                        <a:buFont typeface="Arial" panose="020B0604020202020204" pitchFamily="34" charset="0"/>
                        <a:buChar char="•"/>
                      </a:pPr>
                      <a:r>
                        <a:rPr lang="en-US" sz="1400" baseline="0" dirty="0"/>
                        <a:t>0.1 Million EUR at the end.</a:t>
                      </a:r>
                      <a:endParaRPr lang="en-US" sz="1400" dirty="0"/>
                    </a:p>
                  </a:txBody>
                  <a:tcPr/>
                </a:tc>
                <a:tc>
                  <a:txBody>
                    <a:bodyPr/>
                    <a:lstStyle/>
                    <a:p>
                      <a:pPr marL="171450" indent="-171450">
                        <a:buFont typeface="Arial" panose="020B0604020202020204" pitchFamily="34" charset="0"/>
                        <a:buChar char="•"/>
                      </a:pPr>
                      <a:r>
                        <a:rPr lang="en-US" sz="1400" dirty="0"/>
                        <a:t>2.</a:t>
                      </a:r>
                      <a:r>
                        <a:rPr lang="en-US" sz="1400" baseline="0" dirty="0"/>
                        <a:t>6 Million USD ( + 0.1 Million USD Bonus )</a:t>
                      </a:r>
                    </a:p>
                    <a:p>
                      <a:pPr marL="171450" indent="-171450">
                        <a:buFont typeface="Arial" panose="020B0604020202020204" pitchFamily="34" charset="0"/>
                        <a:buChar char="•"/>
                      </a:pPr>
                      <a:r>
                        <a:rPr lang="en-US" sz="1400" baseline="0" dirty="0"/>
                        <a:t>Review the estimates regularly</a:t>
                      </a:r>
                      <a:endParaRPr lang="en-US" sz="1400" dirty="0"/>
                    </a:p>
                  </a:txBody>
                  <a:tcPr/>
                </a:tc>
                <a:extLst>
                  <a:ext uri="{0D108BD9-81ED-4DB2-BD59-A6C34878D82A}">
                    <a16:rowId xmlns:a16="http://schemas.microsoft.com/office/drawing/2014/main" val="435810701"/>
                  </a:ext>
                </a:extLst>
              </a:tr>
            </a:tbl>
          </a:graphicData>
        </a:graphic>
      </p:graphicFrame>
    </p:spTree>
    <p:extLst>
      <p:ext uri="{BB962C8B-B14F-4D97-AF65-F5344CB8AC3E}">
        <p14:creationId xmlns:p14="http://schemas.microsoft.com/office/powerpoint/2010/main" val="227874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Allocate the transaction price to the performance obligation </a:t>
            </a:r>
          </a:p>
        </p:txBody>
      </p:sp>
      <p:graphicFrame>
        <p:nvGraphicFramePr>
          <p:cNvPr id="3" name="Diagram 2"/>
          <p:cNvGraphicFramePr/>
          <p:nvPr>
            <p:extLst>
              <p:ext uri="{D42A27DB-BD31-4B8C-83A1-F6EECF244321}">
                <p14:modId xmlns:p14="http://schemas.microsoft.com/office/powerpoint/2010/main" val="1165380294"/>
              </p:ext>
            </p:extLst>
          </p:nvPr>
        </p:nvGraphicFramePr>
        <p:xfrm>
          <a:off x="-304649" y="1387563"/>
          <a:ext cx="10467824" cy="3193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20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Allocate the transaction price to the performance obligation </a:t>
            </a:r>
          </a:p>
        </p:txBody>
      </p:sp>
      <p:sp>
        <p:nvSpPr>
          <p:cNvPr id="5" name="TextBox 4"/>
          <p:cNvSpPr txBox="1"/>
          <p:nvPr/>
        </p:nvSpPr>
        <p:spPr>
          <a:xfrm>
            <a:off x="2281236" y="1387067"/>
            <a:ext cx="238601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Existing Guidance	</a:t>
            </a:r>
          </a:p>
        </p:txBody>
      </p:sp>
      <p:sp>
        <p:nvSpPr>
          <p:cNvPr id="6" name="TextBox 5"/>
          <p:cNvSpPr txBox="1"/>
          <p:nvPr/>
        </p:nvSpPr>
        <p:spPr>
          <a:xfrm>
            <a:off x="7753349" y="1381789"/>
            <a:ext cx="263842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New Guidance	</a:t>
            </a:r>
          </a:p>
        </p:txBody>
      </p:sp>
      <p:graphicFrame>
        <p:nvGraphicFramePr>
          <p:cNvPr id="8" name="Table 7"/>
          <p:cNvGraphicFramePr>
            <a:graphicFrameLocks noGrp="1"/>
          </p:cNvGraphicFramePr>
          <p:nvPr>
            <p:extLst>
              <p:ext uri="{D42A27DB-BD31-4B8C-83A1-F6EECF244321}">
                <p14:modId xmlns:p14="http://schemas.microsoft.com/office/powerpoint/2010/main" val="3447232753"/>
              </p:ext>
            </p:extLst>
          </p:nvPr>
        </p:nvGraphicFramePr>
        <p:xfrm>
          <a:off x="6324599" y="1682363"/>
          <a:ext cx="4857750" cy="1165200"/>
        </p:xfrm>
        <a:graphic>
          <a:graphicData uri="http://schemas.openxmlformats.org/drawingml/2006/table">
            <a:tbl>
              <a:tblPr firstRow="1" bandRow="1">
                <a:tableStyleId>{3C2FFA5D-87B4-456A-9821-1D502468CF0F}</a:tableStyleId>
              </a:tblPr>
              <a:tblGrid>
                <a:gridCol w="1619250">
                  <a:extLst>
                    <a:ext uri="{9D8B030D-6E8A-4147-A177-3AD203B41FA5}">
                      <a16:colId xmlns:a16="http://schemas.microsoft.com/office/drawing/2014/main" val="3724557596"/>
                    </a:ext>
                  </a:extLst>
                </a:gridCol>
                <a:gridCol w="1619250">
                  <a:extLst>
                    <a:ext uri="{9D8B030D-6E8A-4147-A177-3AD203B41FA5}">
                      <a16:colId xmlns:a16="http://schemas.microsoft.com/office/drawing/2014/main" val="2914056449"/>
                    </a:ext>
                  </a:extLst>
                </a:gridCol>
                <a:gridCol w="1619250">
                  <a:extLst>
                    <a:ext uri="{9D8B030D-6E8A-4147-A177-3AD203B41FA5}">
                      <a16:colId xmlns:a16="http://schemas.microsoft.com/office/drawing/2014/main" val="3869618321"/>
                    </a:ext>
                  </a:extLst>
                </a:gridCol>
              </a:tblGrid>
              <a:tr h="323520">
                <a:tc>
                  <a:txBody>
                    <a:bodyPr/>
                    <a:lstStyle/>
                    <a:p>
                      <a:endParaRPr lang="en-US" sz="1400" dirty="0"/>
                    </a:p>
                  </a:txBody>
                  <a:tcPr/>
                </a:tc>
                <a:tc>
                  <a:txBody>
                    <a:bodyPr/>
                    <a:lstStyle/>
                    <a:p>
                      <a:r>
                        <a:rPr lang="en-US" sz="1400" dirty="0"/>
                        <a:t>SSP</a:t>
                      </a:r>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23520">
                <a:tc>
                  <a:txBody>
                    <a:bodyPr/>
                    <a:lstStyle/>
                    <a:p>
                      <a:r>
                        <a:rPr lang="en-US" sz="1400" dirty="0"/>
                        <a:t>License</a:t>
                      </a:r>
                    </a:p>
                  </a:txBody>
                  <a:tcPr/>
                </a:tc>
                <a:tc>
                  <a:txBody>
                    <a:bodyPr/>
                    <a:lstStyle/>
                    <a:p>
                      <a:r>
                        <a:rPr lang="en-US" sz="1400" dirty="0"/>
                        <a:t>1.8M</a:t>
                      </a:r>
                      <a:r>
                        <a:rPr lang="en-US" sz="1400" baseline="0" dirty="0"/>
                        <a:t> USD</a:t>
                      </a:r>
                      <a:endParaRPr lang="en-US" sz="1400" dirty="0"/>
                    </a:p>
                  </a:txBody>
                  <a:tcPr/>
                </a:tc>
                <a:tc>
                  <a:txBody>
                    <a:bodyPr/>
                    <a:lstStyle/>
                    <a:p>
                      <a:r>
                        <a:rPr lang="en-US" sz="1400" dirty="0"/>
                        <a:t>1.8M USD</a:t>
                      </a:r>
                    </a:p>
                  </a:txBody>
                  <a:tcPr/>
                </a:tc>
                <a:extLst>
                  <a:ext uri="{0D108BD9-81ED-4DB2-BD59-A6C34878D82A}">
                    <a16:rowId xmlns:a16="http://schemas.microsoft.com/office/drawing/2014/main" val="3566447542"/>
                  </a:ext>
                </a:extLst>
              </a:tr>
              <a:tr h="456312">
                <a:tc>
                  <a:txBody>
                    <a:bodyPr/>
                    <a:lstStyle/>
                    <a:p>
                      <a:r>
                        <a:rPr lang="en-US" sz="1400" dirty="0"/>
                        <a:t>Software</a:t>
                      </a:r>
                      <a:r>
                        <a:rPr lang="en-US" sz="1400" baseline="0" dirty="0"/>
                        <a:t> Assurance</a:t>
                      </a:r>
                      <a:endParaRPr lang="en-US" sz="1400" dirty="0"/>
                    </a:p>
                  </a:txBody>
                  <a:tcPr/>
                </a:tc>
                <a:tc>
                  <a:txBody>
                    <a:bodyPr/>
                    <a:lstStyle/>
                    <a:p>
                      <a:r>
                        <a:rPr lang="en-US" sz="1400" dirty="0"/>
                        <a:t>1.2M</a:t>
                      </a:r>
                      <a:r>
                        <a:rPr lang="en-US" sz="1400" baseline="0" dirty="0"/>
                        <a:t> USD</a:t>
                      </a:r>
                      <a:endParaRPr lang="en-US" sz="1400" dirty="0"/>
                    </a:p>
                  </a:txBody>
                  <a:tcPr/>
                </a:tc>
                <a:tc>
                  <a:txBody>
                    <a:bodyPr/>
                    <a:lstStyle/>
                    <a:p>
                      <a:r>
                        <a:rPr lang="en-US" sz="1400" dirty="0"/>
                        <a:t>1.2M USD</a:t>
                      </a:r>
                    </a:p>
                  </a:txBody>
                  <a:tcPr/>
                </a:tc>
                <a:extLst>
                  <a:ext uri="{0D108BD9-81ED-4DB2-BD59-A6C34878D82A}">
                    <a16:rowId xmlns:a16="http://schemas.microsoft.com/office/drawing/2014/main" val="342075655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31995825"/>
              </p:ext>
            </p:extLst>
          </p:nvPr>
        </p:nvGraphicFramePr>
        <p:xfrm>
          <a:off x="6286499" y="3165060"/>
          <a:ext cx="4933950" cy="1135796"/>
        </p:xfrm>
        <a:graphic>
          <a:graphicData uri="http://schemas.openxmlformats.org/drawingml/2006/table">
            <a:tbl>
              <a:tblPr firstRow="1" bandRow="1">
                <a:tableStyleId>{3C2FFA5D-87B4-456A-9821-1D502468CF0F}</a:tableStyleId>
              </a:tblPr>
              <a:tblGrid>
                <a:gridCol w="1644650">
                  <a:extLst>
                    <a:ext uri="{9D8B030D-6E8A-4147-A177-3AD203B41FA5}">
                      <a16:colId xmlns:a16="http://schemas.microsoft.com/office/drawing/2014/main" val="3724557596"/>
                    </a:ext>
                  </a:extLst>
                </a:gridCol>
                <a:gridCol w="1644650">
                  <a:extLst>
                    <a:ext uri="{9D8B030D-6E8A-4147-A177-3AD203B41FA5}">
                      <a16:colId xmlns:a16="http://schemas.microsoft.com/office/drawing/2014/main" val="2914056449"/>
                    </a:ext>
                  </a:extLst>
                </a:gridCol>
                <a:gridCol w="1644650">
                  <a:extLst>
                    <a:ext uri="{9D8B030D-6E8A-4147-A177-3AD203B41FA5}">
                      <a16:colId xmlns:a16="http://schemas.microsoft.com/office/drawing/2014/main" val="3869618321"/>
                    </a:ext>
                  </a:extLst>
                </a:gridCol>
              </a:tblGrid>
              <a:tr h="394116">
                <a:tc>
                  <a:txBody>
                    <a:bodyPr/>
                    <a:lstStyle/>
                    <a:p>
                      <a:endParaRPr lang="en-US" sz="1400" dirty="0"/>
                    </a:p>
                  </a:txBody>
                  <a:tcPr/>
                </a:tc>
                <a:tc>
                  <a:txBody>
                    <a:bodyPr/>
                    <a:lstStyle/>
                    <a:p>
                      <a:r>
                        <a:rPr lang="en-US" sz="1400" dirty="0"/>
                        <a:t>SSP</a:t>
                      </a:r>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70840">
                <a:tc>
                  <a:txBody>
                    <a:bodyPr/>
                    <a:lstStyle/>
                    <a:p>
                      <a:r>
                        <a:rPr lang="en-US" sz="1400" dirty="0"/>
                        <a:t>Device</a:t>
                      </a:r>
                    </a:p>
                  </a:txBody>
                  <a:tcPr/>
                </a:tc>
                <a:tc>
                  <a:txBody>
                    <a:bodyPr/>
                    <a:lstStyle/>
                    <a:p>
                      <a:r>
                        <a:rPr lang="en-US" sz="1400" dirty="0"/>
                        <a:t>100 EUR</a:t>
                      </a:r>
                    </a:p>
                  </a:txBody>
                  <a:tcPr/>
                </a:tc>
                <a:tc>
                  <a:txBody>
                    <a:bodyPr/>
                    <a:lstStyle/>
                    <a:p>
                      <a:r>
                        <a:rPr lang="en-US" sz="1400" dirty="0"/>
                        <a:t>73.53</a:t>
                      </a:r>
                      <a:r>
                        <a:rPr lang="en-US" sz="1400" baseline="0" dirty="0"/>
                        <a:t> EUR</a:t>
                      </a:r>
                      <a:endParaRPr lang="en-US" sz="1400" dirty="0"/>
                    </a:p>
                  </a:txBody>
                  <a:tcPr/>
                </a:tc>
                <a:extLst>
                  <a:ext uri="{0D108BD9-81ED-4DB2-BD59-A6C34878D82A}">
                    <a16:rowId xmlns:a16="http://schemas.microsoft.com/office/drawing/2014/main" val="3566447542"/>
                  </a:ext>
                </a:extLst>
              </a:tr>
              <a:tr h="370840">
                <a:tc>
                  <a:txBody>
                    <a:bodyPr/>
                    <a:lstStyle/>
                    <a:p>
                      <a:r>
                        <a:rPr lang="en-US" sz="1400" dirty="0"/>
                        <a:t>Service</a:t>
                      </a:r>
                    </a:p>
                  </a:txBody>
                  <a:tcPr/>
                </a:tc>
                <a:tc>
                  <a:txBody>
                    <a:bodyPr/>
                    <a:lstStyle/>
                    <a:p>
                      <a:r>
                        <a:rPr lang="en-US" sz="1400" dirty="0"/>
                        <a:t>240</a:t>
                      </a:r>
                      <a:r>
                        <a:rPr lang="en-US" sz="1400" baseline="0" dirty="0"/>
                        <a:t> EUR</a:t>
                      </a:r>
                      <a:endParaRPr lang="en-US" sz="1400" dirty="0"/>
                    </a:p>
                  </a:txBody>
                  <a:tcPr/>
                </a:tc>
                <a:tc>
                  <a:txBody>
                    <a:bodyPr/>
                    <a:lstStyle/>
                    <a:p>
                      <a:r>
                        <a:rPr lang="en-US" sz="1400" dirty="0"/>
                        <a:t>176.47</a:t>
                      </a:r>
                      <a:r>
                        <a:rPr lang="en-US" sz="1400" baseline="0" dirty="0"/>
                        <a:t> EUR</a:t>
                      </a:r>
                      <a:endParaRPr lang="en-US" sz="1400" dirty="0"/>
                    </a:p>
                  </a:txBody>
                  <a:tcPr/>
                </a:tc>
                <a:extLst>
                  <a:ext uri="{0D108BD9-81ED-4DB2-BD59-A6C34878D82A}">
                    <a16:rowId xmlns:a16="http://schemas.microsoft.com/office/drawing/2014/main" val="3420756550"/>
                  </a:ext>
                </a:extLst>
              </a:tr>
            </a:tbl>
          </a:graphicData>
        </a:graphic>
      </p:graphicFrame>
      <p:sp>
        <p:nvSpPr>
          <p:cNvPr id="10" name="TextBox 9"/>
          <p:cNvSpPr txBox="1"/>
          <p:nvPr/>
        </p:nvSpPr>
        <p:spPr>
          <a:xfrm>
            <a:off x="352424" y="1664066"/>
            <a:ext cx="114776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Case #1:	</a:t>
            </a:r>
          </a:p>
        </p:txBody>
      </p:sp>
      <p:sp>
        <p:nvSpPr>
          <p:cNvPr id="11" name="TextBox 10"/>
          <p:cNvSpPr txBox="1"/>
          <p:nvPr/>
        </p:nvSpPr>
        <p:spPr>
          <a:xfrm>
            <a:off x="352424" y="3202160"/>
            <a:ext cx="102870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Case #2:	</a:t>
            </a:r>
          </a:p>
        </p:txBody>
      </p:sp>
      <p:sp>
        <p:nvSpPr>
          <p:cNvPr id="13" name="Rectangle 12"/>
          <p:cNvSpPr/>
          <p:nvPr/>
        </p:nvSpPr>
        <p:spPr bwMode="gray">
          <a:xfrm>
            <a:off x="6286499" y="3519446"/>
            <a:ext cx="4933950" cy="442132"/>
          </a:xfrm>
          <a:prstGeom prst="rect">
            <a:avLst/>
          </a:prstGeom>
          <a:noFill/>
          <a:ln w="381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aphicFrame>
        <p:nvGraphicFramePr>
          <p:cNvPr id="16" name="Table 15"/>
          <p:cNvGraphicFramePr>
            <a:graphicFrameLocks noGrp="1"/>
          </p:cNvGraphicFramePr>
          <p:nvPr>
            <p:extLst>
              <p:ext uri="{D42A27DB-BD31-4B8C-83A1-F6EECF244321}">
                <p14:modId xmlns:p14="http://schemas.microsoft.com/office/powerpoint/2010/main" val="2078330275"/>
              </p:ext>
            </p:extLst>
          </p:nvPr>
        </p:nvGraphicFramePr>
        <p:xfrm>
          <a:off x="6286499" y="4944578"/>
          <a:ext cx="4933950" cy="1506636"/>
        </p:xfrm>
        <a:graphic>
          <a:graphicData uri="http://schemas.openxmlformats.org/drawingml/2006/table">
            <a:tbl>
              <a:tblPr firstRow="1" bandRow="1">
                <a:tableStyleId>{3C2FFA5D-87B4-456A-9821-1D502468CF0F}</a:tableStyleId>
              </a:tblPr>
              <a:tblGrid>
                <a:gridCol w="1644650">
                  <a:extLst>
                    <a:ext uri="{9D8B030D-6E8A-4147-A177-3AD203B41FA5}">
                      <a16:colId xmlns:a16="http://schemas.microsoft.com/office/drawing/2014/main" val="3724557596"/>
                    </a:ext>
                  </a:extLst>
                </a:gridCol>
                <a:gridCol w="1644650">
                  <a:extLst>
                    <a:ext uri="{9D8B030D-6E8A-4147-A177-3AD203B41FA5}">
                      <a16:colId xmlns:a16="http://schemas.microsoft.com/office/drawing/2014/main" val="2914056449"/>
                    </a:ext>
                  </a:extLst>
                </a:gridCol>
                <a:gridCol w="1644650">
                  <a:extLst>
                    <a:ext uri="{9D8B030D-6E8A-4147-A177-3AD203B41FA5}">
                      <a16:colId xmlns:a16="http://schemas.microsoft.com/office/drawing/2014/main" val="3869618321"/>
                    </a:ext>
                  </a:extLst>
                </a:gridCol>
              </a:tblGrid>
              <a:tr h="394116">
                <a:tc>
                  <a:txBody>
                    <a:bodyPr/>
                    <a:lstStyle/>
                    <a:p>
                      <a:endParaRPr lang="en-US" sz="1400" dirty="0"/>
                    </a:p>
                  </a:txBody>
                  <a:tcPr/>
                </a:tc>
                <a:tc>
                  <a:txBody>
                    <a:bodyPr/>
                    <a:lstStyle/>
                    <a:p>
                      <a:r>
                        <a:rPr lang="en-US" sz="1400" dirty="0"/>
                        <a:t>SSP</a:t>
                      </a:r>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70840">
                <a:tc>
                  <a:txBody>
                    <a:bodyPr/>
                    <a:lstStyle/>
                    <a:p>
                      <a:r>
                        <a:rPr lang="en-US" sz="1400" dirty="0"/>
                        <a:t>Device</a:t>
                      </a:r>
                    </a:p>
                  </a:txBody>
                  <a:tcPr/>
                </a:tc>
                <a:tc>
                  <a:txBody>
                    <a:bodyPr/>
                    <a:lstStyle/>
                    <a:p>
                      <a:r>
                        <a:rPr lang="en-US" sz="1400" dirty="0"/>
                        <a:t>100 EUR</a:t>
                      </a:r>
                    </a:p>
                  </a:txBody>
                  <a:tcPr/>
                </a:tc>
                <a:tc>
                  <a:txBody>
                    <a:bodyPr/>
                    <a:lstStyle/>
                    <a:p>
                      <a:r>
                        <a:rPr lang="en-US" sz="1400" dirty="0"/>
                        <a:t>67.54</a:t>
                      </a:r>
                      <a:r>
                        <a:rPr lang="en-US" sz="1400" baseline="0" dirty="0"/>
                        <a:t> EUR</a:t>
                      </a:r>
                      <a:endParaRPr lang="en-US" sz="1400" dirty="0"/>
                    </a:p>
                  </a:txBody>
                  <a:tcPr/>
                </a:tc>
                <a:extLst>
                  <a:ext uri="{0D108BD9-81ED-4DB2-BD59-A6C34878D82A}">
                    <a16:rowId xmlns:a16="http://schemas.microsoft.com/office/drawing/2014/main" val="3566447542"/>
                  </a:ext>
                </a:extLst>
              </a:tr>
              <a:tr h="370840">
                <a:tc>
                  <a:txBody>
                    <a:bodyPr/>
                    <a:lstStyle/>
                    <a:p>
                      <a:r>
                        <a:rPr lang="en-US" sz="1400" dirty="0"/>
                        <a:t>Service</a:t>
                      </a:r>
                    </a:p>
                  </a:txBody>
                  <a:tcPr/>
                </a:tc>
                <a:tc>
                  <a:txBody>
                    <a:bodyPr/>
                    <a:lstStyle/>
                    <a:p>
                      <a:r>
                        <a:rPr lang="en-US" sz="1400" dirty="0"/>
                        <a:t>240</a:t>
                      </a:r>
                      <a:r>
                        <a:rPr lang="en-US" sz="1400" baseline="0" dirty="0"/>
                        <a:t> EUR</a:t>
                      </a:r>
                      <a:endParaRPr lang="en-US" sz="1400" dirty="0"/>
                    </a:p>
                  </a:txBody>
                  <a:tcPr/>
                </a:tc>
                <a:tc>
                  <a:txBody>
                    <a:bodyPr/>
                    <a:lstStyle/>
                    <a:p>
                      <a:r>
                        <a:rPr lang="en-US" sz="1400" dirty="0"/>
                        <a:t>176.47</a:t>
                      </a:r>
                      <a:r>
                        <a:rPr lang="en-US" sz="1400" baseline="0" dirty="0"/>
                        <a:t> EUR</a:t>
                      </a:r>
                      <a:endParaRPr lang="en-US" sz="1400" dirty="0"/>
                    </a:p>
                  </a:txBody>
                  <a:tcPr/>
                </a:tc>
                <a:extLst>
                  <a:ext uri="{0D108BD9-81ED-4DB2-BD59-A6C34878D82A}">
                    <a16:rowId xmlns:a16="http://schemas.microsoft.com/office/drawing/2014/main" val="3420756550"/>
                  </a:ext>
                </a:extLst>
              </a:tr>
              <a:tr h="370840">
                <a:tc>
                  <a:txBody>
                    <a:bodyPr/>
                    <a:lstStyle/>
                    <a:p>
                      <a:r>
                        <a:rPr lang="en-US" sz="1400" dirty="0"/>
                        <a:t>Total Interest</a:t>
                      </a:r>
                    </a:p>
                  </a:txBody>
                  <a:tcPr/>
                </a:tc>
                <a:tc>
                  <a:txBody>
                    <a:bodyPr/>
                    <a:lstStyle/>
                    <a:p>
                      <a:endParaRPr lang="en-US" sz="1400" dirty="0"/>
                    </a:p>
                  </a:txBody>
                  <a:tcPr/>
                </a:tc>
                <a:tc>
                  <a:txBody>
                    <a:bodyPr/>
                    <a:lstStyle/>
                    <a:p>
                      <a:r>
                        <a:rPr lang="en-US" sz="1400" dirty="0"/>
                        <a:t>5.69</a:t>
                      </a:r>
                      <a:r>
                        <a:rPr lang="en-US" sz="1400" baseline="0" dirty="0"/>
                        <a:t> EUR</a:t>
                      </a:r>
                      <a:endParaRPr lang="en-US" sz="1400" dirty="0"/>
                    </a:p>
                  </a:txBody>
                  <a:tcPr/>
                </a:tc>
                <a:extLst>
                  <a:ext uri="{0D108BD9-81ED-4DB2-BD59-A6C34878D82A}">
                    <a16:rowId xmlns:a16="http://schemas.microsoft.com/office/drawing/2014/main" val="89091073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59501729"/>
              </p:ext>
            </p:extLst>
          </p:nvPr>
        </p:nvGraphicFramePr>
        <p:xfrm>
          <a:off x="1381124" y="1685564"/>
          <a:ext cx="4238025" cy="1165200"/>
        </p:xfrm>
        <a:graphic>
          <a:graphicData uri="http://schemas.openxmlformats.org/drawingml/2006/table">
            <a:tbl>
              <a:tblPr firstRow="1" bandRow="1">
                <a:tableStyleId>{3C2FFA5D-87B4-456A-9821-1D502468CF0F}</a:tableStyleId>
              </a:tblPr>
              <a:tblGrid>
                <a:gridCol w="1412675">
                  <a:extLst>
                    <a:ext uri="{9D8B030D-6E8A-4147-A177-3AD203B41FA5}">
                      <a16:colId xmlns:a16="http://schemas.microsoft.com/office/drawing/2014/main" val="3724557596"/>
                    </a:ext>
                  </a:extLst>
                </a:gridCol>
                <a:gridCol w="1048127">
                  <a:extLst>
                    <a:ext uri="{9D8B030D-6E8A-4147-A177-3AD203B41FA5}">
                      <a16:colId xmlns:a16="http://schemas.microsoft.com/office/drawing/2014/main" val="2914056449"/>
                    </a:ext>
                  </a:extLst>
                </a:gridCol>
                <a:gridCol w="1777223">
                  <a:extLst>
                    <a:ext uri="{9D8B030D-6E8A-4147-A177-3AD203B41FA5}">
                      <a16:colId xmlns:a16="http://schemas.microsoft.com/office/drawing/2014/main" val="3869618321"/>
                    </a:ext>
                  </a:extLst>
                </a:gridCol>
              </a:tblGrid>
              <a:tr h="323520">
                <a:tc>
                  <a:txBody>
                    <a:bodyPr/>
                    <a:lstStyle/>
                    <a:p>
                      <a:endParaRPr lang="en-US" sz="1400" dirty="0"/>
                    </a:p>
                  </a:txBody>
                  <a:tcPr/>
                </a:tc>
                <a:tc>
                  <a:txBody>
                    <a:bodyPr/>
                    <a:lstStyle/>
                    <a:p>
                      <a:r>
                        <a:rPr lang="en-US" sz="1400" dirty="0"/>
                        <a:t>VSOE</a:t>
                      </a:r>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23520">
                <a:tc>
                  <a:txBody>
                    <a:bodyPr/>
                    <a:lstStyle/>
                    <a:p>
                      <a:r>
                        <a:rPr lang="en-US" sz="1400" dirty="0"/>
                        <a:t>License</a:t>
                      </a:r>
                    </a:p>
                  </a:txBody>
                  <a:tcPr/>
                </a:tc>
                <a:tc>
                  <a:txBody>
                    <a:bodyPr/>
                    <a:lstStyle/>
                    <a:p>
                      <a:r>
                        <a:rPr lang="en-US" sz="1400" dirty="0"/>
                        <a:t>1.8M</a:t>
                      </a:r>
                      <a:r>
                        <a:rPr lang="en-US" sz="1400" baseline="0" dirty="0"/>
                        <a:t> USD</a:t>
                      </a:r>
                      <a:endParaRPr lang="en-US" sz="1400" dirty="0"/>
                    </a:p>
                  </a:txBody>
                  <a:tcPr/>
                </a:tc>
                <a:tc>
                  <a:txBody>
                    <a:bodyPr/>
                    <a:lstStyle/>
                    <a:p>
                      <a:r>
                        <a:rPr lang="en-US" sz="1400" dirty="0"/>
                        <a:t>1.8M USD</a:t>
                      </a:r>
                    </a:p>
                  </a:txBody>
                  <a:tcPr/>
                </a:tc>
                <a:extLst>
                  <a:ext uri="{0D108BD9-81ED-4DB2-BD59-A6C34878D82A}">
                    <a16:rowId xmlns:a16="http://schemas.microsoft.com/office/drawing/2014/main" val="3566447542"/>
                  </a:ext>
                </a:extLst>
              </a:tr>
              <a:tr h="456312">
                <a:tc>
                  <a:txBody>
                    <a:bodyPr/>
                    <a:lstStyle/>
                    <a:p>
                      <a:r>
                        <a:rPr lang="en-US" sz="1400" dirty="0"/>
                        <a:t>Software</a:t>
                      </a:r>
                      <a:r>
                        <a:rPr lang="en-US" sz="1400" baseline="0" dirty="0"/>
                        <a:t> Assurance</a:t>
                      </a:r>
                      <a:endParaRPr lang="en-US" sz="1400" dirty="0"/>
                    </a:p>
                  </a:txBody>
                  <a:tcPr/>
                </a:tc>
                <a:tc>
                  <a:txBody>
                    <a:bodyPr/>
                    <a:lstStyle/>
                    <a:p>
                      <a:r>
                        <a:rPr lang="en-US" sz="1400" dirty="0"/>
                        <a:t>1.2M</a:t>
                      </a:r>
                      <a:r>
                        <a:rPr lang="en-US" sz="1400" baseline="0" dirty="0"/>
                        <a:t> USD</a:t>
                      </a:r>
                      <a:endParaRPr lang="en-US" sz="1400" dirty="0"/>
                    </a:p>
                  </a:txBody>
                  <a:tcPr/>
                </a:tc>
                <a:tc>
                  <a:txBody>
                    <a:bodyPr/>
                    <a:lstStyle/>
                    <a:p>
                      <a:r>
                        <a:rPr lang="en-US" sz="1400" dirty="0"/>
                        <a:t>1.2M USD</a:t>
                      </a:r>
                    </a:p>
                  </a:txBody>
                  <a:tcPr/>
                </a:tc>
                <a:extLst>
                  <a:ext uri="{0D108BD9-81ED-4DB2-BD59-A6C34878D82A}">
                    <a16:rowId xmlns:a16="http://schemas.microsoft.com/office/drawing/2014/main" val="342075655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450004263"/>
              </p:ext>
            </p:extLst>
          </p:nvPr>
        </p:nvGraphicFramePr>
        <p:xfrm>
          <a:off x="1340642" y="3152784"/>
          <a:ext cx="4267200" cy="1407160"/>
        </p:xfrm>
        <a:graphic>
          <a:graphicData uri="http://schemas.openxmlformats.org/drawingml/2006/table">
            <a:tbl>
              <a:tblPr firstRow="1" bandRow="1">
                <a:tableStyleId>{3C2FFA5D-87B4-456A-9821-1D502468CF0F}</a:tableStyleId>
              </a:tblPr>
              <a:tblGrid>
                <a:gridCol w="1422400">
                  <a:extLst>
                    <a:ext uri="{9D8B030D-6E8A-4147-A177-3AD203B41FA5}">
                      <a16:colId xmlns:a16="http://schemas.microsoft.com/office/drawing/2014/main" val="3724557596"/>
                    </a:ext>
                  </a:extLst>
                </a:gridCol>
                <a:gridCol w="1422400">
                  <a:extLst>
                    <a:ext uri="{9D8B030D-6E8A-4147-A177-3AD203B41FA5}">
                      <a16:colId xmlns:a16="http://schemas.microsoft.com/office/drawing/2014/main" val="2914056449"/>
                    </a:ext>
                  </a:extLst>
                </a:gridCol>
                <a:gridCol w="1422400">
                  <a:extLst>
                    <a:ext uri="{9D8B030D-6E8A-4147-A177-3AD203B41FA5}">
                      <a16:colId xmlns:a16="http://schemas.microsoft.com/office/drawing/2014/main" val="3869618321"/>
                    </a:ext>
                  </a:extLst>
                </a:gridCol>
              </a:tblGrid>
              <a:tr h="394116">
                <a:tc>
                  <a:txBody>
                    <a:bodyPr/>
                    <a:lstStyle/>
                    <a:p>
                      <a:endParaRPr lang="en-US" sz="1400" dirty="0"/>
                    </a:p>
                  </a:txBody>
                  <a:tcPr/>
                </a:tc>
                <a:tc>
                  <a:txBody>
                    <a:bodyPr/>
                    <a:lstStyle/>
                    <a:p>
                      <a:endParaRPr lang="en-US" sz="1400" dirty="0"/>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70840">
                <a:tc>
                  <a:txBody>
                    <a:bodyPr/>
                    <a:lstStyle/>
                    <a:p>
                      <a:r>
                        <a:rPr lang="en-US" sz="1400" dirty="0"/>
                        <a:t>Device</a:t>
                      </a:r>
                    </a:p>
                  </a:txBody>
                  <a:tcPr/>
                </a:tc>
                <a:tc>
                  <a:txBody>
                    <a:bodyPr/>
                    <a:lstStyle/>
                    <a:p>
                      <a:r>
                        <a:rPr lang="en-US" sz="1400" dirty="0"/>
                        <a:t>Limited to up</a:t>
                      </a:r>
                      <a:r>
                        <a:rPr lang="en-US" altLang="zh-CN" sz="1400" dirty="0"/>
                        <a:t>front fee</a:t>
                      </a:r>
                      <a:endParaRPr lang="en-US" sz="1400" dirty="0"/>
                    </a:p>
                  </a:txBody>
                  <a:tcPr/>
                </a:tc>
                <a:tc>
                  <a:txBody>
                    <a:bodyPr/>
                    <a:lstStyle/>
                    <a:p>
                      <a:r>
                        <a:rPr lang="en-US" sz="1400" dirty="0"/>
                        <a:t>10</a:t>
                      </a:r>
                      <a:r>
                        <a:rPr lang="en-US" sz="1400" baseline="0" dirty="0"/>
                        <a:t> EUR</a:t>
                      </a:r>
                      <a:endParaRPr lang="en-US" sz="1400" dirty="0"/>
                    </a:p>
                  </a:txBody>
                  <a:tcPr/>
                </a:tc>
                <a:extLst>
                  <a:ext uri="{0D108BD9-81ED-4DB2-BD59-A6C34878D82A}">
                    <a16:rowId xmlns:a16="http://schemas.microsoft.com/office/drawing/2014/main" val="3566447542"/>
                  </a:ext>
                </a:extLst>
              </a:tr>
              <a:tr h="370840">
                <a:tc>
                  <a:txBody>
                    <a:bodyPr/>
                    <a:lstStyle/>
                    <a:p>
                      <a:r>
                        <a:rPr lang="en-US" sz="1400" dirty="0"/>
                        <a:t>Service</a:t>
                      </a:r>
                    </a:p>
                  </a:txBody>
                  <a:tcPr/>
                </a:tc>
                <a:tc>
                  <a:txBody>
                    <a:bodyPr/>
                    <a:lstStyle/>
                    <a:p>
                      <a:r>
                        <a:rPr lang="en-US" sz="1400" dirty="0"/>
                        <a:t>Periodic</a:t>
                      </a:r>
                      <a:r>
                        <a:rPr lang="en-US" sz="1400" baseline="0" dirty="0"/>
                        <a:t> billing</a:t>
                      </a:r>
                      <a:endParaRPr lang="en-US" sz="1400" dirty="0"/>
                    </a:p>
                  </a:txBody>
                  <a:tcPr/>
                </a:tc>
                <a:tc>
                  <a:txBody>
                    <a:bodyPr/>
                    <a:lstStyle/>
                    <a:p>
                      <a:r>
                        <a:rPr lang="en-US" sz="1400" dirty="0"/>
                        <a:t>240</a:t>
                      </a:r>
                      <a:r>
                        <a:rPr lang="en-US" sz="1400" baseline="0" dirty="0"/>
                        <a:t> EUR</a:t>
                      </a:r>
                      <a:endParaRPr lang="en-US" sz="1400" dirty="0"/>
                    </a:p>
                  </a:txBody>
                  <a:tcPr/>
                </a:tc>
                <a:extLst>
                  <a:ext uri="{0D108BD9-81ED-4DB2-BD59-A6C34878D82A}">
                    <a16:rowId xmlns:a16="http://schemas.microsoft.com/office/drawing/2014/main" val="3420756550"/>
                  </a:ext>
                </a:extLst>
              </a:tr>
            </a:tbl>
          </a:graphicData>
        </a:graphic>
      </p:graphicFrame>
      <p:cxnSp>
        <p:nvCxnSpPr>
          <p:cNvPr id="19" name="Straight Connector 18"/>
          <p:cNvCxnSpPr/>
          <p:nvPr/>
        </p:nvCxnSpPr>
        <p:spPr>
          <a:xfrm>
            <a:off x="222422" y="2940908"/>
            <a:ext cx="11409405" cy="24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6334124" y="5255764"/>
            <a:ext cx="4933950" cy="442132"/>
          </a:xfrm>
          <a:prstGeom prst="rect">
            <a:avLst/>
          </a:prstGeom>
          <a:noFill/>
          <a:ln w="381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ectangle 22"/>
          <p:cNvSpPr/>
          <p:nvPr/>
        </p:nvSpPr>
        <p:spPr bwMode="gray">
          <a:xfrm>
            <a:off x="6324599" y="5998859"/>
            <a:ext cx="4933950" cy="442132"/>
          </a:xfrm>
          <a:prstGeom prst="rect">
            <a:avLst/>
          </a:prstGeom>
          <a:noFill/>
          <a:ln w="381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TextBox 26"/>
          <p:cNvSpPr txBox="1"/>
          <p:nvPr/>
        </p:nvSpPr>
        <p:spPr>
          <a:xfrm>
            <a:off x="5619149" y="3020182"/>
            <a:ext cx="1000125"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b="1" kern="0" dirty="0">
                <a:solidFill>
                  <a:srgbClr val="FF0000"/>
                </a:solidFill>
                <a:ea typeface="Arial Unicode MS" pitchFamily="34" charset="-128"/>
                <a:cs typeface="Arial Unicode MS" pitchFamily="34" charset="-128"/>
              </a:rPr>
              <a:t>Financial component exists</a:t>
            </a:r>
          </a:p>
        </p:txBody>
      </p:sp>
      <p:sp>
        <p:nvSpPr>
          <p:cNvPr id="30" name="Down Arrow 29"/>
          <p:cNvSpPr/>
          <p:nvPr/>
        </p:nvSpPr>
        <p:spPr bwMode="gray">
          <a:xfrm>
            <a:off x="8624886" y="4502680"/>
            <a:ext cx="257175" cy="255440"/>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TextBox 30"/>
          <p:cNvSpPr txBox="1"/>
          <p:nvPr/>
        </p:nvSpPr>
        <p:spPr>
          <a:xfrm>
            <a:off x="6174773" y="4445734"/>
            <a:ext cx="2435827" cy="3693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b="1" kern="0" dirty="0">
                <a:solidFill>
                  <a:srgbClr val="FF0000"/>
                </a:solidFill>
                <a:ea typeface="Arial Unicode MS" pitchFamily="34" charset="-128"/>
                <a:cs typeface="Arial Unicode MS" pitchFamily="34" charset="-128"/>
              </a:rPr>
              <a:t>Device transaction price is based on NPV (interest rate 10%)</a:t>
            </a:r>
          </a:p>
        </p:txBody>
      </p:sp>
    </p:spTree>
    <p:extLst>
      <p:ext uri="{BB962C8B-B14F-4D97-AF65-F5344CB8AC3E}">
        <p14:creationId xmlns:p14="http://schemas.microsoft.com/office/powerpoint/2010/main" val="3738293507"/>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960</TotalTime>
  <Words>1100</Words>
  <Application>Microsoft Office PowerPoint</Application>
  <PresentationFormat>Custom</PresentationFormat>
  <Paragraphs>293</Paragraphs>
  <Slides>21</Slides>
  <Notes>10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vt:lpstr>
      <vt:lpstr>Arial</vt:lpstr>
      <vt:lpstr>Wingdings</vt:lpstr>
      <vt:lpstr>Arial Unicode MS</vt:lpstr>
      <vt:lpstr>Symbol</vt:lpstr>
      <vt:lpstr>Courier New</vt:lpstr>
      <vt:lpstr>SAP_2016_16x9_white</vt:lpstr>
      <vt:lpstr>IFRS 15 </vt:lpstr>
      <vt:lpstr>IFRS impact</vt:lpstr>
      <vt:lpstr>General Review of the Key Five Step Model</vt:lpstr>
      <vt:lpstr>Starting with Examples </vt:lpstr>
      <vt:lpstr>Step 1: Identify the contracts with a customer</vt:lpstr>
      <vt:lpstr>Step 2: Identify the performance obligation </vt:lpstr>
      <vt:lpstr>Step 3: Determine the transaction price</vt:lpstr>
      <vt:lpstr>Step 4: Allocate the transaction price to the performance obligation </vt:lpstr>
      <vt:lpstr>Step 4: Allocate the transaction price to the performance obligation </vt:lpstr>
      <vt:lpstr>Step 5: Recognize Revenue</vt:lpstr>
      <vt:lpstr>Case 1: Software Industry</vt:lpstr>
      <vt:lpstr>Case 2: Telecom Industry</vt:lpstr>
      <vt:lpstr>Case 3: Construction Industry</vt:lpstr>
      <vt:lpstr>Other Changes(1) – Presentation – Receivable/Contract Asset</vt:lpstr>
      <vt:lpstr>Other Changes(2) – Cost</vt:lpstr>
      <vt:lpstr>Thank you</vt:lpstr>
      <vt:lpstr>Reference </vt:lpstr>
      <vt:lpstr>PowerPoint Presentation</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Fang, Xin</cp:lastModifiedBy>
  <cp:revision>121</cp:revision>
  <dcterms:created xsi:type="dcterms:W3CDTF">2017-03-10T05:58:52Z</dcterms:created>
  <dcterms:modified xsi:type="dcterms:W3CDTF">2017-03-19T08:58:00Z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