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Lst>
  <p:notesMasterIdLst>
    <p:notesMasterId r:id="rId21"/>
  </p:notesMasterIdLst>
  <p:handoutMasterIdLst>
    <p:handoutMasterId r:id="rId22"/>
  </p:handoutMasterIdLst>
  <p:sldIdLst>
    <p:sldId id="361" r:id="rId2"/>
    <p:sldId id="344" r:id="rId3"/>
    <p:sldId id="284" r:id="rId4"/>
    <p:sldId id="325" r:id="rId5"/>
    <p:sldId id="366" r:id="rId6"/>
    <p:sldId id="367" r:id="rId7"/>
    <p:sldId id="368" r:id="rId8"/>
    <p:sldId id="369" r:id="rId9"/>
    <p:sldId id="370" r:id="rId10"/>
    <p:sldId id="371" r:id="rId11"/>
    <p:sldId id="372" r:id="rId12"/>
    <p:sldId id="373" r:id="rId13"/>
    <p:sldId id="374" r:id="rId14"/>
    <p:sldId id="365" r:id="rId15"/>
    <p:sldId id="376" r:id="rId16"/>
    <p:sldId id="375" r:id="rId17"/>
    <p:sldId id="265" r:id="rId18"/>
    <p:sldId id="339" r:id="rId19"/>
    <p:sldId id="346" r:id="rId20"/>
  </p:sldIdLst>
  <p:sldSz cx="12195175" cy="6859588"/>
  <p:notesSz cx="6797675" cy="9874250"/>
  <p:embeddedFontLst>
    <p:embeddedFont>
      <p:font typeface="Arial Unicode MS" panose="020B0604020202020204" pitchFamily="34" charset="-128"/>
      <p:regular r:id="rId23"/>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574" autoAdjust="0"/>
  </p:normalViewPr>
  <p:slideViewPr>
    <p:cSldViewPr snapToGrid="0" showGuides="1">
      <p:cViewPr varScale="1">
        <p:scale>
          <a:sx n="100" d="100"/>
          <a:sy n="100" d="100"/>
        </p:scale>
        <p:origin x="936" y="84"/>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422679-958F-4E9D-A7EB-D7BB3FA6F2D4}"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F70B3578-6991-4225-B315-70A615D505A0}">
      <dgm:prSet phldrT="[Text]" custT="1"/>
      <dgm:spPr/>
      <dgm:t>
        <a:bodyPr/>
        <a:lstStyle/>
        <a:p>
          <a:r>
            <a:rPr lang="en-US" altLang="zh-CN" sz="2800" dirty="0"/>
            <a:t>Existing Guidance</a:t>
          </a:r>
          <a:endParaRPr lang="en-US" sz="2800" dirty="0"/>
        </a:p>
      </dgm:t>
    </dgm:pt>
    <dgm:pt modelId="{5FE4C924-1E26-42EA-8764-77911E2B7348}" type="parTrans" cxnId="{00C76672-976A-4F68-8134-58E37F9EF5AE}">
      <dgm:prSet/>
      <dgm:spPr/>
      <dgm:t>
        <a:bodyPr/>
        <a:lstStyle/>
        <a:p>
          <a:endParaRPr lang="en-US"/>
        </a:p>
      </dgm:t>
    </dgm:pt>
    <dgm:pt modelId="{BE80B90C-6F44-4367-A96E-83E57BE387A1}" type="sibTrans" cxnId="{00C76672-976A-4F68-8134-58E37F9EF5AE}">
      <dgm:prSet/>
      <dgm:spPr/>
      <dgm:t>
        <a:bodyPr/>
        <a:lstStyle/>
        <a:p>
          <a:endParaRPr lang="en-US"/>
        </a:p>
      </dgm:t>
    </dgm:pt>
    <dgm:pt modelId="{BCA33B70-834A-40A9-BA96-DABBA4F2ABF3}">
      <dgm:prSet phldrT="[Text]" custT="1"/>
      <dgm:spPr/>
      <dgm:t>
        <a:bodyPr/>
        <a:lstStyle/>
        <a:p>
          <a:r>
            <a:rPr lang="en-US" sz="2800" dirty="0"/>
            <a:t>New G</a:t>
          </a:r>
          <a:r>
            <a:rPr lang="en-US" altLang="zh-CN" sz="2800" dirty="0"/>
            <a:t>uidance</a:t>
          </a:r>
          <a:endParaRPr lang="en-US" sz="2800" dirty="0"/>
        </a:p>
      </dgm:t>
    </dgm:pt>
    <dgm:pt modelId="{9B69027E-2C03-45E6-9996-E75C0DD63FCB}" type="parTrans" cxnId="{44D21FB5-00B2-42BC-B7CC-B78380FBCBA4}">
      <dgm:prSet/>
      <dgm:spPr/>
      <dgm:t>
        <a:bodyPr/>
        <a:lstStyle/>
        <a:p>
          <a:endParaRPr lang="en-US"/>
        </a:p>
      </dgm:t>
    </dgm:pt>
    <dgm:pt modelId="{72A71D30-52CD-4E75-90E8-F1C00A27586C}" type="sibTrans" cxnId="{44D21FB5-00B2-42BC-B7CC-B78380FBCBA4}">
      <dgm:prSet/>
      <dgm:spPr/>
      <dgm:t>
        <a:bodyPr/>
        <a:lstStyle/>
        <a:p>
          <a:endParaRPr lang="en-US"/>
        </a:p>
      </dgm:t>
    </dgm:pt>
    <dgm:pt modelId="{DD692EEA-8001-4F54-9F81-DFB546075DF4}">
      <dgm:prSet phldrT="[Text]" custT="1"/>
      <dgm:spPr/>
      <dgm:t>
        <a:bodyPr/>
        <a:lstStyle/>
        <a:p>
          <a:r>
            <a:rPr lang="en-US" sz="1800" dirty="0"/>
            <a:t>Generally consistent with existing practice </a:t>
          </a:r>
        </a:p>
      </dgm:t>
    </dgm:pt>
    <dgm:pt modelId="{459748B1-E817-4550-AA33-39345730BA43}" type="parTrans" cxnId="{F43BA838-8D05-4596-9D5A-88EC29053062}">
      <dgm:prSet/>
      <dgm:spPr/>
      <dgm:t>
        <a:bodyPr/>
        <a:lstStyle/>
        <a:p>
          <a:endParaRPr lang="en-US"/>
        </a:p>
      </dgm:t>
    </dgm:pt>
    <dgm:pt modelId="{C7DE8479-B743-410A-B44C-E61DB65822D2}" type="sibTrans" cxnId="{F43BA838-8D05-4596-9D5A-88EC29053062}">
      <dgm:prSet/>
      <dgm:spPr/>
      <dgm:t>
        <a:bodyPr/>
        <a:lstStyle/>
        <a:p>
          <a:endParaRPr lang="en-US"/>
        </a:p>
      </dgm:t>
    </dgm:pt>
    <dgm:pt modelId="{1FC81CCF-AE8C-4B70-BD6E-F8C6838F6646}">
      <dgm:prSet custT="1"/>
      <dgm:spPr/>
      <dgm:t>
        <a:bodyPr/>
        <a:lstStyle/>
        <a:p>
          <a:r>
            <a:rPr lang="en-US" sz="1800" dirty="0"/>
            <a:t>Contract is an agreement between parties that creates legally enforceable rights</a:t>
          </a:r>
        </a:p>
      </dgm:t>
    </dgm:pt>
    <dgm:pt modelId="{59F79FDE-9540-4689-8962-8255EBE92C5F}" type="parTrans" cxnId="{EAB4ADD0-F630-47FC-9536-E3BA87F473FC}">
      <dgm:prSet/>
      <dgm:spPr/>
      <dgm:t>
        <a:bodyPr/>
        <a:lstStyle/>
        <a:p>
          <a:endParaRPr lang="en-US"/>
        </a:p>
      </dgm:t>
    </dgm:pt>
    <dgm:pt modelId="{E9DEED56-AE2E-4EFA-BAA0-8B3E64127C34}" type="sibTrans" cxnId="{EAB4ADD0-F630-47FC-9536-E3BA87F473FC}">
      <dgm:prSet/>
      <dgm:spPr/>
      <dgm:t>
        <a:bodyPr/>
        <a:lstStyle/>
        <a:p>
          <a:endParaRPr lang="en-US"/>
        </a:p>
      </dgm:t>
    </dgm:pt>
    <dgm:pt modelId="{9D1496DC-6CC0-4FD6-BFD1-0D328AED9C5F}" type="pres">
      <dgm:prSet presAssocID="{42422679-958F-4E9D-A7EB-D7BB3FA6F2D4}" presName="layout" presStyleCnt="0">
        <dgm:presLayoutVars>
          <dgm:chMax/>
          <dgm:chPref/>
          <dgm:dir/>
          <dgm:resizeHandles/>
        </dgm:presLayoutVars>
      </dgm:prSet>
      <dgm:spPr/>
    </dgm:pt>
    <dgm:pt modelId="{6E8E1F43-4B46-4322-B21A-72BFD07A9588}" type="pres">
      <dgm:prSet presAssocID="{F70B3578-6991-4225-B315-70A615D505A0}" presName="root" presStyleCnt="0">
        <dgm:presLayoutVars>
          <dgm:chMax/>
          <dgm:chPref/>
        </dgm:presLayoutVars>
      </dgm:prSet>
      <dgm:spPr/>
    </dgm:pt>
    <dgm:pt modelId="{8D6F0840-C446-432C-BF3C-E5A85ED9B506}" type="pres">
      <dgm:prSet presAssocID="{F70B3578-6991-4225-B315-70A615D505A0}" presName="rootComposite" presStyleCnt="0">
        <dgm:presLayoutVars/>
      </dgm:prSet>
      <dgm:spPr/>
    </dgm:pt>
    <dgm:pt modelId="{F5FD95A7-7812-42C2-A064-20072630D20B}" type="pres">
      <dgm:prSet presAssocID="{F70B3578-6991-4225-B315-70A615D505A0}" presName="ParentAccent" presStyleLbl="alignNode1" presStyleIdx="0" presStyleCnt="2"/>
      <dgm:spPr/>
    </dgm:pt>
    <dgm:pt modelId="{FCC39D5D-0023-45B5-83D0-D0573B760FD3}" type="pres">
      <dgm:prSet presAssocID="{F70B3578-6991-4225-B315-70A615D505A0}" presName="ParentSmallAccent" presStyleLbl="fgAcc1" presStyleIdx="0" presStyleCnt="2"/>
      <dgm:spPr/>
    </dgm:pt>
    <dgm:pt modelId="{CBBCF410-D2F8-415E-820C-99AB7ECA85C0}" type="pres">
      <dgm:prSet presAssocID="{F70B3578-6991-4225-B315-70A615D505A0}" presName="Parent" presStyleLbl="revTx" presStyleIdx="0" presStyleCnt="4">
        <dgm:presLayoutVars>
          <dgm:chMax/>
          <dgm:chPref val="4"/>
          <dgm:bulletEnabled val="1"/>
        </dgm:presLayoutVars>
      </dgm:prSet>
      <dgm:spPr/>
    </dgm:pt>
    <dgm:pt modelId="{54BADD6E-71D0-4D83-92B5-3AA3983768DC}" type="pres">
      <dgm:prSet presAssocID="{F70B3578-6991-4225-B315-70A615D505A0}" presName="childShape" presStyleCnt="0">
        <dgm:presLayoutVars>
          <dgm:chMax val="0"/>
          <dgm:chPref val="0"/>
        </dgm:presLayoutVars>
      </dgm:prSet>
      <dgm:spPr/>
    </dgm:pt>
    <dgm:pt modelId="{C2C938FA-1B6B-4C39-B844-F1E1FB3BC0D7}" type="pres">
      <dgm:prSet presAssocID="{1FC81CCF-AE8C-4B70-BD6E-F8C6838F6646}" presName="childComposite" presStyleCnt="0">
        <dgm:presLayoutVars>
          <dgm:chMax val="0"/>
          <dgm:chPref val="0"/>
        </dgm:presLayoutVars>
      </dgm:prSet>
      <dgm:spPr/>
    </dgm:pt>
    <dgm:pt modelId="{E121E5FA-6142-4FE4-86C4-A3ECFCCFD8C4}" type="pres">
      <dgm:prSet presAssocID="{1FC81CCF-AE8C-4B70-BD6E-F8C6838F6646}" presName="ChildAccent" presStyleLbl="solidFgAcc1" presStyleIdx="0" presStyleCnt="2"/>
      <dgm:spPr/>
    </dgm:pt>
    <dgm:pt modelId="{2927A828-48C0-4A16-A9A9-F637A1E1D433}" type="pres">
      <dgm:prSet presAssocID="{1FC81CCF-AE8C-4B70-BD6E-F8C6838F6646}" presName="Child" presStyleLbl="revTx" presStyleIdx="1" presStyleCnt="4">
        <dgm:presLayoutVars>
          <dgm:chMax val="0"/>
          <dgm:chPref val="0"/>
          <dgm:bulletEnabled val="1"/>
        </dgm:presLayoutVars>
      </dgm:prSet>
      <dgm:spPr/>
    </dgm:pt>
    <dgm:pt modelId="{7CA051B3-0D54-43A3-B5C7-10F56BA26E01}" type="pres">
      <dgm:prSet presAssocID="{BCA33B70-834A-40A9-BA96-DABBA4F2ABF3}" presName="root" presStyleCnt="0">
        <dgm:presLayoutVars>
          <dgm:chMax/>
          <dgm:chPref/>
        </dgm:presLayoutVars>
      </dgm:prSet>
      <dgm:spPr/>
    </dgm:pt>
    <dgm:pt modelId="{E2FD7EE4-4803-48E6-A37F-27F43B12FC70}" type="pres">
      <dgm:prSet presAssocID="{BCA33B70-834A-40A9-BA96-DABBA4F2ABF3}" presName="rootComposite" presStyleCnt="0">
        <dgm:presLayoutVars/>
      </dgm:prSet>
      <dgm:spPr/>
    </dgm:pt>
    <dgm:pt modelId="{D0B3E6C6-9495-414D-860F-960D87BD3A99}" type="pres">
      <dgm:prSet presAssocID="{BCA33B70-834A-40A9-BA96-DABBA4F2ABF3}" presName="ParentAccent" presStyleLbl="alignNode1" presStyleIdx="1" presStyleCnt="2"/>
      <dgm:spPr/>
    </dgm:pt>
    <dgm:pt modelId="{693BD03B-08FF-4353-B80F-992B20EB2A57}" type="pres">
      <dgm:prSet presAssocID="{BCA33B70-834A-40A9-BA96-DABBA4F2ABF3}" presName="ParentSmallAccent" presStyleLbl="fgAcc1" presStyleIdx="1" presStyleCnt="2"/>
      <dgm:spPr/>
    </dgm:pt>
    <dgm:pt modelId="{E259869C-32CC-490C-8F70-BBA2AA4B51E8}" type="pres">
      <dgm:prSet presAssocID="{BCA33B70-834A-40A9-BA96-DABBA4F2ABF3}" presName="Parent" presStyleLbl="revTx" presStyleIdx="2" presStyleCnt="4">
        <dgm:presLayoutVars>
          <dgm:chMax/>
          <dgm:chPref val="4"/>
          <dgm:bulletEnabled val="1"/>
        </dgm:presLayoutVars>
      </dgm:prSet>
      <dgm:spPr/>
    </dgm:pt>
    <dgm:pt modelId="{B862B0A4-19A8-475B-8483-21F0F5C47693}" type="pres">
      <dgm:prSet presAssocID="{BCA33B70-834A-40A9-BA96-DABBA4F2ABF3}" presName="childShape" presStyleCnt="0">
        <dgm:presLayoutVars>
          <dgm:chMax val="0"/>
          <dgm:chPref val="0"/>
        </dgm:presLayoutVars>
      </dgm:prSet>
      <dgm:spPr/>
    </dgm:pt>
    <dgm:pt modelId="{E6A230E9-11FE-48BD-91F0-E083882CCC5E}" type="pres">
      <dgm:prSet presAssocID="{DD692EEA-8001-4F54-9F81-DFB546075DF4}" presName="childComposite" presStyleCnt="0">
        <dgm:presLayoutVars>
          <dgm:chMax val="0"/>
          <dgm:chPref val="0"/>
        </dgm:presLayoutVars>
      </dgm:prSet>
      <dgm:spPr/>
    </dgm:pt>
    <dgm:pt modelId="{C4D7D940-E866-46C0-A834-7A540F3637B5}" type="pres">
      <dgm:prSet presAssocID="{DD692EEA-8001-4F54-9F81-DFB546075DF4}" presName="ChildAccent" presStyleLbl="solidFgAcc1" presStyleIdx="1" presStyleCnt="2"/>
      <dgm:spPr/>
    </dgm:pt>
    <dgm:pt modelId="{19B77557-9F55-434E-8BA5-E0F4D73BCF68}" type="pres">
      <dgm:prSet presAssocID="{DD692EEA-8001-4F54-9F81-DFB546075DF4}" presName="Child" presStyleLbl="revTx" presStyleIdx="3" presStyleCnt="4">
        <dgm:presLayoutVars>
          <dgm:chMax val="0"/>
          <dgm:chPref val="0"/>
          <dgm:bulletEnabled val="1"/>
        </dgm:presLayoutVars>
      </dgm:prSet>
      <dgm:spPr/>
    </dgm:pt>
  </dgm:ptLst>
  <dgm:cxnLst>
    <dgm:cxn modelId="{36209B0F-B18B-4D2F-B6CA-5782D5F745EE}" type="presOf" srcId="{DD692EEA-8001-4F54-9F81-DFB546075DF4}" destId="{19B77557-9F55-434E-8BA5-E0F4D73BCF68}" srcOrd="0" destOrd="0" presId="urn:microsoft.com/office/officeart/2008/layout/SquareAccentList"/>
    <dgm:cxn modelId="{933E121C-5FA5-4E92-A022-5D1D32680CAC}" type="presOf" srcId="{F70B3578-6991-4225-B315-70A615D505A0}" destId="{CBBCF410-D2F8-415E-820C-99AB7ECA85C0}" srcOrd="0" destOrd="0" presId="urn:microsoft.com/office/officeart/2008/layout/SquareAccentList"/>
    <dgm:cxn modelId="{44D21FB5-00B2-42BC-B7CC-B78380FBCBA4}" srcId="{42422679-958F-4E9D-A7EB-D7BB3FA6F2D4}" destId="{BCA33B70-834A-40A9-BA96-DABBA4F2ABF3}" srcOrd="1" destOrd="0" parTransId="{9B69027E-2C03-45E6-9996-E75C0DD63FCB}" sibTransId="{72A71D30-52CD-4E75-90E8-F1C00A27586C}"/>
    <dgm:cxn modelId="{0D8A6252-0C89-469F-8176-8F234B0D2FDC}" type="presOf" srcId="{42422679-958F-4E9D-A7EB-D7BB3FA6F2D4}" destId="{9D1496DC-6CC0-4FD6-BFD1-0D328AED9C5F}" srcOrd="0" destOrd="0" presId="urn:microsoft.com/office/officeart/2008/layout/SquareAccentList"/>
    <dgm:cxn modelId="{EAB4ADD0-F630-47FC-9536-E3BA87F473FC}" srcId="{F70B3578-6991-4225-B315-70A615D505A0}" destId="{1FC81CCF-AE8C-4B70-BD6E-F8C6838F6646}" srcOrd="0" destOrd="0" parTransId="{59F79FDE-9540-4689-8962-8255EBE92C5F}" sibTransId="{E9DEED56-AE2E-4EFA-BAA0-8B3E64127C34}"/>
    <dgm:cxn modelId="{00C76672-976A-4F68-8134-58E37F9EF5AE}" srcId="{42422679-958F-4E9D-A7EB-D7BB3FA6F2D4}" destId="{F70B3578-6991-4225-B315-70A615D505A0}" srcOrd="0" destOrd="0" parTransId="{5FE4C924-1E26-42EA-8764-77911E2B7348}" sibTransId="{BE80B90C-6F44-4367-A96E-83E57BE387A1}"/>
    <dgm:cxn modelId="{9A4B1352-18B5-49BB-8D5B-69DD8C49CFD4}" type="presOf" srcId="{BCA33B70-834A-40A9-BA96-DABBA4F2ABF3}" destId="{E259869C-32CC-490C-8F70-BBA2AA4B51E8}" srcOrd="0" destOrd="0" presId="urn:microsoft.com/office/officeart/2008/layout/SquareAccentList"/>
    <dgm:cxn modelId="{F43BA838-8D05-4596-9D5A-88EC29053062}" srcId="{BCA33B70-834A-40A9-BA96-DABBA4F2ABF3}" destId="{DD692EEA-8001-4F54-9F81-DFB546075DF4}" srcOrd="0" destOrd="0" parTransId="{459748B1-E817-4550-AA33-39345730BA43}" sibTransId="{C7DE8479-B743-410A-B44C-E61DB65822D2}"/>
    <dgm:cxn modelId="{88328EB7-B5D3-4004-9A6F-C5B8E4E7E6E0}" type="presOf" srcId="{1FC81CCF-AE8C-4B70-BD6E-F8C6838F6646}" destId="{2927A828-48C0-4A16-A9A9-F637A1E1D433}" srcOrd="0" destOrd="0" presId="urn:microsoft.com/office/officeart/2008/layout/SquareAccentList"/>
    <dgm:cxn modelId="{6E6DB682-6DD6-4029-B176-912C37534401}" type="presParOf" srcId="{9D1496DC-6CC0-4FD6-BFD1-0D328AED9C5F}" destId="{6E8E1F43-4B46-4322-B21A-72BFD07A9588}" srcOrd="0" destOrd="0" presId="urn:microsoft.com/office/officeart/2008/layout/SquareAccentList"/>
    <dgm:cxn modelId="{FFAF4448-88CD-4239-A3D8-E9B72C5CC90D}" type="presParOf" srcId="{6E8E1F43-4B46-4322-B21A-72BFD07A9588}" destId="{8D6F0840-C446-432C-BF3C-E5A85ED9B506}" srcOrd="0" destOrd="0" presId="urn:microsoft.com/office/officeart/2008/layout/SquareAccentList"/>
    <dgm:cxn modelId="{D08018DA-CB1C-48E9-9087-5534289FD107}" type="presParOf" srcId="{8D6F0840-C446-432C-BF3C-E5A85ED9B506}" destId="{F5FD95A7-7812-42C2-A064-20072630D20B}" srcOrd="0" destOrd="0" presId="urn:microsoft.com/office/officeart/2008/layout/SquareAccentList"/>
    <dgm:cxn modelId="{7B3708BE-334F-4C24-8F0C-557AB3052257}" type="presParOf" srcId="{8D6F0840-C446-432C-BF3C-E5A85ED9B506}" destId="{FCC39D5D-0023-45B5-83D0-D0573B760FD3}" srcOrd="1" destOrd="0" presId="urn:microsoft.com/office/officeart/2008/layout/SquareAccentList"/>
    <dgm:cxn modelId="{3F3A4EC5-5D57-4B9F-867C-E4C3497F3974}" type="presParOf" srcId="{8D6F0840-C446-432C-BF3C-E5A85ED9B506}" destId="{CBBCF410-D2F8-415E-820C-99AB7ECA85C0}" srcOrd="2" destOrd="0" presId="urn:microsoft.com/office/officeart/2008/layout/SquareAccentList"/>
    <dgm:cxn modelId="{55A3EA2D-1D4B-4C58-9F65-A8F28BF91605}" type="presParOf" srcId="{6E8E1F43-4B46-4322-B21A-72BFD07A9588}" destId="{54BADD6E-71D0-4D83-92B5-3AA3983768DC}" srcOrd="1" destOrd="0" presId="urn:microsoft.com/office/officeart/2008/layout/SquareAccentList"/>
    <dgm:cxn modelId="{2AC5FFA1-BEB7-4944-9498-617827CD0B08}" type="presParOf" srcId="{54BADD6E-71D0-4D83-92B5-3AA3983768DC}" destId="{C2C938FA-1B6B-4C39-B844-F1E1FB3BC0D7}" srcOrd="0" destOrd="0" presId="urn:microsoft.com/office/officeart/2008/layout/SquareAccentList"/>
    <dgm:cxn modelId="{8340A9C3-085F-4854-9E71-886B49161371}" type="presParOf" srcId="{C2C938FA-1B6B-4C39-B844-F1E1FB3BC0D7}" destId="{E121E5FA-6142-4FE4-86C4-A3ECFCCFD8C4}" srcOrd="0" destOrd="0" presId="urn:microsoft.com/office/officeart/2008/layout/SquareAccentList"/>
    <dgm:cxn modelId="{936EE635-9A8D-43B6-8BA9-F8F729D64B44}" type="presParOf" srcId="{C2C938FA-1B6B-4C39-B844-F1E1FB3BC0D7}" destId="{2927A828-48C0-4A16-A9A9-F637A1E1D433}" srcOrd="1" destOrd="0" presId="urn:microsoft.com/office/officeart/2008/layout/SquareAccentList"/>
    <dgm:cxn modelId="{37B159DD-DD01-499C-9EB5-164D4F9DAA1F}" type="presParOf" srcId="{9D1496DC-6CC0-4FD6-BFD1-0D328AED9C5F}" destId="{7CA051B3-0D54-43A3-B5C7-10F56BA26E01}" srcOrd="1" destOrd="0" presId="urn:microsoft.com/office/officeart/2008/layout/SquareAccentList"/>
    <dgm:cxn modelId="{272A54A0-9CEC-462F-95B9-2C0776A323C0}" type="presParOf" srcId="{7CA051B3-0D54-43A3-B5C7-10F56BA26E01}" destId="{E2FD7EE4-4803-48E6-A37F-27F43B12FC70}" srcOrd="0" destOrd="0" presId="urn:microsoft.com/office/officeart/2008/layout/SquareAccentList"/>
    <dgm:cxn modelId="{429D9AB0-5F27-486D-99AB-8863D56B88ED}" type="presParOf" srcId="{E2FD7EE4-4803-48E6-A37F-27F43B12FC70}" destId="{D0B3E6C6-9495-414D-860F-960D87BD3A99}" srcOrd="0" destOrd="0" presId="urn:microsoft.com/office/officeart/2008/layout/SquareAccentList"/>
    <dgm:cxn modelId="{44B0162F-95D4-4C33-96E7-4E83DE45254B}" type="presParOf" srcId="{E2FD7EE4-4803-48E6-A37F-27F43B12FC70}" destId="{693BD03B-08FF-4353-B80F-992B20EB2A57}" srcOrd="1" destOrd="0" presId="urn:microsoft.com/office/officeart/2008/layout/SquareAccentList"/>
    <dgm:cxn modelId="{BB9D7548-7D1A-45D8-A80B-A808A1B62BBE}" type="presParOf" srcId="{E2FD7EE4-4803-48E6-A37F-27F43B12FC70}" destId="{E259869C-32CC-490C-8F70-BBA2AA4B51E8}" srcOrd="2" destOrd="0" presId="urn:microsoft.com/office/officeart/2008/layout/SquareAccentList"/>
    <dgm:cxn modelId="{D7DCF7B8-FB67-4F9C-ACB8-4E22EAB3A841}" type="presParOf" srcId="{7CA051B3-0D54-43A3-B5C7-10F56BA26E01}" destId="{B862B0A4-19A8-475B-8483-21F0F5C47693}" srcOrd="1" destOrd="0" presId="urn:microsoft.com/office/officeart/2008/layout/SquareAccentList"/>
    <dgm:cxn modelId="{E828C5A1-FC45-4338-B14F-DBF81E4431D7}" type="presParOf" srcId="{B862B0A4-19A8-475B-8483-21F0F5C47693}" destId="{E6A230E9-11FE-48BD-91F0-E083882CCC5E}" srcOrd="0" destOrd="0" presId="urn:microsoft.com/office/officeart/2008/layout/SquareAccentList"/>
    <dgm:cxn modelId="{92197415-B272-4B0C-9DB8-1612382BDBF8}" type="presParOf" srcId="{E6A230E9-11FE-48BD-91F0-E083882CCC5E}" destId="{C4D7D940-E866-46C0-A834-7A540F3637B5}" srcOrd="0" destOrd="0" presId="urn:microsoft.com/office/officeart/2008/layout/SquareAccentList"/>
    <dgm:cxn modelId="{7B5E0DE3-A5C0-4330-83AC-410EFAAE87BD}" type="presParOf" srcId="{E6A230E9-11FE-48BD-91F0-E083882CCC5E}" destId="{19B77557-9F55-434E-8BA5-E0F4D73BCF68}"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422679-958F-4E9D-A7EB-D7BB3FA6F2D4}"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F70B3578-6991-4225-B315-70A615D505A0}">
      <dgm:prSet phldrT="[Text]" custT="1"/>
      <dgm:spPr/>
      <dgm:t>
        <a:bodyPr/>
        <a:lstStyle/>
        <a:p>
          <a:r>
            <a:rPr lang="en-US" altLang="zh-CN" sz="2800" dirty="0"/>
            <a:t>Existing Guidance</a:t>
          </a:r>
          <a:endParaRPr lang="en-US" sz="2800" dirty="0"/>
        </a:p>
      </dgm:t>
    </dgm:pt>
    <dgm:pt modelId="{5FE4C924-1E26-42EA-8764-77911E2B7348}" type="parTrans" cxnId="{00C76672-976A-4F68-8134-58E37F9EF5AE}">
      <dgm:prSet/>
      <dgm:spPr/>
      <dgm:t>
        <a:bodyPr/>
        <a:lstStyle/>
        <a:p>
          <a:endParaRPr lang="en-US"/>
        </a:p>
      </dgm:t>
    </dgm:pt>
    <dgm:pt modelId="{BE80B90C-6F44-4367-A96E-83E57BE387A1}" type="sibTrans" cxnId="{00C76672-976A-4F68-8134-58E37F9EF5AE}">
      <dgm:prSet/>
      <dgm:spPr/>
      <dgm:t>
        <a:bodyPr/>
        <a:lstStyle/>
        <a:p>
          <a:endParaRPr lang="en-US"/>
        </a:p>
      </dgm:t>
    </dgm:pt>
    <dgm:pt modelId="{BCA33B70-834A-40A9-BA96-DABBA4F2ABF3}">
      <dgm:prSet phldrT="[Text]" custT="1"/>
      <dgm:spPr/>
      <dgm:t>
        <a:bodyPr/>
        <a:lstStyle/>
        <a:p>
          <a:r>
            <a:rPr lang="en-US" sz="2800" dirty="0"/>
            <a:t>New G</a:t>
          </a:r>
          <a:r>
            <a:rPr lang="en-US" altLang="zh-CN" sz="2800" dirty="0"/>
            <a:t>uidance</a:t>
          </a:r>
          <a:endParaRPr lang="en-US" sz="2800" dirty="0"/>
        </a:p>
      </dgm:t>
    </dgm:pt>
    <dgm:pt modelId="{9B69027E-2C03-45E6-9996-E75C0DD63FCB}" type="parTrans" cxnId="{44D21FB5-00B2-42BC-B7CC-B78380FBCBA4}">
      <dgm:prSet/>
      <dgm:spPr/>
      <dgm:t>
        <a:bodyPr/>
        <a:lstStyle/>
        <a:p>
          <a:endParaRPr lang="en-US"/>
        </a:p>
      </dgm:t>
    </dgm:pt>
    <dgm:pt modelId="{72A71D30-52CD-4E75-90E8-F1C00A27586C}" type="sibTrans" cxnId="{44D21FB5-00B2-42BC-B7CC-B78380FBCBA4}">
      <dgm:prSet/>
      <dgm:spPr/>
      <dgm:t>
        <a:bodyPr/>
        <a:lstStyle/>
        <a:p>
          <a:endParaRPr lang="en-US"/>
        </a:p>
      </dgm:t>
    </dgm:pt>
    <dgm:pt modelId="{DD692EEA-8001-4F54-9F81-DFB546075DF4}">
      <dgm:prSet phldrT="[Text]" custT="1"/>
      <dgm:spPr/>
      <dgm:t>
        <a:bodyPr/>
        <a:lstStyle/>
        <a:p>
          <a:r>
            <a:rPr lang="en-US" sz="1400" b="1" i="1" dirty="0"/>
            <a:t>Performance obligations </a:t>
          </a:r>
          <a:r>
            <a:rPr lang="en-US" sz="1400" b="0" i="0" dirty="0"/>
            <a:t>and </a:t>
          </a:r>
          <a:r>
            <a:rPr lang="en-US" sz="1400" b="1" i="1" dirty="0"/>
            <a:t>distinct</a:t>
          </a:r>
          <a:br>
            <a:rPr lang="en-US" sz="1400" b="1" i="1" dirty="0"/>
          </a:br>
          <a:r>
            <a:rPr lang="en-US" sz="1400" b="0" i="0" dirty="0"/>
            <a:t>replace </a:t>
          </a:r>
          <a:r>
            <a:rPr lang="en-US" sz="1400" b="0" i="1" dirty="0"/>
            <a:t>deliverable </a:t>
          </a:r>
          <a:r>
            <a:rPr lang="en-US" sz="1400" b="0" i="0" dirty="0"/>
            <a:t>and </a:t>
          </a:r>
          <a:r>
            <a:rPr lang="en-US" sz="1400" b="0" i="1" dirty="0"/>
            <a:t>standalone</a:t>
          </a:r>
          <a:br>
            <a:rPr lang="en-US" sz="1400" b="0" i="1" dirty="0"/>
          </a:br>
          <a:r>
            <a:rPr lang="en-US" sz="1400" b="0" i="1" dirty="0"/>
            <a:t>value </a:t>
          </a:r>
          <a:r>
            <a:rPr lang="en-US" sz="1400" b="0" i="0" dirty="0"/>
            <a:t>in assessing multiple element</a:t>
          </a:r>
          <a:br>
            <a:rPr lang="en-US" sz="1400" b="0" i="0" dirty="0"/>
          </a:br>
          <a:r>
            <a:rPr lang="en-US" sz="1400" b="0" i="0" dirty="0"/>
            <a:t>arrangements</a:t>
          </a:r>
          <a:br>
            <a:rPr lang="en-US" sz="1400" dirty="0"/>
          </a:br>
          <a:endParaRPr lang="en-US" sz="1400" dirty="0"/>
        </a:p>
      </dgm:t>
    </dgm:pt>
    <dgm:pt modelId="{459748B1-E817-4550-AA33-39345730BA43}" type="parTrans" cxnId="{F43BA838-8D05-4596-9D5A-88EC29053062}">
      <dgm:prSet/>
      <dgm:spPr/>
      <dgm:t>
        <a:bodyPr/>
        <a:lstStyle/>
        <a:p>
          <a:endParaRPr lang="en-US"/>
        </a:p>
      </dgm:t>
    </dgm:pt>
    <dgm:pt modelId="{C7DE8479-B743-410A-B44C-E61DB65822D2}" type="sibTrans" cxnId="{F43BA838-8D05-4596-9D5A-88EC29053062}">
      <dgm:prSet/>
      <dgm:spPr/>
      <dgm:t>
        <a:bodyPr/>
        <a:lstStyle/>
        <a:p>
          <a:endParaRPr lang="en-US"/>
        </a:p>
      </dgm:t>
    </dgm:pt>
    <dgm:pt modelId="{1FC81CCF-AE8C-4B70-BD6E-F8C6838F6646}">
      <dgm:prSet custT="1"/>
      <dgm:spPr/>
      <dgm:t>
        <a:bodyPr/>
        <a:lstStyle/>
        <a:p>
          <a:r>
            <a:rPr lang="en-US" sz="1400" b="0" i="0" dirty="0"/>
            <a:t>Deliverables must have standalone value</a:t>
          </a:r>
          <a:br>
            <a:rPr lang="en-US" sz="1400" b="0" i="0" dirty="0"/>
          </a:br>
          <a:r>
            <a:rPr lang="en-US" sz="1400" b="0" i="0" dirty="0"/>
            <a:t>to be accounted for separately</a:t>
          </a:r>
          <a:br>
            <a:rPr lang="en-US" sz="800" dirty="0"/>
          </a:br>
          <a:endParaRPr lang="en-US" sz="800" dirty="0"/>
        </a:p>
      </dgm:t>
    </dgm:pt>
    <dgm:pt modelId="{59F79FDE-9540-4689-8962-8255EBE92C5F}" type="parTrans" cxnId="{EAB4ADD0-F630-47FC-9536-E3BA87F473FC}">
      <dgm:prSet/>
      <dgm:spPr/>
      <dgm:t>
        <a:bodyPr/>
        <a:lstStyle/>
        <a:p>
          <a:endParaRPr lang="en-US"/>
        </a:p>
      </dgm:t>
    </dgm:pt>
    <dgm:pt modelId="{E9DEED56-AE2E-4EFA-BAA0-8B3E64127C34}" type="sibTrans" cxnId="{EAB4ADD0-F630-47FC-9536-E3BA87F473FC}">
      <dgm:prSet/>
      <dgm:spPr/>
      <dgm:t>
        <a:bodyPr/>
        <a:lstStyle/>
        <a:p>
          <a:endParaRPr lang="en-US"/>
        </a:p>
      </dgm:t>
    </dgm:pt>
    <dgm:pt modelId="{9D1496DC-6CC0-4FD6-BFD1-0D328AED9C5F}" type="pres">
      <dgm:prSet presAssocID="{42422679-958F-4E9D-A7EB-D7BB3FA6F2D4}" presName="layout" presStyleCnt="0">
        <dgm:presLayoutVars>
          <dgm:chMax/>
          <dgm:chPref/>
          <dgm:dir/>
          <dgm:resizeHandles/>
        </dgm:presLayoutVars>
      </dgm:prSet>
      <dgm:spPr/>
    </dgm:pt>
    <dgm:pt modelId="{6E8E1F43-4B46-4322-B21A-72BFD07A9588}" type="pres">
      <dgm:prSet presAssocID="{F70B3578-6991-4225-B315-70A615D505A0}" presName="root" presStyleCnt="0">
        <dgm:presLayoutVars>
          <dgm:chMax/>
          <dgm:chPref/>
        </dgm:presLayoutVars>
      </dgm:prSet>
      <dgm:spPr/>
    </dgm:pt>
    <dgm:pt modelId="{8D6F0840-C446-432C-BF3C-E5A85ED9B506}" type="pres">
      <dgm:prSet presAssocID="{F70B3578-6991-4225-B315-70A615D505A0}" presName="rootComposite" presStyleCnt="0">
        <dgm:presLayoutVars/>
      </dgm:prSet>
      <dgm:spPr/>
    </dgm:pt>
    <dgm:pt modelId="{F5FD95A7-7812-42C2-A064-20072630D20B}" type="pres">
      <dgm:prSet presAssocID="{F70B3578-6991-4225-B315-70A615D505A0}" presName="ParentAccent" presStyleLbl="alignNode1" presStyleIdx="0" presStyleCnt="2"/>
      <dgm:spPr/>
    </dgm:pt>
    <dgm:pt modelId="{FCC39D5D-0023-45B5-83D0-D0573B760FD3}" type="pres">
      <dgm:prSet presAssocID="{F70B3578-6991-4225-B315-70A615D505A0}" presName="ParentSmallAccent" presStyleLbl="fgAcc1" presStyleIdx="0" presStyleCnt="2"/>
      <dgm:spPr/>
    </dgm:pt>
    <dgm:pt modelId="{CBBCF410-D2F8-415E-820C-99AB7ECA85C0}" type="pres">
      <dgm:prSet presAssocID="{F70B3578-6991-4225-B315-70A615D505A0}" presName="Parent" presStyleLbl="revTx" presStyleIdx="0" presStyleCnt="4">
        <dgm:presLayoutVars>
          <dgm:chMax/>
          <dgm:chPref val="4"/>
          <dgm:bulletEnabled val="1"/>
        </dgm:presLayoutVars>
      </dgm:prSet>
      <dgm:spPr/>
    </dgm:pt>
    <dgm:pt modelId="{54BADD6E-71D0-4D83-92B5-3AA3983768DC}" type="pres">
      <dgm:prSet presAssocID="{F70B3578-6991-4225-B315-70A615D505A0}" presName="childShape" presStyleCnt="0">
        <dgm:presLayoutVars>
          <dgm:chMax val="0"/>
          <dgm:chPref val="0"/>
        </dgm:presLayoutVars>
      </dgm:prSet>
      <dgm:spPr/>
    </dgm:pt>
    <dgm:pt modelId="{C2C938FA-1B6B-4C39-B844-F1E1FB3BC0D7}" type="pres">
      <dgm:prSet presAssocID="{1FC81CCF-AE8C-4B70-BD6E-F8C6838F6646}" presName="childComposite" presStyleCnt="0">
        <dgm:presLayoutVars>
          <dgm:chMax val="0"/>
          <dgm:chPref val="0"/>
        </dgm:presLayoutVars>
      </dgm:prSet>
      <dgm:spPr/>
    </dgm:pt>
    <dgm:pt modelId="{E121E5FA-6142-4FE4-86C4-A3ECFCCFD8C4}" type="pres">
      <dgm:prSet presAssocID="{1FC81CCF-AE8C-4B70-BD6E-F8C6838F6646}" presName="ChildAccent" presStyleLbl="solidFgAcc1" presStyleIdx="0" presStyleCnt="2"/>
      <dgm:spPr/>
    </dgm:pt>
    <dgm:pt modelId="{2927A828-48C0-4A16-A9A9-F637A1E1D433}" type="pres">
      <dgm:prSet presAssocID="{1FC81CCF-AE8C-4B70-BD6E-F8C6838F6646}" presName="Child" presStyleLbl="revTx" presStyleIdx="1" presStyleCnt="4">
        <dgm:presLayoutVars>
          <dgm:chMax val="0"/>
          <dgm:chPref val="0"/>
          <dgm:bulletEnabled val="1"/>
        </dgm:presLayoutVars>
      </dgm:prSet>
      <dgm:spPr/>
    </dgm:pt>
    <dgm:pt modelId="{7CA051B3-0D54-43A3-B5C7-10F56BA26E01}" type="pres">
      <dgm:prSet presAssocID="{BCA33B70-834A-40A9-BA96-DABBA4F2ABF3}" presName="root" presStyleCnt="0">
        <dgm:presLayoutVars>
          <dgm:chMax/>
          <dgm:chPref/>
        </dgm:presLayoutVars>
      </dgm:prSet>
      <dgm:spPr/>
    </dgm:pt>
    <dgm:pt modelId="{E2FD7EE4-4803-48E6-A37F-27F43B12FC70}" type="pres">
      <dgm:prSet presAssocID="{BCA33B70-834A-40A9-BA96-DABBA4F2ABF3}" presName="rootComposite" presStyleCnt="0">
        <dgm:presLayoutVars/>
      </dgm:prSet>
      <dgm:spPr/>
    </dgm:pt>
    <dgm:pt modelId="{D0B3E6C6-9495-414D-860F-960D87BD3A99}" type="pres">
      <dgm:prSet presAssocID="{BCA33B70-834A-40A9-BA96-DABBA4F2ABF3}" presName="ParentAccent" presStyleLbl="alignNode1" presStyleIdx="1" presStyleCnt="2"/>
      <dgm:spPr/>
    </dgm:pt>
    <dgm:pt modelId="{693BD03B-08FF-4353-B80F-992B20EB2A57}" type="pres">
      <dgm:prSet presAssocID="{BCA33B70-834A-40A9-BA96-DABBA4F2ABF3}" presName="ParentSmallAccent" presStyleLbl="fgAcc1" presStyleIdx="1" presStyleCnt="2"/>
      <dgm:spPr/>
    </dgm:pt>
    <dgm:pt modelId="{E259869C-32CC-490C-8F70-BBA2AA4B51E8}" type="pres">
      <dgm:prSet presAssocID="{BCA33B70-834A-40A9-BA96-DABBA4F2ABF3}" presName="Parent" presStyleLbl="revTx" presStyleIdx="2" presStyleCnt="4">
        <dgm:presLayoutVars>
          <dgm:chMax/>
          <dgm:chPref val="4"/>
          <dgm:bulletEnabled val="1"/>
        </dgm:presLayoutVars>
      </dgm:prSet>
      <dgm:spPr/>
    </dgm:pt>
    <dgm:pt modelId="{B862B0A4-19A8-475B-8483-21F0F5C47693}" type="pres">
      <dgm:prSet presAssocID="{BCA33B70-834A-40A9-BA96-DABBA4F2ABF3}" presName="childShape" presStyleCnt="0">
        <dgm:presLayoutVars>
          <dgm:chMax val="0"/>
          <dgm:chPref val="0"/>
        </dgm:presLayoutVars>
      </dgm:prSet>
      <dgm:spPr/>
    </dgm:pt>
    <dgm:pt modelId="{E6A230E9-11FE-48BD-91F0-E083882CCC5E}" type="pres">
      <dgm:prSet presAssocID="{DD692EEA-8001-4F54-9F81-DFB546075DF4}" presName="childComposite" presStyleCnt="0">
        <dgm:presLayoutVars>
          <dgm:chMax val="0"/>
          <dgm:chPref val="0"/>
        </dgm:presLayoutVars>
      </dgm:prSet>
      <dgm:spPr/>
    </dgm:pt>
    <dgm:pt modelId="{C4D7D940-E866-46C0-A834-7A540F3637B5}" type="pres">
      <dgm:prSet presAssocID="{DD692EEA-8001-4F54-9F81-DFB546075DF4}" presName="ChildAccent" presStyleLbl="solidFgAcc1" presStyleIdx="1" presStyleCnt="2"/>
      <dgm:spPr/>
    </dgm:pt>
    <dgm:pt modelId="{19B77557-9F55-434E-8BA5-E0F4D73BCF68}" type="pres">
      <dgm:prSet presAssocID="{DD692EEA-8001-4F54-9F81-DFB546075DF4}" presName="Child" presStyleLbl="revTx" presStyleIdx="3" presStyleCnt="4">
        <dgm:presLayoutVars>
          <dgm:chMax val="0"/>
          <dgm:chPref val="0"/>
          <dgm:bulletEnabled val="1"/>
        </dgm:presLayoutVars>
      </dgm:prSet>
      <dgm:spPr/>
    </dgm:pt>
  </dgm:ptLst>
  <dgm:cxnLst>
    <dgm:cxn modelId="{0D8A6252-0C89-469F-8176-8F234B0D2FDC}" type="presOf" srcId="{42422679-958F-4E9D-A7EB-D7BB3FA6F2D4}" destId="{9D1496DC-6CC0-4FD6-BFD1-0D328AED9C5F}" srcOrd="0" destOrd="0" presId="urn:microsoft.com/office/officeart/2008/layout/SquareAccentList"/>
    <dgm:cxn modelId="{EAB4ADD0-F630-47FC-9536-E3BA87F473FC}" srcId="{F70B3578-6991-4225-B315-70A615D505A0}" destId="{1FC81CCF-AE8C-4B70-BD6E-F8C6838F6646}" srcOrd="0" destOrd="0" parTransId="{59F79FDE-9540-4689-8962-8255EBE92C5F}" sibTransId="{E9DEED56-AE2E-4EFA-BAA0-8B3E64127C34}"/>
    <dgm:cxn modelId="{88328EB7-B5D3-4004-9A6F-C5B8E4E7E6E0}" type="presOf" srcId="{1FC81CCF-AE8C-4B70-BD6E-F8C6838F6646}" destId="{2927A828-48C0-4A16-A9A9-F637A1E1D433}" srcOrd="0" destOrd="0" presId="urn:microsoft.com/office/officeart/2008/layout/SquareAccentList"/>
    <dgm:cxn modelId="{36209B0F-B18B-4D2F-B6CA-5782D5F745EE}" type="presOf" srcId="{DD692EEA-8001-4F54-9F81-DFB546075DF4}" destId="{19B77557-9F55-434E-8BA5-E0F4D73BCF68}" srcOrd="0" destOrd="0" presId="urn:microsoft.com/office/officeart/2008/layout/SquareAccentList"/>
    <dgm:cxn modelId="{933E121C-5FA5-4E92-A022-5D1D32680CAC}" type="presOf" srcId="{F70B3578-6991-4225-B315-70A615D505A0}" destId="{CBBCF410-D2F8-415E-820C-99AB7ECA85C0}" srcOrd="0" destOrd="0" presId="urn:microsoft.com/office/officeart/2008/layout/SquareAccentList"/>
    <dgm:cxn modelId="{F43BA838-8D05-4596-9D5A-88EC29053062}" srcId="{BCA33B70-834A-40A9-BA96-DABBA4F2ABF3}" destId="{DD692EEA-8001-4F54-9F81-DFB546075DF4}" srcOrd="0" destOrd="0" parTransId="{459748B1-E817-4550-AA33-39345730BA43}" sibTransId="{C7DE8479-B743-410A-B44C-E61DB65822D2}"/>
    <dgm:cxn modelId="{9A4B1352-18B5-49BB-8D5B-69DD8C49CFD4}" type="presOf" srcId="{BCA33B70-834A-40A9-BA96-DABBA4F2ABF3}" destId="{E259869C-32CC-490C-8F70-BBA2AA4B51E8}" srcOrd="0" destOrd="0" presId="urn:microsoft.com/office/officeart/2008/layout/SquareAccentList"/>
    <dgm:cxn modelId="{44D21FB5-00B2-42BC-B7CC-B78380FBCBA4}" srcId="{42422679-958F-4E9D-A7EB-D7BB3FA6F2D4}" destId="{BCA33B70-834A-40A9-BA96-DABBA4F2ABF3}" srcOrd="1" destOrd="0" parTransId="{9B69027E-2C03-45E6-9996-E75C0DD63FCB}" sibTransId="{72A71D30-52CD-4E75-90E8-F1C00A27586C}"/>
    <dgm:cxn modelId="{00C76672-976A-4F68-8134-58E37F9EF5AE}" srcId="{42422679-958F-4E9D-A7EB-D7BB3FA6F2D4}" destId="{F70B3578-6991-4225-B315-70A615D505A0}" srcOrd="0" destOrd="0" parTransId="{5FE4C924-1E26-42EA-8764-77911E2B7348}" sibTransId="{BE80B90C-6F44-4367-A96E-83E57BE387A1}"/>
    <dgm:cxn modelId="{6E6DB682-6DD6-4029-B176-912C37534401}" type="presParOf" srcId="{9D1496DC-6CC0-4FD6-BFD1-0D328AED9C5F}" destId="{6E8E1F43-4B46-4322-B21A-72BFD07A9588}" srcOrd="0" destOrd="0" presId="urn:microsoft.com/office/officeart/2008/layout/SquareAccentList"/>
    <dgm:cxn modelId="{FFAF4448-88CD-4239-A3D8-E9B72C5CC90D}" type="presParOf" srcId="{6E8E1F43-4B46-4322-B21A-72BFD07A9588}" destId="{8D6F0840-C446-432C-BF3C-E5A85ED9B506}" srcOrd="0" destOrd="0" presId="urn:microsoft.com/office/officeart/2008/layout/SquareAccentList"/>
    <dgm:cxn modelId="{D08018DA-CB1C-48E9-9087-5534289FD107}" type="presParOf" srcId="{8D6F0840-C446-432C-BF3C-E5A85ED9B506}" destId="{F5FD95A7-7812-42C2-A064-20072630D20B}" srcOrd="0" destOrd="0" presId="urn:microsoft.com/office/officeart/2008/layout/SquareAccentList"/>
    <dgm:cxn modelId="{7B3708BE-334F-4C24-8F0C-557AB3052257}" type="presParOf" srcId="{8D6F0840-C446-432C-BF3C-E5A85ED9B506}" destId="{FCC39D5D-0023-45B5-83D0-D0573B760FD3}" srcOrd="1" destOrd="0" presId="urn:microsoft.com/office/officeart/2008/layout/SquareAccentList"/>
    <dgm:cxn modelId="{3F3A4EC5-5D57-4B9F-867C-E4C3497F3974}" type="presParOf" srcId="{8D6F0840-C446-432C-BF3C-E5A85ED9B506}" destId="{CBBCF410-D2F8-415E-820C-99AB7ECA85C0}" srcOrd="2" destOrd="0" presId="urn:microsoft.com/office/officeart/2008/layout/SquareAccentList"/>
    <dgm:cxn modelId="{55A3EA2D-1D4B-4C58-9F65-A8F28BF91605}" type="presParOf" srcId="{6E8E1F43-4B46-4322-B21A-72BFD07A9588}" destId="{54BADD6E-71D0-4D83-92B5-3AA3983768DC}" srcOrd="1" destOrd="0" presId="urn:microsoft.com/office/officeart/2008/layout/SquareAccentList"/>
    <dgm:cxn modelId="{2AC5FFA1-BEB7-4944-9498-617827CD0B08}" type="presParOf" srcId="{54BADD6E-71D0-4D83-92B5-3AA3983768DC}" destId="{C2C938FA-1B6B-4C39-B844-F1E1FB3BC0D7}" srcOrd="0" destOrd="0" presId="urn:microsoft.com/office/officeart/2008/layout/SquareAccentList"/>
    <dgm:cxn modelId="{8340A9C3-085F-4854-9E71-886B49161371}" type="presParOf" srcId="{C2C938FA-1B6B-4C39-B844-F1E1FB3BC0D7}" destId="{E121E5FA-6142-4FE4-86C4-A3ECFCCFD8C4}" srcOrd="0" destOrd="0" presId="urn:microsoft.com/office/officeart/2008/layout/SquareAccentList"/>
    <dgm:cxn modelId="{936EE635-9A8D-43B6-8BA9-F8F729D64B44}" type="presParOf" srcId="{C2C938FA-1B6B-4C39-B844-F1E1FB3BC0D7}" destId="{2927A828-48C0-4A16-A9A9-F637A1E1D433}" srcOrd="1" destOrd="0" presId="urn:microsoft.com/office/officeart/2008/layout/SquareAccentList"/>
    <dgm:cxn modelId="{37B159DD-DD01-499C-9EB5-164D4F9DAA1F}" type="presParOf" srcId="{9D1496DC-6CC0-4FD6-BFD1-0D328AED9C5F}" destId="{7CA051B3-0D54-43A3-B5C7-10F56BA26E01}" srcOrd="1" destOrd="0" presId="urn:microsoft.com/office/officeart/2008/layout/SquareAccentList"/>
    <dgm:cxn modelId="{272A54A0-9CEC-462F-95B9-2C0776A323C0}" type="presParOf" srcId="{7CA051B3-0D54-43A3-B5C7-10F56BA26E01}" destId="{E2FD7EE4-4803-48E6-A37F-27F43B12FC70}" srcOrd="0" destOrd="0" presId="urn:microsoft.com/office/officeart/2008/layout/SquareAccentList"/>
    <dgm:cxn modelId="{429D9AB0-5F27-486D-99AB-8863D56B88ED}" type="presParOf" srcId="{E2FD7EE4-4803-48E6-A37F-27F43B12FC70}" destId="{D0B3E6C6-9495-414D-860F-960D87BD3A99}" srcOrd="0" destOrd="0" presId="urn:microsoft.com/office/officeart/2008/layout/SquareAccentList"/>
    <dgm:cxn modelId="{44B0162F-95D4-4C33-96E7-4E83DE45254B}" type="presParOf" srcId="{E2FD7EE4-4803-48E6-A37F-27F43B12FC70}" destId="{693BD03B-08FF-4353-B80F-992B20EB2A57}" srcOrd="1" destOrd="0" presId="urn:microsoft.com/office/officeart/2008/layout/SquareAccentList"/>
    <dgm:cxn modelId="{BB9D7548-7D1A-45D8-A80B-A808A1B62BBE}" type="presParOf" srcId="{E2FD7EE4-4803-48E6-A37F-27F43B12FC70}" destId="{E259869C-32CC-490C-8F70-BBA2AA4B51E8}" srcOrd="2" destOrd="0" presId="urn:microsoft.com/office/officeart/2008/layout/SquareAccentList"/>
    <dgm:cxn modelId="{D7DCF7B8-FB67-4F9C-ACB8-4E22EAB3A841}" type="presParOf" srcId="{7CA051B3-0D54-43A3-B5C7-10F56BA26E01}" destId="{B862B0A4-19A8-475B-8483-21F0F5C47693}" srcOrd="1" destOrd="0" presId="urn:microsoft.com/office/officeart/2008/layout/SquareAccentList"/>
    <dgm:cxn modelId="{E828C5A1-FC45-4338-B14F-DBF81E4431D7}" type="presParOf" srcId="{B862B0A4-19A8-475B-8483-21F0F5C47693}" destId="{E6A230E9-11FE-48BD-91F0-E083882CCC5E}" srcOrd="0" destOrd="0" presId="urn:microsoft.com/office/officeart/2008/layout/SquareAccentList"/>
    <dgm:cxn modelId="{92197415-B272-4B0C-9DB8-1612382BDBF8}" type="presParOf" srcId="{E6A230E9-11FE-48BD-91F0-E083882CCC5E}" destId="{C4D7D940-E866-46C0-A834-7A540F3637B5}" srcOrd="0" destOrd="0" presId="urn:microsoft.com/office/officeart/2008/layout/SquareAccentList"/>
    <dgm:cxn modelId="{7B5E0DE3-A5C0-4330-83AC-410EFAAE87BD}" type="presParOf" srcId="{E6A230E9-11FE-48BD-91F0-E083882CCC5E}" destId="{19B77557-9F55-434E-8BA5-E0F4D73BCF68}"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422679-958F-4E9D-A7EB-D7BB3FA6F2D4}"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F70B3578-6991-4225-B315-70A615D505A0}">
      <dgm:prSet phldrT="[Text]" custT="1"/>
      <dgm:spPr/>
      <dgm:t>
        <a:bodyPr/>
        <a:lstStyle/>
        <a:p>
          <a:r>
            <a:rPr lang="en-US" altLang="zh-CN" sz="2400" dirty="0"/>
            <a:t>Existing Guidance</a:t>
          </a:r>
          <a:endParaRPr lang="en-US" sz="2400" dirty="0"/>
        </a:p>
      </dgm:t>
    </dgm:pt>
    <dgm:pt modelId="{5FE4C924-1E26-42EA-8764-77911E2B7348}" type="parTrans" cxnId="{00C76672-976A-4F68-8134-58E37F9EF5AE}">
      <dgm:prSet/>
      <dgm:spPr/>
      <dgm:t>
        <a:bodyPr/>
        <a:lstStyle/>
        <a:p>
          <a:endParaRPr lang="en-US"/>
        </a:p>
      </dgm:t>
    </dgm:pt>
    <dgm:pt modelId="{BE80B90C-6F44-4367-A96E-83E57BE387A1}" type="sibTrans" cxnId="{00C76672-976A-4F68-8134-58E37F9EF5AE}">
      <dgm:prSet/>
      <dgm:spPr/>
      <dgm:t>
        <a:bodyPr/>
        <a:lstStyle/>
        <a:p>
          <a:endParaRPr lang="en-US"/>
        </a:p>
      </dgm:t>
    </dgm:pt>
    <dgm:pt modelId="{BCA33B70-834A-40A9-BA96-DABBA4F2ABF3}">
      <dgm:prSet phldrT="[Text]" custT="1"/>
      <dgm:spPr/>
      <dgm:t>
        <a:bodyPr/>
        <a:lstStyle/>
        <a:p>
          <a:r>
            <a:rPr lang="en-US" sz="2400" dirty="0"/>
            <a:t>New G</a:t>
          </a:r>
          <a:r>
            <a:rPr lang="en-US" altLang="zh-CN" sz="2400" dirty="0"/>
            <a:t>uidance</a:t>
          </a:r>
          <a:endParaRPr lang="en-US" sz="2400" dirty="0"/>
        </a:p>
      </dgm:t>
    </dgm:pt>
    <dgm:pt modelId="{9B69027E-2C03-45E6-9996-E75C0DD63FCB}" type="parTrans" cxnId="{44D21FB5-00B2-42BC-B7CC-B78380FBCBA4}">
      <dgm:prSet/>
      <dgm:spPr/>
      <dgm:t>
        <a:bodyPr/>
        <a:lstStyle/>
        <a:p>
          <a:endParaRPr lang="en-US"/>
        </a:p>
      </dgm:t>
    </dgm:pt>
    <dgm:pt modelId="{72A71D30-52CD-4E75-90E8-F1C00A27586C}" type="sibTrans" cxnId="{44D21FB5-00B2-42BC-B7CC-B78380FBCBA4}">
      <dgm:prSet/>
      <dgm:spPr/>
      <dgm:t>
        <a:bodyPr/>
        <a:lstStyle/>
        <a:p>
          <a:endParaRPr lang="en-US"/>
        </a:p>
      </dgm:t>
    </dgm:pt>
    <dgm:pt modelId="{DD692EEA-8001-4F54-9F81-DFB546075DF4}">
      <dgm:prSet phldrT="[Text]" custT="1"/>
      <dgm:spPr/>
      <dgm:t>
        <a:bodyPr/>
        <a:lstStyle/>
        <a:p>
          <a:r>
            <a:rPr lang="en-US" sz="1200" b="0" i="0" dirty="0"/>
            <a:t>Entities must assess whether a significant financing component exists</a:t>
          </a:r>
          <a:endParaRPr lang="en-US" sz="1200" dirty="0"/>
        </a:p>
      </dgm:t>
    </dgm:pt>
    <dgm:pt modelId="{459748B1-E817-4550-AA33-39345730BA43}" type="parTrans" cxnId="{F43BA838-8D05-4596-9D5A-88EC29053062}">
      <dgm:prSet/>
      <dgm:spPr/>
      <dgm:t>
        <a:bodyPr/>
        <a:lstStyle/>
        <a:p>
          <a:endParaRPr lang="en-US"/>
        </a:p>
      </dgm:t>
    </dgm:pt>
    <dgm:pt modelId="{C7DE8479-B743-410A-B44C-E61DB65822D2}" type="sibTrans" cxnId="{F43BA838-8D05-4596-9D5A-88EC29053062}">
      <dgm:prSet/>
      <dgm:spPr/>
      <dgm:t>
        <a:bodyPr/>
        <a:lstStyle/>
        <a:p>
          <a:endParaRPr lang="en-US"/>
        </a:p>
      </dgm:t>
    </dgm:pt>
    <dgm:pt modelId="{1FC81CCF-AE8C-4B70-BD6E-F8C6838F6646}">
      <dgm:prSet custT="1"/>
      <dgm:spPr/>
      <dgm:t>
        <a:bodyPr/>
        <a:lstStyle/>
        <a:p>
          <a:r>
            <a:rPr lang="en-US" sz="1200" b="0" i="0" dirty="0"/>
            <a:t>Arrangement’s fee must be fixed or</a:t>
          </a:r>
          <a:br>
            <a:rPr lang="en-US" sz="1200" b="0" i="0" dirty="0"/>
          </a:br>
          <a:r>
            <a:rPr lang="en-US" sz="1200" b="0" i="0" dirty="0"/>
            <a:t>determinable for revenue to be</a:t>
          </a:r>
          <a:br>
            <a:rPr lang="en-US" sz="1200" b="0" i="0" dirty="0"/>
          </a:br>
          <a:r>
            <a:rPr lang="en-US" sz="1200" b="0" i="0" dirty="0"/>
            <a:t>recognized</a:t>
          </a:r>
          <a:endParaRPr lang="en-US" sz="1200" dirty="0"/>
        </a:p>
      </dgm:t>
    </dgm:pt>
    <dgm:pt modelId="{59F79FDE-9540-4689-8962-8255EBE92C5F}" type="parTrans" cxnId="{EAB4ADD0-F630-47FC-9536-E3BA87F473FC}">
      <dgm:prSet/>
      <dgm:spPr/>
      <dgm:t>
        <a:bodyPr/>
        <a:lstStyle/>
        <a:p>
          <a:endParaRPr lang="en-US"/>
        </a:p>
      </dgm:t>
    </dgm:pt>
    <dgm:pt modelId="{E9DEED56-AE2E-4EFA-BAA0-8B3E64127C34}" type="sibTrans" cxnId="{EAB4ADD0-F630-47FC-9536-E3BA87F473FC}">
      <dgm:prSet/>
      <dgm:spPr/>
      <dgm:t>
        <a:bodyPr/>
        <a:lstStyle/>
        <a:p>
          <a:endParaRPr lang="en-US"/>
        </a:p>
      </dgm:t>
    </dgm:pt>
    <dgm:pt modelId="{1F5BA13D-37B5-46DA-9980-7CF7B2D3FB65}">
      <dgm:prSet custT="1"/>
      <dgm:spPr/>
      <dgm:t>
        <a:bodyPr/>
        <a:lstStyle/>
        <a:p>
          <a:r>
            <a:rPr lang="en-US" sz="1200" b="0" i="0" dirty="0"/>
            <a:t>Discounting of revenues required in</a:t>
          </a:r>
          <a:br>
            <a:rPr lang="en-US" sz="1200" b="0" i="0" dirty="0"/>
          </a:br>
          <a:r>
            <a:rPr lang="en-US" sz="1200" b="0" i="0" dirty="0"/>
            <a:t>limited circumstances</a:t>
          </a:r>
          <a:br>
            <a:rPr lang="en-US" sz="1200" b="0" i="0" dirty="0"/>
          </a:br>
          <a:endParaRPr lang="en-US" sz="1200" dirty="0"/>
        </a:p>
      </dgm:t>
    </dgm:pt>
    <dgm:pt modelId="{7BEB1346-27EB-4CDF-91C0-AE8DC00A336E}" type="parTrans" cxnId="{9BF643F0-885A-4582-863A-33517FC6FE55}">
      <dgm:prSet/>
      <dgm:spPr/>
      <dgm:t>
        <a:bodyPr/>
        <a:lstStyle/>
        <a:p>
          <a:endParaRPr lang="en-US"/>
        </a:p>
      </dgm:t>
    </dgm:pt>
    <dgm:pt modelId="{4A4AB8DB-EB76-4252-B40E-2D22003B3F43}" type="sibTrans" cxnId="{9BF643F0-885A-4582-863A-33517FC6FE55}">
      <dgm:prSet/>
      <dgm:spPr/>
      <dgm:t>
        <a:bodyPr/>
        <a:lstStyle/>
        <a:p>
          <a:endParaRPr lang="en-US"/>
        </a:p>
      </dgm:t>
    </dgm:pt>
    <dgm:pt modelId="{00725057-1FC4-40DC-B2E2-B95EE59950ED}">
      <dgm:prSet phldrT="[Text]" custT="1"/>
      <dgm:spPr/>
      <dgm:t>
        <a:bodyPr/>
        <a:lstStyle/>
        <a:p>
          <a:r>
            <a:rPr lang="en-US" sz="1400" b="0" i="0" dirty="0"/>
            <a:t>Variable consideration must be</a:t>
          </a:r>
          <a:br>
            <a:rPr lang="en-US" sz="1400" b="0" i="0" dirty="0"/>
          </a:br>
          <a:r>
            <a:rPr lang="en-US" sz="1400" b="0" i="0" dirty="0"/>
            <a:t>estimated subject to a constraint</a:t>
          </a:r>
          <a:endParaRPr lang="en-US" sz="1400" dirty="0"/>
        </a:p>
      </dgm:t>
    </dgm:pt>
    <dgm:pt modelId="{B2F7AB5A-F43E-4505-AB33-6E8CEF4FA91B}" type="parTrans" cxnId="{E1D4293C-EBE6-4249-94C5-FAC4A4D59B4B}">
      <dgm:prSet/>
      <dgm:spPr/>
      <dgm:t>
        <a:bodyPr/>
        <a:lstStyle/>
        <a:p>
          <a:endParaRPr lang="en-US"/>
        </a:p>
      </dgm:t>
    </dgm:pt>
    <dgm:pt modelId="{728A5AFC-AF22-4818-B667-4F4C7DAB29A2}" type="sibTrans" cxnId="{E1D4293C-EBE6-4249-94C5-FAC4A4D59B4B}">
      <dgm:prSet/>
      <dgm:spPr/>
      <dgm:t>
        <a:bodyPr/>
        <a:lstStyle/>
        <a:p>
          <a:endParaRPr lang="en-US"/>
        </a:p>
      </dgm:t>
    </dgm:pt>
    <dgm:pt modelId="{9D1496DC-6CC0-4FD6-BFD1-0D328AED9C5F}" type="pres">
      <dgm:prSet presAssocID="{42422679-958F-4E9D-A7EB-D7BB3FA6F2D4}" presName="layout" presStyleCnt="0">
        <dgm:presLayoutVars>
          <dgm:chMax/>
          <dgm:chPref/>
          <dgm:dir/>
          <dgm:resizeHandles/>
        </dgm:presLayoutVars>
      </dgm:prSet>
      <dgm:spPr/>
    </dgm:pt>
    <dgm:pt modelId="{6E8E1F43-4B46-4322-B21A-72BFD07A9588}" type="pres">
      <dgm:prSet presAssocID="{F70B3578-6991-4225-B315-70A615D505A0}" presName="root" presStyleCnt="0">
        <dgm:presLayoutVars>
          <dgm:chMax/>
          <dgm:chPref/>
        </dgm:presLayoutVars>
      </dgm:prSet>
      <dgm:spPr/>
    </dgm:pt>
    <dgm:pt modelId="{8D6F0840-C446-432C-BF3C-E5A85ED9B506}" type="pres">
      <dgm:prSet presAssocID="{F70B3578-6991-4225-B315-70A615D505A0}" presName="rootComposite" presStyleCnt="0">
        <dgm:presLayoutVars/>
      </dgm:prSet>
      <dgm:spPr/>
    </dgm:pt>
    <dgm:pt modelId="{F5FD95A7-7812-42C2-A064-20072630D20B}" type="pres">
      <dgm:prSet presAssocID="{F70B3578-6991-4225-B315-70A615D505A0}" presName="ParentAccent" presStyleLbl="alignNode1" presStyleIdx="0" presStyleCnt="2"/>
      <dgm:spPr/>
    </dgm:pt>
    <dgm:pt modelId="{FCC39D5D-0023-45B5-83D0-D0573B760FD3}" type="pres">
      <dgm:prSet presAssocID="{F70B3578-6991-4225-B315-70A615D505A0}" presName="ParentSmallAccent" presStyleLbl="fgAcc1" presStyleIdx="0" presStyleCnt="2"/>
      <dgm:spPr/>
    </dgm:pt>
    <dgm:pt modelId="{CBBCF410-D2F8-415E-820C-99AB7ECA85C0}" type="pres">
      <dgm:prSet presAssocID="{F70B3578-6991-4225-B315-70A615D505A0}" presName="Parent" presStyleLbl="revTx" presStyleIdx="0" presStyleCnt="6">
        <dgm:presLayoutVars>
          <dgm:chMax/>
          <dgm:chPref val="4"/>
          <dgm:bulletEnabled val="1"/>
        </dgm:presLayoutVars>
      </dgm:prSet>
      <dgm:spPr/>
    </dgm:pt>
    <dgm:pt modelId="{54BADD6E-71D0-4D83-92B5-3AA3983768DC}" type="pres">
      <dgm:prSet presAssocID="{F70B3578-6991-4225-B315-70A615D505A0}" presName="childShape" presStyleCnt="0">
        <dgm:presLayoutVars>
          <dgm:chMax val="0"/>
          <dgm:chPref val="0"/>
        </dgm:presLayoutVars>
      </dgm:prSet>
      <dgm:spPr/>
    </dgm:pt>
    <dgm:pt modelId="{C2C938FA-1B6B-4C39-B844-F1E1FB3BC0D7}" type="pres">
      <dgm:prSet presAssocID="{1FC81CCF-AE8C-4B70-BD6E-F8C6838F6646}" presName="childComposite" presStyleCnt="0">
        <dgm:presLayoutVars>
          <dgm:chMax val="0"/>
          <dgm:chPref val="0"/>
        </dgm:presLayoutVars>
      </dgm:prSet>
      <dgm:spPr/>
    </dgm:pt>
    <dgm:pt modelId="{E121E5FA-6142-4FE4-86C4-A3ECFCCFD8C4}" type="pres">
      <dgm:prSet presAssocID="{1FC81CCF-AE8C-4B70-BD6E-F8C6838F6646}" presName="ChildAccent" presStyleLbl="solidFgAcc1" presStyleIdx="0" presStyleCnt="4"/>
      <dgm:spPr/>
    </dgm:pt>
    <dgm:pt modelId="{2927A828-48C0-4A16-A9A9-F637A1E1D433}" type="pres">
      <dgm:prSet presAssocID="{1FC81CCF-AE8C-4B70-BD6E-F8C6838F6646}" presName="Child" presStyleLbl="revTx" presStyleIdx="1" presStyleCnt="6">
        <dgm:presLayoutVars>
          <dgm:chMax val="0"/>
          <dgm:chPref val="0"/>
          <dgm:bulletEnabled val="1"/>
        </dgm:presLayoutVars>
      </dgm:prSet>
      <dgm:spPr/>
    </dgm:pt>
    <dgm:pt modelId="{96328CB6-DF9F-4F7F-A2F6-F0AA6E369E04}" type="pres">
      <dgm:prSet presAssocID="{1F5BA13D-37B5-46DA-9980-7CF7B2D3FB65}" presName="childComposite" presStyleCnt="0">
        <dgm:presLayoutVars>
          <dgm:chMax val="0"/>
          <dgm:chPref val="0"/>
        </dgm:presLayoutVars>
      </dgm:prSet>
      <dgm:spPr/>
    </dgm:pt>
    <dgm:pt modelId="{1B68CE71-CDBA-4201-8DF8-FF978F690442}" type="pres">
      <dgm:prSet presAssocID="{1F5BA13D-37B5-46DA-9980-7CF7B2D3FB65}" presName="ChildAccent" presStyleLbl="solidFgAcc1" presStyleIdx="1" presStyleCnt="4"/>
      <dgm:spPr/>
    </dgm:pt>
    <dgm:pt modelId="{0FC5D8D5-3221-4BA2-B00E-BC340CA0812F}" type="pres">
      <dgm:prSet presAssocID="{1F5BA13D-37B5-46DA-9980-7CF7B2D3FB65}" presName="Child" presStyleLbl="revTx" presStyleIdx="2" presStyleCnt="6">
        <dgm:presLayoutVars>
          <dgm:chMax val="0"/>
          <dgm:chPref val="0"/>
          <dgm:bulletEnabled val="1"/>
        </dgm:presLayoutVars>
      </dgm:prSet>
      <dgm:spPr/>
    </dgm:pt>
    <dgm:pt modelId="{7CA051B3-0D54-43A3-B5C7-10F56BA26E01}" type="pres">
      <dgm:prSet presAssocID="{BCA33B70-834A-40A9-BA96-DABBA4F2ABF3}" presName="root" presStyleCnt="0">
        <dgm:presLayoutVars>
          <dgm:chMax/>
          <dgm:chPref/>
        </dgm:presLayoutVars>
      </dgm:prSet>
      <dgm:spPr/>
    </dgm:pt>
    <dgm:pt modelId="{E2FD7EE4-4803-48E6-A37F-27F43B12FC70}" type="pres">
      <dgm:prSet presAssocID="{BCA33B70-834A-40A9-BA96-DABBA4F2ABF3}" presName="rootComposite" presStyleCnt="0">
        <dgm:presLayoutVars/>
      </dgm:prSet>
      <dgm:spPr/>
    </dgm:pt>
    <dgm:pt modelId="{D0B3E6C6-9495-414D-860F-960D87BD3A99}" type="pres">
      <dgm:prSet presAssocID="{BCA33B70-834A-40A9-BA96-DABBA4F2ABF3}" presName="ParentAccent" presStyleLbl="alignNode1" presStyleIdx="1" presStyleCnt="2"/>
      <dgm:spPr/>
    </dgm:pt>
    <dgm:pt modelId="{693BD03B-08FF-4353-B80F-992B20EB2A57}" type="pres">
      <dgm:prSet presAssocID="{BCA33B70-834A-40A9-BA96-DABBA4F2ABF3}" presName="ParentSmallAccent" presStyleLbl="fgAcc1" presStyleIdx="1" presStyleCnt="2"/>
      <dgm:spPr/>
    </dgm:pt>
    <dgm:pt modelId="{E259869C-32CC-490C-8F70-BBA2AA4B51E8}" type="pres">
      <dgm:prSet presAssocID="{BCA33B70-834A-40A9-BA96-DABBA4F2ABF3}" presName="Parent" presStyleLbl="revTx" presStyleIdx="3" presStyleCnt="6">
        <dgm:presLayoutVars>
          <dgm:chMax/>
          <dgm:chPref val="4"/>
          <dgm:bulletEnabled val="1"/>
        </dgm:presLayoutVars>
      </dgm:prSet>
      <dgm:spPr/>
    </dgm:pt>
    <dgm:pt modelId="{B862B0A4-19A8-475B-8483-21F0F5C47693}" type="pres">
      <dgm:prSet presAssocID="{BCA33B70-834A-40A9-BA96-DABBA4F2ABF3}" presName="childShape" presStyleCnt="0">
        <dgm:presLayoutVars>
          <dgm:chMax val="0"/>
          <dgm:chPref val="0"/>
        </dgm:presLayoutVars>
      </dgm:prSet>
      <dgm:spPr/>
    </dgm:pt>
    <dgm:pt modelId="{E6A230E9-11FE-48BD-91F0-E083882CCC5E}" type="pres">
      <dgm:prSet presAssocID="{DD692EEA-8001-4F54-9F81-DFB546075DF4}" presName="childComposite" presStyleCnt="0">
        <dgm:presLayoutVars>
          <dgm:chMax val="0"/>
          <dgm:chPref val="0"/>
        </dgm:presLayoutVars>
      </dgm:prSet>
      <dgm:spPr/>
    </dgm:pt>
    <dgm:pt modelId="{C4D7D940-E866-46C0-A834-7A540F3637B5}" type="pres">
      <dgm:prSet presAssocID="{DD692EEA-8001-4F54-9F81-DFB546075DF4}" presName="ChildAccent" presStyleLbl="solidFgAcc1" presStyleIdx="2" presStyleCnt="4"/>
      <dgm:spPr/>
    </dgm:pt>
    <dgm:pt modelId="{19B77557-9F55-434E-8BA5-E0F4D73BCF68}" type="pres">
      <dgm:prSet presAssocID="{DD692EEA-8001-4F54-9F81-DFB546075DF4}" presName="Child" presStyleLbl="revTx" presStyleIdx="4" presStyleCnt="6">
        <dgm:presLayoutVars>
          <dgm:chMax val="0"/>
          <dgm:chPref val="0"/>
          <dgm:bulletEnabled val="1"/>
        </dgm:presLayoutVars>
      </dgm:prSet>
      <dgm:spPr/>
    </dgm:pt>
    <dgm:pt modelId="{7ABB66B6-D837-4139-8F6F-34B234FA93DD}" type="pres">
      <dgm:prSet presAssocID="{00725057-1FC4-40DC-B2E2-B95EE59950ED}" presName="childComposite" presStyleCnt="0">
        <dgm:presLayoutVars>
          <dgm:chMax val="0"/>
          <dgm:chPref val="0"/>
        </dgm:presLayoutVars>
      </dgm:prSet>
      <dgm:spPr/>
    </dgm:pt>
    <dgm:pt modelId="{DA55CB63-72DF-47E2-9318-4F2662BAFD0C}" type="pres">
      <dgm:prSet presAssocID="{00725057-1FC4-40DC-B2E2-B95EE59950ED}" presName="ChildAccent" presStyleLbl="solidFgAcc1" presStyleIdx="3" presStyleCnt="4"/>
      <dgm:spPr/>
    </dgm:pt>
    <dgm:pt modelId="{3B4851B7-CDF5-4F7D-BBD4-698F5443271C}" type="pres">
      <dgm:prSet presAssocID="{00725057-1FC4-40DC-B2E2-B95EE59950ED}" presName="Child" presStyleLbl="revTx" presStyleIdx="5" presStyleCnt="6" custLinFactNeighborX="1" custLinFactNeighborY="41788">
        <dgm:presLayoutVars>
          <dgm:chMax val="0"/>
          <dgm:chPref val="0"/>
          <dgm:bulletEnabled val="1"/>
        </dgm:presLayoutVars>
      </dgm:prSet>
      <dgm:spPr/>
    </dgm:pt>
  </dgm:ptLst>
  <dgm:cxnLst>
    <dgm:cxn modelId="{88328EB7-B5D3-4004-9A6F-C5B8E4E7E6E0}" type="presOf" srcId="{1FC81CCF-AE8C-4B70-BD6E-F8C6838F6646}" destId="{2927A828-48C0-4A16-A9A9-F637A1E1D433}" srcOrd="0" destOrd="0" presId="urn:microsoft.com/office/officeart/2008/layout/SquareAccentList"/>
    <dgm:cxn modelId="{EAB4ADD0-F630-47FC-9536-E3BA87F473FC}" srcId="{F70B3578-6991-4225-B315-70A615D505A0}" destId="{1FC81CCF-AE8C-4B70-BD6E-F8C6838F6646}" srcOrd="0" destOrd="0" parTransId="{59F79FDE-9540-4689-8962-8255EBE92C5F}" sibTransId="{E9DEED56-AE2E-4EFA-BAA0-8B3E64127C34}"/>
    <dgm:cxn modelId="{36209B0F-B18B-4D2F-B6CA-5782D5F745EE}" type="presOf" srcId="{DD692EEA-8001-4F54-9F81-DFB546075DF4}" destId="{19B77557-9F55-434E-8BA5-E0F4D73BCF68}" srcOrd="0" destOrd="0" presId="urn:microsoft.com/office/officeart/2008/layout/SquareAccentList"/>
    <dgm:cxn modelId="{05BD6587-07D5-473A-A998-024AA7536D49}" type="presOf" srcId="{00725057-1FC4-40DC-B2E2-B95EE59950ED}" destId="{3B4851B7-CDF5-4F7D-BBD4-698F5443271C}" srcOrd="0" destOrd="0" presId="urn:microsoft.com/office/officeart/2008/layout/SquareAccentList"/>
    <dgm:cxn modelId="{933E121C-5FA5-4E92-A022-5D1D32680CAC}" type="presOf" srcId="{F70B3578-6991-4225-B315-70A615D505A0}" destId="{CBBCF410-D2F8-415E-820C-99AB7ECA85C0}" srcOrd="0" destOrd="0" presId="urn:microsoft.com/office/officeart/2008/layout/SquareAccentList"/>
    <dgm:cxn modelId="{9A4B1352-18B5-49BB-8D5B-69DD8C49CFD4}" type="presOf" srcId="{BCA33B70-834A-40A9-BA96-DABBA4F2ABF3}" destId="{E259869C-32CC-490C-8F70-BBA2AA4B51E8}" srcOrd="0" destOrd="0" presId="urn:microsoft.com/office/officeart/2008/layout/SquareAccentList"/>
    <dgm:cxn modelId="{E1D4293C-EBE6-4249-94C5-FAC4A4D59B4B}" srcId="{BCA33B70-834A-40A9-BA96-DABBA4F2ABF3}" destId="{00725057-1FC4-40DC-B2E2-B95EE59950ED}" srcOrd="1" destOrd="0" parTransId="{B2F7AB5A-F43E-4505-AB33-6E8CEF4FA91B}" sibTransId="{728A5AFC-AF22-4818-B667-4F4C7DAB29A2}"/>
    <dgm:cxn modelId="{00C76672-976A-4F68-8134-58E37F9EF5AE}" srcId="{42422679-958F-4E9D-A7EB-D7BB3FA6F2D4}" destId="{F70B3578-6991-4225-B315-70A615D505A0}" srcOrd="0" destOrd="0" parTransId="{5FE4C924-1E26-42EA-8764-77911E2B7348}" sibTransId="{BE80B90C-6F44-4367-A96E-83E57BE387A1}"/>
    <dgm:cxn modelId="{9BF643F0-885A-4582-863A-33517FC6FE55}" srcId="{F70B3578-6991-4225-B315-70A615D505A0}" destId="{1F5BA13D-37B5-46DA-9980-7CF7B2D3FB65}" srcOrd="1" destOrd="0" parTransId="{7BEB1346-27EB-4CDF-91C0-AE8DC00A336E}" sibTransId="{4A4AB8DB-EB76-4252-B40E-2D22003B3F43}"/>
    <dgm:cxn modelId="{F43BA838-8D05-4596-9D5A-88EC29053062}" srcId="{BCA33B70-834A-40A9-BA96-DABBA4F2ABF3}" destId="{DD692EEA-8001-4F54-9F81-DFB546075DF4}" srcOrd="0" destOrd="0" parTransId="{459748B1-E817-4550-AA33-39345730BA43}" sibTransId="{C7DE8479-B743-410A-B44C-E61DB65822D2}"/>
    <dgm:cxn modelId="{44D21FB5-00B2-42BC-B7CC-B78380FBCBA4}" srcId="{42422679-958F-4E9D-A7EB-D7BB3FA6F2D4}" destId="{BCA33B70-834A-40A9-BA96-DABBA4F2ABF3}" srcOrd="1" destOrd="0" parTransId="{9B69027E-2C03-45E6-9996-E75C0DD63FCB}" sibTransId="{72A71D30-52CD-4E75-90E8-F1C00A27586C}"/>
    <dgm:cxn modelId="{0D8A6252-0C89-469F-8176-8F234B0D2FDC}" type="presOf" srcId="{42422679-958F-4E9D-A7EB-D7BB3FA6F2D4}" destId="{9D1496DC-6CC0-4FD6-BFD1-0D328AED9C5F}" srcOrd="0" destOrd="0" presId="urn:microsoft.com/office/officeart/2008/layout/SquareAccentList"/>
    <dgm:cxn modelId="{3073D1D3-3AE4-4831-8CAD-97AF1E8AB7A2}" type="presOf" srcId="{1F5BA13D-37B5-46DA-9980-7CF7B2D3FB65}" destId="{0FC5D8D5-3221-4BA2-B00E-BC340CA0812F}" srcOrd="0" destOrd="0" presId="urn:microsoft.com/office/officeart/2008/layout/SquareAccentList"/>
    <dgm:cxn modelId="{6E6DB682-6DD6-4029-B176-912C37534401}" type="presParOf" srcId="{9D1496DC-6CC0-4FD6-BFD1-0D328AED9C5F}" destId="{6E8E1F43-4B46-4322-B21A-72BFD07A9588}" srcOrd="0" destOrd="0" presId="urn:microsoft.com/office/officeart/2008/layout/SquareAccentList"/>
    <dgm:cxn modelId="{FFAF4448-88CD-4239-A3D8-E9B72C5CC90D}" type="presParOf" srcId="{6E8E1F43-4B46-4322-B21A-72BFD07A9588}" destId="{8D6F0840-C446-432C-BF3C-E5A85ED9B506}" srcOrd="0" destOrd="0" presId="urn:microsoft.com/office/officeart/2008/layout/SquareAccentList"/>
    <dgm:cxn modelId="{D08018DA-CB1C-48E9-9087-5534289FD107}" type="presParOf" srcId="{8D6F0840-C446-432C-BF3C-E5A85ED9B506}" destId="{F5FD95A7-7812-42C2-A064-20072630D20B}" srcOrd="0" destOrd="0" presId="urn:microsoft.com/office/officeart/2008/layout/SquareAccentList"/>
    <dgm:cxn modelId="{7B3708BE-334F-4C24-8F0C-557AB3052257}" type="presParOf" srcId="{8D6F0840-C446-432C-BF3C-E5A85ED9B506}" destId="{FCC39D5D-0023-45B5-83D0-D0573B760FD3}" srcOrd="1" destOrd="0" presId="urn:microsoft.com/office/officeart/2008/layout/SquareAccentList"/>
    <dgm:cxn modelId="{3F3A4EC5-5D57-4B9F-867C-E4C3497F3974}" type="presParOf" srcId="{8D6F0840-C446-432C-BF3C-E5A85ED9B506}" destId="{CBBCF410-D2F8-415E-820C-99AB7ECA85C0}" srcOrd="2" destOrd="0" presId="urn:microsoft.com/office/officeart/2008/layout/SquareAccentList"/>
    <dgm:cxn modelId="{55A3EA2D-1D4B-4C58-9F65-A8F28BF91605}" type="presParOf" srcId="{6E8E1F43-4B46-4322-B21A-72BFD07A9588}" destId="{54BADD6E-71D0-4D83-92B5-3AA3983768DC}" srcOrd="1" destOrd="0" presId="urn:microsoft.com/office/officeart/2008/layout/SquareAccentList"/>
    <dgm:cxn modelId="{2AC5FFA1-BEB7-4944-9498-617827CD0B08}" type="presParOf" srcId="{54BADD6E-71D0-4D83-92B5-3AA3983768DC}" destId="{C2C938FA-1B6B-4C39-B844-F1E1FB3BC0D7}" srcOrd="0" destOrd="0" presId="urn:microsoft.com/office/officeart/2008/layout/SquareAccentList"/>
    <dgm:cxn modelId="{8340A9C3-085F-4854-9E71-886B49161371}" type="presParOf" srcId="{C2C938FA-1B6B-4C39-B844-F1E1FB3BC0D7}" destId="{E121E5FA-6142-4FE4-86C4-A3ECFCCFD8C4}" srcOrd="0" destOrd="0" presId="urn:microsoft.com/office/officeart/2008/layout/SquareAccentList"/>
    <dgm:cxn modelId="{936EE635-9A8D-43B6-8BA9-F8F729D64B44}" type="presParOf" srcId="{C2C938FA-1B6B-4C39-B844-F1E1FB3BC0D7}" destId="{2927A828-48C0-4A16-A9A9-F637A1E1D433}" srcOrd="1" destOrd="0" presId="urn:microsoft.com/office/officeart/2008/layout/SquareAccentList"/>
    <dgm:cxn modelId="{7A3211A9-4CF8-4A42-8134-5231A0463D73}" type="presParOf" srcId="{54BADD6E-71D0-4D83-92B5-3AA3983768DC}" destId="{96328CB6-DF9F-4F7F-A2F6-F0AA6E369E04}" srcOrd="1" destOrd="0" presId="urn:microsoft.com/office/officeart/2008/layout/SquareAccentList"/>
    <dgm:cxn modelId="{DA068CBF-41AD-48E7-B705-B5A4D216A29A}" type="presParOf" srcId="{96328CB6-DF9F-4F7F-A2F6-F0AA6E369E04}" destId="{1B68CE71-CDBA-4201-8DF8-FF978F690442}" srcOrd="0" destOrd="0" presId="urn:microsoft.com/office/officeart/2008/layout/SquareAccentList"/>
    <dgm:cxn modelId="{956E28C2-724F-4835-A87B-53175A8C3ADE}" type="presParOf" srcId="{96328CB6-DF9F-4F7F-A2F6-F0AA6E369E04}" destId="{0FC5D8D5-3221-4BA2-B00E-BC340CA0812F}" srcOrd="1" destOrd="0" presId="urn:microsoft.com/office/officeart/2008/layout/SquareAccentList"/>
    <dgm:cxn modelId="{37B159DD-DD01-499C-9EB5-164D4F9DAA1F}" type="presParOf" srcId="{9D1496DC-6CC0-4FD6-BFD1-0D328AED9C5F}" destId="{7CA051B3-0D54-43A3-B5C7-10F56BA26E01}" srcOrd="1" destOrd="0" presId="urn:microsoft.com/office/officeart/2008/layout/SquareAccentList"/>
    <dgm:cxn modelId="{272A54A0-9CEC-462F-95B9-2C0776A323C0}" type="presParOf" srcId="{7CA051B3-0D54-43A3-B5C7-10F56BA26E01}" destId="{E2FD7EE4-4803-48E6-A37F-27F43B12FC70}" srcOrd="0" destOrd="0" presId="urn:microsoft.com/office/officeart/2008/layout/SquareAccentList"/>
    <dgm:cxn modelId="{429D9AB0-5F27-486D-99AB-8863D56B88ED}" type="presParOf" srcId="{E2FD7EE4-4803-48E6-A37F-27F43B12FC70}" destId="{D0B3E6C6-9495-414D-860F-960D87BD3A99}" srcOrd="0" destOrd="0" presId="urn:microsoft.com/office/officeart/2008/layout/SquareAccentList"/>
    <dgm:cxn modelId="{44B0162F-95D4-4C33-96E7-4E83DE45254B}" type="presParOf" srcId="{E2FD7EE4-4803-48E6-A37F-27F43B12FC70}" destId="{693BD03B-08FF-4353-B80F-992B20EB2A57}" srcOrd="1" destOrd="0" presId="urn:microsoft.com/office/officeart/2008/layout/SquareAccentList"/>
    <dgm:cxn modelId="{BB9D7548-7D1A-45D8-A80B-A808A1B62BBE}" type="presParOf" srcId="{E2FD7EE4-4803-48E6-A37F-27F43B12FC70}" destId="{E259869C-32CC-490C-8F70-BBA2AA4B51E8}" srcOrd="2" destOrd="0" presId="urn:microsoft.com/office/officeart/2008/layout/SquareAccentList"/>
    <dgm:cxn modelId="{D7DCF7B8-FB67-4F9C-ACB8-4E22EAB3A841}" type="presParOf" srcId="{7CA051B3-0D54-43A3-B5C7-10F56BA26E01}" destId="{B862B0A4-19A8-475B-8483-21F0F5C47693}" srcOrd="1" destOrd="0" presId="urn:microsoft.com/office/officeart/2008/layout/SquareAccentList"/>
    <dgm:cxn modelId="{E828C5A1-FC45-4338-B14F-DBF81E4431D7}" type="presParOf" srcId="{B862B0A4-19A8-475B-8483-21F0F5C47693}" destId="{E6A230E9-11FE-48BD-91F0-E083882CCC5E}" srcOrd="0" destOrd="0" presId="urn:microsoft.com/office/officeart/2008/layout/SquareAccentList"/>
    <dgm:cxn modelId="{92197415-B272-4B0C-9DB8-1612382BDBF8}" type="presParOf" srcId="{E6A230E9-11FE-48BD-91F0-E083882CCC5E}" destId="{C4D7D940-E866-46C0-A834-7A540F3637B5}" srcOrd="0" destOrd="0" presId="urn:microsoft.com/office/officeart/2008/layout/SquareAccentList"/>
    <dgm:cxn modelId="{7B5E0DE3-A5C0-4330-83AC-410EFAAE87BD}" type="presParOf" srcId="{E6A230E9-11FE-48BD-91F0-E083882CCC5E}" destId="{19B77557-9F55-434E-8BA5-E0F4D73BCF68}" srcOrd="1" destOrd="0" presId="urn:microsoft.com/office/officeart/2008/layout/SquareAccentList"/>
    <dgm:cxn modelId="{AAC6D34A-2A09-406D-9B42-4E4F5C7E866A}" type="presParOf" srcId="{B862B0A4-19A8-475B-8483-21F0F5C47693}" destId="{7ABB66B6-D837-4139-8F6F-34B234FA93DD}" srcOrd="1" destOrd="0" presId="urn:microsoft.com/office/officeart/2008/layout/SquareAccentList"/>
    <dgm:cxn modelId="{7F681D68-3874-4E97-831F-3ED12D5BE64E}" type="presParOf" srcId="{7ABB66B6-D837-4139-8F6F-34B234FA93DD}" destId="{DA55CB63-72DF-47E2-9318-4F2662BAFD0C}" srcOrd="0" destOrd="0" presId="urn:microsoft.com/office/officeart/2008/layout/SquareAccentList"/>
    <dgm:cxn modelId="{2CD67027-50E8-49FD-8123-3D9270CBEADB}" type="presParOf" srcId="{7ABB66B6-D837-4139-8F6F-34B234FA93DD}" destId="{3B4851B7-CDF5-4F7D-BBD4-698F5443271C}"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422679-958F-4E9D-A7EB-D7BB3FA6F2D4}"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F70B3578-6991-4225-B315-70A615D505A0}">
      <dgm:prSet phldrT="[Text]" custT="1"/>
      <dgm:spPr/>
      <dgm:t>
        <a:bodyPr/>
        <a:lstStyle/>
        <a:p>
          <a:r>
            <a:rPr lang="en-US" altLang="zh-CN" sz="1200" dirty="0"/>
            <a:t>Existing Guidance</a:t>
          </a:r>
          <a:endParaRPr lang="en-US" sz="1200" dirty="0"/>
        </a:p>
      </dgm:t>
    </dgm:pt>
    <dgm:pt modelId="{5FE4C924-1E26-42EA-8764-77911E2B7348}" type="parTrans" cxnId="{00C76672-976A-4F68-8134-58E37F9EF5AE}">
      <dgm:prSet/>
      <dgm:spPr/>
      <dgm:t>
        <a:bodyPr/>
        <a:lstStyle/>
        <a:p>
          <a:endParaRPr lang="en-US"/>
        </a:p>
      </dgm:t>
    </dgm:pt>
    <dgm:pt modelId="{BE80B90C-6F44-4367-A96E-83E57BE387A1}" type="sibTrans" cxnId="{00C76672-976A-4F68-8134-58E37F9EF5AE}">
      <dgm:prSet/>
      <dgm:spPr/>
      <dgm:t>
        <a:bodyPr/>
        <a:lstStyle/>
        <a:p>
          <a:endParaRPr lang="en-US"/>
        </a:p>
      </dgm:t>
    </dgm:pt>
    <dgm:pt modelId="{BCA33B70-834A-40A9-BA96-DABBA4F2ABF3}">
      <dgm:prSet phldrT="[Text]"/>
      <dgm:spPr/>
      <dgm:t>
        <a:bodyPr/>
        <a:lstStyle/>
        <a:p>
          <a:r>
            <a:rPr lang="en-US" dirty="0"/>
            <a:t>New G</a:t>
          </a:r>
          <a:r>
            <a:rPr lang="en-US" altLang="zh-CN" dirty="0"/>
            <a:t>uidance</a:t>
          </a:r>
          <a:endParaRPr lang="en-US" dirty="0"/>
        </a:p>
      </dgm:t>
    </dgm:pt>
    <dgm:pt modelId="{9B69027E-2C03-45E6-9996-E75C0DD63FCB}" type="parTrans" cxnId="{44D21FB5-00B2-42BC-B7CC-B78380FBCBA4}">
      <dgm:prSet/>
      <dgm:spPr/>
      <dgm:t>
        <a:bodyPr/>
        <a:lstStyle/>
        <a:p>
          <a:endParaRPr lang="en-US"/>
        </a:p>
      </dgm:t>
    </dgm:pt>
    <dgm:pt modelId="{72A71D30-52CD-4E75-90E8-F1C00A27586C}" type="sibTrans" cxnId="{44D21FB5-00B2-42BC-B7CC-B78380FBCBA4}">
      <dgm:prSet/>
      <dgm:spPr/>
      <dgm:t>
        <a:bodyPr/>
        <a:lstStyle/>
        <a:p>
          <a:endParaRPr lang="en-US"/>
        </a:p>
      </dgm:t>
    </dgm:pt>
    <dgm:pt modelId="{DD692EEA-8001-4F54-9F81-DFB546075DF4}">
      <dgm:prSet phldrT="[Text]"/>
      <dgm:spPr/>
      <dgm:t>
        <a:bodyPr/>
        <a:lstStyle/>
        <a:p>
          <a:r>
            <a:rPr lang="en-US" b="0" i="1" dirty="0"/>
            <a:t>Generally consistent with existing</a:t>
          </a:r>
          <a:br>
            <a:rPr lang="en-US" b="0" i="1" dirty="0"/>
          </a:br>
          <a:r>
            <a:rPr lang="en-US" b="0" i="1" dirty="0"/>
            <a:t>practice</a:t>
          </a:r>
          <a:br>
            <a:rPr lang="en-US" b="0" i="1" dirty="0"/>
          </a:br>
          <a:endParaRPr lang="en-US" dirty="0"/>
        </a:p>
      </dgm:t>
    </dgm:pt>
    <dgm:pt modelId="{459748B1-E817-4550-AA33-39345730BA43}" type="parTrans" cxnId="{F43BA838-8D05-4596-9D5A-88EC29053062}">
      <dgm:prSet/>
      <dgm:spPr/>
      <dgm:t>
        <a:bodyPr/>
        <a:lstStyle/>
        <a:p>
          <a:endParaRPr lang="en-US"/>
        </a:p>
      </dgm:t>
    </dgm:pt>
    <dgm:pt modelId="{C7DE8479-B743-410A-B44C-E61DB65822D2}" type="sibTrans" cxnId="{F43BA838-8D05-4596-9D5A-88EC29053062}">
      <dgm:prSet/>
      <dgm:spPr/>
      <dgm:t>
        <a:bodyPr/>
        <a:lstStyle/>
        <a:p>
          <a:endParaRPr lang="en-US"/>
        </a:p>
      </dgm:t>
    </dgm:pt>
    <dgm:pt modelId="{1FC81CCF-AE8C-4B70-BD6E-F8C6838F6646}">
      <dgm:prSet/>
      <dgm:spPr/>
      <dgm:t>
        <a:bodyPr/>
        <a:lstStyle/>
        <a:p>
          <a:r>
            <a:rPr lang="en-US" b="0" i="0" dirty="0"/>
            <a:t>Allocate transaction price to multiple</a:t>
          </a:r>
          <a:br>
            <a:rPr lang="en-US" b="0" i="0" dirty="0"/>
          </a:br>
          <a:r>
            <a:rPr lang="en-US" b="0" i="0" dirty="0"/>
            <a:t>deliverables based on relative selling</a:t>
          </a:r>
          <a:br>
            <a:rPr lang="en-US" b="0" i="0" dirty="0"/>
          </a:br>
          <a:r>
            <a:rPr lang="en-US" b="0" i="0" dirty="0"/>
            <a:t>price</a:t>
          </a:r>
          <a:endParaRPr lang="en-US" dirty="0"/>
        </a:p>
      </dgm:t>
    </dgm:pt>
    <dgm:pt modelId="{59F79FDE-9540-4689-8962-8255EBE92C5F}" type="parTrans" cxnId="{EAB4ADD0-F630-47FC-9536-E3BA87F473FC}">
      <dgm:prSet/>
      <dgm:spPr/>
      <dgm:t>
        <a:bodyPr/>
        <a:lstStyle/>
        <a:p>
          <a:endParaRPr lang="en-US"/>
        </a:p>
      </dgm:t>
    </dgm:pt>
    <dgm:pt modelId="{E9DEED56-AE2E-4EFA-BAA0-8B3E64127C34}" type="sibTrans" cxnId="{EAB4ADD0-F630-47FC-9536-E3BA87F473FC}">
      <dgm:prSet/>
      <dgm:spPr/>
      <dgm:t>
        <a:bodyPr/>
        <a:lstStyle/>
        <a:p>
          <a:endParaRPr lang="en-US"/>
        </a:p>
      </dgm:t>
    </dgm:pt>
    <dgm:pt modelId="{1F5BA13D-37B5-46DA-9980-7CF7B2D3FB65}">
      <dgm:prSet/>
      <dgm:spPr/>
      <dgm:t>
        <a:bodyPr/>
        <a:lstStyle/>
        <a:p>
          <a:r>
            <a:rPr lang="en-US" b="0" i="0" dirty="0"/>
            <a:t>Discounting of revenues required in</a:t>
          </a:r>
          <a:br>
            <a:rPr lang="en-US" b="0" i="0" dirty="0"/>
          </a:br>
          <a:r>
            <a:rPr lang="en-US" b="0" i="0" dirty="0"/>
            <a:t>limited circumstances</a:t>
          </a:r>
          <a:endParaRPr lang="en-US" dirty="0"/>
        </a:p>
      </dgm:t>
    </dgm:pt>
    <dgm:pt modelId="{7BEB1346-27EB-4CDF-91C0-AE8DC00A336E}" type="parTrans" cxnId="{9BF643F0-885A-4582-863A-33517FC6FE55}">
      <dgm:prSet/>
      <dgm:spPr/>
      <dgm:t>
        <a:bodyPr/>
        <a:lstStyle/>
        <a:p>
          <a:endParaRPr lang="en-US"/>
        </a:p>
      </dgm:t>
    </dgm:pt>
    <dgm:pt modelId="{4A4AB8DB-EB76-4252-B40E-2D22003B3F43}" type="sibTrans" cxnId="{9BF643F0-885A-4582-863A-33517FC6FE55}">
      <dgm:prSet/>
      <dgm:spPr/>
      <dgm:t>
        <a:bodyPr/>
        <a:lstStyle/>
        <a:p>
          <a:endParaRPr lang="en-US"/>
        </a:p>
      </dgm:t>
    </dgm:pt>
    <dgm:pt modelId="{00725057-1FC4-40DC-B2E2-B95EE59950ED}">
      <dgm:prSet phldrT="[Text]"/>
      <dgm:spPr/>
      <dgm:t>
        <a:bodyPr/>
        <a:lstStyle/>
        <a:p>
          <a:r>
            <a:rPr lang="en-US" b="0" i="0" dirty="0"/>
            <a:t>Entities must assess whether a</a:t>
          </a:r>
          <a:br>
            <a:rPr lang="en-US" b="0" i="0" dirty="0"/>
          </a:br>
          <a:r>
            <a:rPr lang="en-US" b="0" i="0" dirty="0"/>
            <a:t>significant financing component exists</a:t>
          </a:r>
          <a:br>
            <a:rPr lang="en-US" dirty="0"/>
          </a:br>
          <a:br>
            <a:rPr lang="en-US" dirty="0"/>
          </a:br>
          <a:endParaRPr lang="en-US" dirty="0"/>
        </a:p>
      </dgm:t>
    </dgm:pt>
    <dgm:pt modelId="{B2F7AB5A-F43E-4505-AB33-6E8CEF4FA91B}" type="parTrans" cxnId="{E1D4293C-EBE6-4249-94C5-FAC4A4D59B4B}">
      <dgm:prSet/>
      <dgm:spPr/>
      <dgm:t>
        <a:bodyPr/>
        <a:lstStyle/>
        <a:p>
          <a:endParaRPr lang="en-US"/>
        </a:p>
      </dgm:t>
    </dgm:pt>
    <dgm:pt modelId="{728A5AFC-AF22-4818-B667-4F4C7DAB29A2}" type="sibTrans" cxnId="{E1D4293C-EBE6-4249-94C5-FAC4A4D59B4B}">
      <dgm:prSet/>
      <dgm:spPr/>
      <dgm:t>
        <a:bodyPr/>
        <a:lstStyle/>
        <a:p>
          <a:endParaRPr lang="en-US"/>
        </a:p>
      </dgm:t>
    </dgm:pt>
    <dgm:pt modelId="{9D1496DC-6CC0-4FD6-BFD1-0D328AED9C5F}" type="pres">
      <dgm:prSet presAssocID="{42422679-958F-4E9D-A7EB-D7BB3FA6F2D4}" presName="layout" presStyleCnt="0">
        <dgm:presLayoutVars>
          <dgm:chMax/>
          <dgm:chPref/>
          <dgm:dir/>
          <dgm:resizeHandles/>
        </dgm:presLayoutVars>
      </dgm:prSet>
      <dgm:spPr/>
    </dgm:pt>
    <dgm:pt modelId="{6E8E1F43-4B46-4322-B21A-72BFD07A9588}" type="pres">
      <dgm:prSet presAssocID="{F70B3578-6991-4225-B315-70A615D505A0}" presName="root" presStyleCnt="0">
        <dgm:presLayoutVars>
          <dgm:chMax/>
          <dgm:chPref/>
        </dgm:presLayoutVars>
      </dgm:prSet>
      <dgm:spPr/>
    </dgm:pt>
    <dgm:pt modelId="{8D6F0840-C446-432C-BF3C-E5A85ED9B506}" type="pres">
      <dgm:prSet presAssocID="{F70B3578-6991-4225-B315-70A615D505A0}" presName="rootComposite" presStyleCnt="0">
        <dgm:presLayoutVars/>
      </dgm:prSet>
      <dgm:spPr/>
    </dgm:pt>
    <dgm:pt modelId="{F5FD95A7-7812-42C2-A064-20072630D20B}" type="pres">
      <dgm:prSet presAssocID="{F70B3578-6991-4225-B315-70A615D505A0}" presName="ParentAccent" presStyleLbl="alignNode1" presStyleIdx="0" presStyleCnt="2"/>
      <dgm:spPr/>
    </dgm:pt>
    <dgm:pt modelId="{FCC39D5D-0023-45B5-83D0-D0573B760FD3}" type="pres">
      <dgm:prSet presAssocID="{F70B3578-6991-4225-B315-70A615D505A0}" presName="ParentSmallAccent" presStyleLbl="fgAcc1" presStyleIdx="0" presStyleCnt="2"/>
      <dgm:spPr/>
    </dgm:pt>
    <dgm:pt modelId="{CBBCF410-D2F8-415E-820C-99AB7ECA85C0}" type="pres">
      <dgm:prSet presAssocID="{F70B3578-6991-4225-B315-70A615D505A0}" presName="Parent" presStyleLbl="revTx" presStyleIdx="0" presStyleCnt="6">
        <dgm:presLayoutVars>
          <dgm:chMax/>
          <dgm:chPref val="4"/>
          <dgm:bulletEnabled val="1"/>
        </dgm:presLayoutVars>
      </dgm:prSet>
      <dgm:spPr/>
    </dgm:pt>
    <dgm:pt modelId="{54BADD6E-71D0-4D83-92B5-3AA3983768DC}" type="pres">
      <dgm:prSet presAssocID="{F70B3578-6991-4225-B315-70A615D505A0}" presName="childShape" presStyleCnt="0">
        <dgm:presLayoutVars>
          <dgm:chMax val="0"/>
          <dgm:chPref val="0"/>
        </dgm:presLayoutVars>
      </dgm:prSet>
      <dgm:spPr/>
    </dgm:pt>
    <dgm:pt modelId="{C2C938FA-1B6B-4C39-B844-F1E1FB3BC0D7}" type="pres">
      <dgm:prSet presAssocID="{1FC81CCF-AE8C-4B70-BD6E-F8C6838F6646}" presName="childComposite" presStyleCnt="0">
        <dgm:presLayoutVars>
          <dgm:chMax val="0"/>
          <dgm:chPref val="0"/>
        </dgm:presLayoutVars>
      </dgm:prSet>
      <dgm:spPr/>
    </dgm:pt>
    <dgm:pt modelId="{E121E5FA-6142-4FE4-86C4-A3ECFCCFD8C4}" type="pres">
      <dgm:prSet presAssocID="{1FC81CCF-AE8C-4B70-BD6E-F8C6838F6646}" presName="ChildAccent" presStyleLbl="solidFgAcc1" presStyleIdx="0" presStyleCnt="4"/>
      <dgm:spPr/>
    </dgm:pt>
    <dgm:pt modelId="{2927A828-48C0-4A16-A9A9-F637A1E1D433}" type="pres">
      <dgm:prSet presAssocID="{1FC81CCF-AE8C-4B70-BD6E-F8C6838F6646}" presName="Child" presStyleLbl="revTx" presStyleIdx="1" presStyleCnt="6">
        <dgm:presLayoutVars>
          <dgm:chMax val="0"/>
          <dgm:chPref val="0"/>
          <dgm:bulletEnabled val="1"/>
        </dgm:presLayoutVars>
      </dgm:prSet>
      <dgm:spPr/>
    </dgm:pt>
    <dgm:pt modelId="{96328CB6-DF9F-4F7F-A2F6-F0AA6E369E04}" type="pres">
      <dgm:prSet presAssocID="{1F5BA13D-37B5-46DA-9980-7CF7B2D3FB65}" presName="childComposite" presStyleCnt="0">
        <dgm:presLayoutVars>
          <dgm:chMax val="0"/>
          <dgm:chPref val="0"/>
        </dgm:presLayoutVars>
      </dgm:prSet>
      <dgm:spPr/>
    </dgm:pt>
    <dgm:pt modelId="{1B68CE71-CDBA-4201-8DF8-FF978F690442}" type="pres">
      <dgm:prSet presAssocID="{1F5BA13D-37B5-46DA-9980-7CF7B2D3FB65}" presName="ChildAccent" presStyleLbl="solidFgAcc1" presStyleIdx="1" presStyleCnt="4"/>
      <dgm:spPr/>
    </dgm:pt>
    <dgm:pt modelId="{0FC5D8D5-3221-4BA2-B00E-BC340CA0812F}" type="pres">
      <dgm:prSet presAssocID="{1F5BA13D-37B5-46DA-9980-7CF7B2D3FB65}" presName="Child" presStyleLbl="revTx" presStyleIdx="2" presStyleCnt="6">
        <dgm:presLayoutVars>
          <dgm:chMax val="0"/>
          <dgm:chPref val="0"/>
          <dgm:bulletEnabled val="1"/>
        </dgm:presLayoutVars>
      </dgm:prSet>
      <dgm:spPr/>
    </dgm:pt>
    <dgm:pt modelId="{7CA051B3-0D54-43A3-B5C7-10F56BA26E01}" type="pres">
      <dgm:prSet presAssocID="{BCA33B70-834A-40A9-BA96-DABBA4F2ABF3}" presName="root" presStyleCnt="0">
        <dgm:presLayoutVars>
          <dgm:chMax/>
          <dgm:chPref/>
        </dgm:presLayoutVars>
      </dgm:prSet>
      <dgm:spPr/>
    </dgm:pt>
    <dgm:pt modelId="{E2FD7EE4-4803-48E6-A37F-27F43B12FC70}" type="pres">
      <dgm:prSet presAssocID="{BCA33B70-834A-40A9-BA96-DABBA4F2ABF3}" presName="rootComposite" presStyleCnt="0">
        <dgm:presLayoutVars/>
      </dgm:prSet>
      <dgm:spPr/>
    </dgm:pt>
    <dgm:pt modelId="{D0B3E6C6-9495-414D-860F-960D87BD3A99}" type="pres">
      <dgm:prSet presAssocID="{BCA33B70-834A-40A9-BA96-DABBA4F2ABF3}" presName="ParentAccent" presStyleLbl="alignNode1" presStyleIdx="1" presStyleCnt="2"/>
      <dgm:spPr/>
    </dgm:pt>
    <dgm:pt modelId="{693BD03B-08FF-4353-B80F-992B20EB2A57}" type="pres">
      <dgm:prSet presAssocID="{BCA33B70-834A-40A9-BA96-DABBA4F2ABF3}" presName="ParentSmallAccent" presStyleLbl="fgAcc1" presStyleIdx="1" presStyleCnt="2"/>
      <dgm:spPr/>
    </dgm:pt>
    <dgm:pt modelId="{E259869C-32CC-490C-8F70-BBA2AA4B51E8}" type="pres">
      <dgm:prSet presAssocID="{BCA33B70-834A-40A9-BA96-DABBA4F2ABF3}" presName="Parent" presStyleLbl="revTx" presStyleIdx="3" presStyleCnt="6">
        <dgm:presLayoutVars>
          <dgm:chMax/>
          <dgm:chPref val="4"/>
          <dgm:bulletEnabled val="1"/>
        </dgm:presLayoutVars>
      </dgm:prSet>
      <dgm:spPr/>
    </dgm:pt>
    <dgm:pt modelId="{B862B0A4-19A8-475B-8483-21F0F5C47693}" type="pres">
      <dgm:prSet presAssocID="{BCA33B70-834A-40A9-BA96-DABBA4F2ABF3}" presName="childShape" presStyleCnt="0">
        <dgm:presLayoutVars>
          <dgm:chMax val="0"/>
          <dgm:chPref val="0"/>
        </dgm:presLayoutVars>
      </dgm:prSet>
      <dgm:spPr/>
    </dgm:pt>
    <dgm:pt modelId="{E6A230E9-11FE-48BD-91F0-E083882CCC5E}" type="pres">
      <dgm:prSet presAssocID="{DD692EEA-8001-4F54-9F81-DFB546075DF4}" presName="childComposite" presStyleCnt="0">
        <dgm:presLayoutVars>
          <dgm:chMax val="0"/>
          <dgm:chPref val="0"/>
        </dgm:presLayoutVars>
      </dgm:prSet>
      <dgm:spPr/>
    </dgm:pt>
    <dgm:pt modelId="{C4D7D940-E866-46C0-A834-7A540F3637B5}" type="pres">
      <dgm:prSet presAssocID="{DD692EEA-8001-4F54-9F81-DFB546075DF4}" presName="ChildAccent" presStyleLbl="solidFgAcc1" presStyleIdx="2" presStyleCnt="4"/>
      <dgm:spPr/>
    </dgm:pt>
    <dgm:pt modelId="{19B77557-9F55-434E-8BA5-E0F4D73BCF68}" type="pres">
      <dgm:prSet presAssocID="{DD692EEA-8001-4F54-9F81-DFB546075DF4}" presName="Child" presStyleLbl="revTx" presStyleIdx="4" presStyleCnt="6">
        <dgm:presLayoutVars>
          <dgm:chMax val="0"/>
          <dgm:chPref val="0"/>
          <dgm:bulletEnabled val="1"/>
        </dgm:presLayoutVars>
      </dgm:prSet>
      <dgm:spPr/>
    </dgm:pt>
    <dgm:pt modelId="{7ABB66B6-D837-4139-8F6F-34B234FA93DD}" type="pres">
      <dgm:prSet presAssocID="{00725057-1FC4-40DC-B2E2-B95EE59950ED}" presName="childComposite" presStyleCnt="0">
        <dgm:presLayoutVars>
          <dgm:chMax val="0"/>
          <dgm:chPref val="0"/>
        </dgm:presLayoutVars>
      </dgm:prSet>
      <dgm:spPr/>
    </dgm:pt>
    <dgm:pt modelId="{DA55CB63-72DF-47E2-9318-4F2662BAFD0C}" type="pres">
      <dgm:prSet presAssocID="{00725057-1FC4-40DC-B2E2-B95EE59950ED}" presName="ChildAccent" presStyleLbl="solidFgAcc1" presStyleIdx="3" presStyleCnt="4"/>
      <dgm:spPr/>
    </dgm:pt>
    <dgm:pt modelId="{3B4851B7-CDF5-4F7D-BBD4-698F5443271C}" type="pres">
      <dgm:prSet presAssocID="{00725057-1FC4-40DC-B2E2-B95EE59950ED}" presName="Child" presStyleLbl="revTx" presStyleIdx="5" presStyleCnt="6">
        <dgm:presLayoutVars>
          <dgm:chMax val="0"/>
          <dgm:chPref val="0"/>
          <dgm:bulletEnabled val="1"/>
        </dgm:presLayoutVars>
      </dgm:prSet>
      <dgm:spPr/>
    </dgm:pt>
  </dgm:ptLst>
  <dgm:cxnLst>
    <dgm:cxn modelId="{88328EB7-B5D3-4004-9A6F-C5B8E4E7E6E0}" type="presOf" srcId="{1FC81CCF-AE8C-4B70-BD6E-F8C6838F6646}" destId="{2927A828-48C0-4A16-A9A9-F637A1E1D433}" srcOrd="0" destOrd="0" presId="urn:microsoft.com/office/officeart/2008/layout/SquareAccentList"/>
    <dgm:cxn modelId="{EAB4ADD0-F630-47FC-9536-E3BA87F473FC}" srcId="{F70B3578-6991-4225-B315-70A615D505A0}" destId="{1FC81CCF-AE8C-4B70-BD6E-F8C6838F6646}" srcOrd="0" destOrd="0" parTransId="{59F79FDE-9540-4689-8962-8255EBE92C5F}" sibTransId="{E9DEED56-AE2E-4EFA-BAA0-8B3E64127C34}"/>
    <dgm:cxn modelId="{36209B0F-B18B-4D2F-B6CA-5782D5F745EE}" type="presOf" srcId="{DD692EEA-8001-4F54-9F81-DFB546075DF4}" destId="{19B77557-9F55-434E-8BA5-E0F4D73BCF68}" srcOrd="0" destOrd="0" presId="urn:microsoft.com/office/officeart/2008/layout/SquareAccentList"/>
    <dgm:cxn modelId="{05BD6587-07D5-473A-A998-024AA7536D49}" type="presOf" srcId="{00725057-1FC4-40DC-B2E2-B95EE59950ED}" destId="{3B4851B7-CDF5-4F7D-BBD4-698F5443271C}" srcOrd="0" destOrd="0" presId="urn:microsoft.com/office/officeart/2008/layout/SquareAccentList"/>
    <dgm:cxn modelId="{933E121C-5FA5-4E92-A022-5D1D32680CAC}" type="presOf" srcId="{F70B3578-6991-4225-B315-70A615D505A0}" destId="{CBBCF410-D2F8-415E-820C-99AB7ECA85C0}" srcOrd="0" destOrd="0" presId="urn:microsoft.com/office/officeart/2008/layout/SquareAccentList"/>
    <dgm:cxn modelId="{9A4B1352-18B5-49BB-8D5B-69DD8C49CFD4}" type="presOf" srcId="{BCA33B70-834A-40A9-BA96-DABBA4F2ABF3}" destId="{E259869C-32CC-490C-8F70-BBA2AA4B51E8}" srcOrd="0" destOrd="0" presId="urn:microsoft.com/office/officeart/2008/layout/SquareAccentList"/>
    <dgm:cxn modelId="{E1D4293C-EBE6-4249-94C5-FAC4A4D59B4B}" srcId="{BCA33B70-834A-40A9-BA96-DABBA4F2ABF3}" destId="{00725057-1FC4-40DC-B2E2-B95EE59950ED}" srcOrd="1" destOrd="0" parTransId="{B2F7AB5A-F43E-4505-AB33-6E8CEF4FA91B}" sibTransId="{728A5AFC-AF22-4818-B667-4F4C7DAB29A2}"/>
    <dgm:cxn modelId="{00C76672-976A-4F68-8134-58E37F9EF5AE}" srcId="{42422679-958F-4E9D-A7EB-D7BB3FA6F2D4}" destId="{F70B3578-6991-4225-B315-70A615D505A0}" srcOrd="0" destOrd="0" parTransId="{5FE4C924-1E26-42EA-8764-77911E2B7348}" sibTransId="{BE80B90C-6F44-4367-A96E-83E57BE387A1}"/>
    <dgm:cxn modelId="{9BF643F0-885A-4582-863A-33517FC6FE55}" srcId="{F70B3578-6991-4225-B315-70A615D505A0}" destId="{1F5BA13D-37B5-46DA-9980-7CF7B2D3FB65}" srcOrd="1" destOrd="0" parTransId="{7BEB1346-27EB-4CDF-91C0-AE8DC00A336E}" sibTransId="{4A4AB8DB-EB76-4252-B40E-2D22003B3F43}"/>
    <dgm:cxn modelId="{F43BA838-8D05-4596-9D5A-88EC29053062}" srcId="{BCA33B70-834A-40A9-BA96-DABBA4F2ABF3}" destId="{DD692EEA-8001-4F54-9F81-DFB546075DF4}" srcOrd="0" destOrd="0" parTransId="{459748B1-E817-4550-AA33-39345730BA43}" sibTransId="{C7DE8479-B743-410A-B44C-E61DB65822D2}"/>
    <dgm:cxn modelId="{44D21FB5-00B2-42BC-B7CC-B78380FBCBA4}" srcId="{42422679-958F-4E9D-A7EB-D7BB3FA6F2D4}" destId="{BCA33B70-834A-40A9-BA96-DABBA4F2ABF3}" srcOrd="1" destOrd="0" parTransId="{9B69027E-2C03-45E6-9996-E75C0DD63FCB}" sibTransId="{72A71D30-52CD-4E75-90E8-F1C00A27586C}"/>
    <dgm:cxn modelId="{0D8A6252-0C89-469F-8176-8F234B0D2FDC}" type="presOf" srcId="{42422679-958F-4E9D-A7EB-D7BB3FA6F2D4}" destId="{9D1496DC-6CC0-4FD6-BFD1-0D328AED9C5F}" srcOrd="0" destOrd="0" presId="urn:microsoft.com/office/officeart/2008/layout/SquareAccentList"/>
    <dgm:cxn modelId="{3073D1D3-3AE4-4831-8CAD-97AF1E8AB7A2}" type="presOf" srcId="{1F5BA13D-37B5-46DA-9980-7CF7B2D3FB65}" destId="{0FC5D8D5-3221-4BA2-B00E-BC340CA0812F}" srcOrd="0" destOrd="0" presId="urn:microsoft.com/office/officeart/2008/layout/SquareAccentList"/>
    <dgm:cxn modelId="{6E6DB682-6DD6-4029-B176-912C37534401}" type="presParOf" srcId="{9D1496DC-6CC0-4FD6-BFD1-0D328AED9C5F}" destId="{6E8E1F43-4B46-4322-B21A-72BFD07A9588}" srcOrd="0" destOrd="0" presId="urn:microsoft.com/office/officeart/2008/layout/SquareAccentList"/>
    <dgm:cxn modelId="{FFAF4448-88CD-4239-A3D8-E9B72C5CC90D}" type="presParOf" srcId="{6E8E1F43-4B46-4322-B21A-72BFD07A9588}" destId="{8D6F0840-C446-432C-BF3C-E5A85ED9B506}" srcOrd="0" destOrd="0" presId="urn:microsoft.com/office/officeart/2008/layout/SquareAccentList"/>
    <dgm:cxn modelId="{D08018DA-CB1C-48E9-9087-5534289FD107}" type="presParOf" srcId="{8D6F0840-C446-432C-BF3C-E5A85ED9B506}" destId="{F5FD95A7-7812-42C2-A064-20072630D20B}" srcOrd="0" destOrd="0" presId="urn:microsoft.com/office/officeart/2008/layout/SquareAccentList"/>
    <dgm:cxn modelId="{7B3708BE-334F-4C24-8F0C-557AB3052257}" type="presParOf" srcId="{8D6F0840-C446-432C-BF3C-E5A85ED9B506}" destId="{FCC39D5D-0023-45B5-83D0-D0573B760FD3}" srcOrd="1" destOrd="0" presId="urn:microsoft.com/office/officeart/2008/layout/SquareAccentList"/>
    <dgm:cxn modelId="{3F3A4EC5-5D57-4B9F-867C-E4C3497F3974}" type="presParOf" srcId="{8D6F0840-C446-432C-BF3C-E5A85ED9B506}" destId="{CBBCF410-D2F8-415E-820C-99AB7ECA85C0}" srcOrd="2" destOrd="0" presId="urn:microsoft.com/office/officeart/2008/layout/SquareAccentList"/>
    <dgm:cxn modelId="{55A3EA2D-1D4B-4C58-9F65-A8F28BF91605}" type="presParOf" srcId="{6E8E1F43-4B46-4322-B21A-72BFD07A9588}" destId="{54BADD6E-71D0-4D83-92B5-3AA3983768DC}" srcOrd="1" destOrd="0" presId="urn:microsoft.com/office/officeart/2008/layout/SquareAccentList"/>
    <dgm:cxn modelId="{2AC5FFA1-BEB7-4944-9498-617827CD0B08}" type="presParOf" srcId="{54BADD6E-71D0-4D83-92B5-3AA3983768DC}" destId="{C2C938FA-1B6B-4C39-B844-F1E1FB3BC0D7}" srcOrd="0" destOrd="0" presId="urn:microsoft.com/office/officeart/2008/layout/SquareAccentList"/>
    <dgm:cxn modelId="{8340A9C3-085F-4854-9E71-886B49161371}" type="presParOf" srcId="{C2C938FA-1B6B-4C39-B844-F1E1FB3BC0D7}" destId="{E121E5FA-6142-4FE4-86C4-A3ECFCCFD8C4}" srcOrd="0" destOrd="0" presId="urn:microsoft.com/office/officeart/2008/layout/SquareAccentList"/>
    <dgm:cxn modelId="{936EE635-9A8D-43B6-8BA9-F8F729D64B44}" type="presParOf" srcId="{C2C938FA-1B6B-4C39-B844-F1E1FB3BC0D7}" destId="{2927A828-48C0-4A16-A9A9-F637A1E1D433}" srcOrd="1" destOrd="0" presId="urn:microsoft.com/office/officeart/2008/layout/SquareAccentList"/>
    <dgm:cxn modelId="{7A3211A9-4CF8-4A42-8134-5231A0463D73}" type="presParOf" srcId="{54BADD6E-71D0-4D83-92B5-3AA3983768DC}" destId="{96328CB6-DF9F-4F7F-A2F6-F0AA6E369E04}" srcOrd="1" destOrd="0" presId="urn:microsoft.com/office/officeart/2008/layout/SquareAccentList"/>
    <dgm:cxn modelId="{DA068CBF-41AD-48E7-B705-B5A4D216A29A}" type="presParOf" srcId="{96328CB6-DF9F-4F7F-A2F6-F0AA6E369E04}" destId="{1B68CE71-CDBA-4201-8DF8-FF978F690442}" srcOrd="0" destOrd="0" presId="urn:microsoft.com/office/officeart/2008/layout/SquareAccentList"/>
    <dgm:cxn modelId="{956E28C2-724F-4835-A87B-53175A8C3ADE}" type="presParOf" srcId="{96328CB6-DF9F-4F7F-A2F6-F0AA6E369E04}" destId="{0FC5D8D5-3221-4BA2-B00E-BC340CA0812F}" srcOrd="1" destOrd="0" presId="urn:microsoft.com/office/officeart/2008/layout/SquareAccentList"/>
    <dgm:cxn modelId="{37B159DD-DD01-499C-9EB5-164D4F9DAA1F}" type="presParOf" srcId="{9D1496DC-6CC0-4FD6-BFD1-0D328AED9C5F}" destId="{7CA051B3-0D54-43A3-B5C7-10F56BA26E01}" srcOrd="1" destOrd="0" presId="urn:microsoft.com/office/officeart/2008/layout/SquareAccentList"/>
    <dgm:cxn modelId="{272A54A0-9CEC-462F-95B9-2C0776A323C0}" type="presParOf" srcId="{7CA051B3-0D54-43A3-B5C7-10F56BA26E01}" destId="{E2FD7EE4-4803-48E6-A37F-27F43B12FC70}" srcOrd="0" destOrd="0" presId="urn:microsoft.com/office/officeart/2008/layout/SquareAccentList"/>
    <dgm:cxn modelId="{429D9AB0-5F27-486D-99AB-8863D56B88ED}" type="presParOf" srcId="{E2FD7EE4-4803-48E6-A37F-27F43B12FC70}" destId="{D0B3E6C6-9495-414D-860F-960D87BD3A99}" srcOrd="0" destOrd="0" presId="urn:microsoft.com/office/officeart/2008/layout/SquareAccentList"/>
    <dgm:cxn modelId="{44B0162F-95D4-4C33-96E7-4E83DE45254B}" type="presParOf" srcId="{E2FD7EE4-4803-48E6-A37F-27F43B12FC70}" destId="{693BD03B-08FF-4353-B80F-992B20EB2A57}" srcOrd="1" destOrd="0" presId="urn:microsoft.com/office/officeart/2008/layout/SquareAccentList"/>
    <dgm:cxn modelId="{BB9D7548-7D1A-45D8-A80B-A808A1B62BBE}" type="presParOf" srcId="{E2FD7EE4-4803-48E6-A37F-27F43B12FC70}" destId="{E259869C-32CC-490C-8F70-BBA2AA4B51E8}" srcOrd="2" destOrd="0" presId="urn:microsoft.com/office/officeart/2008/layout/SquareAccentList"/>
    <dgm:cxn modelId="{D7DCF7B8-FB67-4F9C-ACB8-4E22EAB3A841}" type="presParOf" srcId="{7CA051B3-0D54-43A3-B5C7-10F56BA26E01}" destId="{B862B0A4-19A8-475B-8483-21F0F5C47693}" srcOrd="1" destOrd="0" presId="urn:microsoft.com/office/officeart/2008/layout/SquareAccentList"/>
    <dgm:cxn modelId="{E828C5A1-FC45-4338-B14F-DBF81E4431D7}" type="presParOf" srcId="{B862B0A4-19A8-475B-8483-21F0F5C47693}" destId="{E6A230E9-11FE-48BD-91F0-E083882CCC5E}" srcOrd="0" destOrd="0" presId="urn:microsoft.com/office/officeart/2008/layout/SquareAccentList"/>
    <dgm:cxn modelId="{92197415-B272-4B0C-9DB8-1612382BDBF8}" type="presParOf" srcId="{E6A230E9-11FE-48BD-91F0-E083882CCC5E}" destId="{C4D7D940-E866-46C0-A834-7A540F3637B5}" srcOrd="0" destOrd="0" presId="urn:microsoft.com/office/officeart/2008/layout/SquareAccentList"/>
    <dgm:cxn modelId="{7B5E0DE3-A5C0-4330-83AC-410EFAAE87BD}" type="presParOf" srcId="{E6A230E9-11FE-48BD-91F0-E083882CCC5E}" destId="{19B77557-9F55-434E-8BA5-E0F4D73BCF68}" srcOrd="1" destOrd="0" presId="urn:microsoft.com/office/officeart/2008/layout/SquareAccentList"/>
    <dgm:cxn modelId="{AAC6D34A-2A09-406D-9B42-4E4F5C7E866A}" type="presParOf" srcId="{B862B0A4-19A8-475B-8483-21F0F5C47693}" destId="{7ABB66B6-D837-4139-8F6F-34B234FA93DD}" srcOrd="1" destOrd="0" presId="urn:microsoft.com/office/officeart/2008/layout/SquareAccentList"/>
    <dgm:cxn modelId="{7F681D68-3874-4E97-831F-3ED12D5BE64E}" type="presParOf" srcId="{7ABB66B6-D837-4139-8F6F-34B234FA93DD}" destId="{DA55CB63-72DF-47E2-9318-4F2662BAFD0C}" srcOrd="0" destOrd="0" presId="urn:microsoft.com/office/officeart/2008/layout/SquareAccentList"/>
    <dgm:cxn modelId="{2CD67027-50E8-49FD-8123-3D9270CBEADB}" type="presParOf" srcId="{7ABB66B6-D837-4139-8F6F-34B234FA93DD}" destId="{3B4851B7-CDF5-4F7D-BBD4-698F5443271C}"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422679-958F-4E9D-A7EB-D7BB3FA6F2D4}"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F70B3578-6991-4225-B315-70A615D505A0}">
      <dgm:prSet phldrT="[Text]" custT="1"/>
      <dgm:spPr/>
      <dgm:t>
        <a:bodyPr/>
        <a:lstStyle/>
        <a:p>
          <a:r>
            <a:rPr lang="en-US" altLang="zh-CN" sz="1200" dirty="0"/>
            <a:t>Existing Guidance</a:t>
          </a:r>
          <a:endParaRPr lang="en-US" sz="1200" dirty="0"/>
        </a:p>
      </dgm:t>
    </dgm:pt>
    <dgm:pt modelId="{5FE4C924-1E26-42EA-8764-77911E2B7348}" type="parTrans" cxnId="{00C76672-976A-4F68-8134-58E37F9EF5AE}">
      <dgm:prSet/>
      <dgm:spPr/>
      <dgm:t>
        <a:bodyPr/>
        <a:lstStyle/>
        <a:p>
          <a:endParaRPr lang="en-US"/>
        </a:p>
      </dgm:t>
    </dgm:pt>
    <dgm:pt modelId="{BE80B90C-6F44-4367-A96E-83E57BE387A1}" type="sibTrans" cxnId="{00C76672-976A-4F68-8134-58E37F9EF5AE}">
      <dgm:prSet/>
      <dgm:spPr/>
      <dgm:t>
        <a:bodyPr/>
        <a:lstStyle/>
        <a:p>
          <a:endParaRPr lang="en-US"/>
        </a:p>
      </dgm:t>
    </dgm:pt>
    <dgm:pt modelId="{BCA33B70-834A-40A9-BA96-DABBA4F2ABF3}">
      <dgm:prSet phldrT="[Text]"/>
      <dgm:spPr/>
      <dgm:t>
        <a:bodyPr/>
        <a:lstStyle/>
        <a:p>
          <a:r>
            <a:rPr lang="en-US" dirty="0"/>
            <a:t>New G</a:t>
          </a:r>
          <a:r>
            <a:rPr lang="en-US" altLang="zh-CN" dirty="0"/>
            <a:t>uidance</a:t>
          </a:r>
          <a:endParaRPr lang="en-US" dirty="0"/>
        </a:p>
      </dgm:t>
    </dgm:pt>
    <dgm:pt modelId="{9B69027E-2C03-45E6-9996-E75C0DD63FCB}" type="parTrans" cxnId="{44D21FB5-00B2-42BC-B7CC-B78380FBCBA4}">
      <dgm:prSet/>
      <dgm:spPr/>
      <dgm:t>
        <a:bodyPr/>
        <a:lstStyle/>
        <a:p>
          <a:endParaRPr lang="en-US"/>
        </a:p>
      </dgm:t>
    </dgm:pt>
    <dgm:pt modelId="{72A71D30-52CD-4E75-90E8-F1C00A27586C}" type="sibTrans" cxnId="{44D21FB5-00B2-42BC-B7CC-B78380FBCBA4}">
      <dgm:prSet/>
      <dgm:spPr/>
      <dgm:t>
        <a:bodyPr/>
        <a:lstStyle/>
        <a:p>
          <a:endParaRPr lang="en-US"/>
        </a:p>
      </dgm:t>
    </dgm:pt>
    <dgm:pt modelId="{DD692EEA-8001-4F54-9F81-DFB546075DF4}">
      <dgm:prSet phldrT="[Text]"/>
      <dgm:spPr/>
      <dgm:t>
        <a:bodyPr/>
        <a:lstStyle/>
        <a:p>
          <a:r>
            <a:rPr lang="en-US" b="0" i="1" dirty="0"/>
            <a:t>Revenue recognized when or as control</a:t>
          </a:r>
          <a:br>
            <a:rPr lang="en-US" b="0" i="1" dirty="0"/>
          </a:br>
          <a:r>
            <a:rPr lang="en-US" b="0" i="1" dirty="0"/>
            <a:t>of good or service transfers to the</a:t>
          </a:r>
          <a:br>
            <a:rPr lang="en-US" b="0" i="1" dirty="0"/>
          </a:br>
          <a:r>
            <a:rPr lang="en-US" b="0" i="1" dirty="0"/>
            <a:t>customer</a:t>
          </a:r>
          <a:endParaRPr lang="en-US" dirty="0"/>
        </a:p>
      </dgm:t>
    </dgm:pt>
    <dgm:pt modelId="{459748B1-E817-4550-AA33-39345730BA43}" type="parTrans" cxnId="{F43BA838-8D05-4596-9D5A-88EC29053062}">
      <dgm:prSet/>
      <dgm:spPr/>
      <dgm:t>
        <a:bodyPr/>
        <a:lstStyle/>
        <a:p>
          <a:endParaRPr lang="en-US"/>
        </a:p>
      </dgm:t>
    </dgm:pt>
    <dgm:pt modelId="{C7DE8479-B743-410A-B44C-E61DB65822D2}" type="sibTrans" cxnId="{F43BA838-8D05-4596-9D5A-88EC29053062}">
      <dgm:prSet/>
      <dgm:spPr/>
      <dgm:t>
        <a:bodyPr/>
        <a:lstStyle/>
        <a:p>
          <a:endParaRPr lang="en-US"/>
        </a:p>
      </dgm:t>
    </dgm:pt>
    <dgm:pt modelId="{1FC81CCF-AE8C-4B70-BD6E-F8C6838F6646}">
      <dgm:prSet/>
      <dgm:spPr/>
      <dgm:t>
        <a:bodyPr/>
        <a:lstStyle/>
        <a:p>
          <a:r>
            <a:rPr lang="en-US" b="0" i="0" dirty="0"/>
            <a:t>Recognition based on transfer of the</a:t>
          </a:r>
          <a:br>
            <a:rPr lang="en-US" b="0" i="0" dirty="0"/>
          </a:br>
          <a:r>
            <a:rPr lang="en-US" b="0" i="0" dirty="0"/>
            <a:t>risks and rewards of ownership</a:t>
          </a:r>
          <a:br>
            <a:rPr lang="en-US" b="0" i="0" dirty="0"/>
          </a:br>
          <a:endParaRPr lang="en-US" dirty="0"/>
        </a:p>
      </dgm:t>
    </dgm:pt>
    <dgm:pt modelId="{59F79FDE-9540-4689-8962-8255EBE92C5F}" type="parTrans" cxnId="{EAB4ADD0-F630-47FC-9536-E3BA87F473FC}">
      <dgm:prSet/>
      <dgm:spPr/>
      <dgm:t>
        <a:bodyPr/>
        <a:lstStyle/>
        <a:p>
          <a:endParaRPr lang="en-US"/>
        </a:p>
      </dgm:t>
    </dgm:pt>
    <dgm:pt modelId="{E9DEED56-AE2E-4EFA-BAA0-8B3E64127C34}" type="sibTrans" cxnId="{EAB4ADD0-F630-47FC-9536-E3BA87F473FC}">
      <dgm:prSet/>
      <dgm:spPr/>
      <dgm:t>
        <a:bodyPr/>
        <a:lstStyle/>
        <a:p>
          <a:endParaRPr lang="en-US"/>
        </a:p>
      </dgm:t>
    </dgm:pt>
    <dgm:pt modelId="{00725057-1FC4-40DC-B2E2-B95EE59950ED}">
      <dgm:prSet phldrT="[Text]"/>
      <dgm:spPr/>
      <dgm:t>
        <a:bodyPr/>
        <a:lstStyle/>
        <a:p>
          <a:r>
            <a:rPr lang="en-US" b="0" i="0" dirty="0"/>
            <a:t>Entities must assess whether a</a:t>
          </a:r>
          <a:br>
            <a:rPr lang="en-US" b="0" i="0" dirty="0"/>
          </a:br>
          <a:r>
            <a:rPr lang="en-US" b="0" i="0" dirty="0"/>
            <a:t>significant financing component exists</a:t>
          </a:r>
          <a:br>
            <a:rPr lang="en-US" dirty="0"/>
          </a:br>
          <a:br>
            <a:rPr lang="en-US" dirty="0"/>
          </a:br>
          <a:endParaRPr lang="en-US" dirty="0"/>
        </a:p>
      </dgm:t>
    </dgm:pt>
    <dgm:pt modelId="{B2F7AB5A-F43E-4505-AB33-6E8CEF4FA91B}" type="parTrans" cxnId="{E1D4293C-EBE6-4249-94C5-FAC4A4D59B4B}">
      <dgm:prSet/>
      <dgm:spPr/>
      <dgm:t>
        <a:bodyPr/>
        <a:lstStyle/>
        <a:p>
          <a:endParaRPr lang="en-US"/>
        </a:p>
      </dgm:t>
    </dgm:pt>
    <dgm:pt modelId="{728A5AFC-AF22-4818-B667-4F4C7DAB29A2}" type="sibTrans" cxnId="{E1D4293C-EBE6-4249-94C5-FAC4A4D59B4B}">
      <dgm:prSet/>
      <dgm:spPr/>
      <dgm:t>
        <a:bodyPr/>
        <a:lstStyle/>
        <a:p>
          <a:endParaRPr lang="en-US"/>
        </a:p>
      </dgm:t>
    </dgm:pt>
    <dgm:pt modelId="{58FFC0F7-7423-444A-938B-251DB4A182FB}">
      <dgm:prSet phldrT="[Text]"/>
      <dgm:spPr/>
      <dgm:t>
        <a:bodyPr/>
        <a:lstStyle/>
        <a:p>
          <a:r>
            <a:rPr lang="en-US" b="0" i="1"/>
            <a:t>Criteria identified for assessing</a:t>
          </a:r>
          <a:br>
            <a:rPr lang="en-US" b="0" i="1"/>
          </a:br>
          <a:r>
            <a:rPr lang="en-US" b="0" i="1"/>
            <a:t>whether performance obligation is</a:t>
          </a:r>
          <a:br>
            <a:rPr lang="en-US" b="0" i="1"/>
          </a:br>
          <a:r>
            <a:rPr lang="en-US" b="0" i="1"/>
            <a:t>satisfied at a point in time or over time</a:t>
          </a:r>
          <a:br>
            <a:rPr lang="en-US" b="0" i="1"/>
          </a:br>
          <a:br>
            <a:rPr lang="en-US" b="0" i="1" dirty="0"/>
          </a:br>
          <a:br>
            <a:rPr lang="en-US" b="0" i="1" dirty="0"/>
          </a:br>
          <a:endParaRPr lang="en-US" dirty="0"/>
        </a:p>
      </dgm:t>
    </dgm:pt>
    <dgm:pt modelId="{FE23FEDC-E274-4493-97E6-BDAA9CC6B2B1}" type="parTrans" cxnId="{DC05F77E-6BF8-4B03-BF04-4FB7BFE8DA17}">
      <dgm:prSet/>
      <dgm:spPr/>
    </dgm:pt>
    <dgm:pt modelId="{DEA921C7-AFC4-4BCE-AF6E-6D53D7316E09}" type="sibTrans" cxnId="{DC05F77E-6BF8-4B03-BF04-4FB7BFE8DA17}">
      <dgm:prSet/>
      <dgm:spPr/>
    </dgm:pt>
    <dgm:pt modelId="{9D1496DC-6CC0-4FD6-BFD1-0D328AED9C5F}" type="pres">
      <dgm:prSet presAssocID="{42422679-958F-4E9D-A7EB-D7BB3FA6F2D4}" presName="layout" presStyleCnt="0">
        <dgm:presLayoutVars>
          <dgm:chMax/>
          <dgm:chPref/>
          <dgm:dir/>
          <dgm:resizeHandles/>
        </dgm:presLayoutVars>
      </dgm:prSet>
      <dgm:spPr/>
    </dgm:pt>
    <dgm:pt modelId="{6E8E1F43-4B46-4322-B21A-72BFD07A9588}" type="pres">
      <dgm:prSet presAssocID="{F70B3578-6991-4225-B315-70A615D505A0}" presName="root" presStyleCnt="0">
        <dgm:presLayoutVars>
          <dgm:chMax/>
          <dgm:chPref/>
        </dgm:presLayoutVars>
      </dgm:prSet>
      <dgm:spPr/>
    </dgm:pt>
    <dgm:pt modelId="{8D6F0840-C446-432C-BF3C-E5A85ED9B506}" type="pres">
      <dgm:prSet presAssocID="{F70B3578-6991-4225-B315-70A615D505A0}" presName="rootComposite" presStyleCnt="0">
        <dgm:presLayoutVars/>
      </dgm:prSet>
      <dgm:spPr/>
    </dgm:pt>
    <dgm:pt modelId="{F5FD95A7-7812-42C2-A064-20072630D20B}" type="pres">
      <dgm:prSet presAssocID="{F70B3578-6991-4225-B315-70A615D505A0}" presName="ParentAccent" presStyleLbl="alignNode1" presStyleIdx="0" presStyleCnt="2"/>
      <dgm:spPr/>
    </dgm:pt>
    <dgm:pt modelId="{FCC39D5D-0023-45B5-83D0-D0573B760FD3}" type="pres">
      <dgm:prSet presAssocID="{F70B3578-6991-4225-B315-70A615D505A0}" presName="ParentSmallAccent" presStyleLbl="fgAcc1" presStyleIdx="0" presStyleCnt="2"/>
      <dgm:spPr/>
    </dgm:pt>
    <dgm:pt modelId="{CBBCF410-D2F8-415E-820C-99AB7ECA85C0}" type="pres">
      <dgm:prSet presAssocID="{F70B3578-6991-4225-B315-70A615D505A0}" presName="Parent" presStyleLbl="revTx" presStyleIdx="0" presStyleCnt="6">
        <dgm:presLayoutVars>
          <dgm:chMax/>
          <dgm:chPref val="4"/>
          <dgm:bulletEnabled val="1"/>
        </dgm:presLayoutVars>
      </dgm:prSet>
      <dgm:spPr/>
    </dgm:pt>
    <dgm:pt modelId="{54BADD6E-71D0-4D83-92B5-3AA3983768DC}" type="pres">
      <dgm:prSet presAssocID="{F70B3578-6991-4225-B315-70A615D505A0}" presName="childShape" presStyleCnt="0">
        <dgm:presLayoutVars>
          <dgm:chMax val="0"/>
          <dgm:chPref val="0"/>
        </dgm:presLayoutVars>
      </dgm:prSet>
      <dgm:spPr/>
    </dgm:pt>
    <dgm:pt modelId="{C2C938FA-1B6B-4C39-B844-F1E1FB3BC0D7}" type="pres">
      <dgm:prSet presAssocID="{1FC81CCF-AE8C-4B70-BD6E-F8C6838F6646}" presName="childComposite" presStyleCnt="0">
        <dgm:presLayoutVars>
          <dgm:chMax val="0"/>
          <dgm:chPref val="0"/>
        </dgm:presLayoutVars>
      </dgm:prSet>
      <dgm:spPr/>
    </dgm:pt>
    <dgm:pt modelId="{E121E5FA-6142-4FE4-86C4-A3ECFCCFD8C4}" type="pres">
      <dgm:prSet presAssocID="{1FC81CCF-AE8C-4B70-BD6E-F8C6838F6646}" presName="ChildAccent" presStyleLbl="solidFgAcc1" presStyleIdx="0" presStyleCnt="4"/>
      <dgm:spPr/>
    </dgm:pt>
    <dgm:pt modelId="{2927A828-48C0-4A16-A9A9-F637A1E1D433}" type="pres">
      <dgm:prSet presAssocID="{1FC81CCF-AE8C-4B70-BD6E-F8C6838F6646}" presName="Child" presStyleLbl="revTx" presStyleIdx="1" presStyleCnt="6">
        <dgm:presLayoutVars>
          <dgm:chMax val="0"/>
          <dgm:chPref val="0"/>
          <dgm:bulletEnabled val="1"/>
        </dgm:presLayoutVars>
      </dgm:prSet>
      <dgm:spPr/>
    </dgm:pt>
    <dgm:pt modelId="{7CA051B3-0D54-43A3-B5C7-10F56BA26E01}" type="pres">
      <dgm:prSet presAssocID="{BCA33B70-834A-40A9-BA96-DABBA4F2ABF3}" presName="root" presStyleCnt="0">
        <dgm:presLayoutVars>
          <dgm:chMax/>
          <dgm:chPref/>
        </dgm:presLayoutVars>
      </dgm:prSet>
      <dgm:spPr/>
    </dgm:pt>
    <dgm:pt modelId="{E2FD7EE4-4803-48E6-A37F-27F43B12FC70}" type="pres">
      <dgm:prSet presAssocID="{BCA33B70-834A-40A9-BA96-DABBA4F2ABF3}" presName="rootComposite" presStyleCnt="0">
        <dgm:presLayoutVars/>
      </dgm:prSet>
      <dgm:spPr/>
    </dgm:pt>
    <dgm:pt modelId="{D0B3E6C6-9495-414D-860F-960D87BD3A99}" type="pres">
      <dgm:prSet presAssocID="{BCA33B70-834A-40A9-BA96-DABBA4F2ABF3}" presName="ParentAccent" presStyleLbl="alignNode1" presStyleIdx="1" presStyleCnt="2"/>
      <dgm:spPr/>
    </dgm:pt>
    <dgm:pt modelId="{693BD03B-08FF-4353-B80F-992B20EB2A57}" type="pres">
      <dgm:prSet presAssocID="{BCA33B70-834A-40A9-BA96-DABBA4F2ABF3}" presName="ParentSmallAccent" presStyleLbl="fgAcc1" presStyleIdx="1" presStyleCnt="2"/>
      <dgm:spPr/>
    </dgm:pt>
    <dgm:pt modelId="{E259869C-32CC-490C-8F70-BBA2AA4B51E8}" type="pres">
      <dgm:prSet presAssocID="{BCA33B70-834A-40A9-BA96-DABBA4F2ABF3}" presName="Parent" presStyleLbl="revTx" presStyleIdx="2" presStyleCnt="6">
        <dgm:presLayoutVars>
          <dgm:chMax/>
          <dgm:chPref val="4"/>
          <dgm:bulletEnabled val="1"/>
        </dgm:presLayoutVars>
      </dgm:prSet>
      <dgm:spPr/>
    </dgm:pt>
    <dgm:pt modelId="{B862B0A4-19A8-475B-8483-21F0F5C47693}" type="pres">
      <dgm:prSet presAssocID="{BCA33B70-834A-40A9-BA96-DABBA4F2ABF3}" presName="childShape" presStyleCnt="0">
        <dgm:presLayoutVars>
          <dgm:chMax val="0"/>
          <dgm:chPref val="0"/>
        </dgm:presLayoutVars>
      </dgm:prSet>
      <dgm:spPr/>
    </dgm:pt>
    <dgm:pt modelId="{E6A230E9-11FE-48BD-91F0-E083882CCC5E}" type="pres">
      <dgm:prSet presAssocID="{DD692EEA-8001-4F54-9F81-DFB546075DF4}" presName="childComposite" presStyleCnt="0">
        <dgm:presLayoutVars>
          <dgm:chMax val="0"/>
          <dgm:chPref val="0"/>
        </dgm:presLayoutVars>
      </dgm:prSet>
      <dgm:spPr/>
    </dgm:pt>
    <dgm:pt modelId="{C4D7D940-E866-46C0-A834-7A540F3637B5}" type="pres">
      <dgm:prSet presAssocID="{DD692EEA-8001-4F54-9F81-DFB546075DF4}" presName="ChildAccent" presStyleLbl="solidFgAcc1" presStyleIdx="1" presStyleCnt="4"/>
      <dgm:spPr/>
    </dgm:pt>
    <dgm:pt modelId="{19B77557-9F55-434E-8BA5-E0F4D73BCF68}" type="pres">
      <dgm:prSet presAssocID="{DD692EEA-8001-4F54-9F81-DFB546075DF4}" presName="Child" presStyleLbl="revTx" presStyleIdx="3" presStyleCnt="6">
        <dgm:presLayoutVars>
          <dgm:chMax val="0"/>
          <dgm:chPref val="0"/>
          <dgm:bulletEnabled val="1"/>
        </dgm:presLayoutVars>
      </dgm:prSet>
      <dgm:spPr/>
    </dgm:pt>
    <dgm:pt modelId="{016DE8BE-8BDB-4182-8AE8-2E8BCA7A207B}" type="pres">
      <dgm:prSet presAssocID="{58FFC0F7-7423-444A-938B-251DB4A182FB}" presName="childComposite" presStyleCnt="0">
        <dgm:presLayoutVars>
          <dgm:chMax val="0"/>
          <dgm:chPref val="0"/>
        </dgm:presLayoutVars>
      </dgm:prSet>
      <dgm:spPr/>
    </dgm:pt>
    <dgm:pt modelId="{C82FFAF5-0E6E-466C-B8AA-A2E956C67F44}" type="pres">
      <dgm:prSet presAssocID="{58FFC0F7-7423-444A-938B-251DB4A182FB}" presName="ChildAccent" presStyleLbl="solidFgAcc1" presStyleIdx="2" presStyleCnt="4"/>
      <dgm:spPr/>
    </dgm:pt>
    <dgm:pt modelId="{5CDF8909-3AC1-4B11-A6EB-F062DC22AE88}" type="pres">
      <dgm:prSet presAssocID="{58FFC0F7-7423-444A-938B-251DB4A182FB}" presName="Child" presStyleLbl="revTx" presStyleIdx="4" presStyleCnt="6">
        <dgm:presLayoutVars>
          <dgm:chMax val="0"/>
          <dgm:chPref val="0"/>
          <dgm:bulletEnabled val="1"/>
        </dgm:presLayoutVars>
      </dgm:prSet>
      <dgm:spPr/>
    </dgm:pt>
    <dgm:pt modelId="{7ABB66B6-D837-4139-8F6F-34B234FA93DD}" type="pres">
      <dgm:prSet presAssocID="{00725057-1FC4-40DC-B2E2-B95EE59950ED}" presName="childComposite" presStyleCnt="0">
        <dgm:presLayoutVars>
          <dgm:chMax val="0"/>
          <dgm:chPref val="0"/>
        </dgm:presLayoutVars>
      </dgm:prSet>
      <dgm:spPr/>
    </dgm:pt>
    <dgm:pt modelId="{DA55CB63-72DF-47E2-9318-4F2662BAFD0C}" type="pres">
      <dgm:prSet presAssocID="{00725057-1FC4-40DC-B2E2-B95EE59950ED}" presName="ChildAccent" presStyleLbl="solidFgAcc1" presStyleIdx="3" presStyleCnt="4"/>
      <dgm:spPr/>
    </dgm:pt>
    <dgm:pt modelId="{3B4851B7-CDF5-4F7D-BBD4-698F5443271C}" type="pres">
      <dgm:prSet presAssocID="{00725057-1FC4-40DC-B2E2-B95EE59950ED}" presName="Child" presStyleLbl="revTx" presStyleIdx="5" presStyleCnt="6">
        <dgm:presLayoutVars>
          <dgm:chMax val="0"/>
          <dgm:chPref val="0"/>
          <dgm:bulletEnabled val="1"/>
        </dgm:presLayoutVars>
      </dgm:prSet>
      <dgm:spPr/>
    </dgm:pt>
  </dgm:ptLst>
  <dgm:cxnLst>
    <dgm:cxn modelId="{9A4B1352-18B5-49BB-8D5B-69DD8C49CFD4}" type="presOf" srcId="{BCA33B70-834A-40A9-BA96-DABBA4F2ABF3}" destId="{E259869C-32CC-490C-8F70-BBA2AA4B51E8}" srcOrd="0" destOrd="0" presId="urn:microsoft.com/office/officeart/2008/layout/SquareAccentList"/>
    <dgm:cxn modelId="{36209B0F-B18B-4D2F-B6CA-5782D5F745EE}" type="presOf" srcId="{DD692EEA-8001-4F54-9F81-DFB546075DF4}" destId="{19B77557-9F55-434E-8BA5-E0F4D73BCF68}" srcOrd="0" destOrd="0" presId="urn:microsoft.com/office/officeart/2008/layout/SquareAccentList"/>
    <dgm:cxn modelId="{EAB4ADD0-F630-47FC-9536-E3BA87F473FC}" srcId="{F70B3578-6991-4225-B315-70A615D505A0}" destId="{1FC81CCF-AE8C-4B70-BD6E-F8C6838F6646}" srcOrd="0" destOrd="0" parTransId="{59F79FDE-9540-4689-8962-8255EBE92C5F}" sibTransId="{E9DEED56-AE2E-4EFA-BAA0-8B3E64127C34}"/>
    <dgm:cxn modelId="{44D21FB5-00B2-42BC-B7CC-B78380FBCBA4}" srcId="{42422679-958F-4E9D-A7EB-D7BB3FA6F2D4}" destId="{BCA33B70-834A-40A9-BA96-DABBA4F2ABF3}" srcOrd="1" destOrd="0" parTransId="{9B69027E-2C03-45E6-9996-E75C0DD63FCB}" sibTransId="{72A71D30-52CD-4E75-90E8-F1C00A27586C}"/>
    <dgm:cxn modelId="{00C76672-976A-4F68-8134-58E37F9EF5AE}" srcId="{42422679-958F-4E9D-A7EB-D7BB3FA6F2D4}" destId="{F70B3578-6991-4225-B315-70A615D505A0}" srcOrd="0" destOrd="0" parTransId="{5FE4C924-1E26-42EA-8764-77911E2B7348}" sibTransId="{BE80B90C-6F44-4367-A96E-83E57BE387A1}"/>
    <dgm:cxn modelId="{F43BA838-8D05-4596-9D5A-88EC29053062}" srcId="{BCA33B70-834A-40A9-BA96-DABBA4F2ABF3}" destId="{DD692EEA-8001-4F54-9F81-DFB546075DF4}" srcOrd="0" destOrd="0" parTransId="{459748B1-E817-4550-AA33-39345730BA43}" sibTransId="{C7DE8479-B743-410A-B44C-E61DB65822D2}"/>
    <dgm:cxn modelId="{E1D4293C-EBE6-4249-94C5-FAC4A4D59B4B}" srcId="{BCA33B70-834A-40A9-BA96-DABBA4F2ABF3}" destId="{00725057-1FC4-40DC-B2E2-B95EE59950ED}" srcOrd="2" destOrd="0" parTransId="{B2F7AB5A-F43E-4505-AB33-6E8CEF4FA91B}" sibTransId="{728A5AFC-AF22-4818-B667-4F4C7DAB29A2}"/>
    <dgm:cxn modelId="{0AE3F69E-19DE-4431-BC56-DA1941F29D61}" type="presOf" srcId="{58FFC0F7-7423-444A-938B-251DB4A182FB}" destId="{5CDF8909-3AC1-4B11-A6EB-F062DC22AE88}" srcOrd="0" destOrd="0" presId="urn:microsoft.com/office/officeart/2008/layout/SquareAccentList"/>
    <dgm:cxn modelId="{05BD6587-07D5-473A-A998-024AA7536D49}" type="presOf" srcId="{00725057-1FC4-40DC-B2E2-B95EE59950ED}" destId="{3B4851B7-CDF5-4F7D-BBD4-698F5443271C}" srcOrd="0" destOrd="0" presId="urn:microsoft.com/office/officeart/2008/layout/SquareAccentList"/>
    <dgm:cxn modelId="{88328EB7-B5D3-4004-9A6F-C5B8E4E7E6E0}" type="presOf" srcId="{1FC81CCF-AE8C-4B70-BD6E-F8C6838F6646}" destId="{2927A828-48C0-4A16-A9A9-F637A1E1D433}" srcOrd="0" destOrd="0" presId="urn:microsoft.com/office/officeart/2008/layout/SquareAccentList"/>
    <dgm:cxn modelId="{DC05F77E-6BF8-4B03-BF04-4FB7BFE8DA17}" srcId="{BCA33B70-834A-40A9-BA96-DABBA4F2ABF3}" destId="{58FFC0F7-7423-444A-938B-251DB4A182FB}" srcOrd="1" destOrd="0" parTransId="{FE23FEDC-E274-4493-97E6-BDAA9CC6B2B1}" sibTransId="{DEA921C7-AFC4-4BCE-AF6E-6D53D7316E09}"/>
    <dgm:cxn modelId="{0D8A6252-0C89-469F-8176-8F234B0D2FDC}" type="presOf" srcId="{42422679-958F-4E9D-A7EB-D7BB3FA6F2D4}" destId="{9D1496DC-6CC0-4FD6-BFD1-0D328AED9C5F}" srcOrd="0" destOrd="0" presId="urn:microsoft.com/office/officeart/2008/layout/SquareAccentList"/>
    <dgm:cxn modelId="{933E121C-5FA5-4E92-A022-5D1D32680CAC}" type="presOf" srcId="{F70B3578-6991-4225-B315-70A615D505A0}" destId="{CBBCF410-D2F8-415E-820C-99AB7ECA85C0}" srcOrd="0" destOrd="0" presId="urn:microsoft.com/office/officeart/2008/layout/SquareAccentList"/>
    <dgm:cxn modelId="{6E6DB682-6DD6-4029-B176-912C37534401}" type="presParOf" srcId="{9D1496DC-6CC0-4FD6-BFD1-0D328AED9C5F}" destId="{6E8E1F43-4B46-4322-B21A-72BFD07A9588}" srcOrd="0" destOrd="0" presId="urn:microsoft.com/office/officeart/2008/layout/SquareAccentList"/>
    <dgm:cxn modelId="{FFAF4448-88CD-4239-A3D8-E9B72C5CC90D}" type="presParOf" srcId="{6E8E1F43-4B46-4322-B21A-72BFD07A9588}" destId="{8D6F0840-C446-432C-BF3C-E5A85ED9B506}" srcOrd="0" destOrd="0" presId="urn:microsoft.com/office/officeart/2008/layout/SquareAccentList"/>
    <dgm:cxn modelId="{D08018DA-CB1C-48E9-9087-5534289FD107}" type="presParOf" srcId="{8D6F0840-C446-432C-BF3C-E5A85ED9B506}" destId="{F5FD95A7-7812-42C2-A064-20072630D20B}" srcOrd="0" destOrd="0" presId="urn:microsoft.com/office/officeart/2008/layout/SquareAccentList"/>
    <dgm:cxn modelId="{7B3708BE-334F-4C24-8F0C-557AB3052257}" type="presParOf" srcId="{8D6F0840-C446-432C-BF3C-E5A85ED9B506}" destId="{FCC39D5D-0023-45B5-83D0-D0573B760FD3}" srcOrd="1" destOrd="0" presId="urn:microsoft.com/office/officeart/2008/layout/SquareAccentList"/>
    <dgm:cxn modelId="{3F3A4EC5-5D57-4B9F-867C-E4C3497F3974}" type="presParOf" srcId="{8D6F0840-C446-432C-BF3C-E5A85ED9B506}" destId="{CBBCF410-D2F8-415E-820C-99AB7ECA85C0}" srcOrd="2" destOrd="0" presId="urn:microsoft.com/office/officeart/2008/layout/SquareAccentList"/>
    <dgm:cxn modelId="{55A3EA2D-1D4B-4C58-9F65-A8F28BF91605}" type="presParOf" srcId="{6E8E1F43-4B46-4322-B21A-72BFD07A9588}" destId="{54BADD6E-71D0-4D83-92B5-3AA3983768DC}" srcOrd="1" destOrd="0" presId="urn:microsoft.com/office/officeart/2008/layout/SquareAccentList"/>
    <dgm:cxn modelId="{2AC5FFA1-BEB7-4944-9498-617827CD0B08}" type="presParOf" srcId="{54BADD6E-71D0-4D83-92B5-3AA3983768DC}" destId="{C2C938FA-1B6B-4C39-B844-F1E1FB3BC0D7}" srcOrd="0" destOrd="0" presId="urn:microsoft.com/office/officeart/2008/layout/SquareAccentList"/>
    <dgm:cxn modelId="{8340A9C3-085F-4854-9E71-886B49161371}" type="presParOf" srcId="{C2C938FA-1B6B-4C39-B844-F1E1FB3BC0D7}" destId="{E121E5FA-6142-4FE4-86C4-A3ECFCCFD8C4}" srcOrd="0" destOrd="0" presId="urn:microsoft.com/office/officeart/2008/layout/SquareAccentList"/>
    <dgm:cxn modelId="{936EE635-9A8D-43B6-8BA9-F8F729D64B44}" type="presParOf" srcId="{C2C938FA-1B6B-4C39-B844-F1E1FB3BC0D7}" destId="{2927A828-48C0-4A16-A9A9-F637A1E1D433}" srcOrd="1" destOrd="0" presId="urn:microsoft.com/office/officeart/2008/layout/SquareAccentList"/>
    <dgm:cxn modelId="{37B159DD-DD01-499C-9EB5-164D4F9DAA1F}" type="presParOf" srcId="{9D1496DC-6CC0-4FD6-BFD1-0D328AED9C5F}" destId="{7CA051B3-0D54-43A3-B5C7-10F56BA26E01}" srcOrd="1" destOrd="0" presId="urn:microsoft.com/office/officeart/2008/layout/SquareAccentList"/>
    <dgm:cxn modelId="{272A54A0-9CEC-462F-95B9-2C0776A323C0}" type="presParOf" srcId="{7CA051B3-0D54-43A3-B5C7-10F56BA26E01}" destId="{E2FD7EE4-4803-48E6-A37F-27F43B12FC70}" srcOrd="0" destOrd="0" presId="urn:microsoft.com/office/officeart/2008/layout/SquareAccentList"/>
    <dgm:cxn modelId="{429D9AB0-5F27-486D-99AB-8863D56B88ED}" type="presParOf" srcId="{E2FD7EE4-4803-48E6-A37F-27F43B12FC70}" destId="{D0B3E6C6-9495-414D-860F-960D87BD3A99}" srcOrd="0" destOrd="0" presId="urn:microsoft.com/office/officeart/2008/layout/SquareAccentList"/>
    <dgm:cxn modelId="{44B0162F-95D4-4C33-96E7-4E83DE45254B}" type="presParOf" srcId="{E2FD7EE4-4803-48E6-A37F-27F43B12FC70}" destId="{693BD03B-08FF-4353-B80F-992B20EB2A57}" srcOrd="1" destOrd="0" presId="urn:microsoft.com/office/officeart/2008/layout/SquareAccentList"/>
    <dgm:cxn modelId="{BB9D7548-7D1A-45D8-A80B-A808A1B62BBE}" type="presParOf" srcId="{E2FD7EE4-4803-48E6-A37F-27F43B12FC70}" destId="{E259869C-32CC-490C-8F70-BBA2AA4B51E8}" srcOrd="2" destOrd="0" presId="urn:microsoft.com/office/officeart/2008/layout/SquareAccentList"/>
    <dgm:cxn modelId="{D7DCF7B8-FB67-4F9C-ACB8-4E22EAB3A841}" type="presParOf" srcId="{7CA051B3-0D54-43A3-B5C7-10F56BA26E01}" destId="{B862B0A4-19A8-475B-8483-21F0F5C47693}" srcOrd="1" destOrd="0" presId="urn:microsoft.com/office/officeart/2008/layout/SquareAccentList"/>
    <dgm:cxn modelId="{E828C5A1-FC45-4338-B14F-DBF81E4431D7}" type="presParOf" srcId="{B862B0A4-19A8-475B-8483-21F0F5C47693}" destId="{E6A230E9-11FE-48BD-91F0-E083882CCC5E}" srcOrd="0" destOrd="0" presId="urn:microsoft.com/office/officeart/2008/layout/SquareAccentList"/>
    <dgm:cxn modelId="{92197415-B272-4B0C-9DB8-1612382BDBF8}" type="presParOf" srcId="{E6A230E9-11FE-48BD-91F0-E083882CCC5E}" destId="{C4D7D940-E866-46C0-A834-7A540F3637B5}" srcOrd="0" destOrd="0" presId="urn:microsoft.com/office/officeart/2008/layout/SquareAccentList"/>
    <dgm:cxn modelId="{7B5E0DE3-A5C0-4330-83AC-410EFAAE87BD}" type="presParOf" srcId="{E6A230E9-11FE-48BD-91F0-E083882CCC5E}" destId="{19B77557-9F55-434E-8BA5-E0F4D73BCF68}" srcOrd="1" destOrd="0" presId="urn:microsoft.com/office/officeart/2008/layout/SquareAccentList"/>
    <dgm:cxn modelId="{802906BB-94B7-4EE2-930F-AEC2556A2C04}" type="presParOf" srcId="{B862B0A4-19A8-475B-8483-21F0F5C47693}" destId="{016DE8BE-8BDB-4182-8AE8-2E8BCA7A207B}" srcOrd="1" destOrd="0" presId="urn:microsoft.com/office/officeart/2008/layout/SquareAccentList"/>
    <dgm:cxn modelId="{B8A271DE-AEBC-4CBC-AF59-E312580AE524}" type="presParOf" srcId="{016DE8BE-8BDB-4182-8AE8-2E8BCA7A207B}" destId="{C82FFAF5-0E6E-466C-B8AA-A2E956C67F44}" srcOrd="0" destOrd="0" presId="urn:microsoft.com/office/officeart/2008/layout/SquareAccentList"/>
    <dgm:cxn modelId="{24332456-D8FE-4A87-8CD9-F13D720E7C16}" type="presParOf" srcId="{016DE8BE-8BDB-4182-8AE8-2E8BCA7A207B}" destId="{5CDF8909-3AC1-4B11-A6EB-F062DC22AE88}" srcOrd="1" destOrd="0" presId="urn:microsoft.com/office/officeart/2008/layout/SquareAccentList"/>
    <dgm:cxn modelId="{AAC6D34A-2A09-406D-9B42-4E4F5C7E866A}" type="presParOf" srcId="{B862B0A4-19A8-475B-8483-21F0F5C47693}" destId="{7ABB66B6-D837-4139-8F6F-34B234FA93DD}" srcOrd="2" destOrd="0" presId="urn:microsoft.com/office/officeart/2008/layout/SquareAccentList"/>
    <dgm:cxn modelId="{7F681D68-3874-4E97-831F-3ED12D5BE64E}" type="presParOf" srcId="{7ABB66B6-D837-4139-8F6F-34B234FA93DD}" destId="{DA55CB63-72DF-47E2-9318-4F2662BAFD0C}" srcOrd="0" destOrd="0" presId="urn:microsoft.com/office/officeart/2008/layout/SquareAccentList"/>
    <dgm:cxn modelId="{2CD67027-50E8-49FD-8123-3D9270CBEADB}" type="presParOf" srcId="{7ABB66B6-D837-4139-8F6F-34B234FA93DD}" destId="{3B4851B7-CDF5-4F7D-BBD4-698F5443271C}"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D95A7-7812-42C2-A064-20072630D20B}">
      <dsp:nvSpPr>
        <dsp:cNvPr id="0" name=""/>
        <dsp:cNvSpPr/>
      </dsp:nvSpPr>
      <dsp:spPr>
        <a:xfrm>
          <a:off x="392560" y="807036"/>
          <a:ext cx="3818597" cy="449246"/>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C39D5D-0023-45B5-83D0-D0573B760FD3}">
      <dsp:nvSpPr>
        <dsp:cNvPr id="0" name=""/>
        <dsp:cNvSpPr/>
      </dsp:nvSpPr>
      <dsp:spPr>
        <a:xfrm>
          <a:off x="392560" y="975755"/>
          <a:ext cx="280528" cy="280528"/>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CF410-D2F8-415E-820C-99AB7ECA85C0}">
      <dsp:nvSpPr>
        <dsp:cNvPr id="0" name=""/>
        <dsp:cNvSpPr/>
      </dsp:nvSpPr>
      <dsp:spPr>
        <a:xfrm>
          <a:off x="392560" y="0"/>
          <a:ext cx="3818597" cy="807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Existing Guidance</a:t>
          </a:r>
          <a:endParaRPr lang="en-US" sz="2800" kern="1200" dirty="0"/>
        </a:p>
      </dsp:txBody>
      <dsp:txXfrm>
        <a:off x="392560" y="0"/>
        <a:ext cx="3818597" cy="807036"/>
      </dsp:txXfrm>
    </dsp:sp>
    <dsp:sp modelId="{E121E5FA-6142-4FE4-86C4-A3ECFCCFD8C4}">
      <dsp:nvSpPr>
        <dsp:cNvPr id="0" name=""/>
        <dsp:cNvSpPr/>
      </dsp:nvSpPr>
      <dsp:spPr>
        <a:xfrm>
          <a:off x="392560" y="1629657"/>
          <a:ext cx="280521" cy="280521"/>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27A828-48C0-4A16-A9A9-F637A1E1D433}">
      <dsp:nvSpPr>
        <dsp:cNvPr id="0" name=""/>
        <dsp:cNvSpPr/>
      </dsp:nvSpPr>
      <dsp:spPr>
        <a:xfrm>
          <a:off x="659861" y="1442970"/>
          <a:ext cx="3551296" cy="653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Contract is an agreement between parties that creates legally enforceable rights</a:t>
          </a:r>
        </a:p>
      </dsp:txBody>
      <dsp:txXfrm>
        <a:off x="659861" y="1442970"/>
        <a:ext cx="3551296" cy="653895"/>
      </dsp:txXfrm>
    </dsp:sp>
    <dsp:sp modelId="{D0B3E6C6-9495-414D-860F-960D87BD3A99}">
      <dsp:nvSpPr>
        <dsp:cNvPr id="0" name=""/>
        <dsp:cNvSpPr/>
      </dsp:nvSpPr>
      <dsp:spPr>
        <a:xfrm>
          <a:off x="4402087" y="807036"/>
          <a:ext cx="3818597" cy="449246"/>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BD03B-08FF-4353-B80F-992B20EB2A57}">
      <dsp:nvSpPr>
        <dsp:cNvPr id="0" name=""/>
        <dsp:cNvSpPr/>
      </dsp:nvSpPr>
      <dsp:spPr>
        <a:xfrm>
          <a:off x="4402087" y="975755"/>
          <a:ext cx="280528" cy="280528"/>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59869C-32CC-490C-8F70-BBA2AA4B51E8}">
      <dsp:nvSpPr>
        <dsp:cNvPr id="0" name=""/>
        <dsp:cNvSpPr/>
      </dsp:nvSpPr>
      <dsp:spPr>
        <a:xfrm>
          <a:off x="4402087" y="0"/>
          <a:ext cx="3818597" cy="807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t>New G</a:t>
          </a:r>
          <a:r>
            <a:rPr lang="en-US" altLang="zh-CN" sz="2800" kern="1200" dirty="0"/>
            <a:t>uidance</a:t>
          </a:r>
          <a:endParaRPr lang="en-US" sz="2800" kern="1200" dirty="0"/>
        </a:p>
      </dsp:txBody>
      <dsp:txXfrm>
        <a:off x="4402087" y="0"/>
        <a:ext cx="3818597" cy="807036"/>
      </dsp:txXfrm>
    </dsp:sp>
    <dsp:sp modelId="{C4D7D940-E866-46C0-A834-7A540F3637B5}">
      <dsp:nvSpPr>
        <dsp:cNvPr id="0" name=""/>
        <dsp:cNvSpPr/>
      </dsp:nvSpPr>
      <dsp:spPr>
        <a:xfrm>
          <a:off x="4402087" y="1629657"/>
          <a:ext cx="280521" cy="280521"/>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B77557-9F55-434E-8BA5-E0F4D73BCF68}">
      <dsp:nvSpPr>
        <dsp:cNvPr id="0" name=""/>
        <dsp:cNvSpPr/>
      </dsp:nvSpPr>
      <dsp:spPr>
        <a:xfrm>
          <a:off x="4669389" y="1442970"/>
          <a:ext cx="3551296" cy="653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Generally consistent with existing practice </a:t>
          </a:r>
        </a:p>
      </dsp:txBody>
      <dsp:txXfrm>
        <a:off x="4669389" y="1442970"/>
        <a:ext cx="3551296" cy="653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D95A7-7812-42C2-A064-20072630D20B}">
      <dsp:nvSpPr>
        <dsp:cNvPr id="0" name=""/>
        <dsp:cNvSpPr/>
      </dsp:nvSpPr>
      <dsp:spPr>
        <a:xfrm>
          <a:off x="1001" y="835453"/>
          <a:ext cx="3953059" cy="465065"/>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C39D5D-0023-45B5-83D0-D0573B760FD3}">
      <dsp:nvSpPr>
        <dsp:cNvPr id="0" name=""/>
        <dsp:cNvSpPr/>
      </dsp:nvSpPr>
      <dsp:spPr>
        <a:xfrm>
          <a:off x="1001" y="1010113"/>
          <a:ext cx="290406" cy="290406"/>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CF410-D2F8-415E-820C-99AB7ECA85C0}">
      <dsp:nvSpPr>
        <dsp:cNvPr id="0" name=""/>
        <dsp:cNvSpPr/>
      </dsp:nvSpPr>
      <dsp:spPr>
        <a:xfrm>
          <a:off x="1001" y="0"/>
          <a:ext cx="3953059" cy="835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Existing Guidance</a:t>
          </a:r>
          <a:endParaRPr lang="en-US" sz="2800" kern="1200" dirty="0"/>
        </a:p>
      </dsp:txBody>
      <dsp:txXfrm>
        <a:off x="1001" y="0"/>
        <a:ext cx="3953059" cy="835453"/>
      </dsp:txXfrm>
    </dsp:sp>
    <dsp:sp modelId="{E121E5FA-6142-4FE4-86C4-A3ECFCCFD8C4}">
      <dsp:nvSpPr>
        <dsp:cNvPr id="0" name=""/>
        <dsp:cNvSpPr/>
      </dsp:nvSpPr>
      <dsp:spPr>
        <a:xfrm>
          <a:off x="1001" y="1687041"/>
          <a:ext cx="290398" cy="29039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27A828-48C0-4A16-A9A9-F637A1E1D433}">
      <dsp:nvSpPr>
        <dsp:cNvPr id="0" name=""/>
        <dsp:cNvSpPr/>
      </dsp:nvSpPr>
      <dsp:spPr>
        <a:xfrm>
          <a:off x="277715" y="1493780"/>
          <a:ext cx="3676345" cy="676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kern="1200" dirty="0"/>
            <a:t>Deliverables must have standalone value</a:t>
          </a:r>
          <a:br>
            <a:rPr lang="en-US" sz="1400" b="0" i="0" kern="1200" dirty="0"/>
          </a:br>
          <a:r>
            <a:rPr lang="en-US" sz="1400" b="0" i="0" kern="1200" dirty="0"/>
            <a:t>to be accounted for separately</a:t>
          </a:r>
          <a:br>
            <a:rPr lang="en-US" sz="800" kern="1200" dirty="0"/>
          </a:br>
          <a:endParaRPr lang="en-US" sz="800" kern="1200" dirty="0"/>
        </a:p>
      </dsp:txBody>
      <dsp:txXfrm>
        <a:off x="277715" y="1493780"/>
        <a:ext cx="3676345" cy="676920"/>
      </dsp:txXfrm>
    </dsp:sp>
    <dsp:sp modelId="{D0B3E6C6-9495-414D-860F-960D87BD3A99}">
      <dsp:nvSpPr>
        <dsp:cNvPr id="0" name=""/>
        <dsp:cNvSpPr/>
      </dsp:nvSpPr>
      <dsp:spPr>
        <a:xfrm>
          <a:off x="4151713" y="835453"/>
          <a:ext cx="3953059" cy="465065"/>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BD03B-08FF-4353-B80F-992B20EB2A57}">
      <dsp:nvSpPr>
        <dsp:cNvPr id="0" name=""/>
        <dsp:cNvSpPr/>
      </dsp:nvSpPr>
      <dsp:spPr>
        <a:xfrm>
          <a:off x="4151713" y="1010113"/>
          <a:ext cx="290406" cy="290406"/>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59869C-32CC-490C-8F70-BBA2AA4B51E8}">
      <dsp:nvSpPr>
        <dsp:cNvPr id="0" name=""/>
        <dsp:cNvSpPr/>
      </dsp:nvSpPr>
      <dsp:spPr>
        <a:xfrm>
          <a:off x="4151713" y="0"/>
          <a:ext cx="3953059" cy="835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t>New G</a:t>
          </a:r>
          <a:r>
            <a:rPr lang="en-US" altLang="zh-CN" sz="2800" kern="1200" dirty="0"/>
            <a:t>uidance</a:t>
          </a:r>
          <a:endParaRPr lang="en-US" sz="2800" kern="1200" dirty="0"/>
        </a:p>
      </dsp:txBody>
      <dsp:txXfrm>
        <a:off x="4151713" y="0"/>
        <a:ext cx="3953059" cy="835453"/>
      </dsp:txXfrm>
    </dsp:sp>
    <dsp:sp modelId="{C4D7D940-E866-46C0-A834-7A540F3637B5}">
      <dsp:nvSpPr>
        <dsp:cNvPr id="0" name=""/>
        <dsp:cNvSpPr/>
      </dsp:nvSpPr>
      <dsp:spPr>
        <a:xfrm>
          <a:off x="4151713" y="1687041"/>
          <a:ext cx="290398" cy="29039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B77557-9F55-434E-8BA5-E0F4D73BCF68}">
      <dsp:nvSpPr>
        <dsp:cNvPr id="0" name=""/>
        <dsp:cNvSpPr/>
      </dsp:nvSpPr>
      <dsp:spPr>
        <a:xfrm>
          <a:off x="4428428" y="1493780"/>
          <a:ext cx="3676345" cy="676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1" i="1" kern="1200" dirty="0"/>
            <a:t>Performance obligations </a:t>
          </a:r>
          <a:r>
            <a:rPr lang="en-US" sz="1400" b="0" i="0" kern="1200" dirty="0"/>
            <a:t>and </a:t>
          </a:r>
          <a:r>
            <a:rPr lang="en-US" sz="1400" b="1" i="1" kern="1200" dirty="0"/>
            <a:t>distinct</a:t>
          </a:r>
          <a:br>
            <a:rPr lang="en-US" sz="1400" b="1" i="1" kern="1200" dirty="0"/>
          </a:br>
          <a:r>
            <a:rPr lang="en-US" sz="1400" b="0" i="0" kern="1200" dirty="0"/>
            <a:t>replace </a:t>
          </a:r>
          <a:r>
            <a:rPr lang="en-US" sz="1400" b="0" i="1" kern="1200" dirty="0"/>
            <a:t>deliverable </a:t>
          </a:r>
          <a:r>
            <a:rPr lang="en-US" sz="1400" b="0" i="0" kern="1200" dirty="0"/>
            <a:t>and </a:t>
          </a:r>
          <a:r>
            <a:rPr lang="en-US" sz="1400" b="0" i="1" kern="1200" dirty="0"/>
            <a:t>standalone</a:t>
          </a:r>
          <a:br>
            <a:rPr lang="en-US" sz="1400" b="0" i="1" kern="1200" dirty="0"/>
          </a:br>
          <a:r>
            <a:rPr lang="en-US" sz="1400" b="0" i="1" kern="1200" dirty="0"/>
            <a:t>value </a:t>
          </a:r>
          <a:r>
            <a:rPr lang="en-US" sz="1400" b="0" i="0" kern="1200" dirty="0"/>
            <a:t>in assessing multiple element</a:t>
          </a:r>
          <a:br>
            <a:rPr lang="en-US" sz="1400" b="0" i="0" kern="1200" dirty="0"/>
          </a:br>
          <a:r>
            <a:rPr lang="en-US" sz="1400" b="0" i="0" kern="1200" dirty="0"/>
            <a:t>arrangements</a:t>
          </a:r>
          <a:br>
            <a:rPr lang="en-US" sz="1400" kern="1200" dirty="0"/>
          </a:br>
          <a:endParaRPr lang="en-US" sz="1400" kern="1200" dirty="0"/>
        </a:p>
      </dsp:txBody>
      <dsp:txXfrm>
        <a:off x="4428428" y="1493780"/>
        <a:ext cx="3676345" cy="676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D95A7-7812-42C2-A064-20072630D20B}">
      <dsp:nvSpPr>
        <dsp:cNvPr id="0" name=""/>
        <dsp:cNvSpPr/>
      </dsp:nvSpPr>
      <dsp:spPr>
        <a:xfrm>
          <a:off x="1452159" y="838962"/>
          <a:ext cx="3969659" cy="4670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C39D5D-0023-45B5-83D0-D0573B760FD3}">
      <dsp:nvSpPr>
        <dsp:cNvPr id="0" name=""/>
        <dsp:cNvSpPr/>
      </dsp:nvSpPr>
      <dsp:spPr>
        <a:xfrm>
          <a:off x="1452159" y="1014355"/>
          <a:ext cx="291625" cy="29162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CF410-D2F8-415E-820C-99AB7ECA85C0}">
      <dsp:nvSpPr>
        <dsp:cNvPr id="0" name=""/>
        <dsp:cNvSpPr/>
      </dsp:nvSpPr>
      <dsp:spPr>
        <a:xfrm>
          <a:off x="1452159" y="0"/>
          <a:ext cx="3969659" cy="83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Existing Guidance</a:t>
          </a:r>
          <a:endParaRPr lang="en-US" sz="2400" kern="1200" dirty="0"/>
        </a:p>
      </dsp:txBody>
      <dsp:txXfrm>
        <a:off x="1452159" y="0"/>
        <a:ext cx="3969659" cy="838962"/>
      </dsp:txXfrm>
    </dsp:sp>
    <dsp:sp modelId="{E121E5FA-6142-4FE4-86C4-A3ECFCCFD8C4}">
      <dsp:nvSpPr>
        <dsp:cNvPr id="0" name=""/>
        <dsp:cNvSpPr/>
      </dsp:nvSpPr>
      <dsp:spPr>
        <a:xfrm>
          <a:off x="1452159" y="1694125"/>
          <a:ext cx="291618" cy="29161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27A828-48C0-4A16-A9A9-F637A1E1D433}">
      <dsp:nvSpPr>
        <dsp:cNvPr id="0" name=""/>
        <dsp:cNvSpPr/>
      </dsp:nvSpPr>
      <dsp:spPr>
        <a:xfrm>
          <a:off x="1730035" y="1500053"/>
          <a:ext cx="3691783" cy="679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0" i="0" kern="1200" dirty="0"/>
            <a:t>Arrangement’s fee must be fixed or</a:t>
          </a:r>
          <a:br>
            <a:rPr lang="en-US" sz="1200" b="0" i="0" kern="1200" dirty="0"/>
          </a:br>
          <a:r>
            <a:rPr lang="en-US" sz="1200" b="0" i="0" kern="1200" dirty="0"/>
            <a:t>determinable for revenue to be</a:t>
          </a:r>
          <a:br>
            <a:rPr lang="en-US" sz="1200" b="0" i="0" kern="1200" dirty="0"/>
          </a:br>
          <a:r>
            <a:rPr lang="en-US" sz="1200" b="0" i="0" kern="1200" dirty="0"/>
            <a:t>recognized</a:t>
          </a:r>
          <a:endParaRPr lang="en-US" sz="1200" kern="1200" dirty="0"/>
        </a:p>
      </dsp:txBody>
      <dsp:txXfrm>
        <a:off x="1730035" y="1500053"/>
        <a:ext cx="3691783" cy="679763"/>
      </dsp:txXfrm>
    </dsp:sp>
    <dsp:sp modelId="{1B68CE71-CDBA-4201-8DF8-FF978F690442}">
      <dsp:nvSpPr>
        <dsp:cNvPr id="0" name=""/>
        <dsp:cNvSpPr/>
      </dsp:nvSpPr>
      <dsp:spPr>
        <a:xfrm>
          <a:off x="1452159" y="2373888"/>
          <a:ext cx="291618" cy="29161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C5D8D5-3221-4BA2-B00E-BC340CA0812F}">
      <dsp:nvSpPr>
        <dsp:cNvPr id="0" name=""/>
        <dsp:cNvSpPr/>
      </dsp:nvSpPr>
      <dsp:spPr>
        <a:xfrm>
          <a:off x="1730035" y="2179816"/>
          <a:ext cx="3691783" cy="679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0" i="0" kern="1200" dirty="0"/>
            <a:t>Discounting of revenues required in</a:t>
          </a:r>
          <a:br>
            <a:rPr lang="en-US" sz="1200" b="0" i="0" kern="1200" dirty="0"/>
          </a:br>
          <a:r>
            <a:rPr lang="en-US" sz="1200" b="0" i="0" kern="1200" dirty="0"/>
            <a:t>limited circumstances</a:t>
          </a:r>
          <a:br>
            <a:rPr lang="en-US" sz="1200" b="0" i="0" kern="1200" dirty="0"/>
          </a:br>
          <a:endParaRPr lang="en-US" sz="1200" kern="1200" dirty="0"/>
        </a:p>
      </dsp:txBody>
      <dsp:txXfrm>
        <a:off x="1730035" y="2179816"/>
        <a:ext cx="3691783" cy="679763"/>
      </dsp:txXfrm>
    </dsp:sp>
    <dsp:sp modelId="{D0B3E6C6-9495-414D-860F-960D87BD3A99}">
      <dsp:nvSpPr>
        <dsp:cNvPr id="0" name=""/>
        <dsp:cNvSpPr/>
      </dsp:nvSpPr>
      <dsp:spPr>
        <a:xfrm>
          <a:off x="5620301" y="838962"/>
          <a:ext cx="3969659" cy="46701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BD03B-08FF-4353-B80F-992B20EB2A57}">
      <dsp:nvSpPr>
        <dsp:cNvPr id="0" name=""/>
        <dsp:cNvSpPr/>
      </dsp:nvSpPr>
      <dsp:spPr>
        <a:xfrm>
          <a:off x="5620301" y="1014355"/>
          <a:ext cx="291625" cy="29162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59869C-32CC-490C-8F70-BBA2AA4B51E8}">
      <dsp:nvSpPr>
        <dsp:cNvPr id="0" name=""/>
        <dsp:cNvSpPr/>
      </dsp:nvSpPr>
      <dsp:spPr>
        <a:xfrm>
          <a:off x="5620301" y="0"/>
          <a:ext cx="3969659" cy="83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New G</a:t>
          </a:r>
          <a:r>
            <a:rPr lang="en-US" altLang="zh-CN" sz="2400" kern="1200" dirty="0"/>
            <a:t>uidance</a:t>
          </a:r>
          <a:endParaRPr lang="en-US" sz="2400" kern="1200" dirty="0"/>
        </a:p>
      </dsp:txBody>
      <dsp:txXfrm>
        <a:off x="5620301" y="0"/>
        <a:ext cx="3969659" cy="838962"/>
      </dsp:txXfrm>
    </dsp:sp>
    <dsp:sp modelId="{C4D7D940-E866-46C0-A834-7A540F3637B5}">
      <dsp:nvSpPr>
        <dsp:cNvPr id="0" name=""/>
        <dsp:cNvSpPr/>
      </dsp:nvSpPr>
      <dsp:spPr>
        <a:xfrm>
          <a:off x="5620301" y="1694125"/>
          <a:ext cx="291618" cy="29161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B77557-9F55-434E-8BA5-E0F4D73BCF68}">
      <dsp:nvSpPr>
        <dsp:cNvPr id="0" name=""/>
        <dsp:cNvSpPr/>
      </dsp:nvSpPr>
      <dsp:spPr>
        <a:xfrm>
          <a:off x="5898178" y="1500053"/>
          <a:ext cx="3691783" cy="679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0" i="0" kern="1200" dirty="0"/>
            <a:t>Entities must assess whether a significant financing component exists</a:t>
          </a:r>
          <a:endParaRPr lang="en-US" sz="1200" kern="1200" dirty="0"/>
        </a:p>
      </dsp:txBody>
      <dsp:txXfrm>
        <a:off x="5898178" y="1500053"/>
        <a:ext cx="3691783" cy="679763"/>
      </dsp:txXfrm>
    </dsp:sp>
    <dsp:sp modelId="{DA55CB63-72DF-47E2-9318-4F2662BAFD0C}">
      <dsp:nvSpPr>
        <dsp:cNvPr id="0" name=""/>
        <dsp:cNvSpPr/>
      </dsp:nvSpPr>
      <dsp:spPr>
        <a:xfrm>
          <a:off x="5620301" y="2373888"/>
          <a:ext cx="291618" cy="29161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4851B7-CDF5-4F7D-BBD4-698F5443271C}">
      <dsp:nvSpPr>
        <dsp:cNvPr id="0" name=""/>
        <dsp:cNvSpPr/>
      </dsp:nvSpPr>
      <dsp:spPr>
        <a:xfrm>
          <a:off x="5898215" y="2180823"/>
          <a:ext cx="3691783" cy="679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kern="1200" dirty="0"/>
            <a:t>Variable consideration must be</a:t>
          </a:r>
          <a:br>
            <a:rPr lang="en-US" sz="1400" b="0" i="0" kern="1200" dirty="0"/>
          </a:br>
          <a:r>
            <a:rPr lang="en-US" sz="1400" b="0" i="0" kern="1200" dirty="0"/>
            <a:t>estimated subject to a constraint</a:t>
          </a:r>
          <a:endParaRPr lang="en-US" sz="1400" kern="1200" dirty="0"/>
        </a:p>
      </dsp:txBody>
      <dsp:txXfrm>
        <a:off x="5898215" y="2180823"/>
        <a:ext cx="3691783" cy="6797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D95A7-7812-42C2-A064-20072630D20B}">
      <dsp:nvSpPr>
        <dsp:cNvPr id="0" name=""/>
        <dsp:cNvSpPr/>
      </dsp:nvSpPr>
      <dsp:spPr>
        <a:xfrm>
          <a:off x="637352" y="931752"/>
          <a:ext cx="4408708" cy="518671"/>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C39D5D-0023-45B5-83D0-D0573B760FD3}">
      <dsp:nvSpPr>
        <dsp:cNvPr id="0" name=""/>
        <dsp:cNvSpPr/>
      </dsp:nvSpPr>
      <dsp:spPr>
        <a:xfrm>
          <a:off x="637352" y="1126544"/>
          <a:ext cx="323879" cy="323879"/>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CF410-D2F8-415E-820C-99AB7ECA85C0}">
      <dsp:nvSpPr>
        <dsp:cNvPr id="0" name=""/>
        <dsp:cNvSpPr/>
      </dsp:nvSpPr>
      <dsp:spPr>
        <a:xfrm>
          <a:off x="637352" y="0"/>
          <a:ext cx="4408708" cy="931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l" defTabSz="533400">
            <a:lnSpc>
              <a:spcPct val="90000"/>
            </a:lnSpc>
            <a:spcBef>
              <a:spcPct val="0"/>
            </a:spcBef>
            <a:spcAft>
              <a:spcPct val="35000"/>
            </a:spcAft>
            <a:buNone/>
          </a:pPr>
          <a:r>
            <a:rPr lang="en-US" altLang="zh-CN" sz="1200" kern="1200" dirty="0"/>
            <a:t>Existing Guidance</a:t>
          </a:r>
          <a:endParaRPr lang="en-US" sz="1200" kern="1200" dirty="0"/>
        </a:p>
      </dsp:txBody>
      <dsp:txXfrm>
        <a:off x="637352" y="0"/>
        <a:ext cx="4408708" cy="931752"/>
      </dsp:txXfrm>
    </dsp:sp>
    <dsp:sp modelId="{E121E5FA-6142-4FE4-86C4-A3ECFCCFD8C4}">
      <dsp:nvSpPr>
        <dsp:cNvPr id="0" name=""/>
        <dsp:cNvSpPr/>
      </dsp:nvSpPr>
      <dsp:spPr>
        <a:xfrm>
          <a:off x="637352" y="1881497"/>
          <a:ext cx="323871" cy="323871"/>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27A828-48C0-4A16-A9A9-F637A1E1D433}">
      <dsp:nvSpPr>
        <dsp:cNvPr id="0" name=""/>
        <dsp:cNvSpPr/>
      </dsp:nvSpPr>
      <dsp:spPr>
        <a:xfrm>
          <a:off x="945962" y="1665960"/>
          <a:ext cx="4100098" cy="754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b="0" i="0" kern="1200" dirty="0"/>
            <a:t>Allocate transaction price to multiple</a:t>
          </a:r>
          <a:br>
            <a:rPr lang="en-US" sz="1100" b="0" i="0" kern="1200" dirty="0"/>
          </a:br>
          <a:r>
            <a:rPr lang="en-US" sz="1100" b="0" i="0" kern="1200" dirty="0"/>
            <a:t>deliverables based on relative selling</a:t>
          </a:r>
          <a:br>
            <a:rPr lang="en-US" sz="1100" b="0" i="0" kern="1200" dirty="0"/>
          </a:br>
          <a:r>
            <a:rPr lang="en-US" sz="1100" b="0" i="0" kern="1200" dirty="0"/>
            <a:t>price</a:t>
          </a:r>
          <a:endParaRPr lang="en-US" sz="1100" kern="1200" dirty="0"/>
        </a:p>
      </dsp:txBody>
      <dsp:txXfrm>
        <a:off x="945962" y="1665960"/>
        <a:ext cx="4100098" cy="754945"/>
      </dsp:txXfrm>
    </dsp:sp>
    <dsp:sp modelId="{1B68CE71-CDBA-4201-8DF8-FF978F690442}">
      <dsp:nvSpPr>
        <dsp:cNvPr id="0" name=""/>
        <dsp:cNvSpPr/>
      </dsp:nvSpPr>
      <dsp:spPr>
        <a:xfrm>
          <a:off x="637352" y="2636443"/>
          <a:ext cx="323871" cy="323871"/>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C5D8D5-3221-4BA2-B00E-BC340CA0812F}">
      <dsp:nvSpPr>
        <dsp:cNvPr id="0" name=""/>
        <dsp:cNvSpPr/>
      </dsp:nvSpPr>
      <dsp:spPr>
        <a:xfrm>
          <a:off x="945962" y="2420906"/>
          <a:ext cx="4100098" cy="754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b="0" i="0" kern="1200" dirty="0"/>
            <a:t>Discounting of revenues required in</a:t>
          </a:r>
          <a:br>
            <a:rPr lang="en-US" sz="1100" b="0" i="0" kern="1200" dirty="0"/>
          </a:br>
          <a:r>
            <a:rPr lang="en-US" sz="1100" b="0" i="0" kern="1200" dirty="0"/>
            <a:t>limited circumstances</a:t>
          </a:r>
          <a:endParaRPr lang="en-US" sz="1100" kern="1200" dirty="0"/>
        </a:p>
      </dsp:txBody>
      <dsp:txXfrm>
        <a:off x="945962" y="2420906"/>
        <a:ext cx="4100098" cy="754945"/>
      </dsp:txXfrm>
    </dsp:sp>
    <dsp:sp modelId="{D0B3E6C6-9495-414D-860F-960D87BD3A99}">
      <dsp:nvSpPr>
        <dsp:cNvPr id="0" name=""/>
        <dsp:cNvSpPr/>
      </dsp:nvSpPr>
      <dsp:spPr>
        <a:xfrm>
          <a:off x="5266496" y="931752"/>
          <a:ext cx="4408708" cy="518671"/>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BD03B-08FF-4353-B80F-992B20EB2A57}">
      <dsp:nvSpPr>
        <dsp:cNvPr id="0" name=""/>
        <dsp:cNvSpPr/>
      </dsp:nvSpPr>
      <dsp:spPr>
        <a:xfrm>
          <a:off x="5266496" y="1126544"/>
          <a:ext cx="323879" cy="323879"/>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59869C-32CC-490C-8F70-BBA2AA4B51E8}">
      <dsp:nvSpPr>
        <dsp:cNvPr id="0" name=""/>
        <dsp:cNvSpPr/>
      </dsp:nvSpPr>
      <dsp:spPr>
        <a:xfrm>
          <a:off x="5266496" y="0"/>
          <a:ext cx="4408708" cy="931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l" defTabSz="622300">
            <a:lnSpc>
              <a:spcPct val="90000"/>
            </a:lnSpc>
            <a:spcBef>
              <a:spcPct val="0"/>
            </a:spcBef>
            <a:spcAft>
              <a:spcPct val="35000"/>
            </a:spcAft>
            <a:buNone/>
          </a:pPr>
          <a:r>
            <a:rPr lang="en-US" sz="1400" kern="1200" dirty="0"/>
            <a:t>New G</a:t>
          </a:r>
          <a:r>
            <a:rPr lang="en-US" altLang="zh-CN" sz="1400" kern="1200" dirty="0"/>
            <a:t>uidance</a:t>
          </a:r>
          <a:endParaRPr lang="en-US" sz="1400" kern="1200" dirty="0"/>
        </a:p>
      </dsp:txBody>
      <dsp:txXfrm>
        <a:off x="5266496" y="0"/>
        <a:ext cx="4408708" cy="931752"/>
      </dsp:txXfrm>
    </dsp:sp>
    <dsp:sp modelId="{C4D7D940-E866-46C0-A834-7A540F3637B5}">
      <dsp:nvSpPr>
        <dsp:cNvPr id="0" name=""/>
        <dsp:cNvSpPr/>
      </dsp:nvSpPr>
      <dsp:spPr>
        <a:xfrm>
          <a:off x="5266496" y="1881497"/>
          <a:ext cx="323871" cy="323871"/>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B77557-9F55-434E-8BA5-E0F4D73BCF68}">
      <dsp:nvSpPr>
        <dsp:cNvPr id="0" name=""/>
        <dsp:cNvSpPr/>
      </dsp:nvSpPr>
      <dsp:spPr>
        <a:xfrm>
          <a:off x="5575105" y="1665960"/>
          <a:ext cx="4100098" cy="754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b="0" i="1" kern="1200" dirty="0"/>
            <a:t>Generally consistent with existing</a:t>
          </a:r>
          <a:br>
            <a:rPr lang="en-US" sz="1100" b="0" i="1" kern="1200" dirty="0"/>
          </a:br>
          <a:r>
            <a:rPr lang="en-US" sz="1100" b="0" i="1" kern="1200" dirty="0"/>
            <a:t>practice</a:t>
          </a:r>
          <a:br>
            <a:rPr lang="en-US" sz="1100" b="0" i="1" kern="1200" dirty="0"/>
          </a:br>
          <a:endParaRPr lang="en-US" sz="1100" kern="1200" dirty="0"/>
        </a:p>
      </dsp:txBody>
      <dsp:txXfrm>
        <a:off x="5575105" y="1665960"/>
        <a:ext cx="4100098" cy="754945"/>
      </dsp:txXfrm>
    </dsp:sp>
    <dsp:sp modelId="{DA55CB63-72DF-47E2-9318-4F2662BAFD0C}">
      <dsp:nvSpPr>
        <dsp:cNvPr id="0" name=""/>
        <dsp:cNvSpPr/>
      </dsp:nvSpPr>
      <dsp:spPr>
        <a:xfrm>
          <a:off x="5266496" y="2636443"/>
          <a:ext cx="323871" cy="323871"/>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4851B7-CDF5-4F7D-BBD4-698F5443271C}">
      <dsp:nvSpPr>
        <dsp:cNvPr id="0" name=""/>
        <dsp:cNvSpPr/>
      </dsp:nvSpPr>
      <dsp:spPr>
        <a:xfrm>
          <a:off x="5575105" y="2420906"/>
          <a:ext cx="4100098" cy="754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b="0" i="0" kern="1200" dirty="0"/>
            <a:t>Entities must assess whether a</a:t>
          </a:r>
          <a:br>
            <a:rPr lang="en-US" sz="1100" b="0" i="0" kern="1200" dirty="0"/>
          </a:br>
          <a:r>
            <a:rPr lang="en-US" sz="1100" b="0" i="0" kern="1200" dirty="0"/>
            <a:t>significant financing component exists</a:t>
          </a:r>
          <a:br>
            <a:rPr lang="en-US" sz="1100" kern="1200" dirty="0"/>
          </a:br>
          <a:br>
            <a:rPr lang="en-US" sz="1100" kern="1200" dirty="0"/>
          </a:br>
          <a:endParaRPr lang="en-US" sz="1100" kern="1200" dirty="0"/>
        </a:p>
      </dsp:txBody>
      <dsp:txXfrm>
        <a:off x="5575105" y="2420906"/>
        <a:ext cx="4100098" cy="7549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D95A7-7812-42C2-A064-20072630D20B}">
      <dsp:nvSpPr>
        <dsp:cNvPr id="0" name=""/>
        <dsp:cNvSpPr/>
      </dsp:nvSpPr>
      <dsp:spPr>
        <a:xfrm>
          <a:off x="1507306" y="752377"/>
          <a:ext cx="3559972" cy="41882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C39D5D-0023-45B5-83D0-D0573B760FD3}">
      <dsp:nvSpPr>
        <dsp:cNvPr id="0" name=""/>
        <dsp:cNvSpPr/>
      </dsp:nvSpPr>
      <dsp:spPr>
        <a:xfrm>
          <a:off x="1507306" y="909669"/>
          <a:ext cx="261528" cy="261528"/>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CF410-D2F8-415E-820C-99AB7ECA85C0}">
      <dsp:nvSpPr>
        <dsp:cNvPr id="0" name=""/>
        <dsp:cNvSpPr/>
      </dsp:nvSpPr>
      <dsp:spPr>
        <a:xfrm>
          <a:off x="1507306" y="0"/>
          <a:ext cx="3559972" cy="752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l" defTabSz="533400">
            <a:lnSpc>
              <a:spcPct val="90000"/>
            </a:lnSpc>
            <a:spcBef>
              <a:spcPct val="0"/>
            </a:spcBef>
            <a:spcAft>
              <a:spcPct val="35000"/>
            </a:spcAft>
            <a:buNone/>
          </a:pPr>
          <a:r>
            <a:rPr lang="en-US" altLang="zh-CN" sz="1200" kern="1200" dirty="0"/>
            <a:t>Existing Guidance</a:t>
          </a:r>
          <a:endParaRPr lang="en-US" sz="1200" kern="1200" dirty="0"/>
        </a:p>
      </dsp:txBody>
      <dsp:txXfrm>
        <a:off x="1507306" y="0"/>
        <a:ext cx="3559972" cy="752377"/>
      </dsp:txXfrm>
    </dsp:sp>
    <dsp:sp modelId="{E121E5FA-6142-4FE4-86C4-A3ECFCCFD8C4}">
      <dsp:nvSpPr>
        <dsp:cNvPr id="0" name=""/>
        <dsp:cNvSpPr/>
      </dsp:nvSpPr>
      <dsp:spPr>
        <a:xfrm>
          <a:off x="1507306" y="1519284"/>
          <a:ext cx="261522" cy="261522"/>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27A828-48C0-4A16-A9A9-F637A1E1D433}">
      <dsp:nvSpPr>
        <dsp:cNvPr id="0" name=""/>
        <dsp:cNvSpPr/>
      </dsp:nvSpPr>
      <dsp:spPr>
        <a:xfrm>
          <a:off x="1756504" y="1345241"/>
          <a:ext cx="3310774" cy="60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72" tIns="42672" rIns="42672" bIns="42672" numCol="1" spcCol="1270" anchor="ctr" anchorCtr="0">
          <a:noAutofit/>
        </a:bodyPr>
        <a:lstStyle/>
        <a:p>
          <a:pPr marL="0" lvl="0" indent="0" algn="l" defTabSz="266700">
            <a:lnSpc>
              <a:spcPct val="90000"/>
            </a:lnSpc>
            <a:spcBef>
              <a:spcPct val="0"/>
            </a:spcBef>
            <a:spcAft>
              <a:spcPct val="35000"/>
            </a:spcAft>
            <a:buNone/>
          </a:pPr>
          <a:r>
            <a:rPr lang="en-US" sz="600" b="0" i="0" kern="1200" dirty="0"/>
            <a:t>Recognition based on transfer of the</a:t>
          </a:r>
          <a:br>
            <a:rPr lang="en-US" sz="600" b="0" i="0" kern="1200" dirty="0"/>
          </a:br>
          <a:r>
            <a:rPr lang="en-US" sz="600" b="0" i="0" kern="1200" dirty="0"/>
            <a:t>risks and rewards of ownership</a:t>
          </a:r>
          <a:br>
            <a:rPr lang="en-US" sz="600" b="0" i="0" kern="1200" dirty="0"/>
          </a:br>
          <a:endParaRPr lang="en-US" sz="600" kern="1200" dirty="0"/>
        </a:p>
      </dsp:txBody>
      <dsp:txXfrm>
        <a:off x="1756504" y="1345241"/>
        <a:ext cx="3310774" cy="609608"/>
      </dsp:txXfrm>
    </dsp:sp>
    <dsp:sp modelId="{D0B3E6C6-9495-414D-860F-960D87BD3A99}">
      <dsp:nvSpPr>
        <dsp:cNvPr id="0" name=""/>
        <dsp:cNvSpPr/>
      </dsp:nvSpPr>
      <dsp:spPr>
        <a:xfrm>
          <a:off x="5245277" y="752377"/>
          <a:ext cx="3559972" cy="41882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BD03B-08FF-4353-B80F-992B20EB2A57}">
      <dsp:nvSpPr>
        <dsp:cNvPr id="0" name=""/>
        <dsp:cNvSpPr/>
      </dsp:nvSpPr>
      <dsp:spPr>
        <a:xfrm>
          <a:off x="5245277" y="909669"/>
          <a:ext cx="261528" cy="261528"/>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59869C-32CC-490C-8F70-BBA2AA4B51E8}">
      <dsp:nvSpPr>
        <dsp:cNvPr id="0" name=""/>
        <dsp:cNvSpPr/>
      </dsp:nvSpPr>
      <dsp:spPr>
        <a:xfrm>
          <a:off x="5245277" y="0"/>
          <a:ext cx="3559972" cy="752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l" defTabSz="755650">
            <a:lnSpc>
              <a:spcPct val="90000"/>
            </a:lnSpc>
            <a:spcBef>
              <a:spcPct val="0"/>
            </a:spcBef>
            <a:spcAft>
              <a:spcPct val="35000"/>
            </a:spcAft>
            <a:buNone/>
          </a:pPr>
          <a:r>
            <a:rPr lang="en-US" sz="1700" kern="1200" dirty="0"/>
            <a:t>New G</a:t>
          </a:r>
          <a:r>
            <a:rPr lang="en-US" altLang="zh-CN" sz="1700" kern="1200" dirty="0"/>
            <a:t>uidance</a:t>
          </a:r>
          <a:endParaRPr lang="en-US" sz="1700" kern="1200" dirty="0"/>
        </a:p>
      </dsp:txBody>
      <dsp:txXfrm>
        <a:off x="5245277" y="0"/>
        <a:ext cx="3559972" cy="752377"/>
      </dsp:txXfrm>
    </dsp:sp>
    <dsp:sp modelId="{C4D7D940-E866-46C0-A834-7A540F3637B5}">
      <dsp:nvSpPr>
        <dsp:cNvPr id="0" name=""/>
        <dsp:cNvSpPr/>
      </dsp:nvSpPr>
      <dsp:spPr>
        <a:xfrm>
          <a:off x="5245277" y="1519284"/>
          <a:ext cx="261522" cy="261522"/>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B77557-9F55-434E-8BA5-E0F4D73BCF68}">
      <dsp:nvSpPr>
        <dsp:cNvPr id="0" name=""/>
        <dsp:cNvSpPr/>
      </dsp:nvSpPr>
      <dsp:spPr>
        <a:xfrm>
          <a:off x="5494475" y="1345241"/>
          <a:ext cx="3310774" cy="60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72" tIns="42672" rIns="42672" bIns="42672" numCol="1" spcCol="1270" anchor="ctr" anchorCtr="0">
          <a:noAutofit/>
        </a:bodyPr>
        <a:lstStyle/>
        <a:p>
          <a:pPr marL="0" lvl="0" indent="0" algn="l" defTabSz="266700">
            <a:lnSpc>
              <a:spcPct val="90000"/>
            </a:lnSpc>
            <a:spcBef>
              <a:spcPct val="0"/>
            </a:spcBef>
            <a:spcAft>
              <a:spcPct val="35000"/>
            </a:spcAft>
            <a:buNone/>
          </a:pPr>
          <a:r>
            <a:rPr lang="en-US" sz="600" b="0" i="1" kern="1200" dirty="0"/>
            <a:t>Revenue recognized when or as control</a:t>
          </a:r>
          <a:br>
            <a:rPr lang="en-US" sz="600" b="0" i="1" kern="1200" dirty="0"/>
          </a:br>
          <a:r>
            <a:rPr lang="en-US" sz="600" b="0" i="1" kern="1200" dirty="0"/>
            <a:t>of good or service transfers to the</a:t>
          </a:r>
          <a:br>
            <a:rPr lang="en-US" sz="600" b="0" i="1" kern="1200" dirty="0"/>
          </a:br>
          <a:r>
            <a:rPr lang="en-US" sz="600" b="0" i="1" kern="1200" dirty="0"/>
            <a:t>customer</a:t>
          </a:r>
          <a:endParaRPr lang="en-US" sz="600" kern="1200" dirty="0"/>
        </a:p>
      </dsp:txBody>
      <dsp:txXfrm>
        <a:off x="5494475" y="1345241"/>
        <a:ext cx="3310774" cy="609608"/>
      </dsp:txXfrm>
    </dsp:sp>
    <dsp:sp modelId="{C82FFAF5-0E6E-466C-B8AA-A2E956C67F44}">
      <dsp:nvSpPr>
        <dsp:cNvPr id="0" name=""/>
        <dsp:cNvSpPr/>
      </dsp:nvSpPr>
      <dsp:spPr>
        <a:xfrm>
          <a:off x="5245277" y="2128892"/>
          <a:ext cx="261522" cy="261522"/>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DF8909-3AC1-4B11-A6EB-F062DC22AE88}">
      <dsp:nvSpPr>
        <dsp:cNvPr id="0" name=""/>
        <dsp:cNvSpPr/>
      </dsp:nvSpPr>
      <dsp:spPr>
        <a:xfrm>
          <a:off x="5494475" y="1954849"/>
          <a:ext cx="3310774" cy="60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72" tIns="42672" rIns="42672" bIns="42672" numCol="1" spcCol="1270" anchor="ctr" anchorCtr="0">
          <a:noAutofit/>
        </a:bodyPr>
        <a:lstStyle/>
        <a:p>
          <a:pPr marL="0" lvl="0" indent="0" algn="l" defTabSz="266700">
            <a:lnSpc>
              <a:spcPct val="90000"/>
            </a:lnSpc>
            <a:spcBef>
              <a:spcPct val="0"/>
            </a:spcBef>
            <a:spcAft>
              <a:spcPct val="35000"/>
            </a:spcAft>
            <a:buNone/>
          </a:pPr>
          <a:r>
            <a:rPr lang="en-US" sz="600" b="0" i="1" kern="1200"/>
            <a:t>Criteria identified for assessing</a:t>
          </a:r>
          <a:br>
            <a:rPr lang="en-US" sz="600" b="0" i="1" kern="1200"/>
          </a:br>
          <a:r>
            <a:rPr lang="en-US" sz="600" b="0" i="1" kern="1200"/>
            <a:t>whether performance obligation is</a:t>
          </a:r>
          <a:br>
            <a:rPr lang="en-US" sz="600" b="0" i="1" kern="1200"/>
          </a:br>
          <a:r>
            <a:rPr lang="en-US" sz="600" b="0" i="1" kern="1200"/>
            <a:t>satisfied at a point in time or over time</a:t>
          </a:r>
          <a:br>
            <a:rPr lang="en-US" sz="600" b="0" i="1" kern="1200"/>
          </a:br>
          <a:br>
            <a:rPr lang="en-US" sz="600" b="0" i="1" kern="1200" dirty="0"/>
          </a:br>
          <a:br>
            <a:rPr lang="en-US" sz="600" b="0" i="1" kern="1200" dirty="0"/>
          </a:br>
          <a:endParaRPr lang="en-US" sz="600" kern="1200" dirty="0"/>
        </a:p>
      </dsp:txBody>
      <dsp:txXfrm>
        <a:off x="5494475" y="1954849"/>
        <a:ext cx="3310774" cy="609608"/>
      </dsp:txXfrm>
    </dsp:sp>
    <dsp:sp modelId="{DA55CB63-72DF-47E2-9318-4F2662BAFD0C}">
      <dsp:nvSpPr>
        <dsp:cNvPr id="0" name=""/>
        <dsp:cNvSpPr/>
      </dsp:nvSpPr>
      <dsp:spPr>
        <a:xfrm>
          <a:off x="5245277" y="2738501"/>
          <a:ext cx="261522" cy="261522"/>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4851B7-CDF5-4F7D-BBD4-698F5443271C}">
      <dsp:nvSpPr>
        <dsp:cNvPr id="0" name=""/>
        <dsp:cNvSpPr/>
      </dsp:nvSpPr>
      <dsp:spPr>
        <a:xfrm>
          <a:off x="5494475" y="2564457"/>
          <a:ext cx="3310774" cy="60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72" tIns="42672" rIns="42672" bIns="42672" numCol="1" spcCol="1270" anchor="ctr" anchorCtr="0">
          <a:noAutofit/>
        </a:bodyPr>
        <a:lstStyle/>
        <a:p>
          <a:pPr marL="0" lvl="0" indent="0" algn="l" defTabSz="266700">
            <a:lnSpc>
              <a:spcPct val="90000"/>
            </a:lnSpc>
            <a:spcBef>
              <a:spcPct val="0"/>
            </a:spcBef>
            <a:spcAft>
              <a:spcPct val="35000"/>
            </a:spcAft>
            <a:buNone/>
          </a:pPr>
          <a:r>
            <a:rPr lang="en-US" sz="600" b="0" i="0" kern="1200" dirty="0"/>
            <a:t>Entities must assess whether a</a:t>
          </a:r>
          <a:br>
            <a:rPr lang="en-US" sz="600" b="0" i="0" kern="1200" dirty="0"/>
          </a:br>
          <a:r>
            <a:rPr lang="en-US" sz="600" b="0" i="0" kern="1200" dirty="0"/>
            <a:t>significant financing component exists</a:t>
          </a:r>
          <a:br>
            <a:rPr lang="en-US" sz="600" kern="1200" dirty="0"/>
          </a:br>
          <a:br>
            <a:rPr lang="en-US" sz="600" kern="1200" dirty="0"/>
          </a:br>
          <a:endParaRPr lang="en-US" sz="600" kern="1200" dirty="0"/>
        </a:p>
      </dsp:txBody>
      <dsp:txXfrm>
        <a:off x="5494475" y="2564457"/>
        <a:ext cx="3310774" cy="609608"/>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9135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462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60736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br>
              <a:rPr lang="en-US" dirty="0"/>
            </a:br>
            <a:r>
              <a:rPr lang="en-US" dirty="0"/>
              <a:t>Case</a:t>
            </a:r>
            <a:r>
              <a:rPr lang="en-US" baseline="0" dirty="0"/>
              <a:t> 1: Microsoft</a:t>
            </a:r>
          </a:p>
          <a:p>
            <a:r>
              <a:rPr lang="en-US" baseline="0" dirty="0"/>
              <a:t>Case 2: VF: to mention month-to-month contract</a:t>
            </a:r>
          </a:p>
          <a:p>
            <a:r>
              <a:rPr lang="en-US" baseline="0" dirty="0"/>
              <a:t>Case 3: IE 21/para IE105</a:t>
            </a:r>
          </a:p>
        </p:txBody>
      </p:sp>
    </p:spTree>
    <p:extLst>
      <p:ext uri="{BB962C8B-B14F-4D97-AF65-F5344CB8AC3E}">
        <p14:creationId xmlns:p14="http://schemas.microsoft.com/office/powerpoint/2010/main" val="2550601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Telecom:</a:t>
            </a:r>
            <a:r>
              <a:rPr lang="en-US" baseline="0" dirty="0"/>
              <a:t>  Month-to-Month contract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25641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9819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a:t>Click to edit text</a:t>
            </a:r>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a:solidFill>
                  <a:schemeClr val="accent2"/>
                </a:solidFill>
                <a:latin typeface="+mj-lt"/>
                <a:ea typeface="+mj-ea"/>
                <a:cs typeface="+mj-cs"/>
              </a:rPr>
              <a:t>© 2016 SAP SE oder ein SAP-Konzernunternehmen. </a:t>
            </a:r>
            <a:br>
              <a:rPr lang="de-DE" sz="2900" b="1" kern="1200" noProof="0" dirty="0">
                <a:solidFill>
                  <a:schemeClr val="accent2"/>
                </a:solidFill>
                <a:latin typeface="+mj-lt"/>
                <a:ea typeface="+mj-ea"/>
                <a:cs typeface="+mj-cs"/>
              </a:rPr>
            </a:br>
            <a:r>
              <a:rPr lang="de-DE" sz="2900" b="1" kern="1200" noProof="0" dirty="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18800" y="6623893"/>
            <a:ext cx="384721"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www.ey.com/Publication/vwLUAssets/Applying_IFRS_in_Software_and_Cloud_Services:_The_new_revenue_recognition_standard_-_software_and_cloud_services/$File/Applying%20IFRS-Tech(Software)-Rev-Jan2015.pdf" TargetMode="External"/><Relationship Id="rId2" Type="http://schemas.openxmlformats.org/officeDocument/2006/relationships/hyperlink" Target="https://en.wikipedia.org/wiki/Vendor-specific_objective_evidence" TargetMode="External"/><Relationship Id="rId1" Type="http://schemas.openxmlformats.org/officeDocument/2006/relationships/slideLayout" Target="../slideLayouts/slideLayout10.xml"/><Relationship Id="rId5" Type="http://schemas.openxmlformats.org/officeDocument/2006/relationships/hyperlink" Target="https://home.kpmg.com/xx/en/home/insights/2014/06/revenue-leaflet-telecommunication.html" TargetMode="External"/><Relationship Id="rId4" Type="http://schemas.openxmlformats.org/officeDocument/2006/relationships/hyperlink" Target="http://www.ey.com/Publication/vwLUAssets/Applying_IFRS_in_Telecommunications:_The_new_revenue_recognition_standard_-_telecommunications./$File/Applying-Telcos-Mar2015.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5174" cy="6859588"/>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IFRS 15 </a:t>
            </a:r>
          </a:p>
        </p:txBody>
      </p:sp>
      <p:sp>
        <p:nvSpPr>
          <p:cNvPr id="3" name="Subtitle 2"/>
          <p:cNvSpPr>
            <a:spLocks noGrp="1"/>
          </p:cNvSpPr>
          <p:nvPr>
            <p:ph type="subTitle" idx="1"/>
          </p:nvPr>
        </p:nvSpPr>
        <p:spPr>
          <a:xfrm>
            <a:off x="467999" y="1540520"/>
            <a:ext cx="11257200" cy="553998"/>
          </a:xfrm>
        </p:spPr>
        <p:txBody>
          <a:bodyPr anchor="b" anchorCtr="0">
            <a:spAutoFit/>
          </a:bodyPr>
          <a:lstStyle/>
          <a:p>
            <a:r>
              <a:rPr lang="en-US" altLang="zh-CN" sz="1800" dirty="0"/>
              <a:t>Xin Fang</a:t>
            </a:r>
            <a:br>
              <a:rPr lang="en-US" sz="1800" dirty="0"/>
            </a:br>
            <a:endParaRPr lang="en-US" sz="1800"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400" kern="0">
                <a:solidFill>
                  <a:srgbClr val="000000"/>
                </a:solidFill>
                <a:latin typeface="Arial" panose="020B0604020202020204" pitchFamily="34" charset="0"/>
                <a:ea typeface="Arial Unicode MS" pitchFamily="34" charset="-128"/>
                <a:cs typeface="Arial Unicode MS" pitchFamily="34" charset="-128"/>
              </a:rPr>
              <a:t>Internal</a:t>
            </a:r>
            <a:endParaRPr lang="en-US" sz="1400" kern="0" dirty="0" err="1">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85276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 Modification</a:t>
            </a:r>
          </a:p>
        </p:txBody>
      </p:sp>
    </p:spTree>
    <p:extLst>
      <p:ext uri="{BB962C8B-B14F-4D97-AF65-F5344CB8AC3E}">
        <p14:creationId xmlns:p14="http://schemas.microsoft.com/office/powerpoint/2010/main" val="3101380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&amp; Disclosure</a:t>
            </a:r>
          </a:p>
        </p:txBody>
      </p:sp>
    </p:spTree>
    <p:extLst>
      <p:ext uri="{BB962C8B-B14F-4D97-AF65-F5344CB8AC3E}">
        <p14:creationId xmlns:p14="http://schemas.microsoft.com/office/powerpoint/2010/main" val="4122899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a:t>
            </a:r>
          </a:p>
        </p:txBody>
      </p:sp>
      <p:sp>
        <p:nvSpPr>
          <p:cNvPr id="13" name="TextBox 12"/>
          <p:cNvSpPr txBox="1"/>
          <p:nvPr/>
        </p:nvSpPr>
        <p:spPr>
          <a:xfrm>
            <a:off x="3072975" y="2825291"/>
            <a:ext cx="1107996" cy="738664"/>
          </a:xfrm>
          <a:prstGeom prst="rect">
            <a:avLst/>
          </a:prstGeom>
          <a:solidFill>
            <a:schemeClr val="accent6"/>
          </a:solidFill>
        </p:spPr>
        <p:txBody>
          <a:bodyPr wrap="none" rtlCol="0">
            <a:spAutoFit/>
          </a:bodyPr>
          <a:lstStyle/>
          <a:p>
            <a:r>
              <a:rPr lang="en-US" sz="1400" dirty="0">
                <a:solidFill>
                  <a:schemeClr val="bg1"/>
                </a:solidFill>
              </a:rPr>
              <a:t>$100m	</a:t>
            </a:r>
          </a:p>
          <a:p>
            <a:endParaRPr lang="en-US" sz="1400" dirty="0">
              <a:solidFill>
                <a:schemeClr val="bg1"/>
              </a:solidFill>
            </a:endParaRPr>
          </a:p>
          <a:p>
            <a:endParaRPr lang="en-US" sz="1400" dirty="0">
              <a:solidFill>
                <a:schemeClr val="bg1"/>
              </a:solidFill>
            </a:endParaRPr>
          </a:p>
        </p:txBody>
      </p:sp>
      <p:sp>
        <p:nvSpPr>
          <p:cNvPr id="14" name="TextBox 13"/>
          <p:cNvSpPr txBox="1"/>
          <p:nvPr/>
        </p:nvSpPr>
        <p:spPr>
          <a:xfrm>
            <a:off x="1933785" y="2829101"/>
            <a:ext cx="1107996" cy="738664"/>
          </a:xfrm>
          <a:prstGeom prst="rect">
            <a:avLst/>
          </a:prstGeom>
          <a:solidFill>
            <a:schemeClr val="accent6"/>
          </a:solidFill>
        </p:spPr>
        <p:txBody>
          <a:bodyPr wrap="none" rtlCol="0">
            <a:spAutoFit/>
          </a:bodyPr>
          <a:lstStyle/>
          <a:p>
            <a:r>
              <a:rPr lang="en-US" sz="1400" dirty="0">
                <a:solidFill>
                  <a:schemeClr val="bg1"/>
                </a:solidFill>
              </a:rPr>
              <a:t>$100m	</a:t>
            </a:r>
          </a:p>
          <a:p>
            <a:endParaRPr lang="en-US" sz="1400" dirty="0">
              <a:solidFill>
                <a:schemeClr val="bg1"/>
              </a:solidFill>
            </a:endParaRPr>
          </a:p>
          <a:p>
            <a:endParaRPr lang="en-US" sz="1400" dirty="0">
              <a:solidFill>
                <a:schemeClr val="bg1"/>
              </a:solidFill>
            </a:endParaRPr>
          </a:p>
        </p:txBody>
      </p:sp>
      <p:sp>
        <p:nvSpPr>
          <p:cNvPr id="15" name="TextBox 14"/>
          <p:cNvSpPr txBox="1"/>
          <p:nvPr/>
        </p:nvSpPr>
        <p:spPr>
          <a:xfrm>
            <a:off x="771735" y="2832911"/>
            <a:ext cx="1107996" cy="738664"/>
          </a:xfrm>
          <a:prstGeom prst="rect">
            <a:avLst/>
          </a:prstGeom>
          <a:solidFill>
            <a:schemeClr val="accent6"/>
          </a:solidFill>
        </p:spPr>
        <p:txBody>
          <a:bodyPr wrap="none" rtlCol="0">
            <a:spAutoFit/>
          </a:bodyPr>
          <a:lstStyle/>
          <a:p>
            <a:r>
              <a:rPr lang="en-US" sz="1400" dirty="0">
                <a:solidFill>
                  <a:schemeClr val="bg1"/>
                </a:solidFill>
              </a:rPr>
              <a:t>$100m	</a:t>
            </a:r>
          </a:p>
          <a:p>
            <a:endParaRPr lang="en-US" sz="1400" dirty="0">
              <a:solidFill>
                <a:schemeClr val="bg1"/>
              </a:solidFill>
            </a:endParaRPr>
          </a:p>
          <a:p>
            <a:endParaRPr lang="en-US" sz="1400" dirty="0">
              <a:solidFill>
                <a:schemeClr val="bg1"/>
              </a:solidFill>
            </a:endParaRPr>
          </a:p>
        </p:txBody>
      </p:sp>
      <p:sp>
        <p:nvSpPr>
          <p:cNvPr id="16" name="TextBox 15"/>
          <p:cNvSpPr txBox="1"/>
          <p:nvPr/>
        </p:nvSpPr>
        <p:spPr>
          <a:xfrm>
            <a:off x="771735" y="2486530"/>
            <a:ext cx="3409236" cy="307777"/>
          </a:xfrm>
          <a:prstGeom prst="rect">
            <a:avLst/>
          </a:prstGeom>
          <a:solidFill>
            <a:schemeClr val="accent6">
              <a:lumMod val="50000"/>
            </a:schemeClr>
          </a:solidFill>
        </p:spPr>
        <p:txBody>
          <a:bodyPr wrap="square" rtlCol="0">
            <a:spAutoFit/>
          </a:bodyPr>
          <a:lstStyle/>
          <a:p>
            <a:r>
              <a:rPr lang="en-US" sz="1400" dirty="0">
                <a:solidFill>
                  <a:schemeClr val="bg1"/>
                </a:solidFill>
              </a:rPr>
              <a:t>	           Ratable</a:t>
            </a:r>
          </a:p>
        </p:txBody>
      </p:sp>
      <p:cxnSp>
        <p:nvCxnSpPr>
          <p:cNvPr id="17" name="Straight Arrow Connector 16"/>
          <p:cNvCxnSpPr/>
          <p:nvPr/>
        </p:nvCxnSpPr>
        <p:spPr>
          <a:xfrm flipV="1">
            <a:off x="771735" y="3563955"/>
            <a:ext cx="3998686" cy="762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771735" y="1861804"/>
            <a:ext cx="0" cy="172428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rot="16200000">
            <a:off x="-164433" y="2486529"/>
            <a:ext cx="1346199" cy="369332"/>
          </a:xfrm>
          <a:prstGeom prst="rect">
            <a:avLst/>
          </a:prstGeom>
          <a:noFill/>
        </p:spPr>
        <p:txBody>
          <a:bodyPr wrap="square" rtlCol="0">
            <a:spAutoFit/>
          </a:bodyPr>
          <a:lstStyle/>
          <a:p>
            <a:r>
              <a:rPr lang="en-US" dirty="0"/>
              <a:t>Revenue</a:t>
            </a:r>
          </a:p>
        </p:txBody>
      </p:sp>
      <p:sp>
        <p:nvSpPr>
          <p:cNvPr id="20" name="TextBox 19"/>
          <p:cNvSpPr txBox="1"/>
          <p:nvPr/>
        </p:nvSpPr>
        <p:spPr>
          <a:xfrm>
            <a:off x="1604782" y="1865541"/>
            <a:ext cx="871571" cy="276999"/>
          </a:xfrm>
          <a:prstGeom prst="rect">
            <a:avLst/>
          </a:prstGeom>
          <a:noFill/>
        </p:spPr>
        <p:txBody>
          <a:bodyPr wrap="square" rtlCol="0">
            <a:spAutoFit/>
          </a:bodyPr>
          <a:lstStyle/>
          <a:p>
            <a:r>
              <a:rPr lang="en-US" sz="1200" dirty="0"/>
              <a:t>Invoice 1</a:t>
            </a:r>
          </a:p>
        </p:txBody>
      </p:sp>
      <p:sp>
        <p:nvSpPr>
          <p:cNvPr id="21" name="TextBox 20"/>
          <p:cNvSpPr txBox="1"/>
          <p:nvPr/>
        </p:nvSpPr>
        <p:spPr>
          <a:xfrm>
            <a:off x="2722778" y="1878648"/>
            <a:ext cx="871571" cy="276999"/>
          </a:xfrm>
          <a:prstGeom prst="rect">
            <a:avLst/>
          </a:prstGeom>
          <a:noFill/>
        </p:spPr>
        <p:txBody>
          <a:bodyPr wrap="square" rtlCol="0">
            <a:spAutoFit/>
          </a:bodyPr>
          <a:lstStyle/>
          <a:p>
            <a:r>
              <a:rPr lang="en-US" sz="1200" dirty="0"/>
              <a:t>Invoice 2</a:t>
            </a:r>
          </a:p>
        </p:txBody>
      </p:sp>
      <p:sp>
        <p:nvSpPr>
          <p:cNvPr id="22" name="TextBox 21"/>
          <p:cNvSpPr txBox="1"/>
          <p:nvPr/>
        </p:nvSpPr>
        <p:spPr>
          <a:xfrm>
            <a:off x="3868889" y="1878648"/>
            <a:ext cx="871571" cy="276999"/>
          </a:xfrm>
          <a:prstGeom prst="rect">
            <a:avLst/>
          </a:prstGeom>
          <a:noFill/>
        </p:spPr>
        <p:txBody>
          <a:bodyPr wrap="square" rtlCol="0">
            <a:spAutoFit/>
          </a:bodyPr>
          <a:lstStyle/>
          <a:p>
            <a:r>
              <a:rPr lang="en-US" sz="1200" dirty="0"/>
              <a:t>Invoice 3</a:t>
            </a:r>
          </a:p>
        </p:txBody>
      </p:sp>
      <p:sp>
        <p:nvSpPr>
          <p:cNvPr id="23" name="TextBox 22"/>
          <p:cNvSpPr txBox="1"/>
          <p:nvPr/>
        </p:nvSpPr>
        <p:spPr>
          <a:xfrm>
            <a:off x="5584857" y="1376192"/>
            <a:ext cx="1330621" cy="523220"/>
          </a:xfrm>
          <a:prstGeom prst="rect">
            <a:avLst/>
          </a:prstGeom>
          <a:solidFill>
            <a:schemeClr val="accent1"/>
          </a:solidFill>
        </p:spPr>
        <p:txBody>
          <a:bodyPr wrap="none" rtlCol="0">
            <a:spAutoFit/>
          </a:bodyPr>
          <a:lstStyle/>
          <a:p>
            <a:pPr algn="ctr"/>
            <a:r>
              <a:rPr lang="en-US" sz="1400" dirty="0">
                <a:solidFill>
                  <a:schemeClr val="bg1"/>
                </a:solidFill>
              </a:rPr>
              <a:t>L</a:t>
            </a:r>
          </a:p>
          <a:p>
            <a:r>
              <a:rPr lang="en-US" sz="1400" dirty="0">
                <a:solidFill>
                  <a:schemeClr val="bg1"/>
                </a:solidFill>
              </a:rPr>
              <a:t>$180m revenue</a:t>
            </a:r>
          </a:p>
        </p:txBody>
      </p:sp>
      <p:sp>
        <p:nvSpPr>
          <p:cNvPr id="24" name="TextBox 23"/>
          <p:cNvSpPr txBox="1"/>
          <p:nvPr/>
        </p:nvSpPr>
        <p:spPr>
          <a:xfrm>
            <a:off x="7085813" y="1376192"/>
            <a:ext cx="2073773" cy="523220"/>
          </a:xfrm>
          <a:prstGeom prst="rect">
            <a:avLst/>
          </a:prstGeom>
          <a:solidFill>
            <a:srgbClr val="876A8A"/>
          </a:solidFill>
        </p:spPr>
        <p:txBody>
          <a:bodyPr wrap="none" rtlCol="0">
            <a:spAutoFit/>
          </a:bodyPr>
          <a:lstStyle/>
          <a:p>
            <a:pPr algn="ctr"/>
            <a:r>
              <a:rPr lang="en-US" sz="1400" dirty="0">
                <a:solidFill>
                  <a:schemeClr val="bg1"/>
                </a:solidFill>
              </a:rPr>
              <a:t>SA</a:t>
            </a:r>
          </a:p>
          <a:p>
            <a:r>
              <a:rPr lang="en-US" sz="1400" dirty="0">
                <a:solidFill>
                  <a:schemeClr val="bg1"/>
                </a:solidFill>
              </a:rPr>
              <a:t>$120m</a:t>
            </a:r>
          </a:p>
        </p:txBody>
      </p:sp>
      <p:sp>
        <p:nvSpPr>
          <p:cNvPr id="25" name="TextBox 24"/>
          <p:cNvSpPr txBox="1"/>
          <p:nvPr/>
        </p:nvSpPr>
        <p:spPr>
          <a:xfrm rot="16200000">
            <a:off x="5100200" y="3246133"/>
            <a:ext cx="1496275" cy="307777"/>
          </a:xfrm>
          <a:prstGeom prst="rect">
            <a:avLst/>
          </a:prstGeom>
          <a:solidFill>
            <a:schemeClr val="accent1"/>
          </a:solidFill>
        </p:spPr>
        <p:txBody>
          <a:bodyPr wrap="square" rtlCol="0">
            <a:spAutoFit/>
          </a:bodyPr>
          <a:lstStyle>
            <a:defPPr>
              <a:defRPr lang="en-US"/>
            </a:defPPr>
            <a:lvl1pPr algn="ctr">
              <a:defRPr sz="1400">
                <a:solidFill>
                  <a:schemeClr val="bg1"/>
                </a:solidFill>
              </a:defRPr>
            </a:lvl1pPr>
          </a:lstStyle>
          <a:p>
            <a:r>
              <a:rPr lang="en-US" dirty="0"/>
              <a:t>$180m</a:t>
            </a:r>
          </a:p>
        </p:txBody>
      </p:sp>
      <p:cxnSp>
        <p:nvCxnSpPr>
          <p:cNvPr id="26" name="Straight Arrow Connector 25"/>
          <p:cNvCxnSpPr/>
          <p:nvPr/>
        </p:nvCxnSpPr>
        <p:spPr>
          <a:xfrm flipV="1">
            <a:off x="5685557" y="4148160"/>
            <a:ext cx="3998686" cy="762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5685557" y="2446009"/>
            <a:ext cx="0" cy="172428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6346377" y="6451603"/>
            <a:ext cx="3333035" cy="369332"/>
          </a:xfrm>
          <a:prstGeom prst="rect">
            <a:avLst/>
          </a:prstGeom>
          <a:noFill/>
        </p:spPr>
        <p:txBody>
          <a:bodyPr wrap="square" rtlCol="0">
            <a:spAutoFit/>
          </a:bodyPr>
          <a:lstStyle/>
          <a:p>
            <a:r>
              <a:rPr lang="en-US" dirty="0"/>
              <a:t>Year 1	     Year 2	            Year 3</a:t>
            </a:r>
          </a:p>
        </p:txBody>
      </p:sp>
      <p:sp>
        <p:nvSpPr>
          <p:cNvPr id="29" name="TextBox 28"/>
          <p:cNvSpPr txBox="1"/>
          <p:nvPr/>
        </p:nvSpPr>
        <p:spPr>
          <a:xfrm rot="16200000">
            <a:off x="4749389" y="3070734"/>
            <a:ext cx="1346199" cy="369332"/>
          </a:xfrm>
          <a:prstGeom prst="rect">
            <a:avLst/>
          </a:prstGeom>
          <a:noFill/>
        </p:spPr>
        <p:txBody>
          <a:bodyPr wrap="square" rtlCol="0">
            <a:spAutoFit/>
          </a:bodyPr>
          <a:lstStyle/>
          <a:p>
            <a:r>
              <a:rPr lang="en-US" dirty="0"/>
              <a:t>Revenue</a:t>
            </a:r>
          </a:p>
        </p:txBody>
      </p:sp>
      <p:sp>
        <p:nvSpPr>
          <p:cNvPr id="30" name="TextBox 29"/>
          <p:cNvSpPr txBox="1"/>
          <p:nvPr/>
        </p:nvSpPr>
        <p:spPr>
          <a:xfrm>
            <a:off x="6650028" y="2837896"/>
            <a:ext cx="871571" cy="276999"/>
          </a:xfrm>
          <a:prstGeom prst="rect">
            <a:avLst/>
          </a:prstGeom>
          <a:noFill/>
        </p:spPr>
        <p:txBody>
          <a:bodyPr wrap="square" rtlCol="0">
            <a:spAutoFit/>
          </a:bodyPr>
          <a:lstStyle/>
          <a:p>
            <a:r>
              <a:rPr lang="en-US" sz="1200" dirty="0"/>
              <a:t>Invoice 1</a:t>
            </a:r>
          </a:p>
        </p:txBody>
      </p:sp>
      <p:sp>
        <p:nvSpPr>
          <p:cNvPr id="31" name="TextBox 30"/>
          <p:cNvSpPr txBox="1"/>
          <p:nvPr/>
        </p:nvSpPr>
        <p:spPr>
          <a:xfrm>
            <a:off x="7861972" y="2830642"/>
            <a:ext cx="871571" cy="276999"/>
          </a:xfrm>
          <a:prstGeom prst="rect">
            <a:avLst/>
          </a:prstGeom>
          <a:noFill/>
        </p:spPr>
        <p:txBody>
          <a:bodyPr wrap="square" rtlCol="0">
            <a:spAutoFit/>
          </a:bodyPr>
          <a:lstStyle/>
          <a:p>
            <a:r>
              <a:rPr lang="en-US" sz="1200" dirty="0"/>
              <a:t>Invoice 2</a:t>
            </a:r>
          </a:p>
        </p:txBody>
      </p:sp>
      <p:sp>
        <p:nvSpPr>
          <p:cNvPr id="32" name="TextBox 31"/>
          <p:cNvSpPr txBox="1"/>
          <p:nvPr/>
        </p:nvSpPr>
        <p:spPr>
          <a:xfrm>
            <a:off x="9102944" y="2837902"/>
            <a:ext cx="871571" cy="276999"/>
          </a:xfrm>
          <a:prstGeom prst="rect">
            <a:avLst/>
          </a:prstGeom>
          <a:noFill/>
        </p:spPr>
        <p:txBody>
          <a:bodyPr wrap="square" rtlCol="0">
            <a:spAutoFit/>
          </a:bodyPr>
          <a:lstStyle/>
          <a:p>
            <a:r>
              <a:rPr lang="en-US" sz="1200" dirty="0"/>
              <a:t>Invoice 3</a:t>
            </a:r>
          </a:p>
        </p:txBody>
      </p:sp>
      <p:sp>
        <p:nvSpPr>
          <p:cNvPr id="33" name="TextBox 32"/>
          <p:cNvSpPr txBox="1"/>
          <p:nvPr/>
        </p:nvSpPr>
        <p:spPr>
          <a:xfrm>
            <a:off x="6049397" y="3788281"/>
            <a:ext cx="964871" cy="307777"/>
          </a:xfrm>
          <a:prstGeom prst="rect">
            <a:avLst/>
          </a:prstGeom>
          <a:solidFill>
            <a:srgbClr val="765D79"/>
          </a:solidFill>
        </p:spPr>
        <p:txBody>
          <a:bodyPr wrap="square" rtlCol="0">
            <a:spAutoFit/>
          </a:bodyPr>
          <a:lstStyle/>
          <a:p>
            <a:pPr algn="ctr"/>
            <a:r>
              <a:rPr lang="en-US" sz="1400" dirty="0">
                <a:solidFill>
                  <a:schemeClr val="bg1"/>
                </a:solidFill>
              </a:rPr>
              <a:t>$40m</a:t>
            </a:r>
          </a:p>
        </p:txBody>
      </p:sp>
      <p:sp>
        <p:nvSpPr>
          <p:cNvPr id="34" name="TextBox 33"/>
          <p:cNvSpPr txBox="1"/>
          <p:nvPr/>
        </p:nvSpPr>
        <p:spPr>
          <a:xfrm>
            <a:off x="7072651" y="3795541"/>
            <a:ext cx="1123872" cy="307777"/>
          </a:xfrm>
          <a:prstGeom prst="rect">
            <a:avLst/>
          </a:prstGeom>
          <a:solidFill>
            <a:srgbClr val="765D79"/>
          </a:solidFill>
        </p:spPr>
        <p:txBody>
          <a:bodyPr wrap="square" rtlCol="0">
            <a:spAutoFit/>
          </a:bodyPr>
          <a:lstStyle/>
          <a:p>
            <a:pPr algn="ctr"/>
            <a:r>
              <a:rPr lang="en-US" sz="1400" dirty="0">
                <a:solidFill>
                  <a:schemeClr val="bg1"/>
                </a:solidFill>
              </a:rPr>
              <a:t>$40m</a:t>
            </a:r>
          </a:p>
        </p:txBody>
      </p:sp>
      <p:sp>
        <p:nvSpPr>
          <p:cNvPr id="35" name="TextBox 34"/>
          <p:cNvSpPr txBox="1"/>
          <p:nvPr/>
        </p:nvSpPr>
        <p:spPr>
          <a:xfrm>
            <a:off x="8299111" y="3788287"/>
            <a:ext cx="1174669" cy="307777"/>
          </a:xfrm>
          <a:prstGeom prst="rect">
            <a:avLst/>
          </a:prstGeom>
          <a:solidFill>
            <a:srgbClr val="765D79"/>
          </a:solidFill>
        </p:spPr>
        <p:txBody>
          <a:bodyPr wrap="square" rtlCol="0">
            <a:spAutoFit/>
          </a:bodyPr>
          <a:lstStyle/>
          <a:p>
            <a:pPr algn="ctr"/>
            <a:r>
              <a:rPr lang="en-US" sz="1400" dirty="0">
                <a:solidFill>
                  <a:schemeClr val="bg1"/>
                </a:solidFill>
              </a:rPr>
              <a:t>$40m</a:t>
            </a:r>
          </a:p>
        </p:txBody>
      </p:sp>
      <p:cxnSp>
        <p:nvCxnSpPr>
          <p:cNvPr id="40" name="Straight Arrow Connector 39"/>
          <p:cNvCxnSpPr/>
          <p:nvPr/>
        </p:nvCxnSpPr>
        <p:spPr>
          <a:xfrm flipV="1">
            <a:off x="771735" y="6073502"/>
            <a:ext cx="3998686" cy="762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V="1">
            <a:off x="771735" y="4371351"/>
            <a:ext cx="0" cy="172428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rot="16200000">
            <a:off x="-181804" y="5025744"/>
            <a:ext cx="1346199" cy="415498"/>
          </a:xfrm>
          <a:prstGeom prst="rect">
            <a:avLst/>
          </a:prstGeom>
          <a:noFill/>
        </p:spPr>
        <p:txBody>
          <a:bodyPr wrap="square" rtlCol="0">
            <a:spAutoFit/>
          </a:bodyPr>
          <a:lstStyle/>
          <a:p>
            <a:r>
              <a:rPr lang="en-US" dirty="0"/>
              <a:t>Cost</a:t>
            </a:r>
          </a:p>
        </p:txBody>
      </p:sp>
      <p:cxnSp>
        <p:nvCxnSpPr>
          <p:cNvPr id="47" name="Straight Connector 46"/>
          <p:cNvCxnSpPr/>
          <p:nvPr/>
        </p:nvCxnSpPr>
        <p:spPr>
          <a:xfrm>
            <a:off x="771735" y="2814735"/>
            <a:ext cx="3917591"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flipV="1">
            <a:off x="5679846" y="6056436"/>
            <a:ext cx="3998686" cy="762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V="1">
            <a:off x="5679846" y="4354285"/>
            <a:ext cx="0" cy="172428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rot="16200000">
            <a:off x="4726307" y="5008678"/>
            <a:ext cx="1346199" cy="415498"/>
          </a:xfrm>
          <a:prstGeom prst="rect">
            <a:avLst/>
          </a:prstGeom>
          <a:noFill/>
        </p:spPr>
        <p:txBody>
          <a:bodyPr wrap="square" rtlCol="0">
            <a:spAutoFit/>
          </a:bodyPr>
          <a:lstStyle/>
          <a:p>
            <a:r>
              <a:rPr lang="en-US" dirty="0"/>
              <a:t>Cost</a:t>
            </a:r>
          </a:p>
        </p:txBody>
      </p:sp>
      <p:cxnSp>
        <p:nvCxnSpPr>
          <p:cNvPr id="54" name="Straight Connector 53"/>
          <p:cNvCxnSpPr/>
          <p:nvPr/>
        </p:nvCxnSpPr>
        <p:spPr>
          <a:xfrm>
            <a:off x="763982" y="5557433"/>
            <a:ext cx="3917591" cy="0"/>
          </a:xfrm>
          <a:prstGeom prst="line">
            <a:avLst/>
          </a:prstGeom>
          <a:ln w="38100"/>
        </p:spPr>
        <p:style>
          <a:lnRef idx="1">
            <a:schemeClr val="dk1"/>
          </a:lnRef>
          <a:fillRef idx="0">
            <a:schemeClr val="dk1"/>
          </a:fillRef>
          <a:effectRef idx="0">
            <a:schemeClr val="dk1"/>
          </a:effectRef>
          <a:fontRef idx="minor">
            <a:schemeClr val="tx1"/>
          </a:fontRef>
        </p:style>
      </p:cxnSp>
      <p:sp>
        <p:nvSpPr>
          <p:cNvPr id="59" name="Rectangle 58"/>
          <p:cNvSpPr/>
          <p:nvPr/>
        </p:nvSpPr>
        <p:spPr bwMode="gray">
          <a:xfrm>
            <a:off x="5715752" y="5237274"/>
            <a:ext cx="275259" cy="82678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0" name="Rectangle 59"/>
          <p:cNvSpPr/>
          <p:nvPr/>
        </p:nvSpPr>
        <p:spPr bwMode="gray">
          <a:xfrm>
            <a:off x="6023513" y="5825443"/>
            <a:ext cx="1016637" cy="20726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1" name="Rectangle 60"/>
          <p:cNvSpPr/>
          <p:nvPr/>
        </p:nvSpPr>
        <p:spPr bwMode="gray">
          <a:xfrm>
            <a:off x="7072651" y="5834657"/>
            <a:ext cx="1016637" cy="20726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2" name="Rectangle 61"/>
          <p:cNvSpPr/>
          <p:nvPr/>
        </p:nvSpPr>
        <p:spPr bwMode="gray">
          <a:xfrm>
            <a:off x="8159955" y="5825442"/>
            <a:ext cx="1016637" cy="20726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3" name="Rectangle 62"/>
          <p:cNvSpPr/>
          <p:nvPr/>
        </p:nvSpPr>
        <p:spPr bwMode="gray">
          <a:xfrm>
            <a:off x="849021" y="5617786"/>
            <a:ext cx="1042520" cy="43374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4" name="Rectangle 63"/>
          <p:cNvSpPr/>
          <p:nvPr/>
        </p:nvSpPr>
        <p:spPr bwMode="gray">
          <a:xfrm>
            <a:off x="3105713" y="5630192"/>
            <a:ext cx="1042520" cy="43374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5" name="Rectangle 64"/>
          <p:cNvSpPr/>
          <p:nvPr/>
        </p:nvSpPr>
        <p:spPr bwMode="gray">
          <a:xfrm>
            <a:off x="2009940" y="5617786"/>
            <a:ext cx="1042520" cy="43374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46215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a:t>
            </a:r>
          </a:p>
        </p:txBody>
      </p:sp>
      <p:sp>
        <p:nvSpPr>
          <p:cNvPr id="13" name="TextBox 12"/>
          <p:cNvSpPr txBox="1"/>
          <p:nvPr/>
        </p:nvSpPr>
        <p:spPr>
          <a:xfrm>
            <a:off x="3072975" y="2825291"/>
            <a:ext cx="1107996" cy="738664"/>
          </a:xfrm>
          <a:prstGeom prst="rect">
            <a:avLst/>
          </a:prstGeom>
          <a:solidFill>
            <a:schemeClr val="accent6"/>
          </a:solidFill>
        </p:spPr>
        <p:txBody>
          <a:bodyPr wrap="none" rtlCol="0">
            <a:spAutoFit/>
          </a:bodyPr>
          <a:lstStyle/>
          <a:p>
            <a:r>
              <a:rPr lang="en-US" sz="1400" dirty="0">
                <a:solidFill>
                  <a:schemeClr val="bg1"/>
                </a:solidFill>
              </a:rPr>
              <a:t>$100m	</a:t>
            </a:r>
          </a:p>
          <a:p>
            <a:endParaRPr lang="en-US" sz="1400" dirty="0">
              <a:solidFill>
                <a:schemeClr val="bg1"/>
              </a:solidFill>
            </a:endParaRPr>
          </a:p>
          <a:p>
            <a:endParaRPr lang="en-US" sz="1400" dirty="0">
              <a:solidFill>
                <a:schemeClr val="bg1"/>
              </a:solidFill>
            </a:endParaRPr>
          </a:p>
        </p:txBody>
      </p:sp>
      <p:sp>
        <p:nvSpPr>
          <p:cNvPr id="14" name="TextBox 13"/>
          <p:cNvSpPr txBox="1"/>
          <p:nvPr/>
        </p:nvSpPr>
        <p:spPr>
          <a:xfrm>
            <a:off x="1933785" y="2829101"/>
            <a:ext cx="1107996" cy="738664"/>
          </a:xfrm>
          <a:prstGeom prst="rect">
            <a:avLst/>
          </a:prstGeom>
          <a:solidFill>
            <a:schemeClr val="accent6"/>
          </a:solidFill>
        </p:spPr>
        <p:txBody>
          <a:bodyPr wrap="none" rtlCol="0">
            <a:spAutoFit/>
          </a:bodyPr>
          <a:lstStyle/>
          <a:p>
            <a:r>
              <a:rPr lang="en-US" sz="1400" dirty="0">
                <a:solidFill>
                  <a:schemeClr val="bg1"/>
                </a:solidFill>
              </a:rPr>
              <a:t>$100m	</a:t>
            </a:r>
          </a:p>
          <a:p>
            <a:endParaRPr lang="en-US" sz="1400" dirty="0">
              <a:solidFill>
                <a:schemeClr val="bg1"/>
              </a:solidFill>
            </a:endParaRPr>
          </a:p>
          <a:p>
            <a:endParaRPr lang="en-US" sz="1400" dirty="0">
              <a:solidFill>
                <a:schemeClr val="bg1"/>
              </a:solidFill>
            </a:endParaRPr>
          </a:p>
        </p:txBody>
      </p:sp>
      <p:sp>
        <p:nvSpPr>
          <p:cNvPr id="15" name="TextBox 14"/>
          <p:cNvSpPr txBox="1"/>
          <p:nvPr/>
        </p:nvSpPr>
        <p:spPr>
          <a:xfrm>
            <a:off x="771735" y="2832911"/>
            <a:ext cx="1107996" cy="738664"/>
          </a:xfrm>
          <a:prstGeom prst="rect">
            <a:avLst/>
          </a:prstGeom>
          <a:solidFill>
            <a:schemeClr val="accent6"/>
          </a:solidFill>
        </p:spPr>
        <p:txBody>
          <a:bodyPr wrap="none" rtlCol="0">
            <a:spAutoFit/>
          </a:bodyPr>
          <a:lstStyle/>
          <a:p>
            <a:r>
              <a:rPr lang="en-US" sz="1400" dirty="0">
                <a:solidFill>
                  <a:schemeClr val="bg1"/>
                </a:solidFill>
              </a:rPr>
              <a:t>$100m	</a:t>
            </a:r>
          </a:p>
          <a:p>
            <a:endParaRPr lang="en-US" sz="1400" dirty="0">
              <a:solidFill>
                <a:schemeClr val="bg1"/>
              </a:solidFill>
            </a:endParaRPr>
          </a:p>
          <a:p>
            <a:endParaRPr lang="en-US" sz="1400" dirty="0">
              <a:solidFill>
                <a:schemeClr val="bg1"/>
              </a:solidFill>
            </a:endParaRPr>
          </a:p>
        </p:txBody>
      </p:sp>
      <p:sp>
        <p:nvSpPr>
          <p:cNvPr id="16" name="TextBox 15"/>
          <p:cNvSpPr txBox="1"/>
          <p:nvPr/>
        </p:nvSpPr>
        <p:spPr>
          <a:xfrm>
            <a:off x="771735" y="2486530"/>
            <a:ext cx="3409236" cy="307777"/>
          </a:xfrm>
          <a:prstGeom prst="rect">
            <a:avLst/>
          </a:prstGeom>
          <a:solidFill>
            <a:schemeClr val="accent6">
              <a:lumMod val="50000"/>
            </a:schemeClr>
          </a:solidFill>
        </p:spPr>
        <p:txBody>
          <a:bodyPr wrap="square" rtlCol="0">
            <a:spAutoFit/>
          </a:bodyPr>
          <a:lstStyle/>
          <a:p>
            <a:r>
              <a:rPr lang="en-US" sz="1400" dirty="0">
                <a:solidFill>
                  <a:schemeClr val="bg1"/>
                </a:solidFill>
              </a:rPr>
              <a:t>	           Ratable</a:t>
            </a:r>
          </a:p>
        </p:txBody>
      </p:sp>
      <p:cxnSp>
        <p:nvCxnSpPr>
          <p:cNvPr id="17" name="Straight Arrow Connector 16"/>
          <p:cNvCxnSpPr/>
          <p:nvPr/>
        </p:nvCxnSpPr>
        <p:spPr>
          <a:xfrm flipV="1">
            <a:off x="771735" y="3563955"/>
            <a:ext cx="3998686" cy="762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771735" y="1861804"/>
            <a:ext cx="0" cy="172428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rot="16200000">
            <a:off x="-164433" y="2486529"/>
            <a:ext cx="1346199" cy="369332"/>
          </a:xfrm>
          <a:prstGeom prst="rect">
            <a:avLst/>
          </a:prstGeom>
          <a:noFill/>
        </p:spPr>
        <p:txBody>
          <a:bodyPr wrap="square" rtlCol="0">
            <a:spAutoFit/>
          </a:bodyPr>
          <a:lstStyle/>
          <a:p>
            <a:r>
              <a:rPr lang="en-US" dirty="0"/>
              <a:t>Revenue</a:t>
            </a:r>
          </a:p>
        </p:txBody>
      </p:sp>
      <p:sp>
        <p:nvSpPr>
          <p:cNvPr id="20" name="TextBox 19"/>
          <p:cNvSpPr txBox="1"/>
          <p:nvPr/>
        </p:nvSpPr>
        <p:spPr>
          <a:xfrm>
            <a:off x="1604782" y="1865541"/>
            <a:ext cx="871571" cy="276999"/>
          </a:xfrm>
          <a:prstGeom prst="rect">
            <a:avLst/>
          </a:prstGeom>
          <a:noFill/>
        </p:spPr>
        <p:txBody>
          <a:bodyPr wrap="square" rtlCol="0">
            <a:spAutoFit/>
          </a:bodyPr>
          <a:lstStyle/>
          <a:p>
            <a:r>
              <a:rPr lang="en-US" sz="1200" dirty="0"/>
              <a:t>Invoice 1</a:t>
            </a:r>
          </a:p>
        </p:txBody>
      </p:sp>
      <p:sp>
        <p:nvSpPr>
          <p:cNvPr id="21" name="TextBox 20"/>
          <p:cNvSpPr txBox="1"/>
          <p:nvPr/>
        </p:nvSpPr>
        <p:spPr>
          <a:xfrm>
            <a:off x="2722778" y="1878648"/>
            <a:ext cx="871571" cy="276999"/>
          </a:xfrm>
          <a:prstGeom prst="rect">
            <a:avLst/>
          </a:prstGeom>
          <a:noFill/>
        </p:spPr>
        <p:txBody>
          <a:bodyPr wrap="square" rtlCol="0">
            <a:spAutoFit/>
          </a:bodyPr>
          <a:lstStyle/>
          <a:p>
            <a:r>
              <a:rPr lang="en-US" sz="1200" dirty="0"/>
              <a:t>Invoice 2</a:t>
            </a:r>
          </a:p>
        </p:txBody>
      </p:sp>
      <p:sp>
        <p:nvSpPr>
          <p:cNvPr id="22" name="TextBox 21"/>
          <p:cNvSpPr txBox="1"/>
          <p:nvPr/>
        </p:nvSpPr>
        <p:spPr>
          <a:xfrm>
            <a:off x="3868889" y="1878648"/>
            <a:ext cx="871571" cy="276999"/>
          </a:xfrm>
          <a:prstGeom prst="rect">
            <a:avLst/>
          </a:prstGeom>
          <a:noFill/>
        </p:spPr>
        <p:txBody>
          <a:bodyPr wrap="square" rtlCol="0">
            <a:spAutoFit/>
          </a:bodyPr>
          <a:lstStyle/>
          <a:p>
            <a:r>
              <a:rPr lang="en-US" sz="1200" dirty="0"/>
              <a:t>Invoice 3</a:t>
            </a:r>
          </a:p>
        </p:txBody>
      </p:sp>
      <p:sp>
        <p:nvSpPr>
          <p:cNvPr id="23" name="TextBox 22"/>
          <p:cNvSpPr txBox="1"/>
          <p:nvPr/>
        </p:nvSpPr>
        <p:spPr>
          <a:xfrm>
            <a:off x="5625637" y="1376192"/>
            <a:ext cx="1318773" cy="621902"/>
          </a:xfrm>
          <a:prstGeom prst="rect">
            <a:avLst/>
          </a:prstGeom>
          <a:solidFill>
            <a:schemeClr val="accent1"/>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a:defRPr lang="de-DE"/>
            </a:defPPr>
            <a:lvl1pPr marR="0" algn="ctr" defTabSz="914400" fontAlgn="base">
              <a:lnSpc>
                <a:spcPct val="100000"/>
              </a:lnSpc>
              <a:spcBef>
                <a:spcPct val="50000"/>
              </a:spcBef>
              <a:spcAft>
                <a:spcPct val="0"/>
              </a:spcAft>
              <a:buClr>
                <a:srgbClr val="F0AB00"/>
              </a:buClr>
              <a:buSzPct val="80000"/>
              <a:tabLst/>
              <a:defRPr sz="1200" kern="0">
                <a:ea typeface="Arial Unicode MS" pitchFamily="34" charset="-128"/>
                <a:cs typeface="Arial Unicode MS" pitchFamily="34" charset="-128"/>
              </a:defRPr>
            </a:lvl1pPr>
          </a:lstStyle>
          <a:p>
            <a:r>
              <a:rPr lang="en-US" dirty="0"/>
              <a:t>Device</a:t>
            </a:r>
          </a:p>
          <a:p>
            <a:r>
              <a:rPr lang="en-US" dirty="0"/>
              <a:t>65.28</a:t>
            </a:r>
          </a:p>
        </p:txBody>
      </p:sp>
      <p:sp>
        <p:nvSpPr>
          <p:cNvPr id="25" name="TextBox 24"/>
          <p:cNvSpPr txBox="1"/>
          <p:nvPr/>
        </p:nvSpPr>
        <p:spPr>
          <a:xfrm rot="16200000">
            <a:off x="5100200" y="3246133"/>
            <a:ext cx="1496275" cy="307777"/>
          </a:xfrm>
          <a:prstGeom prst="rect">
            <a:avLst/>
          </a:prstGeom>
          <a:solidFill>
            <a:schemeClr val="accent1"/>
          </a:solidFill>
        </p:spPr>
        <p:txBody>
          <a:bodyPr wrap="square" rtlCol="0">
            <a:spAutoFit/>
          </a:bodyPr>
          <a:lstStyle>
            <a:defPPr>
              <a:defRPr lang="en-US"/>
            </a:defPPr>
            <a:lvl1pPr algn="ctr">
              <a:defRPr sz="1400">
                <a:solidFill>
                  <a:schemeClr val="bg1"/>
                </a:solidFill>
              </a:defRPr>
            </a:lvl1pPr>
          </a:lstStyle>
          <a:p>
            <a:r>
              <a:rPr lang="en-US" dirty="0"/>
              <a:t>65</a:t>
            </a:r>
            <a:r>
              <a:rPr lang="en-US" altLang="zh-CN" dirty="0"/>
              <a:t>.28</a:t>
            </a:r>
            <a:endParaRPr lang="en-US" dirty="0"/>
          </a:p>
        </p:txBody>
      </p:sp>
      <p:cxnSp>
        <p:nvCxnSpPr>
          <p:cNvPr id="26" name="Straight Arrow Connector 25"/>
          <p:cNvCxnSpPr/>
          <p:nvPr/>
        </p:nvCxnSpPr>
        <p:spPr>
          <a:xfrm flipV="1">
            <a:off x="5685557" y="4148160"/>
            <a:ext cx="3998686" cy="762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5685557" y="2446009"/>
            <a:ext cx="0" cy="172428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6346377" y="6451603"/>
            <a:ext cx="3333035" cy="369332"/>
          </a:xfrm>
          <a:prstGeom prst="rect">
            <a:avLst/>
          </a:prstGeom>
          <a:noFill/>
        </p:spPr>
        <p:txBody>
          <a:bodyPr wrap="square" rtlCol="0">
            <a:spAutoFit/>
          </a:bodyPr>
          <a:lstStyle/>
          <a:p>
            <a:r>
              <a:rPr lang="en-US" dirty="0"/>
              <a:t>Year 1	     Year 2	            Year 3</a:t>
            </a:r>
          </a:p>
        </p:txBody>
      </p:sp>
      <p:sp>
        <p:nvSpPr>
          <p:cNvPr id="29" name="TextBox 28"/>
          <p:cNvSpPr txBox="1"/>
          <p:nvPr/>
        </p:nvSpPr>
        <p:spPr>
          <a:xfrm rot="16200000">
            <a:off x="4749389" y="3070734"/>
            <a:ext cx="1346199" cy="369332"/>
          </a:xfrm>
          <a:prstGeom prst="rect">
            <a:avLst/>
          </a:prstGeom>
          <a:noFill/>
        </p:spPr>
        <p:txBody>
          <a:bodyPr wrap="square" rtlCol="0">
            <a:spAutoFit/>
          </a:bodyPr>
          <a:lstStyle/>
          <a:p>
            <a:r>
              <a:rPr lang="en-US" dirty="0"/>
              <a:t>Revenue</a:t>
            </a:r>
          </a:p>
        </p:txBody>
      </p:sp>
      <p:sp>
        <p:nvSpPr>
          <p:cNvPr id="30" name="TextBox 29"/>
          <p:cNvSpPr txBox="1"/>
          <p:nvPr/>
        </p:nvSpPr>
        <p:spPr>
          <a:xfrm>
            <a:off x="6650028" y="2837896"/>
            <a:ext cx="871571" cy="276999"/>
          </a:xfrm>
          <a:prstGeom prst="rect">
            <a:avLst/>
          </a:prstGeom>
          <a:noFill/>
        </p:spPr>
        <p:txBody>
          <a:bodyPr wrap="square" rtlCol="0">
            <a:spAutoFit/>
          </a:bodyPr>
          <a:lstStyle/>
          <a:p>
            <a:r>
              <a:rPr lang="en-US" sz="1200" dirty="0"/>
              <a:t>Invoice 1</a:t>
            </a:r>
          </a:p>
        </p:txBody>
      </p:sp>
      <p:sp>
        <p:nvSpPr>
          <p:cNvPr id="32" name="TextBox 31"/>
          <p:cNvSpPr txBox="1"/>
          <p:nvPr/>
        </p:nvSpPr>
        <p:spPr>
          <a:xfrm>
            <a:off x="9102944" y="2837902"/>
            <a:ext cx="871571" cy="276999"/>
          </a:xfrm>
          <a:prstGeom prst="rect">
            <a:avLst/>
          </a:prstGeom>
          <a:noFill/>
        </p:spPr>
        <p:txBody>
          <a:bodyPr wrap="square" rtlCol="0">
            <a:spAutoFit/>
          </a:bodyPr>
          <a:lstStyle/>
          <a:p>
            <a:r>
              <a:rPr lang="en-US" sz="1200" dirty="0"/>
              <a:t>Invoice 3</a:t>
            </a:r>
          </a:p>
        </p:txBody>
      </p:sp>
      <p:cxnSp>
        <p:nvCxnSpPr>
          <p:cNvPr id="40" name="Straight Arrow Connector 39"/>
          <p:cNvCxnSpPr/>
          <p:nvPr/>
        </p:nvCxnSpPr>
        <p:spPr>
          <a:xfrm flipV="1">
            <a:off x="771735" y="6073502"/>
            <a:ext cx="3998686" cy="762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V="1">
            <a:off x="771735" y="4371351"/>
            <a:ext cx="0" cy="172428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rot="16200000">
            <a:off x="-181804" y="5025744"/>
            <a:ext cx="1346199" cy="415498"/>
          </a:xfrm>
          <a:prstGeom prst="rect">
            <a:avLst/>
          </a:prstGeom>
          <a:noFill/>
        </p:spPr>
        <p:txBody>
          <a:bodyPr wrap="square" rtlCol="0">
            <a:spAutoFit/>
          </a:bodyPr>
          <a:lstStyle/>
          <a:p>
            <a:r>
              <a:rPr lang="en-US" dirty="0"/>
              <a:t>Cost</a:t>
            </a:r>
          </a:p>
        </p:txBody>
      </p:sp>
      <p:cxnSp>
        <p:nvCxnSpPr>
          <p:cNvPr id="47" name="Straight Connector 46"/>
          <p:cNvCxnSpPr/>
          <p:nvPr/>
        </p:nvCxnSpPr>
        <p:spPr>
          <a:xfrm>
            <a:off x="771735" y="2814735"/>
            <a:ext cx="3917591"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flipV="1">
            <a:off x="5679846" y="6056436"/>
            <a:ext cx="3998686" cy="762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V="1">
            <a:off x="5679846" y="4354285"/>
            <a:ext cx="0" cy="172428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rot="16200000">
            <a:off x="4726307" y="5008678"/>
            <a:ext cx="1346199" cy="415498"/>
          </a:xfrm>
          <a:prstGeom prst="rect">
            <a:avLst/>
          </a:prstGeom>
          <a:noFill/>
        </p:spPr>
        <p:txBody>
          <a:bodyPr wrap="square" rtlCol="0">
            <a:spAutoFit/>
          </a:bodyPr>
          <a:lstStyle/>
          <a:p>
            <a:r>
              <a:rPr lang="en-US" dirty="0"/>
              <a:t>Cost</a:t>
            </a:r>
          </a:p>
        </p:txBody>
      </p:sp>
      <p:sp>
        <p:nvSpPr>
          <p:cNvPr id="59" name="Rectangle 58"/>
          <p:cNvSpPr/>
          <p:nvPr/>
        </p:nvSpPr>
        <p:spPr bwMode="gray">
          <a:xfrm>
            <a:off x="885734" y="5233493"/>
            <a:ext cx="370788" cy="82678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0" name="Rectangle 59"/>
          <p:cNvSpPr/>
          <p:nvPr/>
        </p:nvSpPr>
        <p:spPr bwMode="gray">
          <a:xfrm>
            <a:off x="6189205" y="5621437"/>
            <a:ext cx="460823" cy="43755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1" name="Rectangle 60"/>
          <p:cNvSpPr/>
          <p:nvPr/>
        </p:nvSpPr>
        <p:spPr bwMode="gray">
          <a:xfrm>
            <a:off x="6809607" y="5621436"/>
            <a:ext cx="353042" cy="43755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2" name="Rectangle 61"/>
          <p:cNvSpPr/>
          <p:nvPr/>
        </p:nvSpPr>
        <p:spPr bwMode="gray">
          <a:xfrm>
            <a:off x="7271214" y="5616682"/>
            <a:ext cx="300086" cy="41952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3" name="Rectangle 62"/>
          <p:cNvSpPr/>
          <p:nvPr/>
        </p:nvSpPr>
        <p:spPr bwMode="gray">
          <a:xfrm>
            <a:off x="1329213" y="5621436"/>
            <a:ext cx="565759" cy="43755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4" name="Rectangle 63"/>
          <p:cNvSpPr/>
          <p:nvPr/>
        </p:nvSpPr>
        <p:spPr bwMode="gray">
          <a:xfrm>
            <a:off x="2651497" y="5621436"/>
            <a:ext cx="576017" cy="43374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5" name="Rectangle 64"/>
          <p:cNvSpPr/>
          <p:nvPr/>
        </p:nvSpPr>
        <p:spPr bwMode="gray">
          <a:xfrm>
            <a:off x="2009940" y="5621436"/>
            <a:ext cx="538296" cy="43009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2" name="TextBox 41"/>
          <p:cNvSpPr txBox="1"/>
          <p:nvPr/>
        </p:nvSpPr>
        <p:spPr>
          <a:xfrm>
            <a:off x="8150868" y="1351158"/>
            <a:ext cx="1527663" cy="637225"/>
          </a:xfrm>
          <a:prstGeom prst="rect">
            <a:avLst/>
          </a:prstGeom>
          <a:solidFill>
            <a:schemeClr val="accent1"/>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a:defRPr lang="de-DE"/>
            </a:defPPr>
            <a:lvl1pPr marR="0" algn="ctr" defTabSz="914400" fontAlgn="base">
              <a:lnSpc>
                <a:spcPct val="100000"/>
              </a:lnSpc>
              <a:spcBef>
                <a:spcPct val="50000"/>
              </a:spcBef>
              <a:spcAft>
                <a:spcPct val="0"/>
              </a:spcAft>
              <a:buClr>
                <a:srgbClr val="F0AB00"/>
              </a:buClr>
              <a:buSzPct val="80000"/>
              <a:tabLst/>
              <a:defRPr sz="1200" kern="0">
                <a:ea typeface="Arial Unicode MS" pitchFamily="34" charset="-128"/>
                <a:cs typeface="Arial Unicode MS" pitchFamily="34" charset="-128"/>
              </a:defRPr>
            </a:lvl1pPr>
          </a:lstStyle>
          <a:p>
            <a:r>
              <a:rPr lang="en-US" altLang="zh-CN" dirty="0"/>
              <a:t>Interest Revenue</a:t>
            </a:r>
          </a:p>
          <a:p>
            <a:r>
              <a:rPr lang="en-US" dirty="0"/>
              <a:t>8.29</a:t>
            </a:r>
          </a:p>
        </p:txBody>
      </p:sp>
      <p:sp>
        <p:nvSpPr>
          <p:cNvPr id="3" name="Rectangle 2"/>
          <p:cNvSpPr/>
          <p:nvPr/>
        </p:nvSpPr>
        <p:spPr bwMode="gray">
          <a:xfrm>
            <a:off x="7022814" y="1399287"/>
            <a:ext cx="1066474" cy="59880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7.35</a:t>
            </a:r>
            <a:r>
              <a:rPr kumimoji="0" lang="en-US" sz="1200" b="0" i="0" u="none" strike="noStrike" kern="0" cap="none" spc="0" normalizeH="0" noProof="0" dirty="0">
                <a:ln>
                  <a:noFill/>
                </a:ln>
                <a:effectLst/>
                <a:uLnTx/>
                <a:uFillTx/>
                <a:ea typeface="Arial Unicode MS" pitchFamily="34" charset="-128"/>
                <a:cs typeface="Arial Unicode MS" pitchFamily="34" charset="-128"/>
              </a:rPr>
              <a:t> per month</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6143672" y="3432241"/>
            <a:ext cx="364909" cy="701405"/>
          </a:xfrm>
          <a:prstGeom prst="rect">
            <a:avLst/>
          </a:prstGeom>
          <a:solidFill>
            <a:schemeClr val="accent1"/>
          </a:solidFill>
          <a:ln w="6350" algn="ctr">
            <a:noFill/>
            <a:miter lim="800000"/>
            <a:headEnd/>
            <a:tailEnd/>
          </a:ln>
        </p:spPr>
        <p:txBody>
          <a:bodyPr vert="vert270" lIns="90000" tIns="72000" rIns="90000" bIns="72000" rtlCol="0" anchor="ctr"/>
          <a:lstStyle/>
          <a:p>
            <a:pPr algn="ctr"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7.35</a:t>
            </a:r>
          </a:p>
        </p:txBody>
      </p:sp>
      <p:sp>
        <p:nvSpPr>
          <p:cNvPr id="44" name="Rectangle 43"/>
          <p:cNvSpPr/>
          <p:nvPr/>
        </p:nvSpPr>
        <p:spPr bwMode="gray">
          <a:xfrm>
            <a:off x="6875144" y="3439498"/>
            <a:ext cx="364909" cy="701405"/>
          </a:xfrm>
          <a:prstGeom prst="rect">
            <a:avLst/>
          </a:prstGeom>
          <a:solidFill>
            <a:schemeClr val="accent1"/>
          </a:solidFill>
          <a:ln w="6350" algn="ctr">
            <a:noFill/>
            <a:miter lim="800000"/>
            <a:headEnd/>
            <a:tailEnd/>
          </a:ln>
        </p:spPr>
        <p:txBody>
          <a:bodyPr vert="vert270" lIns="90000" tIns="72000" rIns="90000" bIns="72000" rtlCol="0" anchor="ctr"/>
          <a:lstStyle/>
          <a:p>
            <a:pPr algn="ctr"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7.35</a:t>
            </a:r>
          </a:p>
        </p:txBody>
      </p:sp>
      <p:sp>
        <p:nvSpPr>
          <p:cNvPr id="46" name="Rectangle 45"/>
          <p:cNvSpPr/>
          <p:nvPr/>
        </p:nvSpPr>
        <p:spPr bwMode="gray">
          <a:xfrm>
            <a:off x="7744124" y="3439497"/>
            <a:ext cx="364909" cy="701405"/>
          </a:xfrm>
          <a:prstGeom prst="rect">
            <a:avLst/>
          </a:prstGeom>
          <a:solidFill>
            <a:schemeClr val="accent1"/>
          </a:solidFill>
          <a:ln w="6350" algn="ctr">
            <a:noFill/>
            <a:miter lim="800000"/>
            <a:headEnd/>
            <a:tailEnd/>
          </a:ln>
        </p:spPr>
        <p:txBody>
          <a:bodyPr vert="vert270" lIns="90000" tIns="72000" rIns="90000" bIns="72000" rtlCol="0" anchor="ctr"/>
          <a:lstStyle/>
          <a:p>
            <a:pPr algn="ctr"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7.35</a:t>
            </a:r>
          </a:p>
        </p:txBody>
      </p:sp>
      <p:sp>
        <p:nvSpPr>
          <p:cNvPr id="48" name="Rectangle 47"/>
          <p:cNvSpPr/>
          <p:nvPr/>
        </p:nvSpPr>
        <p:spPr bwMode="gray">
          <a:xfrm>
            <a:off x="6551423" y="3928500"/>
            <a:ext cx="231932" cy="223468"/>
          </a:xfrm>
          <a:prstGeom prst="rect">
            <a:avLst/>
          </a:prstGeom>
          <a:solidFill>
            <a:schemeClr val="accent1"/>
          </a:solidFill>
          <a:ln w="6350" algn="ctr">
            <a:noFill/>
            <a:miter lim="800000"/>
            <a:headEnd/>
            <a:tailEnd/>
          </a:ln>
        </p:spPr>
        <p:txBody>
          <a:bodyPr vert="vert270" lIns="90000" tIns="72000" rIns="90000" bIns="72000" rtlCol="0" anchor="ctr"/>
          <a:lstStyle/>
          <a:p>
            <a:pPr algn="ctr" defTabSz="914400" fontAlgn="base">
              <a:spcBef>
                <a:spcPct val="50000"/>
              </a:spcBef>
              <a:spcAft>
                <a:spcPct val="0"/>
              </a:spcAft>
              <a:buClr>
                <a:srgbClr val="F0AB00"/>
              </a:buClr>
              <a:buSzPct val="80000"/>
            </a:pPr>
            <a:endParaRPr lang="en-US" sz="1200" kern="0" dirty="0">
              <a:ea typeface="Arial Unicode MS" pitchFamily="34" charset="-128"/>
              <a:cs typeface="Arial Unicode MS" pitchFamily="34" charset="-128"/>
            </a:endParaRPr>
          </a:p>
        </p:txBody>
      </p:sp>
      <p:sp>
        <p:nvSpPr>
          <p:cNvPr id="49" name="Rectangle 48"/>
          <p:cNvSpPr/>
          <p:nvPr/>
        </p:nvSpPr>
        <p:spPr bwMode="gray">
          <a:xfrm>
            <a:off x="7342810" y="3926596"/>
            <a:ext cx="231932" cy="223468"/>
          </a:xfrm>
          <a:prstGeom prst="rect">
            <a:avLst/>
          </a:prstGeom>
          <a:solidFill>
            <a:schemeClr val="accent1"/>
          </a:solidFill>
          <a:ln w="6350" algn="ctr">
            <a:noFill/>
            <a:miter lim="800000"/>
            <a:headEnd/>
            <a:tailEnd/>
          </a:ln>
        </p:spPr>
        <p:txBody>
          <a:bodyPr vert="vert270" lIns="90000" tIns="72000" rIns="90000" bIns="72000" rtlCol="0" anchor="ctr"/>
          <a:lstStyle/>
          <a:p>
            <a:pPr algn="ctr" defTabSz="914400" fontAlgn="base">
              <a:spcBef>
                <a:spcPct val="50000"/>
              </a:spcBef>
              <a:spcAft>
                <a:spcPct val="0"/>
              </a:spcAft>
              <a:buClr>
                <a:srgbClr val="F0AB00"/>
              </a:buClr>
              <a:buSzPct val="80000"/>
            </a:pPr>
            <a:endParaRPr lang="en-US" sz="1200" kern="0" dirty="0">
              <a:ea typeface="Arial Unicode MS" pitchFamily="34" charset="-128"/>
              <a:cs typeface="Arial Unicode MS" pitchFamily="34" charset="-128"/>
            </a:endParaRPr>
          </a:p>
        </p:txBody>
      </p:sp>
      <p:sp>
        <p:nvSpPr>
          <p:cNvPr id="53" name="Rectangle 52"/>
          <p:cNvSpPr/>
          <p:nvPr/>
        </p:nvSpPr>
        <p:spPr bwMode="gray">
          <a:xfrm>
            <a:off x="8179963" y="3900963"/>
            <a:ext cx="231932" cy="223468"/>
          </a:xfrm>
          <a:prstGeom prst="rect">
            <a:avLst/>
          </a:prstGeom>
          <a:solidFill>
            <a:schemeClr val="accent1"/>
          </a:solidFill>
          <a:ln w="6350" algn="ctr">
            <a:noFill/>
            <a:miter lim="800000"/>
            <a:headEnd/>
            <a:tailEnd/>
          </a:ln>
        </p:spPr>
        <p:txBody>
          <a:bodyPr vert="vert270" lIns="90000" tIns="72000" rIns="90000" bIns="72000" rtlCol="0" anchor="ctr"/>
          <a:lstStyle/>
          <a:p>
            <a:pPr algn="ctr" defTabSz="914400" fontAlgn="base">
              <a:spcBef>
                <a:spcPct val="50000"/>
              </a:spcBef>
              <a:spcAft>
                <a:spcPct val="0"/>
              </a:spcAft>
              <a:buClr>
                <a:srgbClr val="F0AB00"/>
              </a:buClr>
              <a:buSzPct val="80000"/>
            </a:pPr>
            <a:endParaRPr lang="en-US" sz="1200" kern="0" dirty="0">
              <a:ea typeface="Arial Unicode MS" pitchFamily="34" charset="-128"/>
              <a:cs typeface="Arial Unicode MS" pitchFamily="34" charset="-128"/>
            </a:endParaRPr>
          </a:p>
        </p:txBody>
      </p:sp>
      <p:sp>
        <p:nvSpPr>
          <p:cNvPr id="55" name="Rectangle 54"/>
          <p:cNvSpPr/>
          <p:nvPr/>
        </p:nvSpPr>
        <p:spPr bwMode="gray">
          <a:xfrm>
            <a:off x="5800315" y="5621436"/>
            <a:ext cx="302155" cy="438838"/>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6" name="Rectangle 55"/>
          <p:cNvSpPr/>
          <p:nvPr/>
        </p:nvSpPr>
        <p:spPr bwMode="gray">
          <a:xfrm>
            <a:off x="7744124" y="5621436"/>
            <a:ext cx="353042" cy="43755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7" name="Rectangle 56"/>
          <p:cNvSpPr/>
          <p:nvPr/>
        </p:nvSpPr>
        <p:spPr bwMode="gray">
          <a:xfrm>
            <a:off x="8226814" y="5591677"/>
            <a:ext cx="353042" cy="43755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38449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7" name="Text Placeholder 6"/>
          <p:cNvSpPr>
            <a:spLocks noGrp="1"/>
          </p:cNvSpPr>
          <p:nvPr>
            <p:ph type="body" sz="quarter" idx="10"/>
          </p:nvPr>
        </p:nvSpPr>
        <p:spPr/>
        <p:txBody>
          <a:bodyPr/>
          <a:lstStyle/>
          <a:p>
            <a:r>
              <a:rPr lang="en-US" b="1" dirty="0"/>
              <a:t>Contact information:</a:t>
            </a:r>
          </a:p>
          <a:p>
            <a:endParaRPr lang="en-US" dirty="0"/>
          </a:p>
          <a:p>
            <a:r>
              <a:rPr lang="en-US" dirty="0"/>
              <a:t>F name L name</a:t>
            </a:r>
          </a:p>
          <a:p>
            <a:r>
              <a:rPr lang="en-US" dirty="0"/>
              <a:t>Title</a:t>
            </a:r>
          </a:p>
          <a:p>
            <a:r>
              <a:rPr lang="en-US" dirty="0"/>
              <a:t>Address</a:t>
            </a:r>
          </a:p>
          <a:p>
            <a:r>
              <a:rPr lang="en-US" dirty="0"/>
              <a:t>Phone number</a:t>
            </a:r>
          </a:p>
          <a:p>
            <a:endParaRPr lang="en-US" dirty="0"/>
          </a:p>
          <a:p>
            <a:r>
              <a:rPr lang="en-US" dirty="0"/>
              <a:t>F name L name</a:t>
            </a:r>
          </a:p>
          <a:p>
            <a:r>
              <a:rPr lang="en-US" dirty="0"/>
              <a:t>Title</a:t>
            </a:r>
          </a:p>
          <a:p>
            <a:r>
              <a:rPr lang="en-US" dirty="0"/>
              <a:t>Address</a:t>
            </a:r>
          </a:p>
          <a:p>
            <a:r>
              <a:rPr lang="en-US" dirty="0"/>
              <a:t>Phone number</a:t>
            </a:r>
          </a:p>
        </p:txBody>
      </p:sp>
    </p:spTree>
    <p:extLst>
      <p:ext uri="{BB962C8B-B14F-4D97-AF65-F5344CB8AC3E}">
        <p14:creationId xmlns:p14="http://schemas.microsoft.com/office/powerpoint/2010/main" val="2431967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Text Placeholder 2"/>
          <p:cNvSpPr>
            <a:spLocks noGrp="1"/>
          </p:cNvSpPr>
          <p:nvPr>
            <p:ph type="body" sz="quarter" idx="10"/>
          </p:nvPr>
        </p:nvSpPr>
        <p:spPr/>
        <p:txBody>
          <a:bodyPr/>
          <a:lstStyle/>
          <a:p>
            <a:r>
              <a:rPr lang="en-US" sz="1200" dirty="0"/>
              <a:t>VSOE:</a:t>
            </a:r>
          </a:p>
          <a:p>
            <a:r>
              <a:rPr lang="en-US" sz="1200" dirty="0">
                <a:hlinkClick r:id="rId2"/>
              </a:rPr>
              <a:t>https://en.wikipedia.org/wiki/Vendor-specific_objective_evidence</a:t>
            </a:r>
            <a:endParaRPr lang="en-US" sz="1200" dirty="0"/>
          </a:p>
          <a:p>
            <a:r>
              <a:rPr lang="en-US" sz="1200" dirty="0"/>
              <a:t>Applying IFRS in Software and Cloud Services:</a:t>
            </a:r>
          </a:p>
          <a:p>
            <a:r>
              <a:rPr lang="en-US" sz="1200" dirty="0">
                <a:hlinkClick r:id="rId3"/>
              </a:rPr>
              <a:t>http://www.ey.com/Publication/vwLUAssets/Applying_IFRS_in_Software_and_Cloud_Services:_The_new_revenue_recognition_standard_-_software_and_cloud_services/$File/Applying%20IFRS-Tech(Software)-Rev-Jan2015.pdf</a:t>
            </a:r>
            <a:endParaRPr lang="en-US" sz="1200" dirty="0"/>
          </a:p>
          <a:p>
            <a:r>
              <a:rPr lang="en-US" sz="1200" dirty="0"/>
              <a:t>Applying IFRS in Telecommunications:</a:t>
            </a:r>
          </a:p>
          <a:p>
            <a:r>
              <a:rPr lang="en-US" sz="1200" dirty="0">
                <a:hlinkClick r:id="rId4"/>
              </a:rPr>
              <a:t>http://www.ey.com/Publication/vwLUAssets/Applying_IFRS_in_Telecommunications:_The_new_revenue_recognition_standard_-_telecommunications./$File/Applying-Telcos-Mar2015.pdf</a:t>
            </a:r>
            <a:endParaRPr lang="en-US" sz="1200" dirty="0"/>
          </a:p>
          <a:p>
            <a:r>
              <a:rPr lang="en-US" sz="1200" dirty="0"/>
              <a:t>KPMG</a:t>
            </a:r>
          </a:p>
          <a:p>
            <a:r>
              <a:rPr lang="en-US" sz="1200" dirty="0">
                <a:hlinkClick r:id="rId5"/>
              </a:rPr>
              <a:t>https://home.kpmg.com/xx/en/home/insights/2014/06/revenue-leaflet-telecommunication.html</a:t>
            </a:r>
            <a:endParaRPr lang="en-US" sz="1200" dirty="0"/>
          </a:p>
          <a:p>
            <a:r>
              <a:rPr lang="en-US" sz="1200" dirty="0"/>
              <a:t>http://www.revenuerecognition.com/industry/software</a:t>
            </a:r>
          </a:p>
          <a:p>
            <a:endParaRPr lang="en-US" sz="1200" dirty="0"/>
          </a:p>
          <a:p>
            <a:endParaRPr lang="en-US" sz="1200" dirty="0"/>
          </a:p>
          <a:p>
            <a:endParaRPr lang="en-US" sz="1200" dirty="0"/>
          </a:p>
          <a:p>
            <a:endParaRPr lang="en-US" sz="1200" dirty="0"/>
          </a:p>
        </p:txBody>
      </p:sp>
    </p:spTree>
    <p:extLst>
      <p:ext uri="{BB962C8B-B14F-4D97-AF65-F5344CB8AC3E}">
        <p14:creationId xmlns:p14="http://schemas.microsoft.com/office/powerpoint/2010/main" val="4228550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78631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a:t>The Grid</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IFRS </a:t>
            </a:r>
            <a:r>
              <a:rPr lang="en-US" altLang="zh-CN" dirty="0"/>
              <a:t>impact</a:t>
            </a:r>
            <a:endParaRPr lang="en-US" dirty="0"/>
          </a:p>
        </p:txBody>
      </p:sp>
      <p:sp>
        <p:nvSpPr>
          <p:cNvPr id="3" name="Text Placeholder 2"/>
          <p:cNvSpPr>
            <a:spLocks noGrp="1"/>
          </p:cNvSpPr>
          <p:nvPr>
            <p:ph type="body" sz="quarter" idx="10"/>
          </p:nvPr>
        </p:nvSpPr>
        <p:spPr/>
        <p:txBody>
          <a:bodyPr/>
          <a:lstStyle/>
          <a:p>
            <a:r>
              <a:rPr lang="en-US" dirty="0"/>
              <a:t>General Review of 5-Step Model </a:t>
            </a:r>
          </a:p>
          <a:p>
            <a:r>
              <a:rPr lang="en-US" dirty="0"/>
              <a:t>Starting with 3 examples</a:t>
            </a:r>
          </a:p>
          <a:p>
            <a:r>
              <a:rPr lang="en-US" dirty="0"/>
              <a:t>Comparison to existing guidance</a:t>
            </a:r>
          </a:p>
          <a:p>
            <a:pPr marL="342900" indent="-342900">
              <a:buFont typeface="Arial" panose="020B0604020202020204" pitchFamily="34" charset="0"/>
              <a:buChar char="•"/>
            </a:pPr>
            <a:r>
              <a:rPr lang="en-US" dirty="0"/>
              <a:t>Going through 3 examples with 5 steps</a:t>
            </a:r>
          </a:p>
          <a:p>
            <a:pPr marL="342900" indent="-342900">
              <a:buFont typeface="Arial" panose="020B0604020202020204" pitchFamily="34" charset="0"/>
              <a:buChar char="•"/>
            </a:pPr>
            <a:r>
              <a:rPr lang="en-US" dirty="0"/>
              <a:t>Other key comparison to existing contract</a:t>
            </a:r>
          </a:p>
          <a:p>
            <a:r>
              <a:rPr lang="en-US" dirty="0"/>
              <a:t>Summary</a:t>
            </a:r>
          </a:p>
          <a:p>
            <a:pPr marL="0" lvl="1" indent="0">
              <a:buNone/>
            </a:pP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Review of the Key Five Step Model</a:t>
            </a:r>
          </a:p>
        </p:txBody>
      </p:sp>
      <p:pic>
        <p:nvPicPr>
          <p:cNvPr id="5" name="Picture 4"/>
          <p:cNvPicPr>
            <a:picLocks noChangeAspect="1"/>
          </p:cNvPicPr>
          <p:nvPr/>
        </p:nvPicPr>
        <p:blipFill>
          <a:blip r:embed="rId3"/>
          <a:stretch>
            <a:fillRect/>
          </a:stretch>
        </p:blipFill>
        <p:spPr>
          <a:xfrm>
            <a:off x="469558" y="2297833"/>
            <a:ext cx="6777165" cy="2611131"/>
          </a:xfrm>
          <a:prstGeom prst="rect">
            <a:avLst/>
          </a:prstGeom>
        </p:spPr>
      </p:pic>
      <p:sp>
        <p:nvSpPr>
          <p:cNvPr id="6" name="TextBox 5"/>
          <p:cNvSpPr txBox="1"/>
          <p:nvPr/>
        </p:nvSpPr>
        <p:spPr>
          <a:xfrm>
            <a:off x="469558" y="4967416"/>
            <a:ext cx="5263978" cy="169277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Scope</a:t>
            </a:r>
            <a:r>
              <a:rPr lang="zh-CN" altLang="en-US" sz="1800" kern="0" dirty="0">
                <a:ea typeface="Arial Unicode MS" pitchFamily="34" charset="-128"/>
                <a:cs typeface="Arial Unicode MS" pitchFamily="34" charset="-128"/>
              </a:rPr>
              <a:t> </a:t>
            </a:r>
            <a:r>
              <a:rPr lang="en-US" altLang="zh-CN" sz="1800" kern="0" dirty="0">
                <a:ea typeface="Arial Unicode MS" pitchFamily="34" charset="-128"/>
                <a:cs typeface="Arial Unicode MS" pitchFamily="34" charset="-128"/>
              </a:rPr>
              <a:t>and Impact:</a:t>
            </a: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Contracts with customer of all industries</a:t>
            </a: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Removing existing industry-specific guidance</a:t>
            </a: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Merge construction contract into IFRS 15</a:t>
            </a:r>
          </a:p>
          <a:p>
            <a:pPr marL="285750" indent="-285750" fontAlgn="base">
              <a:spcBef>
                <a:spcPts val="600"/>
              </a:spcBef>
              <a:spcAft>
                <a:spcPct val="0"/>
              </a:spcAft>
              <a:buClr>
                <a:srgbClr val="F0AB00"/>
              </a:buClr>
              <a:buSzPct val="80000"/>
              <a:buFont typeface="Arial" panose="020B0604020202020204" pitchFamily="34" charset="0"/>
              <a:buChar char="•"/>
            </a:pPr>
            <a:endParaRPr lang="en-US" sz="1800" kern="0" dirty="0" err="1">
              <a:ea typeface="Arial Unicode MS" pitchFamily="34" charset="-128"/>
              <a:cs typeface="Arial Unicode MS" pitchFamily="34" charset="-128"/>
            </a:endParaRPr>
          </a:p>
        </p:txBody>
      </p:sp>
      <p:sp>
        <p:nvSpPr>
          <p:cNvPr id="8" name="TextBox 7"/>
          <p:cNvSpPr txBox="1"/>
          <p:nvPr/>
        </p:nvSpPr>
        <p:spPr>
          <a:xfrm>
            <a:off x="5951838" y="4967416"/>
            <a:ext cx="5337519" cy="169277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Out of Scope:</a:t>
            </a:r>
            <a:endParaRPr lang="en-US" altLang="zh-CN" sz="1800" kern="0" dirty="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Lease/Insurance Contract/Financial instrument</a:t>
            </a: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Guarantees</a:t>
            </a: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Certain nonmonetary exchange.</a:t>
            </a:r>
          </a:p>
          <a:p>
            <a:pPr marL="285750" indent="-285750" fontAlgn="base">
              <a:spcBef>
                <a:spcPts val="600"/>
              </a:spcBef>
              <a:spcAft>
                <a:spcPct val="0"/>
              </a:spcAft>
              <a:buClr>
                <a:srgbClr val="F0AB00"/>
              </a:buClr>
              <a:buSzPct val="80000"/>
              <a:buFont typeface="Arial" panose="020B0604020202020204" pitchFamily="34" charset="0"/>
              <a:buChar char="•"/>
            </a:pPr>
            <a:endParaRPr lang="en-US" sz="1800" kern="0" dirty="0" err="1">
              <a:ea typeface="Arial Unicode MS" pitchFamily="34" charset="-128"/>
              <a:cs typeface="Arial Unicode MS" pitchFamily="34" charset="-128"/>
            </a:endParaRPr>
          </a:p>
        </p:txBody>
      </p:sp>
      <p:sp>
        <p:nvSpPr>
          <p:cNvPr id="9" name="TextBox 8"/>
          <p:cNvSpPr txBox="1"/>
          <p:nvPr/>
        </p:nvSpPr>
        <p:spPr>
          <a:xfrm>
            <a:off x="469558" y="1331441"/>
            <a:ext cx="10964561" cy="90794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Key Concept: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Revenue recognition depicts </a:t>
            </a:r>
            <a:r>
              <a:rPr lang="en-US" sz="1800" b="1" u="sng" kern="0" dirty="0">
                <a:ea typeface="Arial Unicode MS" pitchFamily="34" charset="-128"/>
                <a:cs typeface="Arial Unicode MS" pitchFamily="34" charset="-128"/>
              </a:rPr>
              <a:t>transfer of control</a:t>
            </a:r>
            <a:r>
              <a:rPr lang="en-US" sz="1800" kern="0" dirty="0">
                <a:ea typeface="Arial Unicode MS" pitchFamily="34" charset="-128"/>
                <a:cs typeface="Arial Unicode MS" pitchFamily="34" charset="-128"/>
              </a:rPr>
              <a:t> to customer in amount that reflects consideration to which an entity </a:t>
            </a:r>
            <a:r>
              <a:rPr lang="en-US" sz="1800" b="1" u="sng" kern="0" dirty="0">
                <a:ea typeface="Arial Unicode MS" pitchFamily="34" charset="-128"/>
                <a:cs typeface="Arial Unicode MS" pitchFamily="34" charset="-128"/>
              </a:rPr>
              <a:t>expects to be titled</a:t>
            </a:r>
            <a:r>
              <a:rPr lang="en-US" sz="1800" kern="0" dirty="0">
                <a:ea typeface="Arial Unicode MS" pitchFamily="34" charset="-128"/>
                <a:cs typeface="Arial Unicode MS" pitchFamily="34" charset="-128"/>
              </a:rPr>
              <a: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133" y="332542"/>
            <a:ext cx="11545200" cy="756175"/>
          </a:xfrm>
        </p:spPr>
        <p:txBody>
          <a:bodyPr/>
          <a:lstStyle/>
          <a:p>
            <a:r>
              <a:rPr lang="en-US" sz="2400" b="0" dirty="0"/>
              <a:t>Starting with Examples </a:t>
            </a:r>
          </a:p>
        </p:txBody>
      </p:sp>
      <p:sp>
        <p:nvSpPr>
          <p:cNvPr id="3" name="Text Placeholder 2"/>
          <p:cNvSpPr>
            <a:spLocks noGrp="1"/>
          </p:cNvSpPr>
          <p:nvPr>
            <p:ph type="body" sz="quarter" idx="10"/>
          </p:nvPr>
        </p:nvSpPr>
        <p:spPr>
          <a:xfrm>
            <a:off x="331620" y="1386507"/>
            <a:ext cx="3556640" cy="4956628"/>
          </a:xfrm>
        </p:spPr>
        <p:txBody>
          <a:bodyPr/>
          <a:lstStyle/>
          <a:p>
            <a:pPr lvl="0"/>
            <a:r>
              <a:rPr lang="en-US" dirty="0"/>
              <a:t>Case #1: Software Industry</a:t>
            </a:r>
          </a:p>
          <a:p>
            <a:pPr lvl="1"/>
            <a:r>
              <a:rPr lang="en-US" dirty="0"/>
              <a:t>Enterprise Agreement: License and Software Assurance (Maintenance)</a:t>
            </a:r>
          </a:p>
          <a:p>
            <a:pPr lvl="1"/>
            <a:endParaRPr lang="en-US" dirty="0"/>
          </a:p>
          <a:p>
            <a:pPr lvl="1"/>
            <a:r>
              <a:rPr lang="en-US" b="1" dirty="0"/>
              <a:t>Case #2: Telco Industry</a:t>
            </a:r>
          </a:p>
          <a:p>
            <a:pPr lvl="1"/>
            <a:r>
              <a:rPr lang="en-US" dirty="0"/>
              <a:t>Device(Smartphone) and </a:t>
            </a:r>
            <a:r>
              <a:rPr lang="en-US" altLang="zh-CN" dirty="0"/>
              <a:t>Service Contract</a:t>
            </a:r>
          </a:p>
          <a:p>
            <a:pPr lvl="1"/>
            <a:endParaRPr lang="en-US" dirty="0"/>
          </a:p>
          <a:p>
            <a:pPr lvl="1"/>
            <a:endParaRPr lang="en-US" b="1" dirty="0"/>
          </a:p>
          <a:p>
            <a:pPr lvl="1"/>
            <a:r>
              <a:rPr lang="en-US" b="1" dirty="0"/>
              <a:t>Case #3: Construction Industry</a:t>
            </a:r>
          </a:p>
          <a:p>
            <a:pPr lvl="1"/>
            <a:r>
              <a:rPr lang="en-US" dirty="0"/>
              <a:t>Construction with incentive fee and bonus</a:t>
            </a:r>
          </a:p>
          <a:p>
            <a:pPr lvl="1"/>
            <a:endParaRPr lang="en-US" dirty="0"/>
          </a:p>
          <a:p>
            <a:pPr lvl="2"/>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3965956"/>
              </p:ext>
            </p:extLst>
          </p:nvPr>
        </p:nvGraphicFramePr>
        <p:xfrm>
          <a:off x="4165818" y="1458098"/>
          <a:ext cx="3069815" cy="1253128"/>
        </p:xfrm>
        <a:graphic>
          <a:graphicData uri="http://schemas.openxmlformats.org/drawingml/2006/table">
            <a:tbl>
              <a:tblPr firstRow="1" bandRow="1">
                <a:tableStyleId>{3C2FFA5D-87B4-456A-9821-1D502468CF0F}</a:tableStyleId>
              </a:tblPr>
              <a:tblGrid>
                <a:gridCol w="1883590">
                  <a:extLst>
                    <a:ext uri="{9D8B030D-6E8A-4147-A177-3AD203B41FA5}">
                      <a16:colId xmlns:a16="http://schemas.microsoft.com/office/drawing/2014/main" val="990906108"/>
                    </a:ext>
                  </a:extLst>
                </a:gridCol>
                <a:gridCol w="1186225">
                  <a:extLst>
                    <a:ext uri="{9D8B030D-6E8A-4147-A177-3AD203B41FA5}">
                      <a16:colId xmlns:a16="http://schemas.microsoft.com/office/drawing/2014/main" val="2178963329"/>
                    </a:ext>
                  </a:extLst>
                </a:gridCol>
              </a:tblGrid>
              <a:tr h="256154">
                <a:tc>
                  <a:txBody>
                    <a:bodyPr/>
                    <a:lstStyle/>
                    <a:p>
                      <a:r>
                        <a:rPr lang="en-US" sz="1000" dirty="0"/>
                        <a:t>Contract</a:t>
                      </a:r>
                      <a:r>
                        <a:rPr lang="en-US" sz="1000" baseline="0" dirty="0"/>
                        <a:t> Term</a:t>
                      </a:r>
                      <a:endParaRPr lang="en-US" sz="1000" dirty="0"/>
                    </a:p>
                  </a:txBody>
                  <a:tcPr/>
                </a:tc>
                <a:tc>
                  <a:txBody>
                    <a:bodyPr/>
                    <a:lstStyle/>
                    <a:p>
                      <a:endParaRPr lang="en-US" sz="1000" dirty="0"/>
                    </a:p>
                  </a:txBody>
                  <a:tcPr/>
                </a:tc>
                <a:extLst>
                  <a:ext uri="{0D108BD9-81ED-4DB2-BD59-A6C34878D82A}">
                    <a16:rowId xmlns:a16="http://schemas.microsoft.com/office/drawing/2014/main" val="134001038"/>
                  </a:ext>
                </a:extLst>
              </a:tr>
              <a:tr h="233808">
                <a:tc>
                  <a:txBody>
                    <a:bodyPr/>
                    <a:lstStyle/>
                    <a:p>
                      <a:r>
                        <a:rPr lang="en-US" sz="1000" dirty="0"/>
                        <a:t>Total</a:t>
                      </a:r>
                      <a:r>
                        <a:rPr lang="en-US" sz="1000" baseline="0" dirty="0"/>
                        <a:t> Contract Price </a:t>
                      </a:r>
                      <a:endParaRPr lang="en-US" sz="1000" dirty="0"/>
                    </a:p>
                  </a:txBody>
                  <a:tcPr/>
                </a:tc>
                <a:tc>
                  <a:txBody>
                    <a:bodyPr/>
                    <a:lstStyle/>
                    <a:p>
                      <a:r>
                        <a:rPr lang="en-US" sz="1000" dirty="0"/>
                        <a:t>3 million</a:t>
                      </a:r>
                      <a:r>
                        <a:rPr lang="en-US" sz="1000" baseline="0" dirty="0"/>
                        <a:t> USD</a:t>
                      </a:r>
                      <a:endParaRPr lang="en-US" sz="1000" dirty="0"/>
                    </a:p>
                  </a:txBody>
                  <a:tcPr/>
                </a:tc>
                <a:extLst>
                  <a:ext uri="{0D108BD9-81ED-4DB2-BD59-A6C34878D82A}">
                    <a16:rowId xmlns:a16="http://schemas.microsoft.com/office/drawing/2014/main" val="3599360292"/>
                  </a:ext>
                </a:extLst>
              </a:tr>
              <a:tr h="157527">
                <a:tc>
                  <a:txBody>
                    <a:bodyPr/>
                    <a:lstStyle/>
                    <a:p>
                      <a:r>
                        <a:rPr lang="en-US" sz="1000" dirty="0"/>
                        <a:t>Duration</a:t>
                      </a:r>
                      <a:r>
                        <a:rPr lang="en-US" sz="1000" baseline="0" dirty="0"/>
                        <a:t> </a:t>
                      </a:r>
                      <a:endParaRPr lang="en-US" sz="1000" dirty="0"/>
                    </a:p>
                  </a:txBody>
                  <a:tcPr/>
                </a:tc>
                <a:tc>
                  <a:txBody>
                    <a:bodyPr/>
                    <a:lstStyle/>
                    <a:p>
                      <a:r>
                        <a:rPr lang="en-US" sz="1000" baseline="0" dirty="0"/>
                        <a:t>36 Months</a:t>
                      </a:r>
                      <a:endParaRPr lang="en-US" sz="1000" dirty="0"/>
                    </a:p>
                  </a:txBody>
                  <a:tcPr/>
                </a:tc>
                <a:extLst>
                  <a:ext uri="{0D108BD9-81ED-4DB2-BD59-A6C34878D82A}">
                    <a16:rowId xmlns:a16="http://schemas.microsoft.com/office/drawing/2014/main" val="313080739"/>
                  </a:ext>
                </a:extLst>
              </a:tr>
              <a:tr h="254647">
                <a:tc>
                  <a:txBody>
                    <a:bodyPr/>
                    <a:lstStyle/>
                    <a:p>
                      <a:r>
                        <a:rPr lang="en-US" sz="1000" dirty="0"/>
                        <a:t>License SSP</a:t>
                      </a:r>
                    </a:p>
                  </a:txBody>
                  <a:tcPr/>
                </a:tc>
                <a:tc>
                  <a:txBody>
                    <a:bodyPr/>
                    <a:lstStyle/>
                    <a:p>
                      <a:r>
                        <a:rPr lang="en-US" sz="1000" dirty="0"/>
                        <a:t>1.2m USD</a:t>
                      </a:r>
                    </a:p>
                  </a:txBody>
                  <a:tcPr/>
                </a:tc>
                <a:extLst>
                  <a:ext uri="{0D108BD9-81ED-4DB2-BD59-A6C34878D82A}">
                    <a16:rowId xmlns:a16="http://schemas.microsoft.com/office/drawing/2014/main" val="225558699"/>
                  </a:ext>
                </a:extLst>
              </a:tr>
              <a:tr h="254647">
                <a:tc>
                  <a:txBody>
                    <a:bodyPr/>
                    <a:lstStyle/>
                    <a:p>
                      <a:r>
                        <a:rPr lang="en-US" sz="1000" dirty="0"/>
                        <a:t>Software SSP</a:t>
                      </a:r>
                    </a:p>
                  </a:txBody>
                  <a:tcPr/>
                </a:tc>
                <a:tc>
                  <a:txBody>
                    <a:bodyPr/>
                    <a:lstStyle/>
                    <a:p>
                      <a:r>
                        <a:rPr lang="en-US" sz="1000" dirty="0"/>
                        <a:t>1.8m</a:t>
                      </a:r>
                      <a:r>
                        <a:rPr lang="en-US" sz="1000" baseline="0" dirty="0"/>
                        <a:t> USD</a:t>
                      </a:r>
                      <a:endParaRPr lang="en-US" sz="1000" dirty="0"/>
                    </a:p>
                  </a:txBody>
                  <a:tcPr/>
                </a:tc>
                <a:extLst>
                  <a:ext uri="{0D108BD9-81ED-4DB2-BD59-A6C34878D82A}">
                    <a16:rowId xmlns:a16="http://schemas.microsoft.com/office/drawing/2014/main" val="167599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6749267"/>
              </p:ext>
            </p:extLst>
          </p:nvPr>
        </p:nvGraphicFramePr>
        <p:xfrm>
          <a:off x="7803785" y="3163329"/>
          <a:ext cx="3317296" cy="977008"/>
        </p:xfrm>
        <a:graphic>
          <a:graphicData uri="http://schemas.openxmlformats.org/drawingml/2006/table">
            <a:tbl>
              <a:tblPr firstRow="1" bandRow="1">
                <a:tableStyleId>{3C2FFA5D-87B4-456A-9821-1D502468CF0F}</a:tableStyleId>
              </a:tblPr>
              <a:tblGrid>
                <a:gridCol w="2046564">
                  <a:extLst>
                    <a:ext uri="{9D8B030D-6E8A-4147-A177-3AD203B41FA5}">
                      <a16:colId xmlns:a16="http://schemas.microsoft.com/office/drawing/2014/main" val="990906108"/>
                    </a:ext>
                  </a:extLst>
                </a:gridCol>
                <a:gridCol w="1270732">
                  <a:extLst>
                    <a:ext uri="{9D8B030D-6E8A-4147-A177-3AD203B41FA5}">
                      <a16:colId xmlns:a16="http://schemas.microsoft.com/office/drawing/2014/main" val="2178963329"/>
                    </a:ext>
                  </a:extLst>
                </a:gridCol>
              </a:tblGrid>
              <a:tr h="223153">
                <a:tc>
                  <a:txBody>
                    <a:bodyPr/>
                    <a:lstStyle/>
                    <a:p>
                      <a:r>
                        <a:rPr lang="en-US" sz="1000" dirty="0"/>
                        <a:t>Billing</a:t>
                      </a:r>
                    </a:p>
                  </a:txBody>
                  <a:tcPr/>
                </a:tc>
                <a:tc>
                  <a:txBody>
                    <a:bodyPr/>
                    <a:lstStyle/>
                    <a:p>
                      <a:r>
                        <a:rPr lang="en-US" sz="1000" dirty="0"/>
                        <a:t>Amount</a:t>
                      </a:r>
                    </a:p>
                  </a:txBody>
                  <a:tcPr/>
                </a:tc>
                <a:extLst>
                  <a:ext uri="{0D108BD9-81ED-4DB2-BD59-A6C34878D82A}">
                    <a16:rowId xmlns:a16="http://schemas.microsoft.com/office/drawing/2014/main" val="134001038"/>
                  </a:ext>
                </a:extLst>
              </a:tr>
              <a:tr h="223153">
                <a:tc>
                  <a:txBody>
                    <a:bodyPr/>
                    <a:lstStyle/>
                    <a:p>
                      <a:r>
                        <a:rPr lang="en-US" sz="1000" dirty="0"/>
                        <a:t>Cash upfront</a:t>
                      </a:r>
                    </a:p>
                  </a:txBody>
                  <a:tcPr/>
                </a:tc>
                <a:tc>
                  <a:txBody>
                    <a:bodyPr/>
                    <a:lstStyle/>
                    <a:p>
                      <a:r>
                        <a:rPr lang="en-US" sz="1000" dirty="0"/>
                        <a:t>10</a:t>
                      </a:r>
                      <a:r>
                        <a:rPr lang="en-US" sz="1000" baseline="0" dirty="0"/>
                        <a:t> EUR</a:t>
                      </a:r>
                      <a:endParaRPr lang="en-US" sz="1000" dirty="0"/>
                    </a:p>
                  </a:txBody>
                  <a:tcPr/>
                </a:tc>
                <a:extLst>
                  <a:ext uri="{0D108BD9-81ED-4DB2-BD59-A6C34878D82A}">
                    <a16:rowId xmlns:a16="http://schemas.microsoft.com/office/drawing/2014/main" val="313080739"/>
                  </a:ext>
                </a:extLst>
              </a:tr>
              <a:tr h="245488">
                <a:tc>
                  <a:txBody>
                    <a:bodyPr/>
                    <a:lstStyle/>
                    <a:p>
                      <a:r>
                        <a:rPr lang="en-US" sz="1000" dirty="0"/>
                        <a:t>Billing</a:t>
                      </a:r>
                      <a:r>
                        <a:rPr lang="en-US" sz="1000" baseline="0" dirty="0"/>
                        <a:t> per month (2 years)</a:t>
                      </a:r>
                      <a:endParaRPr lang="en-US" sz="1000" dirty="0"/>
                    </a:p>
                  </a:txBody>
                  <a:tcPr/>
                </a:tc>
                <a:tc>
                  <a:txBody>
                    <a:bodyPr/>
                    <a:lstStyle/>
                    <a:p>
                      <a:r>
                        <a:rPr lang="en-US" sz="1000" dirty="0"/>
                        <a:t>10 EUR per month</a:t>
                      </a:r>
                    </a:p>
                  </a:txBody>
                  <a:tcPr/>
                </a:tc>
                <a:extLst>
                  <a:ext uri="{0D108BD9-81ED-4DB2-BD59-A6C34878D82A}">
                    <a16:rowId xmlns:a16="http://schemas.microsoft.com/office/drawing/2014/main" val="1962911989"/>
                  </a:ext>
                </a:extLst>
              </a:tr>
              <a:tr h="223153">
                <a:tc>
                  <a:txBody>
                    <a:bodyPr/>
                    <a:lstStyle/>
                    <a:p>
                      <a:r>
                        <a:rPr lang="en-US" sz="1000" dirty="0"/>
                        <a:t>Total </a:t>
                      </a:r>
                      <a:r>
                        <a:rPr lang="en-US" sz="1000" baseline="0" dirty="0"/>
                        <a:t> Billing</a:t>
                      </a:r>
                      <a:endParaRPr lang="en-US" sz="1000" dirty="0"/>
                    </a:p>
                  </a:txBody>
                  <a:tcPr/>
                </a:tc>
                <a:tc>
                  <a:txBody>
                    <a:bodyPr/>
                    <a:lstStyle/>
                    <a:p>
                      <a:r>
                        <a:rPr lang="en-US" sz="1000" dirty="0"/>
                        <a:t>250 EUR</a:t>
                      </a:r>
                    </a:p>
                  </a:txBody>
                  <a:tcPr/>
                </a:tc>
                <a:extLst>
                  <a:ext uri="{0D108BD9-81ED-4DB2-BD59-A6C34878D82A}">
                    <a16:rowId xmlns:a16="http://schemas.microsoft.com/office/drawing/2014/main" val="16447604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17315475"/>
              </p:ext>
            </p:extLst>
          </p:nvPr>
        </p:nvGraphicFramePr>
        <p:xfrm>
          <a:off x="4165818" y="3163330"/>
          <a:ext cx="3069815" cy="1640711"/>
        </p:xfrm>
        <a:graphic>
          <a:graphicData uri="http://schemas.openxmlformats.org/drawingml/2006/table">
            <a:tbl>
              <a:tblPr firstRow="1" bandRow="1">
                <a:tableStyleId>{3C2FFA5D-87B4-456A-9821-1D502468CF0F}</a:tableStyleId>
              </a:tblPr>
              <a:tblGrid>
                <a:gridCol w="1536485">
                  <a:extLst>
                    <a:ext uri="{9D8B030D-6E8A-4147-A177-3AD203B41FA5}">
                      <a16:colId xmlns:a16="http://schemas.microsoft.com/office/drawing/2014/main" val="990906108"/>
                    </a:ext>
                  </a:extLst>
                </a:gridCol>
                <a:gridCol w="1533330">
                  <a:extLst>
                    <a:ext uri="{9D8B030D-6E8A-4147-A177-3AD203B41FA5}">
                      <a16:colId xmlns:a16="http://schemas.microsoft.com/office/drawing/2014/main" val="2178963329"/>
                    </a:ext>
                  </a:extLst>
                </a:gridCol>
              </a:tblGrid>
              <a:tr h="274571">
                <a:tc>
                  <a:txBody>
                    <a:bodyPr/>
                    <a:lstStyle/>
                    <a:p>
                      <a:r>
                        <a:rPr lang="en-US" sz="1000" dirty="0"/>
                        <a:t>Contract</a:t>
                      </a:r>
                      <a:r>
                        <a:rPr lang="en-US" sz="1000" baseline="0" dirty="0"/>
                        <a:t> Term</a:t>
                      </a:r>
                      <a:endParaRPr lang="en-US" sz="1000" dirty="0"/>
                    </a:p>
                  </a:txBody>
                  <a:tcPr/>
                </a:tc>
                <a:tc>
                  <a:txBody>
                    <a:bodyPr/>
                    <a:lstStyle/>
                    <a:p>
                      <a:endParaRPr lang="en-US" sz="1000" dirty="0"/>
                    </a:p>
                  </a:txBody>
                  <a:tcPr/>
                </a:tc>
                <a:extLst>
                  <a:ext uri="{0D108BD9-81ED-4DB2-BD59-A6C34878D82A}">
                    <a16:rowId xmlns:a16="http://schemas.microsoft.com/office/drawing/2014/main" val="134001038"/>
                  </a:ext>
                </a:extLst>
              </a:tr>
              <a:tr h="273228">
                <a:tc>
                  <a:txBody>
                    <a:bodyPr/>
                    <a:lstStyle/>
                    <a:p>
                      <a:r>
                        <a:rPr lang="en-US" sz="1000" dirty="0"/>
                        <a:t>Total</a:t>
                      </a:r>
                      <a:r>
                        <a:rPr lang="en-US" sz="1000" baseline="0" dirty="0"/>
                        <a:t> Contract Price </a:t>
                      </a:r>
                      <a:endParaRPr lang="en-US" sz="1000" dirty="0"/>
                    </a:p>
                  </a:txBody>
                  <a:tcPr/>
                </a:tc>
                <a:tc>
                  <a:txBody>
                    <a:bodyPr/>
                    <a:lstStyle/>
                    <a:p>
                      <a:r>
                        <a:rPr lang="en-US" sz="1000" dirty="0"/>
                        <a:t>250</a:t>
                      </a:r>
                      <a:r>
                        <a:rPr lang="en-US" sz="1000" baseline="0" dirty="0"/>
                        <a:t> EUR</a:t>
                      </a:r>
                      <a:endParaRPr lang="en-US" sz="1000" dirty="0"/>
                    </a:p>
                  </a:txBody>
                  <a:tcPr/>
                </a:tc>
                <a:extLst>
                  <a:ext uri="{0D108BD9-81ED-4DB2-BD59-A6C34878D82A}">
                    <a16:rowId xmlns:a16="http://schemas.microsoft.com/office/drawing/2014/main" val="3599360292"/>
                  </a:ext>
                </a:extLst>
              </a:tr>
              <a:tr h="273228">
                <a:tc>
                  <a:txBody>
                    <a:bodyPr/>
                    <a:lstStyle/>
                    <a:p>
                      <a:r>
                        <a:rPr lang="en-US" sz="1000" dirty="0"/>
                        <a:t>Duration</a:t>
                      </a:r>
                      <a:r>
                        <a:rPr lang="en-US" sz="1000" baseline="0" dirty="0"/>
                        <a:t> </a:t>
                      </a:r>
                      <a:endParaRPr lang="en-US" sz="1000" dirty="0"/>
                    </a:p>
                  </a:txBody>
                  <a:tcPr/>
                </a:tc>
                <a:tc>
                  <a:txBody>
                    <a:bodyPr/>
                    <a:lstStyle/>
                    <a:p>
                      <a:r>
                        <a:rPr lang="en-US" sz="1000" dirty="0"/>
                        <a:t>24</a:t>
                      </a:r>
                      <a:r>
                        <a:rPr lang="en-US" sz="1000" baseline="0" dirty="0"/>
                        <a:t> Months</a:t>
                      </a:r>
                      <a:endParaRPr lang="en-US" sz="1000" dirty="0"/>
                    </a:p>
                  </a:txBody>
                  <a:tcPr/>
                </a:tc>
                <a:extLst>
                  <a:ext uri="{0D108BD9-81ED-4DB2-BD59-A6C34878D82A}">
                    <a16:rowId xmlns:a16="http://schemas.microsoft.com/office/drawing/2014/main" val="313080739"/>
                  </a:ext>
                </a:extLst>
              </a:tr>
              <a:tr h="273228">
                <a:tc>
                  <a:txBody>
                    <a:bodyPr/>
                    <a:lstStyle/>
                    <a:p>
                      <a:r>
                        <a:rPr lang="en-US" sz="1000" dirty="0"/>
                        <a:t>Device SSP</a:t>
                      </a:r>
                    </a:p>
                  </a:txBody>
                  <a:tcPr/>
                </a:tc>
                <a:tc>
                  <a:txBody>
                    <a:bodyPr/>
                    <a:lstStyle/>
                    <a:p>
                      <a:r>
                        <a:rPr lang="en-US" sz="1000" dirty="0"/>
                        <a:t>100 EUR</a:t>
                      </a:r>
                    </a:p>
                  </a:txBody>
                  <a:tcPr/>
                </a:tc>
                <a:extLst>
                  <a:ext uri="{0D108BD9-81ED-4DB2-BD59-A6C34878D82A}">
                    <a16:rowId xmlns:a16="http://schemas.microsoft.com/office/drawing/2014/main" val="225558699"/>
                  </a:ext>
                </a:extLst>
              </a:tr>
              <a:tr h="273228">
                <a:tc>
                  <a:txBody>
                    <a:bodyPr/>
                    <a:lstStyle/>
                    <a:p>
                      <a:r>
                        <a:rPr lang="en-US" sz="1000" dirty="0"/>
                        <a:t>Service SSP</a:t>
                      </a:r>
                    </a:p>
                  </a:txBody>
                  <a:tcPr/>
                </a:tc>
                <a:tc>
                  <a:txBody>
                    <a:bodyPr/>
                    <a:lstStyle/>
                    <a:p>
                      <a:r>
                        <a:rPr lang="en-US" sz="1000" dirty="0"/>
                        <a:t>200</a:t>
                      </a:r>
                      <a:r>
                        <a:rPr lang="en-US" sz="1000" baseline="0" dirty="0"/>
                        <a:t> EUR</a:t>
                      </a:r>
                      <a:endParaRPr lang="en-US" sz="1000" dirty="0"/>
                    </a:p>
                  </a:txBody>
                  <a:tcPr/>
                </a:tc>
                <a:extLst>
                  <a:ext uri="{0D108BD9-81ED-4DB2-BD59-A6C34878D82A}">
                    <a16:rowId xmlns:a16="http://schemas.microsoft.com/office/drawing/2014/main" val="16759905"/>
                  </a:ext>
                </a:extLst>
              </a:tr>
              <a:tr h="273228">
                <a:tc>
                  <a:txBody>
                    <a:bodyPr/>
                    <a:lstStyle/>
                    <a:p>
                      <a:r>
                        <a:rPr lang="en-US" sz="1000" dirty="0"/>
                        <a:t>Can</a:t>
                      </a:r>
                      <a:r>
                        <a:rPr lang="en-US" sz="1000" baseline="0" dirty="0"/>
                        <a:t> be renewal </a:t>
                      </a:r>
                      <a:endParaRPr lang="en-US" sz="1000" dirty="0"/>
                    </a:p>
                  </a:txBody>
                  <a:tcPr/>
                </a:tc>
                <a:tc>
                  <a:txBody>
                    <a:bodyPr/>
                    <a:lstStyle/>
                    <a:p>
                      <a:r>
                        <a:rPr lang="en-US" sz="1000" dirty="0"/>
                        <a:t>Extend</a:t>
                      </a:r>
                      <a:r>
                        <a:rPr lang="en-US" sz="1000" baseline="0" dirty="0"/>
                        <a:t> by 12 months</a:t>
                      </a:r>
                      <a:endParaRPr lang="en-US" sz="1000" dirty="0"/>
                    </a:p>
                  </a:txBody>
                  <a:tcPr/>
                </a:tc>
                <a:extLst>
                  <a:ext uri="{0D108BD9-81ED-4DB2-BD59-A6C34878D82A}">
                    <a16:rowId xmlns:a16="http://schemas.microsoft.com/office/drawing/2014/main" val="111700816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54786214"/>
              </p:ext>
            </p:extLst>
          </p:nvPr>
        </p:nvGraphicFramePr>
        <p:xfrm>
          <a:off x="7803785" y="1474572"/>
          <a:ext cx="3253945" cy="768074"/>
        </p:xfrm>
        <a:graphic>
          <a:graphicData uri="http://schemas.openxmlformats.org/drawingml/2006/table">
            <a:tbl>
              <a:tblPr firstRow="1" bandRow="1">
                <a:tableStyleId>{3C2FFA5D-87B4-456A-9821-1D502468CF0F}</a:tableStyleId>
              </a:tblPr>
              <a:tblGrid>
                <a:gridCol w="1935891">
                  <a:extLst>
                    <a:ext uri="{9D8B030D-6E8A-4147-A177-3AD203B41FA5}">
                      <a16:colId xmlns:a16="http://schemas.microsoft.com/office/drawing/2014/main" val="990906108"/>
                    </a:ext>
                  </a:extLst>
                </a:gridCol>
                <a:gridCol w="1318054">
                  <a:extLst>
                    <a:ext uri="{9D8B030D-6E8A-4147-A177-3AD203B41FA5}">
                      <a16:colId xmlns:a16="http://schemas.microsoft.com/office/drawing/2014/main" val="2178963329"/>
                    </a:ext>
                  </a:extLst>
                </a:gridCol>
              </a:tblGrid>
              <a:tr h="227365">
                <a:tc>
                  <a:txBody>
                    <a:bodyPr/>
                    <a:lstStyle/>
                    <a:p>
                      <a:r>
                        <a:rPr lang="en-US" sz="1000" dirty="0"/>
                        <a:t>Billing</a:t>
                      </a:r>
                    </a:p>
                  </a:txBody>
                  <a:tcPr/>
                </a:tc>
                <a:tc>
                  <a:txBody>
                    <a:bodyPr/>
                    <a:lstStyle/>
                    <a:p>
                      <a:r>
                        <a:rPr lang="en-US" sz="1000" dirty="0"/>
                        <a:t>Amount</a:t>
                      </a:r>
                    </a:p>
                  </a:txBody>
                  <a:tcPr/>
                </a:tc>
                <a:extLst>
                  <a:ext uri="{0D108BD9-81ED-4DB2-BD59-A6C34878D82A}">
                    <a16:rowId xmlns:a16="http://schemas.microsoft.com/office/drawing/2014/main" val="134001038"/>
                  </a:ext>
                </a:extLst>
              </a:tr>
              <a:tr h="280394">
                <a:tc>
                  <a:txBody>
                    <a:bodyPr/>
                    <a:lstStyle/>
                    <a:p>
                      <a:r>
                        <a:rPr lang="en-US" sz="1000" dirty="0"/>
                        <a:t>Billing</a:t>
                      </a:r>
                      <a:r>
                        <a:rPr lang="en-US" sz="1000" baseline="0" dirty="0"/>
                        <a:t> per year (3 years)</a:t>
                      </a:r>
                      <a:endParaRPr lang="en-US" sz="1000" dirty="0"/>
                    </a:p>
                  </a:txBody>
                  <a:tcPr/>
                </a:tc>
                <a:tc>
                  <a:txBody>
                    <a:bodyPr/>
                    <a:lstStyle/>
                    <a:p>
                      <a:r>
                        <a:rPr lang="en-US" sz="1000" dirty="0"/>
                        <a:t>1 million</a:t>
                      </a:r>
                      <a:r>
                        <a:rPr lang="en-US" sz="1000" baseline="0" dirty="0"/>
                        <a:t> </a:t>
                      </a:r>
                      <a:r>
                        <a:rPr lang="en-US" sz="1000" dirty="0"/>
                        <a:t>per year</a:t>
                      </a:r>
                    </a:p>
                  </a:txBody>
                  <a:tcPr/>
                </a:tc>
                <a:extLst>
                  <a:ext uri="{0D108BD9-81ED-4DB2-BD59-A6C34878D82A}">
                    <a16:rowId xmlns:a16="http://schemas.microsoft.com/office/drawing/2014/main" val="1962911989"/>
                  </a:ext>
                </a:extLst>
              </a:tr>
              <a:tr h="177375">
                <a:tc>
                  <a:txBody>
                    <a:bodyPr/>
                    <a:lstStyle/>
                    <a:p>
                      <a:r>
                        <a:rPr lang="en-US" sz="1000" dirty="0"/>
                        <a:t>Total </a:t>
                      </a:r>
                      <a:r>
                        <a:rPr lang="en-US" sz="1000" baseline="0" dirty="0"/>
                        <a:t> Billing</a:t>
                      </a:r>
                      <a:endParaRPr lang="en-US" sz="1000" dirty="0"/>
                    </a:p>
                  </a:txBody>
                  <a:tcPr/>
                </a:tc>
                <a:tc>
                  <a:txBody>
                    <a:bodyPr/>
                    <a:lstStyle/>
                    <a:p>
                      <a:r>
                        <a:rPr lang="en-US" sz="1000" dirty="0"/>
                        <a:t>3</a:t>
                      </a:r>
                      <a:r>
                        <a:rPr lang="en-US" sz="1000" baseline="0" dirty="0"/>
                        <a:t> million</a:t>
                      </a:r>
                      <a:endParaRPr lang="en-US" sz="1000" dirty="0"/>
                    </a:p>
                  </a:txBody>
                  <a:tcPr/>
                </a:tc>
                <a:extLst>
                  <a:ext uri="{0D108BD9-81ED-4DB2-BD59-A6C34878D82A}">
                    <a16:rowId xmlns:a16="http://schemas.microsoft.com/office/drawing/2014/main" val="164476045"/>
                  </a:ext>
                </a:extLst>
              </a:tr>
            </a:tbl>
          </a:graphicData>
        </a:graphic>
      </p:graphicFrame>
      <p:cxnSp>
        <p:nvCxnSpPr>
          <p:cNvPr id="9" name="Straight Connector 8"/>
          <p:cNvCxnSpPr/>
          <p:nvPr/>
        </p:nvCxnSpPr>
        <p:spPr>
          <a:xfrm>
            <a:off x="222422" y="2940908"/>
            <a:ext cx="11409405" cy="247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22421" y="4828603"/>
            <a:ext cx="11409405" cy="2471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3195333136"/>
              </p:ext>
            </p:extLst>
          </p:nvPr>
        </p:nvGraphicFramePr>
        <p:xfrm>
          <a:off x="4165818" y="5026311"/>
          <a:ext cx="3263682" cy="1217267"/>
        </p:xfrm>
        <a:graphic>
          <a:graphicData uri="http://schemas.openxmlformats.org/drawingml/2006/table">
            <a:tbl>
              <a:tblPr firstRow="1" bandRow="1">
                <a:tableStyleId>{3C2FFA5D-87B4-456A-9821-1D502468CF0F}</a:tableStyleId>
              </a:tblPr>
              <a:tblGrid>
                <a:gridCol w="1633518">
                  <a:extLst>
                    <a:ext uri="{9D8B030D-6E8A-4147-A177-3AD203B41FA5}">
                      <a16:colId xmlns:a16="http://schemas.microsoft.com/office/drawing/2014/main" val="990906108"/>
                    </a:ext>
                  </a:extLst>
                </a:gridCol>
                <a:gridCol w="1630164">
                  <a:extLst>
                    <a:ext uri="{9D8B030D-6E8A-4147-A177-3AD203B41FA5}">
                      <a16:colId xmlns:a16="http://schemas.microsoft.com/office/drawing/2014/main" val="2178963329"/>
                    </a:ext>
                  </a:extLst>
                </a:gridCol>
              </a:tblGrid>
              <a:tr h="274571">
                <a:tc>
                  <a:txBody>
                    <a:bodyPr/>
                    <a:lstStyle/>
                    <a:p>
                      <a:r>
                        <a:rPr lang="en-US" sz="1000" dirty="0"/>
                        <a:t>Contract</a:t>
                      </a:r>
                      <a:r>
                        <a:rPr lang="en-US" sz="1000" baseline="0" dirty="0"/>
                        <a:t> Term</a:t>
                      </a:r>
                      <a:endParaRPr lang="en-US" sz="1000" dirty="0"/>
                    </a:p>
                  </a:txBody>
                  <a:tcPr/>
                </a:tc>
                <a:tc>
                  <a:txBody>
                    <a:bodyPr/>
                    <a:lstStyle/>
                    <a:p>
                      <a:endParaRPr lang="en-US" sz="1000" dirty="0"/>
                    </a:p>
                  </a:txBody>
                  <a:tcPr/>
                </a:tc>
                <a:extLst>
                  <a:ext uri="{0D108BD9-81ED-4DB2-BD59-A6C34878D82A}">
                    <a16:rowId xmlns:a16="http://schemas.microsoft.com/office/drawing/2014/main" val="134001038"/>
                  </a:ext>
                </a:extLst>
              </a:tr>
              <a:tr h="273228">
                <a:tc>
                  <a:txBody>
                    <a:bodyPr/>
                    <a:lstStyle/>
                    <a:p>
                      <a:r>
                        <a:rPr lang="en-US" sz="1000" dirty="0"/>
                        <a:t>Total</a:t>
                      </a:r>
                      <a:r>
                        <a:rPr lang="en-US" sz="1000" baseline="0" dirty="0"/>
                        <a:t> Contract Price </a:t>
                      </a:r>
                      <a:endParaRPr lang="en-US" sz="1000" dirty="0"/>
                    </a:p>
                  </a:txBody>
                  <a:tcPr/>
                </a:tc>
                <a:tc>
                  <a:txBody>
                    <a:bodyPr/>
                    <a:lstStyle/>
                    <a:p>
                      <a:r>
                        <a:rPr lang="en-US" sz="1000" dirty="0"/>
                        <a:t>2.5 Million</a:t>
                      </a:r>
                      <a:r>
                        <a:rPr lang="en-US" sz="1000" baseline="0" dirty="0"/>
                        <a:t> EUR</a:t>
                      </a:r>
                      <a:endParaRPr lang="en-US" sz="1000" dirty="0"/>
                    </a:p>
                  </a:txBody>
                  <a:tcPr/>
                </a:tc>
                <a:extLst>
                  <a:ext uri="{0D108BD9-81ED-4DB2-BD59-A6C34878D82A}">
                    <a16:rowId xmlns:a16="http://schemas.microsoft.com/office/drawing/2014/main" val="3599360292"/>
                  </a:ext>
                </a:extLst>
              </a:tr>
              <a:tr h="273228">
                <a:tc>
                  <a:txBody>
                    <a:bodyPr/>
                    <a:lstStyle/>
                    <a:p>
                      <a:r>
                        <a:rPr lang="en-US" sz="1000" dirty="0"/>
                        <a:t>Incentive fee</a:t>
                      </a:r>
                    </a:p>
                  </a:txBody>
                  <a:tcPr/>
                </a:tc>
                <a:tc>
                  <a:txBody>
                    <a:bodyPr/>
                    <a:lstStyle/>
                    <a:p>
                      <a:r>
                        <a:rPr lang="en-US" sz="1000" dirty="0"/>
                        <a:t>+/-</a:t>
                      </a:r>
                      <a:r>
                        <a:rPr lang="en-US" sz="1000" baseline="0" dirty="0"/>
                        <a:t> 10,000 EUR * day before/after deadline</a:t>
                      </a:r>
                      <a:endParaRPr lang="en-US" sz="1000" dirty="0"/>
                    </a:p>
                  </a:txBody>
                  <a:tcPr/>
                </a:tc>
                <a:extLst>
                  <a:ext uri="{0D108BD9-81ED-4DB2-BD59-A6C34878D82A}">
                    <a16:rowId xmlns:a16="http://schemas.microsoft.com/office/drawing/2014/main" val="313080739"/>
                  </a:ext>
                </a:extLst>
              </a:tr>
              <a:tr h="273228">
                <a:tc>
                  <a:txBody>
                    <a:bodyPr/>
                    <a:lstStyle/>
                    <a:p>
                      <a:r>
                        <a:rPr lang="en-US" sz="1000" dirty="0"/>
                        <a:t>Bonus</a:t>
                      </a:r>
                    </a:p>
                  </a:txBody>
                  <a:tcPr/>
                </a:tc>
                <a:tc>
                  <a:txBody>
                    <a:bodyPr/>
                    <a:lstStyle/>
                    <a:p>
                      <a:r>
                        <a:rPr lang="en-US" sz="1000" dirty="0"/>
                        <a:t>15,000 EUR if KPI is met</a:t>
                      </a:r>
                    </a:p>
                  </a:txBody>
                  <a:tcPr/>
                </a:tc>
                <a:extLst>
                  <a:ext uri="{0D108BD9-81ED-4DB2-BD59-A6C34878D82A}">
                    <a16:rowId xmlns:a16="http://schemas.microsoft.com/office/drawing/2014/main" val="225558699"/>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794163386"/>
              </p:ext>
            </p:extLst>
          </p:nvPr>
        </p:nvGraphicFramePr>
        <p:xfrm>
          <a:off x="7803784" y="5035779"/>
          <a:ext cx="3664315" cy="821027"/>
        </p:xfrm>
        <a:graphic>
          <a:graphicData uri="http://schemas.openxmlformats.org/drawingml/2006/table">
            <a:tbl>
              <a:tblPr firstRow="1" bandRow="1">
                <a:tableStyleId>{3C2FFA5D-87B4-456A-9821-1D502468CF0F}</a:tableStyleId>
              </a:tblPr>
              <a:tblGrid>
                <a:gridCol w="2045066">
                  <a:extLst>
                    <a:ext uri="{9D8B030D-6E8A-4147-A177-3AD203B41FA5}">
                      <a16:colId xmlns:a16="http://schemas.microsoft.com/office/drawing/2014/main" val="990906108"/>
                    </a:ext>
                  </a:extLst>
                </a:gridCol>
                <a:gridCol w="1619249">
                  <a:extLst>
                    <a:ext uri="{9D8B030D-6E8A-4147-A177-3AD203B41FA5}">
                      <a16:colId xmlns:a16="http://schemas.microsoft.com/office/drawing/2014/main" val="2178963329"/>
                    </a:ext>
                  </a:extLst>
                </a:gridCol>
              </a:tblGrid>
              <a:tr h="274571">
                <a:tc>
                  <a:txBody>
                    <a:bodyPr/>
                    <a:lstStyle/>
                    <a:p>
                      <a:r>
                        <a:rPr lang="en-US" sz="1000" dirty="0"/>
                        <a:t>Billing</a:t>
                      </a:r>
                    </a:p>
                  </a:txBody>
                  <a:tcPr/>
                </a:tc>
                <a:tc>
                  <a:txBody>
                    <a:bodyPr/>
                    <a:lstStyle/>
                    <a:p>
                      <a:endParaRPr lang="en-US" sz="1000" dirty="0"/>
                    </a:p>
                  </a:txBody>
                  <a:tcPr/>
                </a:tc>
                <a:extLst>
                  <a:ext uri="{0D108BD9-81ED-4DB2-BD59-A6C34878D82A}">
                    <a16:rowId xmlns:a16="http://schemas.microsoft.com/office/drawing/2014/main" val="134001038"/>
                  </a:ext>
                </a:extLst>
              </a:tr>
              <a:tr h="273228">
                <a:tc>
                  <a:txBody>
                    <a:bodyPr/>
                    <a:lstStyle/>
                    <a:p>
                      <a:r>
                        <a:rPr lang="en-US" sz="1000" baseline="0" dirty="0"/>
                        <a:t>Milestone Billing </a:t>
                      </a:r>
                      <a:endParaRPr lang="en-US" sz="1000" dirty="0"/>
                    </a:p>
                  </a:txBody>
                  <a:tcPr/>
                </a:tc>
                <a:tc>
                  <a:txBody>
                    <a:bodyPr/>
                    <a:lstStyle/>
                    <a:p>
                      <a:r>
                        <a:rPr lang="en-US" sz="1000" baseline="0" dirty="0"/>
                        <a:t>Quarterly </a:t>
                      </a:r>
                      <a:r>
                        <a:rPr lang="en-US" sz="1000" baseline="0" dirty="0" err="1"/>
                        <a:t>PoC</a:t>
                      </a:r>
                      <a:r>
                        <a:rPr lang="en-US" sz="1000" baseline="0" dirty="0"/>
                        <a:t> based</a:t>
                      </a:r>
                      <a:endParaRPr lang="en-US" sz="1000" dirty="0"/>
                    </a:p>
                  </a:txBody>
                  <a:tcPr/>
                </a:tc>
                <a:extLst>
                  <a:ext uri="{0D108BD9-81ED-4DB2-BD59-A6C34878D82A}">
                    <a16:rowId xmlns:a16="http://schemas.microsoft.com/office/drawing/2014/main" val="3599360292"/>
                  </a:ext>
                </a:extLst>
              </a:tr>
              <a:tr h="273228">
                <a:tc>
                  <a:txBody>
                    <a:bodyPr/>
                    <a:lstStyle/>
                    <a:p>
                      <a:r>
                        <a:rPr lang="en-US" sz="1000" dirty="0"/>
                        <a:t>Incentive</a:t>
                      </a:r>
                      <a:r>
                        <a:rPr lang="en-US" sz="1000" baseline="0" dirty="0"/>
                        <a:t> fee + Bonus</a:t>
                      </a:r>
                      <a:endParaRPr lang="en-US" sz="1000" dirty="0"/>
                    </a:p>
                  </a:txBody>
                  <a:tcPr/>
                </a:tc>
                <a:tc>
                  <a:txBody>
                    <a:bodyPr/>
                    <a:lstStyle/>
                    <a:p>
                      <a:r>
                        <a:rPr lang="en-US" sz="1000" dirty="0"/>
                        <a:t>At</a:t>
                      </a:r>
                      <a:r>
                        <a:rPr lang="en-US" sz="1000" baseline="0" dirty="0"/>
                        <a:t> the end of contract</a:t>
                      </a:r>
                      <a:endParaRPr lang="en-US" sz="1000" dirty="0"/>
                    </a:p>
                  </a:txBody>
                  <a:tcPr/>
                </a:tc>
                <a:extLst>
                  <a:ext uri="{0D108BD9-81ED-4DB2-BD59-A6C34878D82A}">
                    <a16:rowId xmlns:a16="http://schemas.microsoft.com/office/drawing/2014/main" val="313080739"/>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Identify the contracts with a customer</a:t>
            </a:r>
          </a:p>
        </p:txBody>
      </p:sp>
      <p:graphicFrame>
        <p:nvGraphicFramePr>
          <p:cNvPr id="4" name="Diagram 3"/>
          <p:cNvGraphicFramePr/>
          <p:nvPr>
            <p:extLst>
              <p:ext uri="{D42A27DB-BD31-4B8C-83A1-F6EECF244321}">
                <p14:modId xmlns:p14="http://schemas.microsoft.com/office/powerpoint/2010/main" val="1549879344"/>
              </p:ext>
            </p:extLst>
          </p:nvPr>
        </p:nvGraphicFramePr>
        <p:xfrm>
          <a:off x="324000" y="1282788"/>
          <a:ext cx="8613246" cy="2098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72188424"/>
              </p:ext>
            </p:extLst>
          </p:nvPr>
        </p:nvGraphicFramePr>
        <p:xfrm>
          <a:off x="727604" y="4091605"/>
          <a:ext cx="9549870" cy="1524000"/>
        </p:xfrm>
        <a:graphic>
          <a:graphicData uri="http://schemas.openxmlformats.org/drawingml/2006/table">
            <a:tbl>
              <a:tblPr firstRow="1" bandRow="1">
                <a:tableStyleId>{3C2FFA5D-87B4-456A-9821-1D502468CF0F}</a:tableStyleId>
              </a:tblPr>
              <a:tblGrid>
                <a:gridCol w="3183290">
                  <a:extLst>
                    <a:ext uri="{9D8B030D-6E8A-4147-A177-3AD203B41FA5}">
                      <a16:colId xmlns:a16="http://schemas.microsoft.com/office/drawing/2014/main" val="2151656684"/>
                    </a:ext>
                  </a:extLst>
                </a:gridCol>
                <a:gridCol w="3183290">
                  <a:extLst>
                    <a:ext uri="{9D8B030D-6E8A-4147-A177-3AD203B41FA5}">
                      <a16:colId xmlns:a16="http://schemas.microsoft.com/office/drawing/2014/main" val="599169671"/>
                    </a:ext>
                  </a:extLst>
                </a:gridCol>
                <a:gridCol w="3183290">
                  <a:extLst>
                    <a:ext uri="{9D8B030D-6E8A-4147-A177-3AD203B41FA5}">
                      <a16:colId xmlns:a16="http://schemas.microsoft.com/office/drawing/2014/main" val="3715985933"/>
                    </a:ext>
                  </a:extLst>
                </a:gridCol>
              </a:tblGrid>
              <a:tr h="370840">
                <a:tc>
                  <a:txBody>
                    <a:bodyPr/>
                    <a:lstStyle/>
                    <a:p>
                      <a:endParaRPr lang="en-US" dirty="0"/>
                    </a:p>
                  </a:txBody>
                  <a:tcPr/>
                </a:tc>
                <a:tc>
                  <a:txBody>
                    <a:bodyPr/>
                    <a:lstStyle/>
                    <a:p>
                      <a:r>
                        <a:rPr lang="en-US" dirty="0"/>
                        <a:t>Contract exists</a:t>
                      </a:r>
                    </a:p>
                  </a:txBody>
                  <a:tcPr/>
                </a:tc>
                <a:tc>
                  <a:txBody>
                    <a:bodyPr/>
                    <a:lstStyle/>
                    <a:p>
                      <a:r>
                        <a:rPr lang="en-US" dirty="0"/>
                        <a:t>Duration</a:t>
                      </a:r>
                    </a:p>
                  </a:txBody>
                  <a:tcPr/>
                </a:tc>
                <a:extLst>
                  <a:ext uri="{0D108BD9-81ED-4DB2-BD59-A6C34878D82A}">
                    <a16:rowId xmlns:a16="http://schemas.microsoft.com/office/drawing/2014/main" val="2533650575"/>
                  </a:ext>
                </a:extLst>
              </a:tr>
              <a:tr h="370840">
                <a:tc>
                  <a:txBody>
                    <a:bodyPr/>
                    <a:lstStyle/>
                    <a:p>
                      <a:r>
                        <a:rPr lang="en-US" sz="1800" dirty="0"/>
                        <a:t>Case</a:t>
                      </a:r>
                      <a:r>
                        <a:rPr lang="en-US" sz="1800" baseline="0" dirty="0"/>
                        <a:t> #1 (Software)</a:t>
                      </a:r>
                      <a:endParaRPr lang="en-US" sz="1800" dirty="0"/>
                    </a:p>
                  </a:txBody>
                  <a:tcPr/>
                </a:tc>
                <a:tc>
                  <a:txBody>
                    <a:bodyPr/>
                    <a:lstStyle/>
                    <a:p>
                      <a:r>
                        <a:rPr lang="en-US" sz="1800" baseline="0" dirty="0"/>
                        <a:t>Yes</a:t>
                      </a:r>
                      <a:endParaRPr lang="en-US" sz="1800" dirty="0"/>
                    </a:p>
                  </a:txBody>
                  <a:tcPr/>
                </a:tc>
                <a:tc>
                  <a:txBody>
                    <a:bodyPr/>
                    <a:lstStyle/>
                    <a:p>
                      <a:r>
                        <a:rPr lang="en-US" sz="1800" dirty="0"/>
                        <a:t>2</a:t>
                      </a:r>
                      <a:r>
                        <a:rPr lang="en-US" sz="1800" baseline="0" dirty="0"/>
                        <a:t> year</a:t>
                      </a:r>
                      <a:endParaRPr lang="en-US" sz="1800" dirty="0"/>
                    </a:p>
                  </a:txBody>
                  <a:tcPr/>
                </a:tc>
                <a:extLst>
                  <a:ext uri="{0D108BD9-81ED-4DB2-BD59-A6C34878D82A}">
                    <a16:rowId xmlns:a16="http://schemas.microsoft.com/office/drawing/2014/main" val="2318909379"/>
                  </a:ext>
                </a:extLst>
              </a:tr>
              <a:tr h="370840">
                <a:tc>
                  <a:txBody>
                    <a:bodyPr/>
                    <a:lstStyle/>
                    <a:p>
                      <a:r>
                        <a:rPr lang="en-US" sz="1800" dirty="0"/>
                        <a:t>Case #2 (Telco)</a:t>
                      </a:r>
                    </a:p>
                  </a:txBody>
                  <a:tcPr/>
                </a:tc>
                <a:tc>
                  <a:txBody>
                    <a:bodyPr/>
                    <a:lstStyle/>
                    <a:p>
                      <a:r>
                        <a:rPr lang="en-US" sz="1800" dirty="0"/>
                        <a:t>Yes </a:t>
                      </a:r>
                    </a:p>
                  </a:txBody>
                  <a:tcPr/>
                </a:tc>
                <a:tc>
                  <a:txBody>
                    <a:bodyPr/>
                    <a:lstStyle/>
                    <a:p>
                      <a:r>
                        <a:rPr lang="en-US" sz="1800" dirty="0"/>
                        <a:t>24</a:t>
                      </a:r>
                      <a:r>
                        <a:rPr lang="en-US" sz="1800" baseline="0" dirty="0"/>
                        <a:t> month</a:t>
                      </a:r>
                      <a:endParaRPr lang="en-US" sz="1800" dirty="0"/>
                    </a:p>
                  </a:txBody>
                  <a:tcPr/>
                </a:tc>
                <a:extLst>
                  <a:ext uri="{0D108BD9-81ED-4DB2-BD59-A6C34878D82A}">
                    <a16:rowId xmlns:a16="http://schemas.microsoft.com/office/drawing/2014/main" val="395038254"/>
                  </a:ext>
                </a:extLst>
              </a:tr>
              <a:tr h="370840">
                <a:tc>
                  <a:txBody>
                    <a:bodyPr/>
                    <a:lstStyle/>
                    <a:p>
                      <a:r>
                        <a:rPr lang="en-US" sz="1800" dirty="0"/>
                        <a:t>Case #3 (Construction)</a:t>
                      </a:r>
                    </a:p>
                  </a:txBody>
                  <a:tcPr/>
                </a:tc>
                <a:tc>
                  <a:txBody>
                    <a:bodyPr/>
                    <a:lstStyle/>
                    <a:p>
                      <a:r>
                        <a:rPr lang="en-US" sz="1800" dirty="0"/>
                        <a:t>Yes</a:t>
                      </a:r>
                    </a:p>
                  </a:txBody>
                  <a:tcPr/>
                </a:tc>
                <a:tc>
                  <a:txBody>
                    <a:bodyPr/>
                    <a:lstStyle/>
                    <a:p>
                      <a:r>
                        <a:rPr lang="en-US" sz="1800" dirty="0"/>
                        <a:t>Up</a:t>
                      </a:r>
                      <a:r>
                        <a:rPr lang="en-US" sz="1800" baseline="0" dirty="0"/>
                        <a:t> to the end of the contract</a:t>
                      </a:r>
                      <a:endParaRPr lang="en-US" sz="1800" dirty="0"/>
                    </a:p>
                  </a:txBody>
                  <a:tcPr/>
                </a:tc>
                <a:extLst>
                  <a:ext uri="{0D108BD9-81ED-4DB2-BD59-A6C34878D82A}">
                    <a16:rowId xmlns:a16="http://schemas.microsoft.com/office/drawing/2014/main" val="1868943523"/>
                  </a:ext>
                </a:extLst>
              </a:tr>
            </a:tbl>
          </a:graphicData>
        </a:graphic>
      </p:graphicFrame>
    </p:spTree>
    <p:extLst>
      <p:ext uri="{BB962C8B-B14F-4D97-AF65-F5344CB8AC3E}">
        <p14:creationId xmlns:p14="http://schemas.microsoft.com/office/powerpoint/2010/main" val="2280044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Identify the performance obligation </a:t>
            </a:r>
          </a:p>
        </p:txBody>
      </p:sp>
      <p:graphicFrame>
        <p:nvGraphicFramePr>
          <p:cNvPr id="3" name="Diagram 2"/>
          <p:cNvGraphicFramePr/>
          <p:nvPr>
            <p:extLst>
              <p:ext uri="{D42A27DB-BD31-4B8C-83A1-F6EECF244321}">
                <p14:modId xmlns:p14="http://schemas.microsoft.com/office/powerpoint/2010/main" val="2390490176"/>
              </p:ext>
            </p:extLst>
          </p:nvPr>
        </p:nvGraphicFramePr>
        <p:xfrm>
          <a:off x="657224" y="1385050"/>
          <a:ext cx="8105775" cy="2234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018349257"/>
              </p:ext>
            </p:extLst>
          </p:nvPr>
        </p:nvGraphicFramePr>
        <p:xfrm>
          <a:off x="657224" y="4072555"/>
          <a:ext cx="10458449" cy="2062480"/>
        </p:xfrm>
        <a:graphic>
          <a:graphicData uri="http://schemas.openxmlformats.org/drawingml/2006/table">
            <a:tbl>
              <a:tblPr firstRow="1" bandRow="1">
                <a:tableStyleId>{3C2FFA5D-87B4-456A-9821-1D502468CF0F}</a:tableStyleId>
              </a:tblPr>
              <a:tblGrid>
                <a:gridCol w="2028826">
                  <a:extLst>
                    <a:ext uri="{9D8B030D-6E8A-4147-A177-3AD203B41FA5}">
                      <a16:colId xmlns:a16="http://schemas.microsoft.com/office/drawing/2014/main" val="4170452442"/>
                    </a:ext>
                  </a:extLst>
                </a:gridCol>
                <a:gridCol w="3705225">
                  <a:extLst>
                    <a:ext uri="{9D8B030D-6E8A-4147-A177-3AD203B41FA5}">
                      <a16:colId xmlns:a16="http://schemas.microsoft.com/office/drawing/2014/main" val="3057725962"/>
                    </a:ext>
                  </a:extLst>
                </a:gridCol>
                <a:gridCol w="4724398">
                  <a:extLst>
                    <a:ext uri="{9D8B030D-6E8A-4147-A177-3AD203B41FA5}">
                      <a16:colId xmlns:a16="http://schemas.microsoft.com/office/drawing/2014/main" val="81428103"/>
                    </a:ext>
                  </a:extLst>
                </a:gridCol>
              </a:tblGrid>
              <a:tr h="370840">
                <a:tc>
                  <a:txBody>
                    <a:bodyPr/>
                    <a:lstStyle/>
                    <a:p>
                      <a:endParaRPr lang="en-US" dirty="0"/>
                    </a:p>
                  </a:txBody>
                  <a:tcPr/>
                </a:tc>
                <a:tc>
                  <a:txBody>
                    <a:bodyPr/>
                    <a:lstStyle/>
                    <a:p>
                      <a:r>
                        <a:rPr lang="en-US" dirty="0"/>
                        <a:t>Existing</a:t>
                      </a:r>
                      <a:r>
                        <a:rPr lang="en-US" baseline="0" dirty="0"/>
                        <a:t> Guidance</a:t>
                      </a:r>
                      <a:endParaRPr lang="en-US" dirty="0"/>
                    </a:p>
                  </a:txBody>
                  <a:tcPr/>
                </a:tc>
                <a:tc>
                  <a:txBody>
                    <a:bodyPr/>
                    <a:lstStyle/>
                    <a:p>
                      <a:r>
                        <a:rPr lang="en-US" dirty="0"/>
                        <a:t>New</a:t>
                      </a:r>
                      <a:r>
                        <a:rPr lang="en-US" baseline="0" dirty="0"/>
                        <a:t> Guidance</a:t>
                      </a:r>
                      <a:endParaRPr lang="en-US" dirty="0"/>
                    </a:p>
                  </a:txBody>
                  <a:tcPr/>
                </a:tc>
                <a:extLst>
                  <a:ext uri="{0D108BD9-81ED-4DB2-BD59-A6C34878D82A}">
                    <a16:rowId xmlns:a16="http://schemas.microsoft.com/office/drawing/2014/main" val="2006214367"/>
                  </a:ext>
                </a:extLst>
              </a:tr>
              <a:tr h="370840">
                <a:tc>
                  <a:txBody>
                    <a:bodyPr/>
                    <a:lstStyle/>
                    <a:p>
                      <a:r>
                        <a:rPr lang="en-US" sz="1200" dirty="0"/>
                        <a:t>Case</a:t>
                      </a:r>
                      <a:r>
                        <a:rPr lang="en-US" sz="1200" baseline="0" dirty="0"/>
                        <a:t> #1 (Software)</a:t>
                      </a:r>
                      <a:endParaRPr lang="en-US" sz="1200" dirty="0"/>
                    </a:p>
                  </a:txBody>
                  <a:tcPr/>
                </a:tc>
                <a:tc>
                  <a:txBody>
                    <a:bodyPr/>
                    <a:lstStyle/>
                    <a:p>
                      <a:r>
                        <a:rPr lang="en-US" sz="1200" dirty="0"/>
                        <a:t>1</a:t>
                      </a:r>
                      <a:r>
                        <a:rPr lang="en-US" sz="1200" baseline="0" dirty="0"/>
                        <a:t> single component (can vary from entity policies)</a:t>
                      </a:r>
                      <a:endParaRPr lang="en-US" sz="1200" dirty="0"/>
                    </a:p>
                  </a:txBody>
                  <a:tcPr/>
                </a:tc>
                <a:tc>
                  <a:txBody>
                    <a:bodyPr/>
                    <a:lstStyle/>
                    <a:p>
                      <a:r>
                        <a:rPr lang="en-US" sz="1200" dirty="0"/>
                        <a:t>2</a:t>
                      </a:r>
                      <a:r>
                        <a:rPr lang="en-US" sz="1200" baseline="0" dirty="0"/>
                        <a:t> Performance Obligation</a:t>
                      </a:r>
                      <a:r>
                        <a:rPr lang="en-US" altLang="zh-CN" sz="1200" baseline="0" dirty="0"/>
                        <a:t>s</a:t>
                      </a:r>
                      <a:r>
                        <a:rPr lang="en-US" sz="1200" baseline="0" dirty="0"/>
                        <a:t>:</a:t>
                      </a:r>
                    </a:p>
                    <a:p>
                      <a:pPr marL="342900" indent="-342900">
                        <a:buFont typeface="Arial" panose="020B0604020202020204" pitchFamily="34" charset="0"/>
                        <a:buChar char="•"/>
                      </a:pPr>
                      <a:r>
                        <a:rPr lang="en-US" sz="1200" dirty="0"/>
                        <a:t>License</a:t>
                      </a:r>
                    </a:p>
                    <a:p>
                      <a:pPr marL="342900" indent="-342900">
                        <a:buFont typeface="Arial" panose="020B0604020202020204" pitchFamily="34" charset="0"/>
                        <a:buChar char="•"/>
                      </a:pPr>
                      <a:r>
                        <a:rPr lang="en-US" sz="1200" dirty="0"/>
                        <a:t>Software Assurance</a:t>
                      </a:r>
                    </a:p>
                  </a:txBody>
                  <a:tcPr/>
                </a:tc>
                <a:extLst>
                  <a:ext uri="{0D108BD9-81ED-4DB2-BD59-A6C34878D82A}">
                    <a16:rowId xmlns:a16="http://schemas.microsoft.com/office/drawing/2014/main" val="4182199127"/>
                  </a:ext>
                </a:extLst>
              </a:tr>
              <a:tr h="370840">
                <a:tc>
                  <a:txBody>
                    <a:bodyPr/>
                    <a:lstStyle/>
                    <a:p>
                      <a:r>
                        <a:rPr lang="en-US" sz="1200" dirty="0"/>
                        <a:t>Case #2 (Telecom)</a:t>
                      </a:r>
                    </a:p>
                  </a:txBody>
                  <a:tcPr/>
                </a:tc>
                <a:tc>
                  <a:txBody>
                    <a:bodyPr/>
                    <a:lstStyle/>
                    <a:p>
                      <a:r>
                        <a:rPr lang="en-US" sz="1200" dirty="0"/>
                        <a:t>1 single</a:t>
                      </a:r>
                      <a:r>
                        <a:rPr lang="en-US" sz="1200" baseline="0" dirty="0"/>
                        <a:t> component</a:t>
                      </a:r>
                      <a:endParaRPr lang="en-US" sz="1200" dirty="0"/>
                    </a:p>
                  </a:txBody>
                  <a:tcPr/>
                </a:tc>
                <a:tc>
                  <a:txBody>
                    <a:bodyPr/>
                    <a:lstStyle/>
                    <a:p>
                      <a:r>
                        <a:rPr lang="en-US" sz="1200" dirty="0"/>
                        <a:t>2 Performance Obligations</a:t>
                      </a:r>
                    </a:p>
                    <a:p>
                      <a:pPr marL="342900" indent="-342900">
                        <a:buFont typeface="Arial" panose="020B0604020202020204" pitchFamily="34" charset="0"/>
                        <a:buChar char="•"/>
                      </a:pPr>
                      <a:r>
                        <a:rPr lang="en-US" sz="1200" dirty="0"/>
                        <a:t>Device</a:t>
                      </a:r>
                    </a:p>
                    <a:p>
                      <a:pPr marL="342900" indent="-342900">
                        <a:buFont typeface="Arial" panose="020B0604020202020204" pitchFamily="34" charset="0"/>
                        <a:buChar char="•"/>
                      </a:pPr>
                      <a:r>
                        <a:rPr lang="en-US" sz="1200" dirty="0"/>
                        <a:t>Service</a:t>
                      </a:r>
                    </a:p>
                  </a:txBody>
                  <a:tcPr/>
                </a:tc>
                <a:extLst>
                  <a:ext uri="{0D108BD9-81ED-4DB2-BD59-A6C34878D82A}">
                    <a16:rowId xmlns:a16="http://schemas.microsoft.com/office/drawing/2014/main" val="2448423556"/>
                  </a:ext>
                </a:extLst>
              </a:tr>
              <a:tr h="370840">
                <a:tc>
                  <a:txBody>
                    <a:bodyPr/>
                    <a:lstStyle/>
                    <a:p>
                      <a:r>
                        <a:rPr lang="en-US" sz="1200" dirty="0"/>
                        <a:t>Case #3 (Construction)</a:t>
                      </a:r>
                    </a:p>
                  </a:txBody>
                  <a:tcPr/>
                </a:tc>
                <a:tc>
                  <a:txBody>
                    <a:bodyPr/>
                    <a:lstStyle/>
                    <a:p>
                      <a:r>
                        <a:rPr lang="en-US" sz="1200" dirty="0"/>
                        <a:t>1</a:t>
                      </a:r>
                      <a:r>
                        <a:rPr lang="en-US" sz="1200" baseline="0" dirty="0"/>
                        <a:t> component</a:t>
                      </a:r>
                      <a:endParaRPr lang="en-US" sz="1200" dirty="0"/>
                    </a:p>
                  </a:txBody>
                  <a:tcPr/>
                </a:tc>
                <a:tc>
                  <a:txBody>
                    <a:bodyPr/>
                    <a:lstStyle/>
                    <a:p>
                      <a:r>
                        <a:rPr lang="en-US" sz="1200" dirty="0"/>
                        <a:t>1 Performance</a:t>
                      </a:r>
                      <a:r>
                        <a:rPr lang="en-US" sz="1200" baseline="0" dirty="0"/>
                        <a:t> Obligation: Construction</a:t>
                      </a:r>
                      <a:endParaRPr lang="en-US" sz="1200" dirty="0"/>
                    </a:p>
                  </a:txBody>
                  <a:tcPr/>
                </a:tc>
                <a:extLst>
                  <a:ext uri="{0D108BD9-81ED-4DB2-BD59-A6C34878D82A}">
                    <a16:rowId xmlns:a16="http://schemas.microsoft.com/office/drawing/2014/main" val="435810701"/>
                  </a:ext>
                </a:extLst>
              </a:tr>
            </a:tbl>
          </a:graphicData>
        </a:graphic>
      </p:graphicFrame>
    </p:spTree>
    <p:extLst>
      <p:ext uri="{BB962C8B-B14F-4D97-AF65-F5344CB8AC3E}">
        <p14:creationId xmlns:p14="http://schemas.microsoft.com/office/powerpoint/2010/main" val="1683926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Determine the transaction price</a:t>
            </a:r>
          </a:p>
        </p:txBody>
      </p:sp>
      <p:graphicFrame>
        <p:nvGraphicFramePr>
          <p:cNvPr id="3" name="Diagram 2"/>
          <p:cNvGraphicFramePr/>
          <p:nvPr>
            <p:extLst>
              <p:ext uri="{D42A27DB-BD31-4B8C-83A1-F6EECF244321}">
                <p14:modId xmlns:p14="http://schemas.microsoft.com/office/powerpoint/2010/main" val="2627654089"/>
              </p:ext>
            </p:extLst>
          </p:nvPr>
        </p:nvGraphicFramePr>
        <p:xfrm>
          <a:off x="-193146" y="1187538"/>
          <a:ext cx="11042121" cy="2860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70966718"/>
              </p:ext>
            </p:extLst>
          </p:nvPr>
        </p:nvGraphicFramePr>
        <p:xfrm>
          <a:off x="657224" y="4072555"/>
          <a:ext cx="10458449" cy="1793240"/>
        </p:xfrm>
        <a:graphic>
          <a:graphicData uri="http://schemas.openxmlformats.org/drawingml/2006/table">
            <a:tbl>
              <a:tblPr firstRow="1" bandRow="1">
                <a:tableStyleId>{3C2FFA5D-87B4-456A-9821-1D502468CF0F}</a:tableStyleId>
              </a:tblPr>
              <a:tblGrid>
                <a:gridCol w="2028826">
                  <a:extLst>
                    <a:ext uri="{9D8B030D-6E8A-4147-A177-3AD203B41FA5}">
                      <a16:colId xmlns:a16="http://schemas.microsoft.com/office/drawing/2014/main" val="4170452442"/>
                    </a:ext>
                  </a:extLst>
                </a:gridCol>
                <a:gridCol w="3400425">
                  <a:extLst>
                    <a:ext uri="{9D8B030D-6E8A-4147-A177-3AD203B41FA5}">
                      <a16:colId xmlns:a16="http://schemas.microsoft.com/office/drawing/2014/main" val="3057725962"/>
                    </a:ext>
                  </a:extLst>
                </a:gridCol>
                <a:gridCol w="5029198">
                  <a:extLst>
                    <a:ext uri="{9D8B030D-6E8A-4147-A177-3AD203B41FA5}">
                      <a16:colId xmlns:a16="http://schemas.microsoft.com/office/drawing/2014/main" val="81428103"/>
                    </a:ext>
                  </a:extLst>
                </a:gridCol>
              </a:tblGrid>
              <a:tr h="370840">
                <a:tc>
                  <a:txBody>
                    <a:bodyPr/>
                    <a:lstStyle/>
                    <a:p>
                      <a:endParaRPr lang="en-US" dirty="0"/>
                    </a:p>
                  </a:txBody>
                  <a:tcPr/>
                </a:tc>
                <a:tc>
                  <a:txBody>
                    <a:bodyPr/>
                    <a:lstStyle/>
                    <a:p>
                      <a:r>
                        <a:rPr lang="en-US" dirty="0"/>
                        <a:t>Existing</a:t>
                      </a:r>
                      <a:r>
                        <a:rPr lang="en-US" baseline="0" dirty="0"/>
                        <a:t> Guidance</a:t>
                      </a:r>
                      <a:endParaRPr lang="en-US" dirty="0"/>
                    </a:p>
                  </a:txBody>
                  <a:tcPr/>
                </a:tc>
                <a:tc>
                  <a:txBody>
                    <a:bodyPr/>
                    <a:lstStyle/>
                    <a:p>
                      <a:r>
                        <a:rPr lang="en-US" dirty="0"/>
                        <a:t>New</a:t>
                      </a:r>
                      <a:r>
                        <a:rPr lang="en-US" baseline="0" dirty="0"/>
                        <a:t> Guidance</a:t>
                      </a:r>
                      <a:endParaRPr lang="en-US" dirty="0"/>
                    </a:p>
                  </a:txBody>
                  <a:tcPr/>
                </a:tc>
                <a:extLst>
                  <a:ext uri="{0D108BD9-81ED-4DB2-BD59-A6C34878D82A}">
                    <a16:rowId xmlns:a16="http://schemas.microsoft.com/office/drawing/2014/main" val="2006214367"/>
                  </a:ext>
                </a:extLst>
              </a:tr>
              <a:tr h="370840">
                <a:tc>
                  <a:txBody>
                    <a:bodyPr/>
                    <a:lstStyle/>
                    <a:p>
                      <a:r>
                        <a:rPr lang="en-US" sz="1200" dirty="0"/>
                        <a:t>Case</a:t>
                      </a:r>
                      <a:r>
                        <a:rPr lang="en-US" sz="1200" baseline="0" dirty="0"/>
                        <a:t> #1 (Software)</a:t>
                      </a:r>
                      <a:endParaRPr lang="en-US" sz="1200" dirty="0"/>
                    </a:p>
                  </a:txBody>
                  <a:tcPr/>
                </a:tc>
                <a:tc>
                  <a:txBody>
                    <a:bodyPr/>
                    <a:lstStyle/>
                    <a:p>
                      <a:r>
                        <a:rPr lang="en-US" sz="1200" dirty="0"/>
                        <a:t>3 Million</a:t>
                      </a:r>
                      <a:r>
                        <a:rPr lang="en-US" sz="1200" baseline="0" dirty="0"/>
                        <a:t> USD</a:t>
                      </a:r>
                      <a:endParaRPr lang="en-US" sz="1200" dirty="0"/>
                    </a:p>
                  </a:txBody>
                  <a:tcPr/>
                </a:tc>
                <a:tc>
                  <a:txBody>
                    <a:bodyPr/>
                    <a:lstStyle/>
                    <a:p>
                      <a:r>
                        <a:rPr lang="en-US" sz="1200" dirty="0"/>
                        <a:t>3 Million</a:t>
                      </a:r>
                      <a:r>
                        <a:rPr lang="en-US" sz="1200" baseline="0" dirty="0"/>
                        <a:t> USD</a:t>
                      </a:r>
                      <a:endParaRPr lang="en-US" sz="1200" dirty="0"/>
                    </a:p>
                  </a:txBody>
                  <a:tcPr/>
                </a:tc>
                <a:extLst>
                  <a:ext uri="{0D108BD9-81ED-4DB2-BD59-A6C34878D82A}">
                    <a16:rowId xmlns:a16="http://schemas.microsoft.com/office/drawing/2014/main" val="4182199127"/>
                  </a:ext>
                </a:extLst>
              </a:tr>
              <a:tr h="370840">
                <a:tc>
                  <a:txBody>
                    <a:bodyPr/>
                    <a:lstStyle/>
                    <a:p>
                      <a:r>
                        <a:rPr lang="en-US" sz="1200" dirty="0"/>
                        <a:t>Case #2 (Telecom)</a:t>
                      </a:r>
                    </a:p>
                  </a:txBody>
                  <a:tcPr/>
                </a:tc>
                <a:tc>
                  <a:txBody>
                    <a:bodyPr/>
                    <a:lstStyle/>
                    <a:p>
                      <a:r>
                        <a:rPr lang="en-US" sz="1200" dirty="0"/>
                        <a:t>250 EUR</a:t>
                      </a:r>
                    </a:p>
                  </a:txBody>
                  <a:tcPr/>
                </a:tc>
                <a:tc>
                  <a:txBody>
                    <a:bodyPr/>
                    <a:lstStyle/>
                    <a:p>
                      <a:r>
                        <a:rPr lang="en-US" sz="1200" dirty="0"/>
                        <a:t>2 Performance Obligations</a:t>
                      </a:r>
                    </a:p>
                    <a:p>
                      <a:pPr marL="342900" indent="-342900">
                        <a:buFont typeface="Arial" panose="020B0604020202020204" pitchFamily="34" charset="0"/>
                        <a:buChar char="•"/>
                      </a:pPr>
                      <a:r>
                        <a:rPr lang="en-US" sz="1200" dirty="0"/>
                        <a:t>Device</a:t>
                      </a:r>
                    </a:p>
                    <a:p>
                      <a:pPr marL="342900" indent="-342900">
                        <a:buFont typeface="Arial" panose="020B0604020202020204" pitchFamily="34" charset="0"/>
                        <a:buChar char="•"/>
                      </a:pPr>
                      <a:r>
                        <a:rPr lang="en-US" sz="1200" dirty="0"/>
                        <a:t>Service</a:t>
                      </a:r>
                    </a:p>
                  </a:txBody>
                  <a:tcPr/>
                </a:tc>
                <a:extLst>
                  <a:ext uri="{0D108BD9-81ED-4DB2-BD59-A6C34878D82A}">
                    <a16:rowId xmlns:a16="http://schemas.microsoft.com/office/drawing/2014/main" val="2448423556"/>
                  </a:ext>
                </a:extLst>
              </a:tr>
              <a:tr h="370840">
                <a:tc>
                  <a:txBody>
                    <a:bodyPr/>
                    <a:lstStyle/>
                    <a:p>
                      <a:r>
                        <a:rPr lang="en-US" sz="1200" dirty="0"/>
                        <a:t>Case #3 (Construction)</a:t>
                      </a:r>
                    </a:p>
                  </a:txBody>
                  <a:tcPr/>
                </a:tc>
                <a:tc>
                  <a:txBody>
                    <a:bodyPr/>
                    <a:lstStyle/>
                    <a:p>
                      <a:r>
                        <a:rPr lang="en-US" sz="1200" dirty="0"/>
                        <a:t>1</a:t>
                      </a:r>
                      <a:r>
                        <a:rPr lang="en-US" sz="1200" baseline="0" dirty="0"/>
                        <a:t> component</a:t>
                      </a:r>
                      <a:endParaRPr lang="en-US" sz="1200" dirty="0"/>
                    </a:p>
                  </a:txBody>
                  <a:tcPr/>
                </a:tc>
                <a:tc>
                  <a:txBody>
                    <a:bodyPr/>
                    <a:lstStyle/>
                    <a:p>
                      <a:r>
                        <a:rPr lang="en-US" sz="1200" dirty="0"/>
                        <a:t>1 Performance</a:t>
                      </a:r>
                      <a:r>
                        <a:rPr lang="en-US" sz="1200" baseline="0" dirty="0"/>
                        <a:t> Obligation: Construction</a:t>
                      </a:r>
                      <a:endParaRPr lang="en-US" sz="1200" dirty="0"/>
                    </a:p>
                  </a:txBody>
                  <a:tcPr/>
                </a:tc>
                <a:extLst>
                  <a:ext uri="{0D108BD9-81ED-4DB2-BD59-A6C34878D82A}">
                    <a16:rowId xmlns:a16="http://schemas.microsoft.com/office/drawing/2014/main" val="435810701"/>
                  </a:ext>
                </a:extLst>
              </a:tr>
            </a:tbl>
          </a:graphicData>
        </a:graphic>
      </p:graphicFrame>
    </p:spTree>
    <p:extLst>
      <p:ext uri="{BB962C8B-B14F-4D97-AF65-F5344CB8AC3E}">
        <p14:creationId xmlns:p14="http://schemas.microsoft.com/office/powerpoint/2010/main" val="2278741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Allocate the transaction price to the performance obligation </a:t>
            </a:r>
          </a:p>
        </p:txBody>
      </p:sp>
      <p:graphicFrame>
        <p:nvGraphicFramePr>
          <p:cNvPr id="3" name="Diagram 2"/>
          <p:cNvGraphicFramePr/>
          <p:nvPr>
            <p:extLst>
              <p:ext uri="{D42A27DB-BD31-4B8C-83A1-F6EECF244321}">
                <p14:modId xmlns:p14="http://schemas.microsoft.com/office/powerpoint/2010/main" val="344071841"/>
              </p:ext>
            </p:extLst>
          </p:nvPr>
        </p:nvGraphicFramePr>
        <p:xfrm>
          <a:off x="635529" y="1320888"/>
          <a:ext cx="10312557" cy="31769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820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Recognize Revenue</a:t>
            </a:r>
          </a:p>
        </p:txBody>
      </p:sp>
      <p:graphicFrame>
        <p:nvGraphicFramePr>
          <p:cNvPr id="3" name="Diagram 2"/>
          <p:cNvGraphicFramePr/>
          <p:nvPr>
            <p:extLst>
              <p:ext uri="{D42A27DB-BD31-4B8C-83A1-F6EECF244321}">
                <p14:modId xmlns:p14="http://schemas.microsoft.com/office/powerpoint/2010/main" val="3848270664"/>
              </p:ext>
            </p:extLst>
          </p:nvPr>
        </p:nvGraphicFramePr>
        <p:xfrm>
          <a:off x="635529" y="1320888"/>
          <a:ext cx="10312557" cy="31769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1827126"/>
      </p:ext>
    </p:extLst>
  </p:cSld>
  <p:clrMapOvr>
    <a:masterClrMapping/>
  </p:clrMapOvr>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pptx" id="{A240C6B1-4B8B-4B09-890E-22AD0EDAE698}" vid="{87366DE1-901D-47FB-8DBB-89EE7EBFFA3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SAP_2016_16x9_White</Template>
  <TotalTime>684</TotalTime>
  <Words>710</Words>
  <Application>Microsoft Office PowerPoint</Application>
  <PresentationFormat>Custom</PresentationFormat>
  <Paragraphs>239</Paragraphs>
  <Slides>19</Slides>
  <Notes>9</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Wingdings</vt:lpstr>
      <vt:lpstr>Wingdings</vt:lpstr>
      <vt:lpstr>Arial</vt:lpstr>
      <vt:lpstr>Arial Unicode MS</vt:lpstr>
      <vt:lpstr>Symbol</vt:lpstr>
      <vt:lpstr>Courier New</vt:lpstr>
      <vt:lpstr>SAP_2016_16x9_white</vt:lpstr>
      <vt:lpstr>IFRS 15 </vt:lpstr>
      <vt:lpstr>IFRS impact</vt:lpstr>
      <vt:lpstr>General Review of the Key Five Step Model</vt:lpstr>
      <vt:lpstr>Starting with Examples </vt:lpstr>
      <vt:lpstr>Step 1: Identify the contracts with a customer</vt:lpstr>
      <vt:lpstr>Step 2: Identify the performance obligation </vt:lpstr>
      <vt:lpstr>Step 3: Determine the transaction price</vt:lpstr>
      <vt:lpstr>Step 4: Allocate the transaction price to the performance obligation </vt:lpstr>
      <vt:lpstr>Step 5: Recognize Revenue</vt:lpstr>
      <vt:lpstr>Contract Modification</vt:lpstr>
      <vt:lpstr>Presentation &amp; Disclosure</vt:lpstr>
      <vt:lpstr>Material</vt:lpstr>
      <vt:lpstr>Material</vt:lpstr>
      <vt:lpstr>Thank you</vt:lpstr>
      <vt:lpstr>Reference </vt:lpstr>
      <vt:lpstr>PowerPoint Presentation</vt:lpstr>
      <vt:lpstr>PowerPoint Presentation</vt:lpstr>
      <vt:lpstr>PowerPoint Presentation</vt:lpstr>
      <vt:lpstr>The Grid</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keywords>2016/16:9/white</cp:keywords>
  <cp:lastModifiedBy>Fang, Xin</cp:lastModifiedBy>
  <cp:revision>71</cp:revision>
  <dcterms:created xsi:type="dcterms:W3CDTF">2017-03-10T05:58:52Z</dcterms:created>
  <dcterms:modified xsi:type="dcterms:W3CDTF">2017-03-19T04:20:16Z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