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7" r:id="rId1"/>
  </p:sldMasterIdLst>
  <p:notesMasterIdLst>
    <p:notesMasterId r:id="rId26"/>
  </p:notesMasterIdLst>
  <p:handoutMasterIdLst>
    <p:handoutMasterId r:id="rId27"/>
  </p:handoutMasterIdLst>
  <p:sldIdLst>
    <p:sldId id="408" r:id="rId2"/>
    <p:sldId id="369" r:id="rId3"/>
    <p:sldId id="409" r:id="rId4"/>
    <p:sldId id="389" r:id="rId5"/>
    <p:sldId id="437" r:id="rId6"/>
    <p:sldId id="415" r:id="rId7"/>
    <p:sldId id="416" r:id="rId8"/>
    <p:sldId id="418" r:id="rId9"/>
    <p:sldId id="419" r:id="rId10"/>
    <p:sldId id="420" r:id="rId11"/>
    <p:sldId id="421" r:id="rId12"/>
    <p:sldId id="422" r:id="rId13"/>
    <p:sldId id="423" r:id="rId14"/>
    <p:sldId id="426" r:id="rId15"/>
    <p:sldId id="427" r:id="rId16"/>
    <p:sldId id="424" r:id="rId17"/>
    <p:sldId id="425" r:id="rId18"/>
    <p:sldId id="435" r:id="rId19"/>
    <p:sldId id="438" r:id="rId20"/>
    <p:sldId id="433" r:id="rId21"/>
    <p:sldId id="439" r:id="rId22"/>
    <p:sldId id="436" r:id="rId23"/>
    <p:sldId id="366" r:id="rId24"/>
    <p:sldId id="265" r:id="rId25"/>
  </p:sldIdLst>
  <p:sldSz cx="9144000" cy="6858000" type="screen4x3"/>
  <p:notesSz cx="6797675" cy="9928225"/>
  <p:embeddedFontLst>
    <p:embeddedFont>
      <p:font typeface="Arial Unicode MS" panose="020B0604020202020204" pitchFamily="34" charset="-128"/>
      <p:regular r:id="rId28"/>
    </p:embeddedFont>
  </p:embeddedFontLst>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3134"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505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64873" autoAdjust="0"/>
  </p:normalViewPr>
  <p:slideViewPr>
    <p:cSldViewPr snapToGrid="0" showGuides="1">
      <p:cViewPr varScale="1">
        <p:scale>
          <a:sx n="86" d="100"/>
          <a:sy n="86" d="100"/>
        </p:scale>
        <p:origin x="1956" y="84"/>
      </p:cViewPr>
      <p:guideLst>
        <p:guide orient="horz" pos="4117"/>
        <p:guide orient="horz" pos="3834"/>
        <p:guide orient="horz" pos="1065"/>
        <p:guide orient="horz" pos="777"/>
        <p:guide pos="5556"/>
        <p:guide pos="206"/>
        <p:guide pos="2886"/>
      </p:guideLst>
    </p:cSldViewPr>
  </p:slideViewPr>
  <p:outlineViewPr>
    <p:cViewPr>
      <p:scale>
        <a:sx n="33" d="100"/>
        <a:sy n="33" d="100"/>
      </p:scale>
      <p:origin x="0" y="-3012"/>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166" d="100"/>
          <a:sy n="166" d="100"/>
        </p:scale>
        <p:origin x="2166" y="-480"/>
      </p:cViewPr>
      <p:guideLst>
        <p:guide orient="horz" pos="313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0538" y="423863"/>
            <a:ext cx="5816600" cy="43640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43998" y="5109726"/>
            <a:ext cx="5309680" cy="427711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80022"/>
            <a:ext cx="934681" cy="222970"/>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1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CD9EA-D21B-4FB7-92E4-B2ED855D1B02}" type="slidenum">
              <a:rPr lang="en-US" altLang="en-US" sz="1000" smtClean="0"/>
              <a:pPr>
                <a:spcBef>
                  <a:spcPct val="0"/>
                </a:spcBef>
              </a:pPr>
              <a:t>1</a:t>
            </a:fld>
            <a:endParaRPr lang="en-US" altLang="en-US" sz="1000" dirty="0" smtClean="0"/>
          </a:p>
        </p:txBody>
      </p:sp>
    </p:spTree>
    <p:extLst>
      <p:ext uri="{BB962C8B-B14F-4D97-AF65-F5344CB8AC3E}">
        <p14:creationId xmlns:p14="http://schemas.microsoft.com/office/powerpoint/2010/main" val="182653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43998" y="5013649"/>
            <a:ext cx="5309680" cy="4277111"/>
          </a:xfrm>
        </p:spPr>
        <p:txBody>
          <a:bodyPr>
            <a:noAutofit/>
          </a:bodyPr>
          <a:lstStyle/>
          <a:p>
            <a:r>
              <a:rPr lang="en-US" baseline="0" dirty="0" smtClean="0"/>
              <a:t>This example shows if you recognize </a:t>
            </a:r>
            <a:r>
              <a:rPr lang="en-US" altLang="zh-CN" baseline="0" dirty="0" smtClean="0"/>
              <a:t>r</a:t>
            </a:r>
            <a:r>
              <a:rPr lang="en-US" baseline="0" dirty="0" smtClean="0"/>
              <a:t>eceivable and liability at invoice due, Revenue Accounting will adjust the exchange difference based on the billing rate and invoice due rate by T-account.</a:t>
            </a:r>
            <a:endParaRPr lang="en-US" dirty="0" smtClean="0"/>
          </a:p>
          <a:p>
            <a:r>
              <a:rPr lang="en-US" u="sng" baseline="0" dirty="0" smtClean="0"/>
              <a:t>Period 1: </a:t>
            </a:r>
            <a:r>
              <a:rPr lang="en-US" baseline="0" dirty="0" smtClean="0"/>
              <a:t>Monthly rate 0.9 (USD/EUR). Billing system issues an invoice (USD100/ EUR90) with due at next period. No revenue is recognized at this period. Revenue Accounting clears the receivable and revenue posted by billing system. From FI-GL view, neither receivable nor liability is recognized.</a:t>
            </a:r>
          </a:p>
          <a:p>
            <a:r>
              <a:rPr lang="en-US" u="sng" dirty="0"/>
              <a:t>Period 2: </a:t>
            </a:r>
            <a:r>
              <a:rPr lang="en-US" baseline="0" dirty="0" smtClean="0"/>
              <a:t>Monthly rate 0.8 (USD/EUR).No revenue is recognized at this period.</a:t>
            </a:r>
          </a:p>
          <a:p>
            <a:r>
              <a:rPr lang="en-US" altLang="zh-CN" baseline="0" dirty="0" smtClean="0"/>
              <a:t>Billing in period 1 becomes due in this period.</a:t>
            </a:r>
            <a:r>
              <a:rPr lang="en-US" baseline="0" dirty="0" smtClean="0"/>
              <a:t> Revenue Accounting will recognized and post receivable and contract liability with </a:t>
            </a:r>
            <a:r>
              <a:rPr lang="en-US" dirty="0" smtClean="0"/>
              <a:t>USD100/ EUR80</a:t>
            </a:r>
            <a:r>
              <a:rPr lang="en-US" baseline="0" dirty="0" smtClean="0"/>
              <a:t>. Revenue Accounting adjusts exchange difference as </a:t>
            </a:r>
            <a:r>
              <a:rPr lang="en-US" dirty="0"/>
              <a:t>gain(EUR10) </a:t>
            </a:r>
            <a:r>
              <a:rPr lang="en-US" baseline="0" dirty="0" smtClean="0"/>
              <a:t>due to different rate of receivable posting in FI-AR module and receivable posting in Revenue Accounting. From FI-GL view, receivable and liability is recognized using the rate when the invoice is due(0.8). </a:t>
            </a:r>
          </a:p>
          <a:p>
            <a:r>
              <a:rPr lang="en-US" u="sng" dirty="0"/>
              <a:t>Period 3: </a:t>
            </a:r>
            <a:r>
              <a:rPr lang="en-US" baseline="0" dirty="0" smtClean="0"/>
              <a:t>Monthly rate 0.95 (USD/EUR). Revenue is recognized based on historical </a:t>
            </a:r>
            <a:r>
              <a:rPr lang="en-US" dirty="0"/>
              <a:t>liability(USD100</a:t>
            </a:r>
            <a:r>
              <a:rPr lang="en-US" dirty="0" smtClean="0"/>
              <a:t>/ EUR80</a:t>
            </a:r>
            <a:r>
              <a:rPr lang="en-US" baseline="0" dirty="0" smtClean="0"/>
              <a:t>) and liability is cleared.</a:t>
            </a:r>
          </a:p>
          <a:p>
            <a:r>
              <a:rPr lang="en-US" u="sng" dirty="0"/>
              <a:t>Period 4: </a:t>
            </a:r>
            <a:r>
              <a:rPr lang="en-US" baseline="0" dirty="0" smtClean="0"/>
              <a:t>Monthly rate 0.95 (USD/EUR). Payment clears receivable with </a:t>
            </a:r>
            <a:r>
              <a:rPr lang="en-US" dirty="0"/>
              <a:t>(</a:t>
            </a:r>
            <a:r>
              <a:rPr lang="en-US" dirty="0" smtClean="0"/>
              <a:t>USD100/ EUR95</a:t>
            </a:r>
            <a:r>
              <a:rPr lang="en-US" baseline="0" dirty="0" smtClean="0"/>
              <a:t>).  FI-AR posts a realized exchange difference of EUR5. Total ex</a:t>
            </a:r>
            <a:r>
              <a:rPr lang="en-US" altLang="zh-CN" baseline="0" dirty="0" smtClean="0"/>
              <a:t>change</a:t>
            </a:r>
            <a:r>
              <a:rPr lang="en-US" baseline="0" dirty="0" smtClean="0"/>
              <a:t> difference is EUR15.From FI-GL view, total exchange difference is </a:t>
            </a:r>
            <a:r>
              <a:rPr lang="en-US" dirty="0" smtClean="0"/>
              <a:t>15EUR(EUR10 </a:t>
            </a:r>
            <a:r>
              <a:rPr lang="en-US" altLang="zh-CN" baseline="0" dirty="0" smtClean="0"/>
              <a:t>+ </a:t>
            </a:r>
            <a:r>
              <a:rPr lang="en-US" altLang="zh-CN" dirty="0" smtClean="0"/>
              <a:t>EUR5 </a:t>
            </a:r>
            <a:r>
              <a:rPr lang="en-US" altLang="zh-CN" dirty="0"/>
              <a:t>) </a:t>
            </a:r>
            <a:r>
              <a:rPr lang="en-US" altLang="zh-CN" baseline="0" dirty="0" smtClean="0"/>
              <a:t>from the payment </a:t>
            </a:r>
            <a:r>
              <a:rPr lang="en-US" altLang="zh-CN" dirty="0"/>
              <a:t>(</a:t>
            </a:r>
            <a:r>
              <a:rPr lang="en-US" altLang="zh-CN" dirty="0" smtClean="0"/>
              <a:t>USD95) </a:t>
            </a:r>
            <a:r>
              <a:rPr lang="en-US" altLang="zh-CN" baseline="0" dirty="0" smtClean="0"/>
              <a:t>with the initial setup of the receivable </a:t>
            </a:r>
            <a:r>
              <a:rPr lang="en-US" altLang="zh-CN" dirty="0"/>
              <a:t>(</a:t>
            </a:r>
            <a:r>
              <a:rPr lang="en-US" altLang="zh-CN" dirty="0" smtClean="0"/>
              <a:t>USD80).</a:t>
            </a:r>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85863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smtClean="0"/>
              <a:t>When revenue</a:t>
            </a:r>
            <a:r>
              <a:rPr lang="en-US" sz="1100" baseline="0" dirty="0" smtClean="0"/>
              <a:t> is first recognized before invoice issuance/ invoice due,  a monetary asset item is initially setup based on the spot rate of revenue recognition. When monetary asset item is cleared by payment, realized exchange difference is based on the rate at initial setup with the rate of the payment clearing. </a:t>
            </a:r>
            <a:endParaRPr lang="en-US" sz="1100" dirty="0" smtClean="0"/>
          </a:p>
          <a:p>
            <a:r>
              <a:rPr lang="en-US" sz="1100" dirty="0" smtClean="0"/>
              <a:t>In the</a:t>
            </a:r>
            <a:r>
              <a:rPr lang="en-US" sz="1100" baseline="0" dirty="0" smtClean="0"/>
              <a:t> example above:</a:t>
            </a:r>
          </a:p>
          <a:p>
            <a:r>
              <a:rPr lang="en-US" sz="1100" baseline="0" dirty="0" smtClean="0"/>
              <a:t>On day 1:Revenue is recognized in advance of invoice due/ invoice, Revenue Accounting first setups monetary asset item such as Unpaid Revenue/ Unbilled Receivable at the spot rate with </a:t>
            </a:r>
            <a:r>
              <a:rPr lang="en-US" sz="1100" dirty="0" smtClean="0"/>
              <a:t>EUR100/ </a:t>
            </a:r>
            <a:r>
              <a:rPr lang="en-US" sz="1100" baseline="0" dirty="0" smtClean="0"/>
              <a:t>USD</a:t>
            </a:r>
            <a:r>
              <a:rPr lang="en-US" sz="1100" dirty="0" smtClean="0"/>
              <a:t>110</a:t>
            </a:r>
            <a:r>
              <a:rPr lang="en-US" sz="1100" baseline="0" dirty="0" smtClean="0"/>
              <a:t>.</a:t>
            </a:r>
          </a:p>
          <a:p>
            <a:r>
              <a:rPr lang="en-US" sz="1100" baseline="0" dirty="0" smtClean="0"/>
              <a:t>On day 2:Invoice is issued or due with </a:t>
            </a:r>
            <a:r>
              <a:rPr lang="en-US" sz="1100" dirty="0" smtClean="0"/>
              <a:t>EUR100/ </a:t>
            </a:r>
            <a:r>
              <a:rPr lang="en-US" sz="1100" baseline="0" dirty="0" smtClean="0"/>
              <a:t>USD</a:t>
            </a:r>
            <a:r>
              <a:rPr lang="en-US" sz="1100" dirty="0" smtClean="0"/>
              <a:t>120</a:t>
            </a:r>
            <a:r>
              <a:rPr lang="en-US" sz="1100" baseline="0" dirty="0" smtClean="0"/>
              <a:t> from the billing system. This monetary asset (Unbilled Receivable/ Unpaid Revenue) is cleared by the invoice/ invoice due, however, the invoice posting from the billing system is using the rate when the invoice is issued, this will lead to a balance in the receivable adjustment account in Revenue Accounting (USD10). This balance on receivable adjustment account will be neutralized at invoice due as realized exchange difference.  Revenue Accounting only calculates the realized exchange rate difference but not yet transferred to posting table (FARR_D_POSTING).</a:t>
            </a:r>
          </a:p>
          <a:p>
            <a:r>
              <a:rPr lang="en-US" sz="1100" baseline="0" dirty="0" smtClean="0"/>
              <a:t>On day 3: At invoice due, the balance on receivable adjustment account is transferred to realized exchange difference (USD10) and will be posted by Revenue Accounting to FI-GL.</a:t>
            </a:r>
          </a:p>
          <a:p>
            <a:r>
              <a:rPr lang="en-US" sz="1100" baseline="0" dirty="0" smtClean="0"/>
              <a:t>On day 4:Cash payment clears the invoice with the EUR100/ USD125. FI-AR module only posts exchange difference between payment USD125 </a:t>
            </a:r>
            <a:r>
              <a:rPr lang="en-US" altLang="zh-CN" sz="1100" baseline="0" dirty="0" smtClean="0"/>
              <a:t>and</a:t>
            </a:r>
            <a:r>
              <a:rPr lang="en-US" sz="1100" baseline="0" dirty="0" smtClean="0"/>
              <a:t> AR USD120, which is </a:t>
            </a:r>
            <a:r>
              <a:rPr lang="en-US" sz="1100" dirty="0" smtClean="0"/>
              <a:t>USD5</a:t>
            </a:r>
            <a:r>
              <a:rPr lang="en-US" sz="1100" dirty="0"/>
              <a:t>. </a:t>
            </a:r>
            <a:r>
              <a:rPr lang="en-US" sz="1100" baseline="0" dirty="0" smtClean="0"/>
              <a:t>Total realized exchange difference is the sum from Revenue Accounting (USD10) and FI-AR (USD5) which is the based on the initial setup of monetary asset item at revenue recognition on day 1.</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81992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period 1:</a:t>
            </a:r>
          </a:p>
          <a:p>
            <a:r>
              <a:rPr lang="en-US" baseline="0" dirty="0" smtClean="0"/>
              <a:t>Revenue is recognized in advance of billing with rate of </a:t>
            </a:r>
            <a:r>
              <a:rPr lang="en-US" dirty="0" smtClean="0"/>
              <a:t>1.2 (EUR100/ USD120</a:t>
            </a:r>
            <a:r>
              <a:rPr lang="en-US" baseline="0" dirty="0" smtClean="0"/>
              <a:t>)</a:t>
            </a:r>
          </a:p>
          <a:p>
            <a:r>
              <a:rPr lang="en-US" baseline="0" dirty="0" smtClean="0"/>
              <a:t>Monetary item unbilled receivable is first setup with </a:t>
            </a:r>
            <a:r>
              <a:rPr lang="en-US" dirty="0"/>
              <a:t>(</a:t>
            </a:r>
            <a:r>
              <a:rPr lang="en-US" dirty="0" smtClean="0"/>
              <a:t>EUR100/ </a:t>
            </a:r>
            <a:r>
              <a:rPr lang="en-US" baseline="0" dirty="0" smtClean="0"/>
              <a:t>USD</a:t>
            </a:r>
            <a:r>
              <a:rPr lang="en-US" dirty="0" smtClean="0"/>
              <a:t>120</a:t>
            </a:r>
            <a:r>
              <a:rPr lang="en-US" baseline="0" dirty="0" smtClean="0"/>
              <a:t>)</a:t>
            </a:r>
          </a:p>
          <a:p>
            <a:endParaRPr lang="en-US" baseline="0" dirty="0" smtClean="0"/>
          </a:p>
          <a:p>
            <a:r>
              <a:rPr lang="en-US" baseline="0" dirty="0" smtClean="0"/>
              <a:t>In period 2:</a:t>
            </a:r>
          </a:p>
          <a:p>
            <a:r>
              <a:rPr lang="en-US" baseline="0" dirty="0" smtClean="0"/>
              <a:t>Billing system issue the invoice at a rate of 1.3 and invoice is due at next period, it sets up the account receivable of </a:t>
            </a:r>
            <a:r>
              <a:rPr lang="en-US" dirty="0"/>
              <a:t>EUR100</a:t>
            </a:r>
            <a:r>
              <a:rPr lang="en-US" dirty="0" smtClean="0"/>
              <a:t>/ USD130</a:t>
            </a:r>
            <a:r>
              <a:rPr lang="en-US" baseline="0" dirty="0" smtClean="0"/>
              <a:t>. And in Revenue Accounting, when the invoice posting is cleared, this leads to a balance in receivable adjustment account in USD (USD10)</a:t>
            </a:r>
          </a:p>
          <a:p>
            <a:endParaRPr lang="en-US" baseline="0" dirty="0" smtClean="0"/>
          </a:p>
          <a:p>
            <a:r>
              <a:rPr lang="en-US" baseline="0" dirty="0" smtClean="0"/>
              <a:t>In period 3:</a:t>
            </a:r>
          </a:p>
          <a:p>
            <a:r>
              <a:rPr lang="en-US" baseline="0" dirty="0" smtClean="0"/>
              <a:t>Invoice is due in this period, Revenue Accounting will post realized exchange difference of </a:t>
            </a:r>
            <a:r>
              <a:rPr lang="en-US" dirty="0" smtClean="0"/>
              <a:t>USD10 </a:t>
            </a:r>
            <a:r>
              <a:rPr lang="en-US" baseline="0" dirty="0" smtClean="0"/>
              <a:t>which clears the balance in receivable adjustment account.</a:t>
            </a:r>
          </a:p>
          <a:p>
            <a:endParaRPr lang="en-US" baseline="0" dirty="0" smtClean="0"/>
          </a:p>
          <a:p>
            <a:r>
              <a:rPr lang="en-US" baseline="0" dirty="0" smtClean="0"/>
              <a:t>In </a:t>
            </a:r>
            <a:r>
              <a:rPr lang="en-US" altLang="zh-CN" baseline="0" dirty="0" smtClean="0"/>
              <a:t>period 4:</a:t>
            </a:r>
          </a:p>
          <a:p>
            <a:r>
              <a:rPr lang="en-US" baseline="0" dirty="0" smtClean="0"/>
              <a:t>Cash payment clears AR by </a:t>
            </a:r>
            <a:r>
              <a:rPr lang="en-US" altLang="zh-CN" baseline="0" dirty="0" smtClean="0"/>
              <a:t>billing system at the rate of 1.35 </a:t>
            </a:r>
            <a:r>
              <a:rPr lang="en-US" altLang="zh-CN" dirty="0" smtClean="0"/>
              <a:t>EUR100/ USD135</a:t>
            </a:r>
            <a:r>
              <a:rPr lang="en-US" altLang="zh-CN" baseline="0" dirty="0" smtClean="0"/>
              <a:t>. Billing system will post a realized exchange difference of </a:t>
            </a:r>
            <a:r>
              <a:rPr lang="en-US" altLang="zh-CN" dirty="0"/>
              <a:t>USD10. </a:t>
            </a:r>
            <a:r>
              <a:rPr lang="en-US" altLang="zh-CN" baseline="0" dirty="0" smtClean="0"/>
              <a:t>Total realized exchange difference is </a:t>
            </a:r>
            <a:r>
              <a:rPr lang="en-US" altLang="zh-CN" dirty="0" smtClean="0"/>
              <a:t>USD15</a:t>
            </a:r>
            <a:r>
              <a:rPr lang="en-US" altLang="zh-CN" dirty="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3996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period 1, revenue is recognized </a:t>
            </a:r>
            <a:r>
              <a:rPr lang="en-US" dirty="0" smtClean="0"/>
              <a:t>USD100/ </a:t>
            </a:r>
            <a:r>
              <a:rPr lang="en-US" baseline="0" dirty="0" smtClean="0"/>
              <a:t>EUR</a:t>
            </a:r>
            <a:r>
              <a:rPr lang="en-US" dirty="0" smtClean="0"/>
              <a:t>80 </a:t>
            </a:r>
            <a:r>
              <a:rPr lang="en-US" baseline="0" dirty="0" smtClean="0"/>
              <a:t>and there is no billing, closing balance on asset (Unbilled receivable) is </a:t>
            </a:r>
            <a:r>
              <a:rPr lang="en-US" dirty="0" smtClean="0"/>
              <a:t>USD100/ EUR80</a:t>
            </a:r>
            <a:r>
              <a:rPr lang="en-US" baseline="0" dirty="0" smtClean="0"/>
              <a:t>.</a:t>
            </a:r>
          </a:p>
          <a:p>
            <a:r>
              <a:rPr lang="en-US" baseline="0" dirty="0" smtClean="0"/>
              <a:t>In period 2, another revenue recognition happens </a:t>
            </a:r>
            <a:r>
              <a:rPr lang="en-US" dirty="0"/>
              <a:t>with </a:t>
            </a:r>
            <a:r>
              <a:rPr lang="en-US" dirty="0" smtClean="0"/>
              <a:t>USD100/ </a:t>
            </a:r>
            <a:r>
              <a:rPr lang="en-US" baseline="0" dirty="0" smtClean="0"/>
              <a:t>EUR</a:t>
            </a:r>
            <a:r>
              <a:rPr lang="en-US" dirty="0" smtClean="0"/>
              <a:t>90 </a:t>
            </a:r>
            <a:r>
              <a:rPr lang="en-US" baseline="0" dirty="0" smtClean="0"/>
              <a:t>, closing balance on asset (Unbilled Receivable) is increased to </a:t>
            </a:r>
            <a:r>
              <a:rPr lang="en-US" dirty="0" smtClean="0"/>
              <a:t>USD200/ EUR170</a:t>
            </a:r>
            <a:r>
              <a:rPr lang="en-US" baseline="0" dirty="0" smtClean="0"/>
              <a:t>. Average rate of the asset is 0.85</a:t>
            </a:r>
            <a:r>
              <a:rPr lang="en-US" dirty="0"/>
              <a:t>.</a:t>
            </a:r>
            <a:endParaRPr lang="en-US" baseline="0" dirty="0" smtClean="0"/>
          </a:p>
          <a:p>
            <a:r>
              <a:rPr lang="en-US" baseline="0" dirty="0" smtClean="0"/>
              <a:t>In period 3, billing system issues an invoice at period rate 0.82 with </a:t>
            </a:r>
            <a:r>
              <a:rPr lang="en-US" dirty="0" smtClean="0"/>
              <a:t>USD100, and</a:t>
            </a:r>
            <a:r>
              <a:rPr lang="en-US" baseline="0" dirty="0" smtClean="0"/>
              <a:t> the invoice is due in this period.</a:t>
            </a:r>
            <a:r>
              <a:rPr lang="en-US" dirty="0" smtClean="0"/>
              <a:t> </a:t>
            </a:r>
            <a:r>
              <a:rPr lang="en-US" baseline="0" dirty="0" smtClean="0"/>
              <a:t>Revenue Accounting will use the average rate of 0.85 from outstanding </a:t>
            </a:r>
            <a:r>
              <a:rPr lang="en-US" altLang="zh-CN" baseline="0" dirty="0" smtClean="0"/>
              <a:t>Unbilled Receivable.</a:t>
            </a:r>
            <a:r>
              <a:rPr lang="en-US" baseline="0" dirty="0" smtClean="0"/>
              <a:t> Closing balance of unbilled receivable is </a:t>
            </a:r>
            <a:r>
              <a:rPr lang="en-US" dirty="0"/>
              <a:t>USD100</a:t>
            </a:r>
            <a:r>
              <a:rPr lang="en-US" dirty="0" smtClean="0"/>
              <a:t>/ EUR85</a:t>
            </a:r>
            <a:r>
              <a:rPr lang="en-US" baseline="0" dirty="0" smtClean="0"/>
              <a:t>. EUR3 is calculated as exchange difference loss as an adjustment. If invoice is due in this period, Revenue Accounting will post the amount as realized exchange difference.</a:t>
            </a:r>
          </a:p>
          <a:p>
            <a:r>
              <a:rPr lang="en-US" baseline="0" dirty="0" smtClean="0"/>
              <a:t>In period 4, revenue recognition is </a:t>
            </a:r>
            <a:r>
              <a:rPr lang="en-US" dirty="0" smtClean="0"/>
              <a:t>USD100</a:t>
            </a:r>
            <a:r>
              <a:rPr lang="en-US" dirty="0"/>
              <a:t>, </a:t>
            </a:r>
            <a:r>
              <a:rPr lang="en-US" baseline="0" dirty="0" smtClean="0"/>
              <a:t>similar to period 3, </a:t>
            </a:r>
            <a:r>
              <a:rPr lang="en-US" dirty="0" smtClean="0"/>
              <a:t>and</a:t>
            </a:r>
            <a:r>
              <a:rPr lang="en-US" baseline="0" dirty="0" smtClean="0"/>
              <a:t> the invoice is due in this period. Revenue Accounting will use the average rate of 0.85 from outstanding </a:t>
            </a:r>
            <a:r>
              <a:rPr lang="en-US" altLang="zh-CN" baseline="0" dirty="0" smtClean="0"/>
              <a:t>Unbilled Receivable</a:t>
            </a:r>
            <a:r>
              <a:rPr lang="en-US" baseline="0" dirty="0" smtClean="0"/>
              <a:t>. Closing balance of unbilled receivable is zero. EUR1 calculated is posted as exchange difference because invoice is due.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31362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Unbilled receivable </a:t>
            </a:r>
            <a:r>
              <a:rPr lang="en-US" dirty="0" smtClean="0"/>
              <a:t>is owing</a:t>
            </a:r>
            <a:r>
              <a:rPr lang="en-US" baseline="0" dirty="0" smtClean="0"/>
              <a:t> to historical revenue performance.</a:t>
            </a: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58115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18426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92996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more information, please kindly check the documentation of the </a:t>
            </a:r>
            <a:r>
              <a:rPr lang="en-US" altLang="zh-CN" sz="1400" kern="0" dirty="0" err="1" smtClean="0">
                <a:ea typeface="Arial Unicode MS" pitchFamily="34" charset="-128"/>
                <a:cs typeface="Arial Unicode MS" pitchFamily="34" charset="-128"/>
              </a:rPr>
              <a:t>BAdI</a:t>
            </a:r>
            <a:r>
              <a:rPr lang="en-US" altLang="zh-CN" sz="1400" kern="0" dirty="0" smtClean="0">
                <a:ea typeface="Arial Unicode MS" pitchFamily="34" charset="-128"/>
                <a:cs typeface="Arial Unicode MS" pitchFamily="34" charset="-128"/>
              </a:rPr>
              <a:t>: </a:t>
            </a:r>
            <a:r>
              <a:rPr lang="en-US" altLang="zh-CN" sz="1400" b="1" kern="0" dirty="0" smtClean="0">
                <a:ea typeface="Arial Unicode MS" pitchFamily="34" charset="-128"/>
                <a:cs typeface="Arial Unicode MS" pitchFamily="34" charset="-128"/>
              </a:rPr>
              <a:t>FARR_DISTRIBUTE_INVOICE</a:t>
            </a:r>
            <a:r>
              <a:rPr lang="en-US" altLang="zh-CN" sz="1400" kern="0" dirty="0" smtClean="0">
                <a:ea typeface="Arial Unicode MS" pitchFamily="34" charset="-128"/>
                <a:cs typeface="Arial Unicode MS" pitchFamily="34" charset="-128"/>
              </a:rPr>
              <a:t> </a:t>
            </a:r>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69989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846924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altLang="zh-CN"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55923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sz="quarter" idx="10"/>
          </p:nvPr>
        </p:nvSpPr>
        <p:spPr/>
        <p:txBody>
          <a:bodyPr/>
          <a:lstStyle/>
          <a:p>
            <a:pPr lvl="1"/>
            <a:endParaRPr lang="de-DE" smtClean="0"/>
          </a:p>
          <a:p>
            <a:endParaRPr lang="en-US" smtClean="0"/>
          </a:p>
          <a:p>
            <a:endParaRPr lang="de-DE" dirty="0" smtClean="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
        <p:nvSpPr>
          <p:cNvPr id="6" name="Slide Number Placeholder 3"/>
          <p:cNvSpPr>
            <a:spLocks noGrp="1"/>
          </p:cNvSpPr>
          <p:nvPr>
            <p:ph type="sldNum" sz="quarter" idx="5"/>
          </p:nvPr>
        </p:nvSpPr>
        <p:spPr>
          <a:xfrm>
            <a:off x="2931497" y="9680022"/>
            <a:ext cx="934681" cy="222970"/>
          </a:xfrm>
        </p:spPr>
        <p:txBody>
          <a:bodyPr/>
          <a:lstStyle/>
          <a:p>
            <a:r>
              <a:rPr lang="en-US" altLang="zh-CN" dirty="0" smtClean="0"/>
              <a:t>2</a:t>
            </a:r>
            <a:endParaRPr lang="de-DE" dirty="0"/>
          </a:p>
        </p:txBody>
      </p:sp>
    </p:spTree>
    <p:extLst>
      <p:ext uri="{BB962C8B-B14F-4D97-AF65-F5344CB8AC3E}">
        <p14:creationId xmlns:p14="http://schemas.microsoft.com/office/powerpoint/2010/main" val="3842679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43998" y="5093713"/>
            <a:ext cx="5309680" cy="4277111"/>
          </a:xfrm>
        </p:spPr>
        <p:txBody>
          <a:bodyPr>
            <a:noAutofit/>
          </a:bodyPr>
          <a:lstStyle/>
          <a:p>
            <a:r>
              <a:rPr lang="en-US" dirty="0"/>
              <a:t>In </a:t>
            </a:r>
            <a:r>
              <a:rPr lang="en-US" dirty="0" smtClean="0"/>
              <a:t>Revenue Accounting 1.3, </a:t>
            </a:r>
            <a:r>
              <a:rPr lang="en-US" dirty="0"/>
              <a:t>the process of revenue calculation for </a:t>
            </a:r>
            <a:r>
              <a:rPr lang="en-US" dirty="0" smtClean="0"/>
              <a:t>time-based/ </a:t>
            </a:r>
            <a:r>
              <a:rPr lang="en-US" dirty="0"/>
              <a:t>event-based POB has been unified into one program ‘Transfer Revenue’.</a:t>
            </a:r>
          </a:p>
          <a:p>
            <a:r>
              <a:rPr lang="en-US" dirty="0"/>
              <a:t>Billing and fulfillment events will trigger updates on the invoiced amount and revenue amount ONLY in transaction currency in FARR_D_DEFITEM table.</a:t>
            </a:r>
          </a:p>
          <a:p>
            <a:pPr marL="285750" indent="-285750">
              <a:buFont typeface="Arial" panose="020B0604020202020204" pitchFamily="34" charset="0"/>
              <a:buChar char="•"/>
            </a:pPr>
            <a:r>
              <a:rPr lang="en-US" dirty="0"/>
              <a:t>Billing event will trigger invoice correction posting </a:t>
            </a:r>
            <a:endParaRPr lang="en-US" dirty="0" smtClean="0"/>
          </a:p>
          <a:p>
            <a:pPr marL="285750" indent="-285750">
              <a:buFont typeface="Arial" panose="020B0604020202020204" pitchFamily="34" charset="0"/>
              <a:buChar char="•"/>
            </a:pPr>
            <a:r>
              <a:rPr lang="en-US" dirty="0" smtClean="0"/>
              <a:t>Fulfillment event will trigger cost correction posting</a:t>
            </a:r>
          </a:p>
          <a:p>
            <a:r>
              <a:rPr lang="en-US" dirty="0" smtClean="0"/>
              <a:t>Later</a:t>
            </a:r>
            <a:r>
              <a:rPr lang="en-US" dirty="0"/>
              <a:t>, when the ‘Transfer Revenue’ program is executed, it </a:t>
            </a:r>
            <a:r>
              <a:rPr lang="en-US" dirty="0" smtClean="0"/>
              <a:t>aggregates </a:t>
            </a:r>
            <a:r>
              <a:rPr lang="en-US" dirty="0"/>
              <a:t>the invoiced and revenue amount incurred since the last execution and proceed with the following steps:</a:t>
            </a:r>
          </a:p>
          <a:p>
            <a:pPr marL="285750" indent="-285750">
              <a:buFont typeface="Arial" panose="020B0604020202020204" pitchFamily="34" charset="0"/>
              <a:buChar char="•"/>
            </a:pPr>
            <a:r>
              <a:rPr lang="en-US" dirty="0"/>
              <a:t>Distribute invoiced/invoice due amount if needed</a:t>
            </a:r>
          </a:p>
          <a:p>
            <a:pPr marL="285750" indent="-285750">
              <a:buFont typeface="Arial" panose="020B0604020202020204" pitchFamily="34" charset="0"/>
              <a:buChar char="•"/>
            </a:pPr>
            <a:r>
              <a:rPr lang="en-US" altLang="zh-CN" dirty="0" smtClean="0"/>
              <a:t>Exchange </a:t>
            </a:r>
            <a:r>
              <a:rPr lang="en-US" altLang="zh-CN" dirty="0"/>
              <a:t>difference is calculated</a:t>
            </a:r>
            <a:endParaRPr lang="en-US" dirty="0"/>
          </a:p>
          <a:p>
            <a:pPr marL="285750" indent="-285750">
              <a:buFont typeface="Arial" panose="020B0604020202020204" pitchFamily="34" charset="0"/>
              <a:buChar char="•"/>
            </a:pPr>
            <a:r>
              <a:rPr lang="en-US" dirty="0"/>
              <a:t>In the last step, revenue amount in al local currency will be </a:t>
            </a:r>
            <a:r>
              <a:rPr lang="en-US" dirty="0" smtClean="0"/>
              <a:t>calculated </a:t>
            </a:r>
            <a:endParaRPr lang="en-US" dirty="0"/>
          </a:p>
          <a:p>
            <a:pPr marL="285750" indent="-285750">
              <a:buFont typeface="Arial" panose="020B0604020202020204" pitchFamily="34" charset="0"/>
              <a:buChar char="•"/>
            </a:pPr>
            <a:r>
              <a:rPr lang="en-US" dirty="0" smtClean="0"/>
              <a:t>Post</a:t>
            </a:r>
            <a:r>
              <a:rPr lang="en-US" baseline="0" dirty="0" smtClean="0"/>
              <a:t> r</a:t>
            </a:r>
            <a:r>
              <a:rPr lang="en-US" dirty="0" smtClean="0"/>
              <a:t>evenue and cost recognition</a:t>
            </a:r>
          </a:p>
          <a:p>
            <a:r>
              <a:rPr lang="en-US" dirty="0" smtClean="0"/>
              <a:t>In </a:t>
            </a:r>
            <a:r>
              <a:rPr lang="en-US" dirty="0"/>
              <a:t>the next step, ‘Calculate Contract Liabilities and Assets’ program will transfer the contract balance to posting table and post FX gain/loss</a:t>
            </a:r>
          </a:p>
          <a:p>
            <a:pPr marL="285750" indent="-285750">
              <a:buFont typeface="Arial" panose="020B0604020202020204" pitchFamily="34" charset="0"/>
              <a:buChar char="•"/>
            </a:pPr>
            <a:r>
              <a:rPr lang="en-US" dirty="0"/>
              <a:t>Contract </a:t>
            </a:r>
            <a:r>
              <a:rPr lang="en-US" dirty="0" smtClean="0"/>
              <a:t>liability/asset (unbilled receivable/deferred revenue) balance</a:t>
            </a:r>
          </a:p>
          <a:p>
            <a:pPr marL="285750" indent="-285750">
              <a:buFont typeface="Arial" panose="020B0604020202020204" pitchFamily="34" charset="0"/>
              <a:buChar char="•"/>
            </a:pPr>
            <a:r>
              <a:rPr lang="en-US" dirty="0" smtClean="0"/>
              <a:t>Exchange </a:t>
            </a:r>
            <a:r>
              <a:rPr lang="en-US" dirty="0"/>
              <a:t>difference is posted if the invoice is due at </a:t>
            </a:r>
            <a:r>
              <a:rPr lang="en-US" dirty="0" smtClean="0"/>
              <a:t>that period</a:t>
            </a:r>
            <a:endParaRPr lang="en-US" dirty="0"/>
          </a:p>
          <a:p>
            <a:r>
              <a:rPr lang="en-US" dirty="0"/>
              <a:t>In the last step, Program ‘</a:t>
            </a:r>
            <a:r>
              <a:rPr lang="en-US" altLang="zh-CN" dirty="0"/>
              <a:t>Revenue Posting Run’ will generate FI document to FI-GL and transfer the value to Profit Analysis(CO-PA)</a:t>
            </a:r>
          </a:p>
          <a:p>
            <a:pPr marL="285750" indent="-285750">
              <a:buFont typeface="Arial" panose="020B0604020202020204" pitchFamily="34" charset="0"/>
              <a:buChar char="•"/>
            </a:pPr>
            <a:r>
              <a:rPr lang="en-US" altLang="zh-CN" dirty="0"/>
              <a:t>FI document is </a:t>
            </a:r>
            <a:r>
              <a:rPr lang="en-US" altLang="zh-CN" dirty="0" smtClean="0"/>
              <a:t>generated </a:t>
            </a:r>
            <a:r>
              <a:rPr lang="en-US" altLang="zh-CN" dirty="0"/>
              <a:t>with the value </a:t>
            </a:r>
            <a:r>
              <a:rPr lang="en-US" altLang="zh-CN" dirty="0" smtClean="0"/>
              <a:t>from Revenue Accounting by FI interface </a:t>
            </a:r>
            <a:endParaRPr lang="en-US" altLang="zh-CN"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87715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In Revenue Accounting, the amount in transaction currency and 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local currency (company code currency) is always calculated within Revenue Accounting and the generated FI document will use the amount calculated in Revenue Accounting in transaction currency and local currency.</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You can define whether the amount in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shall be calculated in Revenue Accounting or they are calculated by standard FI interface to determine the amount.</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If 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is to be calculated by standard FI, it will use the posting date specified at the job ‘Revenue Posting Run’ to determine the exchange rate of the currencies.</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It is useful to exclude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from Revenue Accounting if your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is translated from your 1st local currency by currency translation, therefore you only need to make sure the amount in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local currency is correctly calculated. </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It is useful to let Revenue Accounting to calculate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if you don’t translate your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at reporting date because you need to make sure the amount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has correct balance in balance sheet account and revenue is using historical rate of balance sheet in your FI-GL already.</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10810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 the legacy system provides the following data for a performance obligation:</a:t>
            </a:r>
          </a:p>
          <a:p>
            <a:r>
              <a:rPr lang="en-US" dirty="0" smtClean="0"/>
              <a:t>Recognize revenue: EUR100/ USD120</a:t>
            </a:r>
          </a:p>
          <a:p>
            <a:r>
              <a:rPr lang="en-US" dirty="0" smtClean="0"/>
              <a:t>Invoiced Amount: EUR300/ USD340</a:t>
            </a:r>
          </a:p>
          <a:p>
            <a:r>
              <a:rPr lang="en-US" dirty="0" smtClean="0"/>
              <a:t>Exchange difference is USD20 as a loss.</a:t>
            </a:r>
          </a:p>
          <a:p>
            <a:endParaRPr lang="en-US" dirty="0" smtClean="0"/>
          </a:p>
          <a:p>
            <a:r>
              <a:rPr lang="en-US" dirty="0" smtClean="0"/>
              <a:t>Once the data is migrated into Revenue Accounting, Revenue Accounting calculates deferred revenue as EUR200 (invoiced amount – recognized revenue)/ USD240 (invoiced amount in USD – recognized revenue in USD – gain/loss of</a:t>
            </a:r>
            <a:r>
              <a:rPr lang="en-US" baseline="0" dirty="0" smtClean="0"/>
              <a:t> exchange difference = 340-120 +20). </a:t>
            </a:r>
            <a:r>
              <a:rPr lang="en-US" dirty="0" smtClean="0"/>
              <a:t>To calculate the deferred revenue in USD, Revenue Accounting takes exchange rate difference into consideration.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975198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a:xfrm>
            <a:off x="2931497" y="9680022"/>
            <a:ext cx="934681" cy="222970"/>
          </a:xfrm>
        </p:spPr>
        <p:txBody>
          <a:bodyPr/>
          <a:lstStyle/>
          <a:p>
            <a:r>
              <a:rPr lang="en-US" altLang="zh-CN" dirty="0" smtClean="0"/>
              <a:t>23</a:t>
            </a:r>
            <a:endParaRPr lang="de-DE" dirty="0"/>
          </a:p>
        </p:txBody>
      </p:sp>
    </p:spTree>
    <p:extLst>
      <p:ext uri="{BB962C8B-B14F-4D97-AF65-F5344CB8AC3E}">
        <p14:creationId xmlns:p14="http://schemas.microsoft.com/office/powerpoint/2010/main" val="1699845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2468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476250" y="496888"/>
            <a:ext cx="5845175" cy="43846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4"/>
          <p:cNvSpPr>
            <a:spLocks noGrp="1"/>
          </p:cNvSpPr>
          <p:nvPr>
            <p:ph type="body" sz="quarter" idx="10"/>
          </p:nvPr>
        </p:nvSpPr>
        <p:spPr bwMode="auto">
          <a:xfrm>
            <a:off x="743998" y="5109726"/>
            <a:ext cx="5309680" cy="37467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en-US" dirty="0" smtClean="0"/>
          </a:p>
        </p:txBody>
      </p:sp>
      <p:sp>
        <p:nvSpPr>
          <p:cNvPr id="4" name="Slide Number Placeholder 3"/>
          <p:cNvSpPr>
            <a:spLocks noGrp="1"/>
          </p:cNvSpPr>
          <p:nvPr>
            <p:ph type="sldNum" sz="quarter" idx="5"/>
          </p:nvPr>
        </p:nvSpPr>
        <p:spPr>
          <a:xfrm>
            <a:off x="2931497" y="9680022"/>
            <a:ext cx="934681" cy="222970"/>
          </a:xfrm>
        </p:spPr>
        <p:txBody>
          <a:bodyPr/>
          <a:lstStyle/>
          <a:p>
            <a:r>
              <a:rPr lang="en-US" altLang="zh-CN" dirty="0" smtClean="0"/>
              <a:t>3</a:t>
            </a:r>
            <a:endParaRPr lang="de-DE" dirty="0"/>
          </a:p>
        </p:txBody>
      </p:sp>
    </p:spTree>
    <p:extLst>
      <p:ext uri="{BB962C8B-B14F-4D97-AF65-F5344CB8AC3E}">
        <p14:creationId xmlns:p14="http://schemas.microsoft.com/office/powerpoint/2010/main" val="132396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Method</a:t>
            </a:r>
            <a:r>
              <a:rPr lang="en-US" sz="1200" baseline="0" dirty="0" smtClean="0"/>
              <a:t> 1:  The fixed rate is determined when the first event is sent to Revenue Accounting. The first event is either the first billing or the first fulfillment whichever is earlier.</a:t>
            </a:r>
          </a:p>
          <a:p>
            <a:endParaRPr lang="en-US" sz="1200" baseline="0" dirty="0" smtClean="0"/>
          </a:p>
          <a:p>
            <a:r>
              <a:rPr lang="en-US" sz="1200" baseline="0" dirty="0" smtClean="0"/>
              <a:t>Method 2:  Revenue recognition is based on the historical liability rate or spot rate if there is no historical liability.</a:t>
            </a:r>
            <a:endParaRPr lang="en-US" sz="12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86472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notice Revenue</a:t>
            </a:r>
            <a:r>
              <a:rPr lang="en-US" baseline="0" dirty="0" smtClean="0"/>
              <a:t> Accounting will NOT provide tools or functionality to migrate revenue </a:t>
            </a:r>
            <a:r>
              <a:rPr lang="en-US" baseline="0" dirty="0" smtClean="0"/>
              <a:t>contracts </a:t>
            </a:r>
            <a:r>
              <a:rPr lang="en-US" baseline="0" dirty="0" smtClean="0"/>
              <a:t>using fixed rate to use actual rate.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065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Font typeface="Arial" panose="020B0604020202020204" pitchFamily="34" charset="0"/>
              <a:buNone/>
            </a:pPr>
            <a:r>
              <a:rPr lang="en-US" dirty="0" smtClean="0"/>
              <a:t>You</a:t>
            </a:r>
            <a:r>
              <a:rPr lang="en-US" baseline="0" dirty="0" smtClean="0"/>
              <a:t> can decide how you present your contract </a:t>
            </a:r>
            <a:r>
              <a:rPr lang="en-US" baseline="0" dirty="0" smtClean="0"/>
              <a:t>balance:</a:t>
            </a:r>
            <a:endParaRPr lang="en-US" baseline="0" dirty="0" smtClean="0"/>
          </a:p>
          <a:p>
            <a:pPr marL="182880" lvl="1" indent="-182880">
              <a:buClrTx/>
              <a:buFont typeface="Arial" panose="020B0604020202020204" pitchFamily="34" charset="0"/>
              <a:buChar char="•"/>
            </a:pPr>
            <a:r>
              <a:rPr lang="en-US" sz="1200" dirty="0"/>
              <a:t>If you want to present your contract balance based on invoiced amount,  you are in the view of ‘Deferred Revenue/Unbilled Receivable’</a:t>
            </a:r>
          </a:p>
          <a:p>
            <a:pPr marL="182880" lvl="1" indent="-182880">
              <a:buClrTx/>
              <a:buFont typeface="Arial" panose="020B0604020202020204" pitchFamily="34" charset="0"/>
              <a:buChar char="•"/>
            </a:pPr>
            <a:r>
              <a:rPr lang="en-US" sz="1200" dirty="0"/>
              <a:t>If you want to present your contract balance based on invoiced due amount, you are in the view of ‘Contract Liability/Contract Asset/Receivable’.</a:t>
            </a:r>
          </a:p>
          <a:p>
            <a:pPr marL="0" lvl="1" indent="0">
              <a:buNone/>
            </a:pPr>
            <a:r>
              <a:rPr lang="en-US" sz="1200" dirty="0" smtClean="0"/>
              <a:t>The amount </a:t>
            </a:r>
            <a:r>
              <a:rPr lang="en-US" sz="1200" dirty="0" smtClean="0"/>
              <a:t>of revenue</a:t>
            </a:r>
            <a:r>
              <a:rPr lang="en-US" sz="1200" baseline="0" dirty="0" smtClean="0"/>
              <a:t> </a:t>
            </a:r>
            <a:r>
              <a:rPr lang="en-US" sz="1200" baseline="0" dirty="0" smtClean="0"/>
              <a:t>in excess of payment/ invoice due is represented as ‘Unpaid Revenue’. The amount of unpaid revenue is the total of ‘Contract Asset’ and ‘Receivable’.</a:t>
            </a:r>
            <a:endParaRPr lang="en-US" sz="1200" dirty="0" smtClean="0"/>
          </a:p>
          <a:p>
            <a:pPr marL="0" lvl="1" indent="0">
              <a:buNone/>
            </a:pPr>
            <a:r>
              <a:rPr lang="en-US" sz="1200" dirty="0" smtClean="0"/>
              <a:t>Please notice that in Revenue Accounting,</a:t>
            </a:r>
            <a:r>
              <a:rPr lang="en-US" sz="1200" baseline="0" dirty="0" smtClean="0"/>
              <a:t> </a:t>
            </a:r>
            <a:r>
              <a:rPr lang="en-US" sz="1200" baseline="0" dirty="0" smtClean="0"/>
              <a:t>payments are </a:t>
            </a:r>
            <a:r>
              <a:rPr lang="en-US" sz="1200" baseline="0" dirty="0" smtClean="0"/>
              <a:t>not </a:t>
            </a:r>
            <a:r>
              <a:rPr lang="en-US" sz="1200" baseline="0" dirty="0" smtClean="0"/>
              <a:t>integrated, </a:t>
            </a:r>
            <a:r>
              <a:rPr lang="en-US" altLang="zh-CN" sz="1200" baseline="0" dirty="0" smtClean="0"/>
              <a:t>therefore</a:t>
            </a:r>
            <a:r>
              <a:rPr lang="en-US" altLang="zh-CN" sz="1200" baseline="0" dirty="0" smtClean="0"/>
              <a:t>, Revenue Accounting uses invoice due as an approximation to payment.</a:t>
            </a:r>
          </a:p>
          <a:p>
            <a:pPr marL="0" lvl="1" indent="0">
              <a:buNone/>
            </a:pPr>
            <a:endParaRPr lang="en-US" sz="1200" dirty="0" smtClean="0"/>
          </a:p>
          <a:p>
            <a:pPr marL="0" lvl="1" indent="0">
              <a:buNone/>
            </a:pPr>
            <a:r>
              <a:rPr lang="en-US" sz="1200" dirty="0" smtClean="0"/>
              <a:t>No matter whether you decide to use invoiced amount or invoiced due amount, liability and asset balance on your contract in foreign currency will impact your revenue or exchange </a:t>
            </a:r>
            <a:r>
              <a:rPr lang="en-US" sz="1200" dirty="0" smtClean="0"/>
              <a:t>rate difference </a:t>
            </a:r>
            <a:r>
              <a:rPr lang="en-US" sz="1200" dirty="0" smtClean="0"/>
              <a:t>in your local currency:</a:t>
            </a:r>
          </a:p>
          <a:p>
            <a:pPr lvl="1">
              <a:buClrTx/>
            </a:pPr>
            <a:r>
              <a:rPr lang="en-US" sz="1200" dirty="0" smtClean="0"/>
              <a:t>Liability due to billing/ payment in advance is </a:t>
            </a:r>
            <a:r>
              <a:rPr lang="en-US" sz="1200" dirty="0" smtClean="0"/>
              <a:t>a</a:t>
            </a:r>
            <a:r>
              <a:rPr lang="en-US" sz="1200" baseline="0" dirty="0" smtClean="0"/>
              <a:t> </a:t>
            </a:r>
            <a:r>
              <a:rPr lang="en-US" sz="1200" dirty="0" smtClean="0"/>
              <a:t>non-monetary </a:t>
            </a:r>
            <a:r>
              <a:rPr lang="en-US" sz="1200" dirty="0" smtClean="0"/>
              <a:t>liability item.</a:t>
            </a:r>
          </a:p>
          <a:p>
            <a:pPr lvl="1">
              <a:buClrTx/>
            </a:pPr>
            <a:r>
              <a:rPr lang="en-US" sz="1200" dirty="0" smtClean="0"/>
              <a:t>Revenue </a:t>
            </a:r>
            <a:r>
              <a:rPr lang="en-US" altLang="zh-CN" sz="1200" dirty="0" smtClean="0"/>
              <a:t>transferred from </a:t>
            </a:r>
            <a:r>
              <a:rPr lang="en-US" altLang="zh-CN" sz="1200" dirty="0" smtClean="0"/>
              <a:t>a </a:t>
            </a:r>
            <a:r>
              <a:rPr lang="en-US" sz="1200" dirty="0" smtClean="0"/>
              <a:t>non-monetary </a:t>
            </a:r>
            <a:r>
              <a:rPr lang="en-US" sz="1200" dirty="0" smtClean="0"/>
              <a:t>liability item uses the exchange rate when liability </a:t>
            </a:r>
            <a:r>
              <a:rPr lang="en-US" sz="1200" dirty="0" smtClean="0"/>
              <a:t>has</a:t>
            </a:r>
            <a:r>
              <a:rPr lang="en-US" sz="1200" baseline="0" dirty="0" smtClean="0"/>
              <a:t> been </a:t>
            </a:r>
            <a:r>
              <a:rPr lang="en-US" sz="1200" dirty="0" smtClean="0"/>
              <a:t>initially recognized.</a:t>
            </a:r>
            <a:endParaRPr lang="en-US" sz="1200" dirty="0" smtClean="0"/>
          </a:p>
          <a:p>
            <a:pPr lvl="1">
              <a:buClrTx/>
            </a:pPr>
            <a:r>
              <a:rPr lang="en-US" sz="1200" dirty="0" smtClean="0"/>
              <a:t>Asset due to revenue </a:t>
            </a:r>
            <a:r>
              <a:rPr lang="en-US" sz="1200" dirty="0" smtClean="0"/>
              <a:t>recognized </a:t>
            </a:r>
            <a:r>
              <a:rPr lang="en-US" sz="1200" dirty="0" smtClean="0"/>
              <a:t>in advance is </a:t>
            </a:r>
            <a:r>
              <a:rPr lang="en-US" sz="1200" dirty="0" smtClean="0"/>
              <a:t>a monetary </a:t>
            </a:r>
            <a:r>
              <a:rPr lang="en-US" sz="1200" dirty="0" smtClean="0"/>
              <a:t>asset item.</a:t>
            </a:r>
          </a:p>
          <a:p>
            <a:pPr lvl="1">
              <a:buClrTx/>
            </a:pPr>
            <a:r>
              <a:rPr lang="en-US" sz="1200" dirty="0" smtClean="0"/>
              <a:t>Contract Asset/ Receivable as monetary item leads to realized exchange </a:t>
            </a:r>
            <a:r>
              <a:rPr lang="en-US" sz="1200" dirty="0" smtClean="0"/>
              <a:t>rate differences </a:t>
            </a:r>
            <a:r>
              <a:rPr lang="en-US" sz="1200" dirty="0" smtClean="0"/>
              <a:t>when they are cleared by </a:t>
            </a:r>
            <a:r>
              <a:rPr lang="en-US" sz="1200" dirty="0" smtClean="0"/>
              <a:t>payment.</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01389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aseline="0" dirty="0" smtClean="0"/>
              <a:t>The contract value is USD300 and the company code currency is EUR. The contract recognizes revenue over 3 months and each month it recognizes USD100. The company decides to use invoiced amount to determine the receivable and liability(deferred revenue). </a:t>
            </a:r>
          </a:p>
          <a:p>
            <a:r>
              <a:rPr lang="en-US" u="sng" baseline="0" dirty="0" smtClean="0"/>
              <a:t>Period 1:</a:t>
            </a:r>
            <a:r>
              <a:rPr lang="en-US" baseline="0" dirty="0" smtClean="0"/>
              <a:t>The contract is fully invoiced by USD300 and the monthly rate of exchange rate is USD1= EUR0.9. The invoiced amount is EUR270.</a:t>
            </a:r>
          </a:p>
          <a:p>
            <a:r>
              <a:rPr lang="en-US" baseline="0" dirty="0" smtClean="0"/>
              <a:t>Revenue will be recognized using rate 0.9 which is the opening balance of deferred revenue of </a:t>
            </a:r>
            <a:r>
              <a:rPr lang="en-US" dirty="0" smtClean="0"/>
              <a:t>USD300/</a:t>
            </a:r>
            <a:r>
              <a:rPr lang="en-US" baseline="0" dirty="0" smtClean="0"/>
              <a:t> </a:t>
            </a:r>
            <a:r>
              <a:rPr lang="en-US" dirty="0" smtClean="0"/>
              <a:t>EUR270 </a:t>
            </a:r>
            <a:r>
              <a:rPr lang="en-US" baseline="0" dirty="0" smtClean="0"/>
              <a:t>before revenue recognition. Closing balance of deferred revenue is </a:t>
            </a:r>
            <a:r>
              <a:rPr lang="en-US" dirty="0" smtClean="0"/>
              <a:t>USD200/</a:t>
            </a:r>
            <a:r>
              <a:rPr lang="en-US" baseline="0" dirty="0" smtClean="0"/>
              <a:t> </a:t>
            </a:r>
            <a:r>
              <a:rPr lang="en-US" dirty="0" smtClean="0"/>
              <a:t>EUR180</a:t>
            </a:r>
            <a:r>
              <a:rPr lang="en-US" dirty="0"/>
              <a:t>.</a:t>
            </a:r>
            <a:endParaRPr lang="en-US" baseline="0" dirty="0" smtClean="0"/>
          </a:p>
          <a:p>
            <a:pPr lvl="0" defTabSz="1088776">
              <a:defRPr/>
            </a:pPr>
            <a:r>
              <a:rPr lang="en-US" u="sng" baseline="0" dirty="0" smtClean="0"/>
              <a:t>Period 2:</a:t>
            </a:r>
            <a:r>
              <a:rPr lang="en-US" baseline="0" dirty="0" smtClean="0"/>
              <a:t>Revenue will be recognized using the rate of the opening balance of deferred revenue of </a:t>
            </a:r>
            <a:r>
              <a:rPr lang="en-US" dirty="0" smtClean="0"/>
              <a:t>USD200/ EUR180 </a:t>
            </a:r>
            <a:r>
              <a:rPr lang="en-US" baseline="0" dirty="0" smtClean="0"/>
              <a:t>before revenue recognition.</a:t>
            </a:r>
          </a:p>
          <a:p>
            <a:pPr lvl="0" defTabSz="1088776">
              <a:defRPr/>
            </a:pPr>
            <a:r>
              <a:rPr lang="en-US" baseline="0" dirty="0" smtClean="0"/>
              <a:t>The amount of revenue recognition is </a:t>
            </a:r>
            <a:r>
              <a:rPr lang="en-US" dirty="0" smtClean="0"/>
              <a:t>USD100/ </a:t>
            </a:r>
            <a:r>
              <a:rPr lang="en-US" baseline="0" dirty="0" smtClean="0"/>
              <a:t>EUR90 from historical liability (deferred revenue) even though the period rate is 0.85. Closing balance of deferred revenue is USD100/ EUR90.</a:t>
            </a:r>
          </a:p>
          <a:p>
            <a:pPr lvl="0" defTabSz="1088776">
              <a:defRPr/>
            </a:pPr>
            <a:r>
              <a:rPr lang="en-US" u="sng" baseline="0" dirty="0" smtClean="0"/>
              <a:t>Period 3:</a:t>
            </a:r>
            <a:r>
              <a:rPr lang="en-US" baseline="0" dirty="0" smtClean="0"/>
              <a:t>Revenue will be recognized using the rate of the opening balance of deferred revenue of </a:t>
            </a:r>
            <a:r>
              <a:rPr lang="en-US" dirty="0"/>
              <a:t>USD100/ EUR90 before </a:t>
            </a:r>
            <a:r>
              <a:rPr lang="en-US" baseline="0" dirty="0" smtClean="0"/>
              <a:t>revenue recognition.</a:t>
            </a:r>
          </a:p>
          <a:p>
            <a:pPr lvl="0" defTabSz="1088776">
              <a:defRPr/>
            </a:pPr>
            <a:r>
              <a:rPr lang="en-US" baseline="0" dirty="0" smtClean="0"/>
              <a:t>The amount of revenue recognition is </a:t>
            </a:r>
            <a:r>
              <a:rPr lang="en-US" dirty="0" smtClean="0"/>
              <a:t>USD100/ </a:t>
            </a:r>
            <a:r>
              <a:rPr lang="en-US" baseline="0" dirty="0" smtClean="0"/>
              <a:t>EUR</a:t>
            </a:r>
            <a:r>
              <a:rPr lang="en-US" dirty="0" smtClean="0"/>
              <a:t>90</a:t>
            </a:r>
            <a:r>
              <a:rPr lang="en-US" baseline="0" dirty="0" smtClean="0"/>
              <a:t> from historical liability(deferred revenue even though the period rate is 0.87</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Closing balance of deferred revenue is zero.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640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aseline="0" dirty="0" smtClean="0"/>
              <a:t>The contract value is </a:t>
            </a:r>
            <a:r>
              <a:rPr lang="en-US" dirty="0" smtClean="0"/>
              <a:t>USD</a:t>
            </a:r>
            <a:r>
              <a:rPr lang="en-US" baseline="0" dirty="0" smtClean="0"/>
              <a:t>300 and the company code currency is EUR. The contract recognizes revenue over 3 month and each month it </a:t>
            </a:r>
            <a:r>
              <a:rPr lang="en-US" baseline="0" dirty="0" smtClean="0"/>
              <a:t>recognizes </a:t>
            </a:r>
            <a:r>
              <a:rPr lang="en-US" baseline="0" dirty="0" smtClean="0"/>
              <a:t>USD100.</a:t>
            </a:r>
            <a:r>
              <a:rPr lang="en-US" dirty="0" smtClean="0"/>
              <a:t> </a:t>
            </a:r>
            <a:r>
              <a:rPr lang="en-US" baseline="0" dirty="0" smtClean="0"/>
              <a:t>This example illustrates </a:t>
            </a:r>
            <a:r>
              <a:rPr lang="en-US" baseline="0" dirty="0" smtClean="0"/>
              <a:t>how the liability </a:t>
            </a:r>
            <a:r>
              <a:rPr lang="en-US" baseline="0" dirty="0" smtClean="0"/>
              <a:t>is built </a:t>
            </a:r>
            <a:r>
              <a:rPr lang="en-US" baseline="0" dirty="0" smtClean="0"/>
              <a:t>up from </a:t>
            </a:r>
            <a:r>
              <a:rPr lang="en-US" baseline="0" dirty="0" smtClean="0"/>
              <a:t>multiple invoices, revenue is transferred from historical liability using average rate of historical liability.</a:t>
            </a:r>
          </a:p>
          <a:p>
            <a:r>
              <a:rPr lang="en-US" u="sng" baseline="0" dirty="0" smtClean="0"/>
              <a:t>Period 1:</a:t>
            </a:r>
            <a:r>
              <a:rPr lang="en-US" baseline="0" dirty="0" smtClean="0"/>
              <a:t>The contract is partially invoiced of </a:t>
            </a:r>
            <a:r>
              <a:rPr lang="en-US" dirty="0" smtClean="0"/>
              <a:t>USD</a:t>
            </a:r>
            <a:r>
              <a:rPr lang="en-US" baseline="0" dirty="0" smtClean="0"/>
              <a:t>200 and the monthly exchange rate is USD1= EUR0.9. The invoiced amount is </a:t>
            </a:r>
            <a:r>
              <a:rPr lang="en-US" dirty="0" smtClean="0"/>
              <a:t>USD</a:t>
            </a:r>
            <a:r>
              <a:rPr lang="en-US" baseline="0" dirty="0" smtClean="0"/>
              <a:t>200/ </a:t>
            </a:r>
            <a:r>
              <a:rPr lang="en-US" dirty="0" smtClean="0"/>
              <a:t>EUR180</a:t>
            </a:r>
            <a:r>
              <a:rPr lang="en-US" dirty="0"/>
              <a:t>. </a:t>
            </a:r>
            <a:r>
              <a:rPr lang="en-US" baseline="0" dirty="0" smtClean="0"/>
              <a:t>Revenue will be recognized using 0.9 rate which is the opening balance of deferred revenue of </a:t>
            </a:r>
            <a:r>
              <a:rPr lang="en-US" dirty="0" smtClean="0"/>
              <a:t>USD</a:t>
            </a:r>
            <a:r>
              <a:rPr lang="en-US" baseline="0" dirty="0" smtClean="0"/>
              <a:t>200 and EUR180 before revenue recognition. Closing balance of deferred revenue is USD100 and EUR90.</a:t>
            </a:r>
          </a:p>
          <a:p>
            <a:pPr lvl="0" defTabSz="1088776">
              <a:defRPr/>
            </a:pPr>
            <a:r>
              <a:rPr lang="en-US" u="sng" baseline="0" dirty="0" smtClean="0"/>
              <a:t>Period 2:</a:t>
            </a:r>
            <a:r>
              <a:rPr lang="en-US" altLang="zh-CN" baseline="0" dirty="0" smtClean="0"/>
              <a:t>The contract is fully invoiced with another USD100 by monthly rate  0.8 from USD to EUR. After this invoice, the balance of deferred revenue is </a:t>
            </a:r>
            <a:r>
              <a:rPr lang="en-US" altLang="zh-CN" dirty="0" smtClean="0"/>
              <a:t>USD200/ EUR170 </a:t>
            </a:r>
            <a:r>
              <a:rPr lang="en-US" altLang="zh-CN" dirty="0"/>
              <a:t>(</a:t>
            </a:r>
            <a:r>
              <a:rPr lang="en-US" altLang="zh-CN" dirty="0" smtClean="0"/>
              <a:t>USD100/ EUR</a:t>
            </a:r>
            <a:r>
              <a:rPr lang="en-US" altLang="zh-CN" baseline="0" dirty="0" smtClean="0"/>
              <a:t>90 from last period + </a:t>
            </a:r>
            <a:r>
              <a:rPr lang="en-US" altLang="zh-CN" dirty="0" smtClean="0"/>
              <a:t>USD100/ </a:t>
            </a:r>
            <a:r>
              <a:rPr lang="en-US" altLang="zh-CN" baseline="0" dirty="0" smtClean="0"/>
              <a:t>EUR80 in this period). </a:t>
            </a:r>
            <a:r>
              <a:rPr lang="en-US" baseline="0" dirty="0" smtClean="0"/>
              <a:t>Revenue will be recognized using the rate of the opening balance of deferred revenue of </a:t>
            </a:r>
            <a:r>
              <a:rPr lang="en-US" dirty="0" smtClean="0"/>
              <a:t>USD200 </a:t>
            </a:r>
            <a:r>
              <a:rPr lang="en-US" baseline="0" dirty="0" smtClean="0"/>
              <a:t>and </a:t>
            </a:r>
            <a:r>
              <a:rPr lang="en-US" dirty="0" smtClean="0"/>
              <a:t>EUR170 </a:t>
            </a:r>
            <a:r>
              <a:rPr lang="en-US" baseline="0" dirty="0" smtClean="0"/>
              <a:t>before revenue recognition. The amount of revenue recognition is USD100/ EUR85 even though the period rate is 0.8. Closing balance of deferred revenue is USD100/</a:t>
            </a:r>
            <a:r>
              <a:rPr lang="en-US" dirty="0" smtClean="0"/>
              <a:t> </a:t>
            </a:r>
            <a:r>
              <a:rPr lang="en-US" baseline="0" dirty="0" smtClean="0"/>
              <a:t>EUR85.</a:t>
            </a:r>
          </a:p>
          <a:p>
            <a:pPr lvl="0" defTabSz="1088776">
              <a:defRPr/>
            </a:pPr>
            <a:r>
              <a:rPr lang="en-US" u="sng" baseline="0" dirty="0" smtClean="0"/>
              <a:t>Period 3:</a:t>
            </a:r>
            <a:r>
              <a:rPr lang="en-US" baseline="0" dirty="0" smtClean="0"/>
              <a:t> Revenue will be recognized using the rate of the opening balance of deferred revenue of </a:t>
            </a:r>
            <a:r>
              <a:rPr lang="en-US" dirty="0" smtClean="0"/>
              <a:t>USD100 </a:t>
            </a:r>
            <a:r>
              <a:rPr lang="en-US" baseline="0" dirty="0" smtClean="0"/>
              <a:t>and </a:t>
            </a:r>
            <a:r>
              <a:rPr lang="en-US" dirty="0" smtClean="0"/>
              <a:t>EUR85 </a:t>
            </a:r>
            <a:r>
              <a:rPr lang="en-US" baseline="0" dirty="0" smtClean="0"/>
              <a:t>before revenue recognition.</a:t>
            </a:r>
          </a:p>
          <a:p>
            <a:pPr lvl="0" defTabSz="1088776">
              <a:defRPr/>
            </a:pPr>
            <a:r>
              <a:rPr lang="en-US" baseline="0" dirty="0" smtClean="0"/>
              <a:t>The amount of revenue recognition is </a:t>
            </a:r>
            <a:r>
              <a:rPr lang="en-US" dirty="0" smtClean="0"/>
              <a:t>USD100/ EUR85 </a:t>
            </a:r>
            <a:r>
              <a:rPr lang="en-US" baseline="0" dirty="0" smtClean="0"/>
              <a:t>even though the period rate is 0.87. Closing balance of deferred revenue is zero.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347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IFRS 15, Contract Liability</a:t>
            </a:r>
            <a:r>
              <a:rPr lang="en-US" baseline="0" dirty="0" smtClean="0"/>
              <a:t> and Receivable are recognized at the time of payment or invoice due whichever is earlier. </a:t>
            </a:r>
          </a:p>
          <a:p>
            <a:r>
              <a:rPr lang="en-US" baseline="0" dirty="0" smtClean="0"/>
              <a:t>Revenue Accounting has no integration with </a:t>
            </a:r>
            <a:r>
              <a:rPr lang="en-US" baseline="0" dirty="0" smtClean="0"/>
              <a:t>payments, therefore </a:t>
            </a:r>
            <a:r>
              <a:rPr lang="en-US" baseline="0" dirty="0" smtClean="0"/>
              <a:t>Revenue Accounting will use invoice due as the time to recognize Contract Liability and Receivable.</a:t>
            </a:r>
          </a:p>
          <a:p>
            <a:r>
              <a:rPr lang="en-US" baseline="0" dirty="0" smtClean="0"/>
              <a:t>In the current practice, receivable is recognized at billing instead of invoice due, and this leads to the fact that realized exchange </a:t>
            </a:r>
            <a:r>
              <a:rPr lang="en-US" baseline="0" dirty="0" smtClean="0"/>
              <a:t>rate difference </a:t>
            </a:r>
            <a:r>
              <a:rPr lang="en-US" baseline="0" dirty="0" smtClean="0"/>
              <a:t>is based on the rate of billing with the rate of payment clearing. Revenue Accounting will offset the receivable posted by billing and recognize receivable at invoice due. </a:t>
            </a:r>
          </a:p>
          <a:p>
            <a:r>
              <a:rPr lang="en-US" baseline="0" dirty="0" smtClean="0"/>
              <a:t>When receivable is recognized at invoice due, Revenue Accounting will neutralize exchange difference from the invoice due rate with the billing rate to reach the correct exchange difference</a:t>
            </a:r>
            <a:r>
              <a:rPr lang="en-US" dirty="0" smtClean="0"/>
              <a:t> when receivable is cleared by payment.</a:t>
            </a:r>
            <a:endParaRPr lang="en-US" baseline="0" dirty="0" smtClean="0"/>
          </a:p>
          <a:p>
            <a:r>
              <a:rPr lang="en-US" dirty="0" smtClean="0"/>
              <a:t>In the above</a:t>
            </a:r>
            <a:r>
              <a:rPr lang="en-US" baseline="0" dirty="0" smtClean="0"/>
              <a:t> example, the following event happens with the sequence below.</a:t>
            </a:r>
          </a:p>
          <a:p>
            <a:pPr defTabSz="1088776">
              <a:defRPr/>
            </a:pPr>
            <a:r>
              <a:rPr lang="en-US" u="sng" baseline="0" dirty="0" smtClean="0"/>
              <a:t>Period 1</a:t>
            </a:r>
            <a:r>
              <a:rPr lang="en-US" baseline="0" dirty="0" smtClean="0"/>
              <a:t>, billing is issued at the rate of 0.9, and the amount is USD100/ </a:t>
            </a:r>
            <a:r>
              <a:rPr lang="en-US" kern="0" dirty="0" smtClean="0">
                <a:ea typeface="Arial Unicode MS" pitchFamily="34" charset="-128"/>
                <a:cs typeface="Arial Unicode MS" pitchFamily="34" charset="-128"/>
              </a:rPr>
              <a:t>EUR90.</a:t>
            </a:r>
            <a:endParaRPr lang="en-US" sz="1200" kern="0" dirty="0" smtClean="0">
              <a:ea typeface="Arial Unicode MS" pitchFamily="34" charset="-128"/>
              <a:cs typeface="Arial Unicode MS" pitchFamily="34" charset="-128"/>
            </a:endParaRPr>
          </a:p>
          <a:p>
            <a:pPr defTabSz="1088776">
              <a:defRPr/>
            </a:pPr>
            <a:r>
              <a:rPr lang="en-US" u="sng" dirty="0"/>
              <a:t>P</a:t>
            </a:r>
            <a:r>
              <a:rPr lang="en-US" u="sng" dirty="0" smtClean="0"/>
              <a:t>eriod 2</a:t>
            </a:r>
            <a:r>
              <a:rPr lang="en-US" dirty="0" smtClean="0"/>
              <a:t>, Invoice</a:t>
            </a:r>
            <a:r>
              <a:rPr lang="en-US" baseline="0" dirty="0" smtClean="0"/>
              <a:t> becomes due at the rate of 0.8. This means </a:t>
            </a:r>
            <a:r>
              <a:rPr lang="en-US" altLang="zh-CN" baseline="0" dirty="0" smtClean="0"/>
              <a:t>r</a:t>
            </a:r>
            <a:r>
              <a:rPr lang="en-US" baseline="0" dirty="0" smtClean="0"/>
              <a:t>evenue shall be recognized with </a:t>
            </a:r>
            <a:r>
              <a:rPr lang="en-US" kern="0" dirty="0" smtClean="0">
                <a:ea typeface="Arial Unicode MS" pitchFamily="34" charset="-128"/>
                <a:cs typeface="Arial Unicode MS" pitchFamily="34" charset="-128"/>
              </a:rPr>
              <a:t>USD100/ EUR80</a:t>
            </a:r>
            <a:r>
              <a:rPr lang="en-US" sz="1200" kern="0" dirty="0" smtClean="0">
                <a:ea typeface="Arial Unicode MS" pitchFamily="34" charset="-128"/>
                <a:cs typeface="Arial Unicode MS" pitchFamily="34" charset="-128"/>
              </a:rPr>
              <a:t> .</a:t>
            </a:r>
            <a:r>
              <a:rPr lang="en-US" sz="1200" kern="0" baseline="0" dirty="0" smtClean="0">
                <a:ea typeface="Arial Unicode MS" pitchFamily="34" charset="-128"/>
                <a:cs typeface="Arial Unicode MS" pitchFamily="34" charset="-128"/>
              </a:rPr>
              <a:t> This implies if cash is paid at this moment, there shall be no gain/loss exchange rate difference.</a:t>
            </a:r>
          </a:p>
          <a:p>
            <a:pPr defTabSz="1088776">
              <a:defRPr/>
            </a:pPr>
            <a:r>
              <a:rPr lang="en-US" sz="1200" kern="0" baseline="0" dirty="0" smtClean="0">
                <a:ea typeface="Arial Unicode MS" pitchFamily="34" charset="-128"/>
                <a:cs typeface="Arial Unicode MS" pitchFamily="34" charset="-128"/>
              </a:rPr>
              <a:t>Upon invoice due, FI-AR will post </a:t>
            </a:r>
            <a:r>
              <a:rPr lang="en-US" kern="0" dirty="0" smtClean="0">
                <a:ea typeface="Arial Unicode MS" pitchFamily="34" charset="-128"/>
                <a:cs typeface="Arial Unicode MS" pitchFamily="34" charset="-128"/>
              </a:rPr>
              <a:t>USD10 </a:t>
            </a:r>
            <a:r>
              <a:rPr lang="en-US" sz="1200" kern="0" baseline="0" dirty="0" smtClean="0">
                <a:ea typeface="Arial Unicode MS" pitchFamily="34" charset="-128"/>
                <a:cs typeface="Arial Unicode MS" pitchFamily="34" charset="-128"/>
              </a:rPr>
              <a:t>to realized gain/loss based. </a:t>
            </a:r>
          </a:p>
          <a:p>
            <a:pPr defTabSz="1088776">
              <a:defRPr/>
            </a:pPr>
            <a:r>
              <a:rPr lang="en-US" u="sng" kern="0" dirty="0" smtClean="0">
                <a:ea typeface="Arial Unicode MS" pitchFamily="34" charset="-128"/>
                <a:cs typeface="Arial Unicode MS" pitchFamily="34" charset="-128"/>
              </a:rPr>
              <a:t>P</a:t>
            </a:r>
            <a:r>
              <a:rPr lang="en-US" sz="1200" u="sng" kern="0" baseline="0" dirty="0" smtClean="0">
                <a:ea typeface="Arial Unicode MS" pitchFamily="34" charset="-128"/>
                <a:cs typeface="Arial Unicode MS" pitchFamily="34" charset="-128"/>
              </a:rPr>
              <a:t>eriod 3</a:t>
            </a:r>
            <a:r>
              <a:rPr lang="en-US" sz="1200" kern="0" baseline="0" dirty="0" smtClean="0">
                <a:ea typeface="Arial Unicode MS" pitchFamily="34" charset="-128"/>
                <a:cs typeface="Arial Unicode MS" pitchFamily="34" charset="-128"/>
              </a:rPr>
              <a:t>, cash clears the invoice with USD100/ EUR95 and exchange difference is EUR15.</a:t>
            </a:r>
            <a:endParaRPr lang="en-US" sz="12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49046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3513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smtClean="0"/>
              <a:t>Click to insert text</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10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3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06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1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5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8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6397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38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2016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Arial Unicode MS" panose="020B0604020202020204" pitchFamily="34" charset="-128"/>
                <a:cs typeface="+mn-cs"/>
              </a:rPr>
              <a:t>SAP affiliate company.</a:t>
            </a:r>
          </a:p>
          <a:p>
            <a:pPr>
              <a:spcBef>
                <a:spcPts val="1200"/>
              </a:spcBef>
            </a:pPr>
            <a:r>
              <a:rPr lang="en-US" sz="10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(or an SAP affiliate company) in Germany and other countries. Please see </a:t>
            </a:r>
            <a:r>
              <a:rPr lang="en-US" sz="10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0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0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0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49091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2016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8110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740277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863684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6274769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78173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5292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6300000" y="2556379"/>
            <a:ext cx="2520000" cy="3230646"/>
          </a:xfrm>
        </p:spPr>
        <p:txBody>
          <a:bodyPr anchor="t" anchorCtr="0">
            <a:noAutofit/>
          </a:bodyPr>
          <a:lstStyle>
            <a:lvl1pPr>
              <a:spcBef>
                <a:spcPts val="0"/>
              </a:spcBef>
              <a:defRPr sz="14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8" name="TextBox 7"/>
          <p:cNvSpPr txBox="1"/>
          <p:nvPr userDrawn="1"/>
        </p:nvSpPr>
        <p:spPr bwMode="black">
          <a:xfrm>
            <a:off x="324000" y="6628489"/>
            <a:ext cx="3387713" cy="138499"/>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631"/>
            <a:ext cx="1833518" cy="907200"/>
          </a:xfrm>
          <a:prstGeom prst="rect">
            <a:avLst/>
          </a:prstGeom>
        </p:spPr>
      </p:pic>
    </p:spTree>
    <p:extLst>
      <p:ext uri="{BB962C8B-B14F-4D97-AF65-F5344CB8AC3E}">
        <p14:creationId xmlns:p14="http://schemas.microsoft.com/office/powerpoint/2010/main" val="54533502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3893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3383"/>
            <a:ext cx="3387713" cy="138499"/>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7669874" y="6633383"/>
            <a:ext cx="1905000" cy="138499"/>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Customer</a:t>
            </a:r>
          </a:p>
        </p:txBody>
      </p:sp>
      <p:sp>
        <p:nvSpPr>
          <p:cNvPr id="11" name="TextBox 10"/>
          <p:cNvSpPr txBox="1"/>
          <p:nvPr userDrawn="1"/>
        </p:nvSpPr>
        <p:spPr bwMode="black">
          <a:xfrm>
            <a:off x="4883093" y="6633383"/>
            <a:ext cx="1399990" cy="138499"/>
          </a:xfrm>
          <a:prstGeom prst="rect">
            <a:avLst/>
          </a:prstGeom>
          <a:noFill/>
        </p:spPr>
        <p:txBody>
          <a:bodyPr wrap="none" lIns="72000" tIns="0" rIns="0" bIns="0" rtlCol="0">
            <a:spAutoFit/>
          </a:bodyPr>
          <a:lstStyle/>
          <a:p>
            <a:pPr marL="0" indent="0" algn="l">
              <a:buClr>
                <a:schemeClr val="bg1"/>
              </a:buClr>
              <a:buFont typeface="Arial" pitchFamily="34" charset="0"/>
              <a:buNone/>
              <a:tabLst/>
            </a:pPr>
            <a:r>
              <a:rPr lang="en-US" sz="900" noProof="0" dirty="0" smtClean="0">
                <a:solidFill>
                  <a:schemeClr val="bg1"/>
                </a:solidFill>
              </a:rPr>
              <a:t>Early Knowledge</a:t>
            </a:r>
            <a:r>
              <a:rPr lang="en-US" sz="900" baseline="0" noProof="0" dirty="0" smtClean="0">
                <a:solidFill>
                  <a:schemeClr val="bg1"/>
                </a:solidFill>
              </a:rPr>
              <a:t> Transfer</a:t>
            </a:r>
            <a:endParaRPr lang="en-US" sz="900" noProof="0" dirty="0" smtClean="0">
              <a:solidFill>
                <a:schemeClr val="bg1"/>
              </a:solidFill>
            </a:endParaRP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4" r:id="rId6"/>
    <p:sldLayoutId id="2147483745" r:id="rId7"/>
    <p:sldLayoutId id="2147483746" r:id="rId8"/>
    <p:sldLayoutId id="2147483747" r:id="rId9"/>
    <p:sldLayoutId id="2147483761"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7.xml"/><Relationship Id="rId7" Type="http://schemas.openxmlformats.org/officeDocument/2006/relationships/image" Target="../media/image9.e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8.emf"/><Relationship Id="rId10" Type="http://schemas.openxmlformats.org/officeDocument/2006/relationships/image" Target="../media/image12.png"/><Relationship Id="rId4" Type="http://schemas.openxmlformats.org/officeDocument/2006/relationships/package" Target="../embeddings/Microsoft_Excel_Worksheet1.xlsx"/><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Picture 2" descr="C:\Users\d019534\AppData\Local\Microsoft\Windows\Temporary Internet Files\Content.IE5\STJ40QJH\275098_l_srgb_s_g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
            <a:ext cx="9145588" cy="685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gray">
          <a:xfrm>
            <a:off x="323908" y="201"/>
            <a:ext cx="8497776" cy="2143497"/>
          </a:xfrm>
          <a:prstGeom prst="rect">
            <a:avLst/>
          </a:prstGeom>
          <a:solidFill>
            <a:schemeClr val="bg1">
              <a:alpha val="75000"/>
            </a:schemeClr>
          </a:solidFill>
          <a:ln w="6350" algn="ctr">
            <a:noFill/>
            <a:miter lim="800000"/>
            <a:headEnd/>
            <a:tailEnd/>
          </a:ln>
        </p:spPr>
        <p:txBody>
          <a:bodyPr lIns="90015" tIns="72013" rIns="90015" bIns="72013" anchor="ctr"/>
          <a:lstStyle/>
          <a:p>
            <a:pPr algn="ctr">
              <a:spcBef>
                <a:spcPct val="50000"/>
              </a:spcBef>
              <a:buClr>
                <a:srgbClr val="F0AB00"/>
              </a:buClr>
              <a:buSzPct val="80000"/>
              <a:defRPr/>
            </a:pPr>
            <a:endParaRPr lang="en-US" sz="1238" kern="0" dirty="0">
              <a:ea typeface="Arial Unicode MS" pitchFamily="34" charset="-128"/>
              <a:cs typeface="Arial Unicode MS" pitchFamily="34" charset="-128"/>
            </a:endParaRPr>
          </a:p>
        </p:txBody>
      </p:sp>
      <p:pic>
        <p:nvPicPr>
          <p:cNvPr id="12" name="Picture 5" descr="SAP_grad_R_pref.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908" y="6082969"/>
            <a:ext cx="917735" cy="4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gray">
          <a:xfrm>
            <a:off x="323908" y="201"/>
            <a:ext cx="8497776" cy="161953"/>
          </a:xfrm>
          <a:prstGeom prst="rect">
            <a:avLst/>
          </a:prstGeom>
          <a:solidFill>
            <a:schemeClr val="accent1"/>
          </a:solidFill>
          <a:ln w="9525" algn="ctr">
            <a:noFill/>
            <a:miter lim="800000"/>
            <a:headEnd/>
            <a:tailEnd/>
          </a:ln>
        </p:spPr>
        <p:txBody>
          <a:bodyPr lIns="90015" tIns="72013" rIns="90015" bIns="72013" anchor="ctr"/>
          <a:lstStyle/>
          <a:p>
            <a:pPr algn="ctr">
              <a:spcBef>
                <a:spcPct val="50000"/>
              </a:spcBef>
              <a:buClr>
                <a:srgbClr val="F0AB00"/>
              </a:buClr>
              <a:buSzPct val="80000"/>
              <a:defRPr/>
            </a:pPr>
            <a:endParaRPr lang="en-US" sz="1600" kern="0" dirty="0" err="1">
              <a:ea typeface="Arial Unicode MS" pitchFamily="34" charset="-128"/>
              <a:cs typeface="Arial Unicode MS" pitchFamily="34" charset="-128"/>
            </a:endParaRPr>
          </a:p>
        </p:txBody>
      </p:sp>
      <p:sp>
        <p:nvSpPr>
          <p:cNvPr id="15" name="Title 1"/>
          <p:cNvSpPr txBox="1">
            <a:spLocks/>
          </p:cNvSpPr>
          <p:nvPr/>
        </p:nvSpPr>
        <p:spPr bwMode="gray">
          <a:xfrm>
            <a:off x="414074" y="527271"/>
            <a:ext cx="8407610" cy="738171"/>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altLang="zh-CN" sz="2400" dirty="0" smtClean="0"/>
              <a:t>Foreign Currency Handling according to IAS21/ ASC830</a:t>
            </a:r>
            <a:endParaRPr lang="en-US" sz="1800" dirty="0"/>
          </a:p>
        </p:txBody>
      </p:sp>
      <p:sp>
        <p:nvSpPr>
          <p:cNvPr id="16" name="Subtitle 2"/>
          <p:cNvSpPr txBox="1">
            <a:spLocks/>
          </p:cNvSpPr>
          <p:nvPr/>
        </p:nvSpPr>
        <p:spPr bwMode="gray">
          <a:xfrm>
            <a:off x="534960" y="1573913"/>
            <a:ext cx="7741345" cy="492527"/>
          </a:xfrm>
          <a:prstGeom prst="rect">
            <a:avLst/>
          </a:prstGeom>
        </p:spPr>
        <p:txBody>
          <a:bodyPr vert="horz" lIns="0" tIns="0" rIns="0" bIns="0" rtlCol="0"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October 2016</a:t>
            </a:r>
          </a:p>
        </p:txBody>
      </p:sp>
      <p:sp>
        <p:nvSpPr>
          <p:cNvPr id="11" name="Subtitle 2"/>
          <p:cNvSpPr txBox="1">
            <a:spLocks/>
          </p:cNvSpPr>
          <p:nvPr/>
        </p:nvSpPr>
        <p:spPr bwMode="gray">
          <a:xfrm>
            <a:off x="412583" y="478"/>
            <a:ext cx="4160412" cy="492527"/>
          </a:xfrm>
          <a:prstGeom prst="rect">
            <a:avLst/>
          </a:prstGeom>
        </p:spPr>
        <p:txBody>
          <a:bodyPr vert="horz" lIns="0" tIns="0" rIns="0" bIns="0" rtlCol="0"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u="sng" dirty="0" smtClean="0"/>
              <a:t>Revenue Accounting and Reporting 1.3</a:t>
            </a:r>
            <a:endParaRPr lang="en-US" u="sng" dirty="0"/>
          </a:p>
        </p:txBody>
      </p:sp>
    </p:spTree>
    <p:extLst>
      <p:ext uri="{BB962C8B-B14F-4D97-AF65-F5344CB8AC3E}">
        <p14:creationId xmlns:p14="http://schemas.microsoft.com/office/powerpoint/2010/main" val="2328632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Revenue from Historical Liability</a:t>
            </a:r>
            <a:br>
              <a:rPr lang="en-US" dirty="0" smtClean="0"/>
            </a:br>
            <a:r>
              <a:rPr lang="en-US" sz="2000" dirty="0">
                <a:latin typeface="+mn-lt"/>
              </a:rPr>
              <a:t>Example: Recognize Revenue from Liability using Invoice due </a:t>
            </a:r>
          </a:p>
        </p:txBody>
      </p:sp>
      <p:sp>
        <p:nvSpPr>
          <p:cNvPr id="3" name="Rounded Rectangle 2"/>
          <p:cNvSpPr/>
          <p:nvPr/>
        </p:nvSpPr>
        <p:spPr bwMode="gray">
          <a:xfrm>
            <a:off x="1050222" y="5188381"/>
            <a:ext cx="2603074" cy="933038"/>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FI-AR  posts Realized FX Diff. base on difference between Cash and Invoice at AR clearing</a:t>
            </a:r>
          </a:p>
        </p:txBody>
      </p:sp>
      <p:sp>
        <p:nvSpPr>
          <p:cNvPr id="4" name="Rounded Rectangle 3"/>
          <p:cNvSpPr/>
          <p:nvPr/>
        </p:nvSpPr>
        <p:spPr bwMode="gray">
          <a:xfrm>
            <a:off x="1039574" y="4294240"/>
            <a:ext cx="2594835" cy="694420"/>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revenue based on liability($100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80)</a:t>
            </a:r>
          </a:p>
        </p:txBody>
      </p:sp>
      <p:sp>
        <p:nvSpPr>
          <p:cNvPr id="5" name="Rounded Rectangle 4"/>
          <p:cNvSpPr/>
          <p:nvPr/>
        </p:nvSpPr>
        <p:spPr bwMode="gray">
          <a:xfrm>
            <a:off x="1028585" y="2933785"/>
            <a:ext cx="2616818" cy="1088833"/>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At invoice due, </a:t>
            </a: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contract liability/receivable ($100/€80) and realized exchange (€10)</a:t>
            </a:r>
          </a:p>
        </p:txBody>
      </p:sp>
      <p:sp>
        <p:nvSpPr>
          <p:cNvPr id="6" name="Rounded Rectangle 5"/>
          <p:cNvSpPr/>
          <p:nvPr/>
        </p:nvSpPr>
        <p:spPr bwMode="gray">
          <a:xfrm>
            <a:off x="1034302" y="1433114"/>
            <a:ext cx="2611100" cy="598506"/>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Billing system issue invoices and post to Receivable and Revenue($100/€90)</a:t>
            </a:r>
          </a:p>
        </p:txBody>
      </p:sp>
      <p:sp>
        <p:nvSpPr>
          <p:cNvPr id="7" name="Rounded Rectangle 6"/>
          <p:cNvSpPr/>
          <p:nvPr/>
        </p:nvSpPr>
        <p:spPr bwMode="gray">
          <a:xfrm>
            <a:off x="1047073" y="2121397"/>
            <a:ext cx="2606221" cy="604222"/>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correction posting offsets Revenue and Receivable</a:t>
            </a:r>
          </a:p>
        </p:txBody>
      </p:sp>
      <p:cxnSp>
        <p:nvCxnSpPr>
          <p:cNvPr id="8" name="Straight Connector 7"/>
          <p:cNvCxnSpPr/>
          <p:nvPr/>
        </p:nvCxnSpPr>
        <p:spPr>
          <a:xfrm>
            <a:off x="3804254" y="1678105"/>
            <a:ext cx="1116206" cy="93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87116" y="1469287"/>
            <a:ext cx="931126"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10" name="Straight Connector 9"/>
          <p:cNvCxnSpPr>
            <a:stCxn id="9" idx="2"/>
            <a:endCxn id="26" idx="0"/>
          </p:cNvCxnSpPr>
          <p:nvPr/>
        </p:nvCxnSpPr>
        <p:spPr>
          <a:xfrm>
            <a:off x="4352679" y="1684859"/>
            <a:ext cx="0" cy="11383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28283" y="1730914"/>
            <a:ext cx="11620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12131" y="1477261"/>
            <a:ext cx="75161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Revenue</a:t>
            </a:r>
            <a:endParaRPr lang="en-US" sz="1401" kern="0" dirty="0">
              <a:ea typeface="Arial Unicode MS" pitchFamily="34" charset="-128"/>
              <a:cs typeface="Arial Unicode MS" pitchFamily="34" charset="-128"/>
            </a:endParaRPr>
          </a:p>
        </p:txBody>
      </p:sp>
      <p:cxnSp>
        <p:nvCxnSpPr>
          <p:cNvPr id="13" name="Straight Connector 12"/>
          <p:cNvCxnSpPr/>
          <p:nvPr/>
        </p:nvCxnSpPr>
        <p:spPr>
          <a:xfrm>
            <a:off x="5587712" y="1730916"/>
            <a:ext cx="0" cy="10015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096604" y="3073535"/>
            <a:ext cx="945410" cy="28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3777" y="2840629"/>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Liability</a:t>
            </a:r>
          </a:p>
        </p:txBody>
      </p:sp>
      <p:cxnSp>
        <p:nvCxnSpPr>
          <p:cNvPr id="16" name="Straight Connector 15"/>
          <p:cNvCxnSpPr/>
          <p:nvPr/>
        </p:nvCxnSpPr>
        <p:spPr>
          <a:xfrm flipH="1">
            <a:off x="5515898" y="3078369"/>
            <a:ext cx="6605" cy="20307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31611" y="5532670"/>
            <a:ext cx="8980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5598" y="5261292"/>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Cash</a:t>
            </a:r>
          </a:p>
        </p:txBody>
      </p:sp>
      <p:cxnSp>
        <p:nvCxnSpPr>
          <p:cNvPr id="19" name="Straight Connector 18"/>
          <p:cNvCxnSpPr/>
          <p:nvPr/>
        </p:nvCxnSpPr>
        <p:spPr>
          <a:xfrm>
            <a:off x="8180615" y="5532672"/>
            <a:ext cx="0" cy="6902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67912" y="1771299"/>
            <a:ext cx="413767" cy="431144"/>
          </a:xfrm>
          <a:prstGeom prst="rect">
            <a:avLst/>
          </a:prstGeom>
          <a:solidFill>
            <a:schemeClr val="accent1"/>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1" name="TextBox 20"/>
          <p:cNvSpPr txBox="1"/>
          <p:nvPr/>
        </p:nvSpPr>
        <p:spPr>
          <a:xfrm>
            <a:off x="5635938" y="1809651"/>
            <a:ext cx="466505" cy="431144"/>
          </a:xfrm>
          <a:prstGeom prst="rect">
            <a:avLst/>
          </a:prstGeom>
          <a:solidFill>
            <a:schemeClr val="accent1"/>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2" name="TextBox 21"/>
          <p:cNvSpPr txBox="1"/>
          <p:nvPr/>
        </p:nvSpPr>
        <p:spPr>
          <a:xfrm>
            <a:off x="4430289" y="2247826"/>
            <a:ext cx="450677"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3" name="TextBox 22"/>
          <p:cNvSpPr txBox="1"/>
          <p:nvPr/>
        </p:nvSpPr>
        <p:spPr>
          <a:xfrm>
            <a:off x="5113637" y="2247826"/>
            <a:ext cx="433394"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4" name="TextBox 23"/>
          <p:cNvSpPr txBox="1"/>
          <p:nvPr/>
        </p:nvSpPr>
        <p:spPr>
          <a:xfrm>
            <a:off x="5577689" y="3168903"/>
            <a:ext cx="464326"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cxnSp>
        <p:nvCxnSpPr>
          <p:cNvPr id="25" name="Straight Connector 24"/>
          <p:cNvCxnSpPr/>
          <p:nvPr/>
        </p:nvCxnSpPr>
        <p:spPr>
          <a:xfrm>
            <a:off x="3852390" y="3065108"/>
            <a:ext cx="967615" cy="84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87116" y="2823228"/>
            <a:ext cx="931126"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27" name="Straight Connector 26"/>
          <p:cNvCxnSpPr/>
          <p:nvPr/>
        </p:nvCxnSpPr>
        <p:spPr>
          <a:xfrm>
            <a:off x="4312830" y="3065202"/>
            <a:ext cx="22591" cy="19990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66531" y="3112875"/>
            <a:ext cx="399097"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cxnSp>
        <p:nvCxnSpPr>
          <p:cNvPr id="29" name="Straight Connector 28"/>
          <p:cNvCxnSpPr/>
          <p:nvPr/>
        </p:nvCxnSpPr>
        <p:spPr>
          <a:xfrm>
            <a:off x="3932209" y="5532670"/>
            <a:ext cx="9487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8596" y="5234363"/>
            <a:ext cx="97186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31" name="Straight Connector 30"/>
          <p:cNvCxnSpPr/>
          <p:nvPr/>
        </p:nvCxnSpPr>
        <p:spPr>
          <a:xfrm flipH="1">
            <a:off x="4335421" y="5533948"/>
            <a:ext cx="2774" cy="688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31610" y="5570217"/>
            <a:ext cx="414665"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$100 €95</a:t>
            </a:r>
          </a:p>
        </p:txBody>
      </p:sp>
      <p:sp>
        <p:nvSpPr>
          <p:cNvPr id="33" name="TextBox 32"/>
          <p:cNvSpPr txBox="1"/>
          <p:nvPr/>
        </p:nvSpPr>
        <p:spPr>
          <a:xfrm>
            <a:off x="4426408" y="5586891"/>
            <a:ext cx="458434"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$100€90</a:t>
            </a:r>
          </a:p>
        </p:txBody>
      </p:sp>
      <p:cxnSp>
        <p:nvCxnSpPr>
          <p:cNvPr id="34" name="Straight Connector 33"/>
          <p:cNvCxnSpPr/>
          <p:nvPr/>
        </p:nvCxnSpPr>
        <p:spPr>
          <a:xfrm>
            <a:off x="6639729" y="5526270"/>
            <a:ext cx="760260" cy="6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2134" y="5302135"/>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Ex. diff</a:t>
            </a:r>
          </a:p>
        </p:txBody>
      </p:sp>
      <p:cxnSp>
        <p:nvCxnSpPr>
          <p:cNvPr id="36" name="Straight Connector 35"/>
          <p:cNvCxnSpPr/>
          <p:nvPr/>
        </p:nvCxnSpPr>
        <p:spPr>
          <a:xfrm>
            <a:off x="7045152" y="5529804"/>
            <a:ext cx="0" cy="748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00730" y="5598529"/>
            <a:ext cx="299255"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$0/€5</a:t>
            </a:r>
          </a:p>
        </p:txBody>
      </p:sp>
      <p:cxnSp>
        <p:nvCxnSpPr>
          <p:cNvPr id="38" name="Straight Connector 37"/>
          <p:cNvCxnSpPr/>
          <p:nvPr/>
        </p:nvCxnSpPr>
        <p:spPr>
          <a:xfrm>
            <a:off x="7731610" y="3112873"/>
            <a:ext cx="9149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894927" y="2808830"/>
            <a:ext cx="75161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Revenue</a:t>
            </a:r>
            <a:endParaRPr lang="en-US" sz="1401" kern="0" dirty="0">
              <a:ea typeface="Arial Unicode MS" pitchFamily="34" charset="-128"/>
              <a:cs typeface="Arial Unicode MS" pitchFamily="34" charset="-128"/>
            </a:endParaRPr>
          </a:p>
        </p:txBody>
      </p:sp>
      <p:cxnSp>
        <p:nvCxnSpPr>
          <p:cNvPr id="40" name="Straight Connector 39"/>
          <p:cNvCxnSpPr/>
          <p:nvPr/>
        </p:nvCxnSpPr>
        <p:spPr>
          <a:xfrm flipH="1">
            <a:off x="8153402" y="3102393"/>
            <a:ext cx="17715" cy="19618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22652" y="4247355"/>
            <a:ext cx="455010"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sp>
        <p:nvSpPr>
          <p:cNvPr id="42" name="TextBox 41"/>
          <p:cNvSpPr txBox="1"/>
          <p:nvPr/>
        </p:nvSpPr>
        <p:spPr>
          <a:xfrm>
            <a:off x="8223201" y="4212386"/>
            <a:ext cx="400050"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$100€80</a:t>
            </a:r>
          </a:p>
        </p:txBody>
      </p:sp>
      <p:sp>
        <p:nvSpPr>
          <p:cNvPr id="43" name="Rounded Rectangle 42"/>
          <p:cNvSpPr/>
          <p:nvPr/>
        </p:nvSpPr>
        <p:spPr bwMode="gray">
          <a:xfrm>
            <a:off x="7503964" y="1746065"/>
            <a:ext cx="1142574" cy="243729"/>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RAR Processing</a:t>
            </a:r>
          </a:p>
        </p:txBody>
      </p:sp>
      <p:sp>
        <p:nvSpPr>
          <p:cNvPr id="44" name="Rounded Rectangle 43"/>
          <p:cNvSpPr/>
          <p:nvPr/>
        </p:nvSpPr>
        <p:spPr bwMode="gray">
          <a:xfrm>
            <a:off x="7503964" y="1386461"/>
            <a:ext cx="1142574" cy="240740"/>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FI-AR Processing</a:t>
            </a:r>
          </a:p>
        </p:txBody>
      </p:sp>
      <p:cxnSp>
        <p:nvCxnSpPr>
          <p:cNvPr id="45" name="Straight Connector 44"/>
          <p:cNvCxnSpPr/>
          <p:nvPr/>
        </p:nvCxnSpPr>
        <p:spPr>
          <a:xfrm>
            <a:off x="425905" y="2788859"/>
            <a:ext cx="8497912" cy="959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48434" y="4109677"/>
            <a:ext cx="8588203" cy="64097"/>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5905" y="5109128"/>
            <a:ext cx="8497912" cy="959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80293" y="3077567"/>
            <a:ext cx="760260" cy="6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62700" y="2853431"/>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Ex. diff</a:t>
            </a:r>
          </a:p>
        </p:txBody>
      </p:sp>
      <p:cxnSp>
        <p:nvCxnSpPr>
          <p:cNvPr id="50" name="Straight Connector 49"/>
          <p:cNvCxnSpPr/>
          <p:nvPr/>
        </p:nvCxnSpPr>
        <p:spPr>
          <a:xfrm>
            <a:off x="6985720" y="3081102"/>
            <a:ext cx="15905" cy="1939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062931" y="3620050"/>
            <a:ext cx="299255"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400" kern="0">
                <a:ea typeface="Arial Unicode MS" pitchFamily="34" charset="-128"/>
                <a:cs typeface="Arial Unicode MS" pitchFamily="34" charset="-128"/>
              </a:defRPr>
            </a:lvl1pPr>
          </a:lstStyle>
          <a:p>
            <a:r>
              <a:rPr lang="en-US" sz="1401" dirty="0"/>
              <a:t>$0/€10</a:t>
            </a:r>
          </a:p>
        </p:txBody>
      </p:sp>
      <p:sp>
        <p:nvSpPr>
          <p:cNvPr id="52" name="TextBox 51"/>
          <p:cNvSpPr txBox="1"/>
          <p:nvPr/>
        </p:nvSpPr>
        <p:spPr>
          <a:xfrm>
            <a:off x="3954346" y="3630846"/>
            <a:ext cx="299255"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400" kern="0">
                <a:ea typeface="Arial Unicode MS" pitchFamily="34" charset="-128"/>
                <a:cs typeface="Arial Unicode MS" pitchFamily="34" charset="-128"/>
              </a:defRPr>
            </a:lvl1pPr>
          </a:lstStyle>
          <a:p>
            <a:r>
              <a:rPr lang="en-US" sz="1401" dirty="0"/>
              <a:t>$0/€10</a:t>
            </a:r>
          </a:p>
        </p:txBody>
      </p:sp>
      <p:sp>
        <p:nvSpPr>
          <p:cNvPr id="53" name="Oval 52"/>
          <p:cNvSpPr/>
          <p:nvPr/>
        </p:nvSpPr>
        <p:spPr bwMode="gray">
          <a:xfrm>
            <a:off x="452124" y="2096361"/>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54" name="Oval 53"/>
          <p:cNvSpPr/>
          <p:nvPr/>
        </p:nvSpPr>
        <p:spPr bwMode="gray">
          <a:xfrm>
            <a:off x="452124" y="3439975"/>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55" name="Oval 54"/>
          <p:cNvSpPr/>
          <p:nvPr/>
        </p:nvSpPr>
        <p:spPr bwMode="gray">
          <a:xfrm>
            <a:off x="452124" y="5517581"/>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4</a:t>
            </a:r>
          </a:p>
        </p:txBody>
      </p:sp>
      <p:sp>
        <p:nvSpPr>
          <p:cNvPr id="56" name="Oval 55"/>
          <p:cNvSpPr/>
          <p:nvPr/>
        </p:nvSpPr>
        <p:spPr bwMode="gray">
          <a:xfrm>
            <a:off x="452124" y="451478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Tree>
    <p:extLst>
      <p:ext uri="{BB962C8B-B14F-4D97-AF65-F5344CB8AC3E}">
        <p14:creationId xmlns:p14="http://schemas.microsoft.com/office/powerpoint/2010/main" val="2344866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6802289" y="1937736"/>
            <a:ext cx="330796" cy="1367484"/>
          </a:xfrm>
          <a:prstGeom prst="rect">
            <a:avLst/>
          </a:prstGeom>
          <a:solidFill>
            <a:srgbClr val="FFFF00"/>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Cash</a:t>
            </a:r>
          </a:p>
        </p:txBody>
      </p:sp>
      <p:sp>
        <p:nvSpPr>
          <p:cNvPr id="3" name="Rectangle 2"/>
          <p:cNvSpPr/>
          <p:nvPr/>
        </p:nvSpPr>
        <p:spPr bwMode="gray">
          <a:xfrm>
            <a:off x="4654739" y="2196498"/>
            <a:ext cx="330796" cy="1108721"/>
          </a:xfrm>
          <a:prstGeom prst="rect">
            <a:avLst/>
          </a:prstGeom>
          <a:solidFill>
            <a:schemeClr val="accent1"/>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4" name="Title 1"/>
          <p:cNvSpPr>
            <a:spLocks noGrp="1"/>
          </p:cNvSpPr>
          <p:nvPr>
            <p:ph type="title"/>
          </p:nvPr>
        </p:nvSpPr>
        <p:spPr>
          <a:xfrm>
            <a:off x="324058" y="324076"/>
            <a:ext cx="8497475" cy="756175"/>
          </a:xfrm>
        </p:spPr>
        <p:txBody>
          <a:bodyPr/>
          <a:lstStyle/>
          <a:p>
            <a:r>
              <a:rPr lang="en-US" dirty="0" smtClean="0"/>
              <a:t>Adjust Realized Ex. Diff. for </a:t>
            </a:r>
            <a:r>
              <a:rPr lang="en-US" dirty="0"/>
              <a:t>M</a:t>
            </a:r>
            <a:r>
              <a:rPr lang="en-US" dirty="0" smtClean="0"/>
              <a:t>onetary </a:t>
            </a:r>
            <a:r>
              <a:rPr lang="en-US" dirty="0"/>
              <a:t>A</a:t>
            </a:r>
            <a:r>
              <a:rPr lang="en-US" dirty="0" smtClean="0"/>
              <a:t>sset</a:t>
            </a:r>
            <a:r>
              <a:rPr lang="en-US" dirty="0"/>
              <a:t/>
            </a:r>
            <a:br>
              <a:rPr lang="en-US" dirty="0"/>
            </a:br>
            <a:r>
              <a:rPr lang="en-US" dirty="0" smtClean="0"/>
              <a:t>- Unbilled Receivable/ Contract Asset/ Receivable</a:t>
            </a:r>
            <a:endParaRPr lang="en-US" dirty="0"/>
          </a:p>
        </p:txBody>
      </p:sp>
      <p:sp>
        <p:nvSpPr>
          <p:cNvPr id="5" name="Rectangle 4"/>
          <p:cNvSpPr/>
          <p:nvPr/>
        </p:nvSpPr>
        <p:spPr bwMode="gray">
          <a:xfrm>
            <a:off x="1213452" y="2435244"/>
            <a:ext cx="443629" cy="836121"/>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a:t>
            </a:r>
            <a:r>
              <a:rPr lang="en-US" altLang="zh-CN" sz="1401" kern="0" dirty="0">
                <a:ea typeface="Arial Unicode MS" pitchFamily="34" charset="-128"/>
                <a:cs typeface="Arial Unicode MS" pitchFamily="34" charset="-128"/>
              </a:rPr>
              <a:t>e</a:t>
            </a:r>
            <a:r>
              <a:rPr lang="en-US" sz="1401" kern="0" dirty="0">
                <a:ea typeface="Arial Unicode MS" pitchFamily="34" charset="-128"/>
                <a:cs typeface="Arial Unicode MS" pitchFamily="34" charset="-128"/>
              </a:rPr>
              <a:t>venue</a:t>
            </a:r>
          </a:p>
        </p:txBody>
      </p:sp>
      <p:sp>
        <p:nvSpPr>
          <p:cNvPr id="6" name="TextBox 5"/>
          <p:cNvSpPr txBox="1"/>
          <p:nvPr/>
        </p:nvSpPr>
        <p:spPr>
          <a:xfrm>
            <a:off x="706807" y="3347585"/>
            <a:ext cx="113314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a:t>
            </a:r>
            <a:r>
              <a:rPr lang="en-US" sz="1401" kern="0" dirty="0" smtClean="0">
                <a:ea typeface="Arial Unicode MS" pitchFamily="34" charset="-128"/>
                <a:cs typeface="Arial Unicode MS" pitchFamily="34" charset="-128"/>
              </a:rPr>
              <a:t>$110</a:t>
            </a:r>
            <a:endParaRPr lang="en-US" sz="1401" kern="0" dirty="0">
              <a:ea typeface="Arial Unicode MS" pitchFamily="34" charset="-128"/>
              <a:cs typeface="Arial Unicode MS" pitchFamily="34" charset="-128"/>
            </a:endParaRPr>
          </a:p>
        </p:txBody>
      </p:sp>
      <p:sp>
        <p:nvSpPr>
          <p:cNvPr id="7" name="TextBox 6"/>
          <p:cNvSpPr txBox="1"/>
          <p:nvPr/>
        </p:nvSpPr>
        <p:spPr>
          <a:xfrm>
            <a:off x="7727399" y="2224827"/>
            <a:ext cx="1224572" cy="461665"/>
          </a:xfrm>
          <a:prstGeom prst="rect">
            <a:avLst/>
          </a:prstGeom>
          <a:noFill/>
        </p:spPr>
        <p:txBody>
          <a:bodyPr wrap="square" lIns="0" tIns="0" rIns="0" bIns="0" rtlCol="0">
            <a:spAutoFit/>
          </a:bodyPr>
          <a:lstStyle/>
          <a:p>
            <a:pPr fontAlgn="base">
              <a:lnSpc>
                <a:spcPct val="150000"/>
              </a:lnSpc>
              <a:spcBef>
                <a:spcPts val="450"/>
              </a:spcBef>
              <a:spcAft>
                <a:spcPct val="0"/>
              </a:spcAft>
              <a:buClr>
                <a:srgbClr val="F0AB00"/>
              </a:buClr>
              <a:buSzPct val="80000"/>
            </a:pPr>
            <a:r>
              <a:rPr lang="en-US" sz="1000" kern="0" dirty="0">
                <a:ea typeface="Arial Unicode MS" pitchFamily="34" charset="-128"/>
                <a:cs typeface="Arial Unicode MS" pitchFamily="34" charset="-128"/>
              </a:rPr>
              <a:t>Realized FX by </a:t>
            </a:r>
            <a:r>
              <a:rPr lang="en-US" sz="1000" kern="0" dirty="0" smtClean="0">
                <a:ea typeface="Arial Unicode MS" pitchFamily="34" charset="-128"/>
                <a:cs typeface="Arial Unicode MS" pitchFamily="34" charset="-128"/>
              </a:rPr>
              <a:t>Revenue Accounting</a:t>
            </a:r>
            <a:endParaRPr lang="en-US" sz="1000" kern="0" dirty="0">
              <a:ea typeface="Arial Unicode MS" pitchFamily="34" charset="-128"/>
              <a:cs typeface="Arial Unicode MS" pitchFamily="34" charset="-128"/>
            </a:endParaRPr>
          </a:p>
        </p:txBody>
      </p:sp>
      <p:sp>
        <p:nvSpPr>
          <p:cNvPr id="8" name="Rectangle 7"/>
          <p:cNvSpPr/>
          <p:nvPr/>
        </p:nvSpPr>
        <p:spPr bwMode="gray">
          <a:xfrm>
            <a:off x="2710514" y="2196500"/>
            <a:ext cx="330796" cy="265130"/>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9" name="TextBox 8"/>
          <p:cNvSpPr txBox="1"/>
          <p:nvPr/>
        </p:nvSpPr>
        <p:spPr>
          <a:xfrm>
            <a:off x="2737524" y="3354374"/>
            <a:ext cx="102043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$120</a:t>
            </a:r>
          </a:p>
        </p:txBody>
      </p:sp>
      <p:sp>
        <p:nvSpPr>
          <p:cNvPr id="10" name="TextBox 9"/>
          <p:cNvSpPr txBox="1"/>
          <p:nvPr/>
        </p:nvSpPr>
        <p:spPr>
          <a:xfrm>
            <a:off x="2748868" y="1676092"/>
            <a:ext cx="93103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AR</a:t>
            </a:r>
          </a:p>
        </p:txBody>
      </p:sp>
      <p:sp>
        <p:nvSpPr>
          <p:cNvPr id="11" name="Rectangle 10"/>
          <p:cNvSpPr/>
          <p:nvPr/>
        </p:nvSpPr>
        <p:spPr bwMode="gray">
          <a:xfrm>
            <a:off x="2710514" y="2461629"/>
            <a:ext cx="330796" cy="843591"/>
          </a:xfrm>
          <a:prstGeom prst="rect">
            <a:avLst/>
          </a:prstGeom>
          <a:solidFill>
            <a:schemeClr val="accent1"/>
          </a:solidFill>
          <a:ln w="6350" algn="ctr">
            <a:no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2" name="TextBox 11"/>
          <p:cNvSpPr txBox="1"/>
          <p:nvPr/>
        </p:nvSpPr>
        <p:spPr>
          <a:xfrm>
            <a:off x="2748870" y="2253573"/>
            <a:ext cx="33855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a:t>
            </a:r>
          </a:p>
        </p:txBody>
      </p:sp>
      <p:grpSp>
        <p:nvGrpSpPr>
          <p:cNvPr id="13" name="Group 12"/>
          <p:cNvGrpSpPr/>
          <p:nvPr/>
        </p:nvGrpSpPr>
        <p:grpSpPr>
          <a:xfrm>
            <a:off x="6802287" y="1937732"/>
            <a:ext cx="992897" cy="1632211"/>
            <a:chOff x="6601481" y="3566714"/>
            <a:chExt cx="1323976" cy="2176472"/>
          </a:xfrm>
        </p:grpSpPr>
        <p:sp>
          <p:nvSpPr>
            <p:cNvPr id="14" name="TextBox 13"/>
            <p:cNvSpPr txBox="1"/>
            <p:nvPr/>
          </p:nvSpPr>
          <p:spPr>
            <a:xfrm>
              <a:off x="6601481" y="5455732"/>
              <a:ext cx="1323976" cy="2874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$125</a:t>
              </a:r>
            </a:p>
          </p:txBody>
        </p:sp>
        <p:grpSp>
          <p:nvGrpSpPr>
            <p:cNvPr id="15" name="Group 14"/>
            <p:cNvGrpSpPr/>
            <p:nvPr/>
          </p:nvGrpSpPr>
          <p:grpSpPr>
            <a:xfrm>
              <a:off x="7298687" y="3566714"/>
              <a:ext cx="441099" cy="1823472"/>
              <a:chOff x="7031266" y="3544836"/>
              <a:chExt cx="441099" cy="1830637"/>
            </a:xfrm>
          </p:grpSpPr>
          <p:sp>
            <p:nvSpPr>
              <p:cNvPr id="18" name="Rectangle 17"/>
              <p:cNvSpPr/>
              <p:nvPr/>
            </p:nvSpPr>
            <p:spPr bwMode="gray">
              <a:xfrm>
                <a:off x="7031266" y="3544836"/>
                <a:ext cx="441099" cy="361368"/>
              </a:xfrm>
              <a:prstGeom prst="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9" name="Rectangle 18"/>
              <p:cNvSpPr/>
              <p:nvPr/>
            </p:nvSpPr>
            <p:spPr bwMode="gray">
              <a:xfrm>
                <a:off x="7031266" y="3888021"/>
                <a:ext cx="441099" cy="338534"/>
              </a:xfrm>
              <a:prstGeom prst="rect">
                <a:avLst/>
              </a:prstGeom>
              <a:solidFill>
                <a:schemeClr val="tx2">
                  <a:lumMod val="60000"/>
                  <a:lumOff val="4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0" name="Rectangle 19"/>
              <p:cNvSpPr/>
              <p:nvPr/>
            </p:nvSpPr>
            <p:spPr bwMode="gray">
              <a:xfrm>
                <a:off x="7031266" y="4218239"/>
                <a:ext cx="441099" cy="1157234"/>
              </a:xfrm>
              <a:prstGeom prst="rect">
                <a:avLst/>
              </a:prstGeom>
              <a:solidFill>
                <a:schemeClr val="tx2">
                  <a:lumMod val="60000"/>
                  <a:lumOff val="40000"/>
                </a:schemeClr>
              </a:solidFill>
              <a:ln w="6350" algn="ctr">
                <a:solidFill>
                  <a:schemeClr val="tx1"/>
                </a:solidFill>
                <a:miter lim="800000"/>
                <a:headEnd/>
                <a:tailEnd/>
              </a:ln>
            </p:spPr>
            <p:txBody>
              <a:bodyPr vert="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a:t>
                </a:r>
              </a:p>
            </p:txBody>
          </p:sp>
        </p:grpSp>
        <p:sp>
          <p:nvSpPr>
            <p:cNvPr id="16" name="TextBox 15"/>
            <p:cNvSpPr txBox="1"/>
            <p:nvPr/>
          </p:nvSpPr>
          <p:spPr>
            <a:xfrm>
              <a:off x="7375565" y="3581385"/>
              <a:ext cx="364225" cy="2460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$5</a:t>
              </a:r>
            </a:p>
          </p:txBody>
        </p:sp>
        <p:sp>
          <p:nvSpPr>
            <p:cNvPr id="17" name="TextBox 16"/>
            <p:cNvSpPr txBox="1"/>
            <p:nvPr/>
          </p:nvSpPr>
          <p:spPr>
            <a:xfrm>
              <a:off x="7360179" y="3949541"/>
              <a:ext cx="451448" cy="2460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$10</a:t>
              </a:r>
            </a:p>
          </p:txBody>
        </p:sp>
      </p:grpSp>
      <p:sp>
        <p:nvSpPr>
          <p:cNvPr id="21" name="TextBox 20"/>
          <p:cNvSpPr txBox="1"/>
          <p:nvPr/>
        </p:nvSpPr>
        <p:spPr>
          <a:xfrm>
            <a:off x="4687853" y="1676092"/>
            <a:ext cx="9992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due</a:t>
            </a:r>
          </a:p>
        </p:txBody>
      </p:sp>
      <p:grpSp>
        <p:nvGrpSpPr>
          <p:cNvPr id="22" name="Group 21"/>
          <p:cNvGrpSpPr/>
          <p:nvPr/>
        </p:nvGrpSpPr>
        <p:grpSpPr>
          <a:xfrm>
            <a:off x="5131485" y="2187906"/>
            <a:ext cx="376911" cy="1117313"/>
            <a:chOff x="6021343" y="4395837"/>
            <a:chExt cx="502591" cy="1489880"/>
          </a:xfrm>
        </p:grpSpPr>
        <p:sp>
          <p:nvSpPr>
            <p:cNvPr id="23" name="Rectangle 22"/>
            <p:cNvSpPr/>
            <p:nvPr/>
          </p:nvSpPr>
          <p:spPr bwMode="gray">
            <a:xfrm>
              <a:off x="6021343" y="4395837"/>
              <a:ext cx="441099" cy="345927"/>
            </a:xfrm>
            <a:prstGeom prst="rect">
              <a:avLst/>
            </a:prstGeom>
            <a:solidFill>
              <a:schemeClr val="tx2">
                <a:lumMod val="60000"/>
                <a:lumOff val="4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4" name="Rectangle 23"/>
            <p:cNvSpPr/>
            <p:nvPr/>
          </p:nvSpPr>
          <p:spPr bwMode="gray">
            <a:xfrm>
              <a:off x="6021343" y="4741763"/>
              <a:ext cx="441099" cy="1143954"/>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5" name="TextBox 24"/>
            <p:cNvSpPr txBox="1"/>
            <p:nvPr/>
          </p:nvSpPr>
          <p:spPr>
            <a:xfrm>
              <a:off x="6072486" y="4464335"/>
              <a:ext cx="451448" cy="2874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a:t>
              </a:r>
            </a:p>
          </p:txBody>
        </p:sp>
      </p:grpSp>
      <p:cxnSp>
        <p:nvCxnSpPr>
          <p:cNvPr id="26" name="Straight Connector 25"/>
          <p:cNvCxnSpPr/>
          <p:nvPr/>
        </p:nvCxnSpPr>
        <p:spPr>
          <a:xfrm>
            <a:off x="408350" y="2440766"/>
            <a:ext cx="8492780" cy="621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7325147" y="6076800"/>
            <a:ext cx="1373813" cy="343051"/>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Revenue Accounting </a:t>
            </a:r>
            <a:r>
              <a:rPr lang="en-US" sz="1000" kern="0" dirty="0">
                <a:ea typeface="Arial Unicode MS" pitchFamily="34" charset="-128"/>
                <a:cs typeface="Arial Unicode MS" pitchFamily="34" charset="-128"/>
              </a:rPr>
              <a:t>Processing</a:t>
            </a:r>
          </a:p>
        </p:txBody>
      </p:sp>
      <p:sp>
        <p:nvSpPr>
          <p:cNvPr id="28" name="Oval 27"/>
          <p:cNvSpPr/>
          <p:nvPr/>
        </p:nvSpPr>
        <p:spPr bwMode="gray">
          <a:xfrm>
            <a:off x="861195"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29" name="Oval 28"/>
          <p:cNvSpPr/>
          <p:nvPr/>
        </p:nvSpPr>
        <p:spPr bwMode="gray">
          <a:xfrm>
            <a:off x="7123667"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4</a:t>
            </a:r>
          </a:p>
        </p:txBody>
      </p:sp>
      <p:sp>
        <p:nvSpPr>
          <p:cNvPr id="30" name="Rectangle 29"/>
          <p:cNvSpPr/>
          <p:nvPr/>
        </p:nvSpPr>
        <p:spPr bwMode="gray">
          <a:xfrm>
            <a:off x="654884" y="2442132"/>
            <a:ext cx="412620" cy="809828"/>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Unbilled AR</a:t>
            </a:r>
          </a:p>
        </p:txBody>
      </p:sp>
      <p:sp>
        <p:nvSpPr>
          <p:cNvPr id="31" name="Rectangle 30"/>
          <p:cNvSpPr/>
          <p:nvPr/>
        </p:nvSpPr>
        <p:spPr bwMode="gray">
          <a:xfrm>
            <a:off x="3142991" y="2442132"/>
            <a:ext cx="425400" cy="863089"/>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a:t>
            </a:r>
            <a:r>
              <a:rPr lang="en-US" altLang="zh-CN" sz="1401" kern="0" dirty="0">
                <a:ea typeface="Arial Unicode MS" pitchFamily="34" charset="-128"/>
                <a:cs typeface="Arial Unicode MS" pitchFamily="34" charset="-128"/>
              </a:rPr>
              <a:t>e</a:t>
            </a:r>
            <a:r>
              <a:rPr lang="en-US" sz="1401" kern="0" dirty="0">
                <a:ea typeface="Arial Unicode MS" pitchFamily="34" charset="-128"/>
                <a:cs typeface="Arial Unicode MS" pitchFamily="34" charset="-128"/>
              </a:rPr>
              <a:t>venue</a:t>
            </a:r>
          </a:p>
        </p:txBody>
      </p:sp>
      <p:sp>
        <p:nvSpPr>
          <p:cNvPr id="32" name="TextBox 31"/>
          <p:cNvSpPr txBox="1"/>
          <p:nvPr/>
        </p:nvSpPr>
        <p:spPr>
          <a:xfrm>
            <a:off x="501807" y="1676093"/>
            <a:ext cx="11552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sp>
        <p:nvSpPr>
          <p:cNvPr id="33" name="Oval 32"/>
          <p:cNvSpPr/>
          <p:nvPr/>
        </p:nvSpPr>
        <p:spPr bwMode="gray">
          <a:xfrm>
            <a:off x="2786958"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34" name="Oval 33"/>
          <p:cNvSpPr/>
          <p:nvPr/>
        </p:nvSpPr>
        <p:spPr bwMode="gray">
          <a:xfrm>
            <a:off x="4933786"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sp>
        <p:nvSpPr>
          <p:cNvPr id="35" name="TextBox 34"/>
          <p:cNvSpPr txBox="1"/>
          <p:nvPr/>
        </p:nvSpPr>
        <p:spPr>
          <a:xfrm>
            <a:off x="6631344" y="1676092"/>
            <a:ext cx="169076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Payment clears AR</a:t>
            </a:r>
          </a:p>
        </p:txBody>
      </p:sp>
      <p:sp>
        <p:nvSpPr>
          <p:cNvPr id="36" name="TextBox 35"/>
          <p:cNvSpPr txBox="1"/>
          <p:nvPr/>
        </p:nvSpPr>
        <p:spPr>
          <a:xfrm>
            <a:off x="419238" y="3785246"/>
            <a:ext cx="1913294" cy="1573123"/>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revenue and unbilled</a:t>
            </a:r>
            <a:r>
              <a:rPr lang="en-US" sz="1401" kern="0" dirty="0" smtClean="0">
                <a:ea typeface="Arial Unicode MS" pitchFamily="34" charset="-128"/>
                <a:cs typeface="Arial Unicode MS" pitchFamily="34" charset="-128"/>
              </a:rPr>
              <a:t>/ unpaid </a:t>
            </a:r>
            <a:r>
              <a:rPr lang="en-US" sz="1401" kern="0" dirty="0">
                <a:ea typeface="Arial Unicode MS" pitchFamily="34" charset="-128"/>
                <a:cs typeface="Arial Unicode MS" pitchFamily="34" charset="-128"/>
              </a:rPr>
              <a:t>revenue</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Monetary asset </a:t>
            </a:r>
            <a:r>
              <a:rPr lang="en-US" sz="1401" kern="0" dirty="0" smtClean="0">
                <a:ea typeface="Arial Unicode MS" pitchFamily="34" charset="-128"/>
                <a:cs typeface="Arial Unicode MS" pitchFamily="34" charset="-128"/>
              </a:rPr>
              <a:t>item (unbilled/ unpaid) is </a:t>
            </a:r>
            <a:r>
              <a:rPr lang="en-US" sz="1401" kern="0" dirty="0">
                <a:ea typeface="Arial Unicode MS" pitchFamily="34" charset="-128"/>
                <a:cs typeface="Arial Unicode MS" pitchFamily="34" charset="-128"/>
              </a:rPr>
              <a:t>first set-up</a:t>
            </a:r>
          </a:p>
        </p:txBody>
      </p:sp>
      <p:sp>
        <p:nvSpPr>
          <p:cNvPr id="37" name="TextBox 36"/>
          <p:cNvSpPr txBox="1"/>
          <p:nvPr/>
        </p:nvSpPr>
        <p:spPr>
          <a:xfrm>
            <a:off x="2332532" y="3785030"/>
            <a:ext cx="1957518" cy="2371290"/>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FI-AR </a:t>
            </a:r>
            <a:r>
              <a:rPr lang="en-US" sz="1401" kern="0" dirty="0" smtClean="0">
                <a:ea typeface="Arial Unicode MS" pitchFamily="34" charset="-128"/>
                <a:cs typeface="Arial Unicode MS" pitchFamily="34" charset="-128"/>
              </a:rPr>
              <a:t>posts </a:t>
            </a:r>
            <a:r>
              <a:rPr lang="en-US" sz="1401" kern="0" dirty="0">
                <a:ea typeface="Arial Unicode MS" pitchFamily="34" charset="-128"/>
                <a:cs typeface="Arial Unicode MS" pitchFamily="34" charset="-128"/>
              </a:rPr>
              <a:t>AR at the rate of billing instead of rate of unpaid/unbilled</a:t>
            </a: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Unbilled AR </a:t>
            </a:r>
            <a:r>
              <a:rPr lang="en-US" sz="1401" kern="0" dirty="0" smtClean="0">
                <a:ea typeface="Arial Unicode MS" pitchFamily="34" charset="-128"/>
                <a:cs typeface="Arial Unicode MS" pitchFamily="34" charset="-128"/>
              </a:rPr>
              <a:t>is cleared by billing in Revenue Accounting </a:t>
            </a:r>
            <a:endParaRPr lang="en-US" sz="1401" kern="0" dirty="0">
              <a:ea typeface="Arial Unicode MS" pitchFamily="34" charset="-128"/>
              <a:cs typeface="Arial Unicode MS" pitchFamily="34" charset="-128"/>
            </a:endParaRP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Different rate leads to balance in </a:t>
            </a:r>
            <a:r>
              <a:rPr lang="en-US" altLang="zh-CN" sz="1401" kern="0" dirty="0">
                <a:ea typeface="Arial Unicode MS" pitchFamily="34" charset="-128"/>
                <a:cs typeface="Arial Unicode MS" pitchFamily="34" charset="-128"/>
              </a:rPr>
              <a:t>Receivable Adjustment account</a:t>
            </a:r>
            <a:endParaRPr lang="en-US" sz="1401" kern="0" dirty="0">
              <a:ea typeface="Arial Unicode MS" pitchFamily="34" charset="-128"/>
              <a:cs typeface="Arial Unicode MS" pitchFamily="34" charset="-128"/>
            </a:endParaRPr>
          </a:p>
        </p:txBody>
      </p:sp>
      <p:sp>
        <p:nvSpPr>
          <p:cNvPr id="38" name="TextBox 37"/>
          <p:cNvSpPr txBox="1"/>
          <p:nvPr/>
        </p:nvSpPr>
        <p:spPr>
          <a:xfrm>
            <a:off x="4418147" y="3789823"/>
            <a:ext cx="2013320" cy="2263505"/>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posts Realized FX Diff. based on difference between Unpaid</a:t>
            </a:r>
            <a:r>
              <a:rPr lang="en-US" sz="1401" kern="0" dirty="0" smtClean="0">
                <a:ea typeface="Arial Unicode MS" pitchFamily="34" charset="-128"/>
                <a:cs typeface="Arial Unicode MS" pitchFamily="34" charset="-128"/>
              </a:rPr>
              <a:t>/ Unbilled </a:t>
            </a:r>
            <a:r>
              <a:rPr lang="en-US" sz="1401" kern="0" dirty="0">
                <a:ea typeface="Arial Unicode MS" pitchFamily="34" charset="-128"/>
                <a:cs typeface="Arial Unicode MS" pitchFamily="34" charset="-128"/>
              </a:rPr>
              <a:t>and </a:t>
            </a:r>
            <a:r>
              <a:rPr lang="en-US" sz="1401" kern="0" dirty="0" smtClean="0">
                <a:ea typeface="Arial Unicode MS" pitchFamily="34" charset="-128"/>
                <a:cs typeface="Arial Unicode MS" pitchFamily="34" charset="-128"/>
              </a:rPr>
              <a:t>invoice in the period when invoice is due</a:t>
            </a:r>
            <a:endParaRPr lang="en-US" sz="1401" kern="0" dirty="0">
              <a:ea typeface="Arial Unicode MS" pitchFamily="34" charset="-128"/>
              <a:cs typeface="Arial Unicode MS" pitchFamily="34" charset="-128"/>
            </a:endParaRP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Receivable Adjustment account will have zero balance</a:t>
            </a:r>
          </a:p>
        </p:txBody>
      </p:sp>
      <p:sp>
        <p:nvSpPr>
          <p:cNvPr id="39" name="TextBox 38"/>
          <p:cNvSpPr txBox="1"/>
          <p:nvPr/>
        </p:nvSpPr>
        <p:spPr>
          <a:xfrm>
            <a:off x="6593615" y="3785031"/>
            <a:ext cx="1766219" cy="1832361"/>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AR </a:t>
            </a:r>
            <a:r>
              <a:rPr lang="en-US" sz="1401" kern="0" dirty="0" smtClean="0">
                <a:ea typeface="Arial Unicode MS" pitchFamily="34" charset="-128"/>
                <a:cs typeface="Arial Unicode MS" pitchFamily="34" charset="-128"/>
              </a:rPr>
              <a:t>clearing </a:t>
            </a:r>
            <a:r>
              <a:rPr lang="en-US" sz="1401" kern="0" dirty="0">
                <a:ea typeface="Arial Unicode MS" pitchFamily="34" charset="-128"/>
                <a:cs typeface="Arial Unicode MS" pitchFamily="34" charset="-128"/>
              </a:rPr>
              <a:t>by Cash leads to Realized Ex Diff.</a:t>
            </a: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Realized Ex. Diff from </a:t>
            </a:r>
            <a:r>
              <a:rPr lang="en-US" sz="1401" kern="0" dirty="0" smtClean="0">
                <a:ea typeface="Arial Unicode MS" pitchFamily="34" charset="-128"/>
                <a:cs typeface="Arial Unicode MS" pitchFamily="34" charset="-128"/>
              </a:rPr>
              <a:t>FI-AR </a:t>
            </a:r>
            <a:r>
              <a:rPr lang="en-US" sz="1401" kern="0" dirty="0">
                <a:ea typeface="Arial Unicode MS" pitchFamily="34" charset="-128"/>
                <a:cs typeface="Arial Unicode MS" pitchFamily="34" charset="-128"/>
              </a:rPr>
              <a:t>and </a:t>
            </a: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sums to the correct amount</a:t>
            </a:r>
          </a:p>
        </p:txBody>
      </p:sp>
      <p:sp>
        <p:nvSpPr>
          <p:cNvPr id="40" name="Rounded Rectangle 39"/>
          <p:cNvSpPr/>
          <p:nvPr/>
        </p:nvSpPr>
        <p:spPr bwMode="gray">
          <a:xfrm>
            <a:off x="7325147" y="5721138"/>
            <a:ext cx="1373814" cy="295092"/>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FI-AR Processing</a:t>
            </a:r>
          </a:p>
        </p:txBody>
      </p:sp>
      <p:cxnSp>
        <p:nvCxnSpPr>
          <p:cNvPr id="41" name="Straight Connector 40"/>
          <p:cNvCxnSpPr/>
          <p:nvPr/>
        </p:nvCxnSpPr>
        <p:spPr>
          <a:xfrm>
            <a:off x="372836" y="2189629"/>
            <a:ext cx="8492780" cy="621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09819" y="1996773"/>
            <a:ext cx="1224572" cy="1538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000" kern="0" dirty="0">
                <a:ea typeface="Arial Unicode MS" pitchFamily="34" charset="-128"/>
                <a:cs typeface="Arial Unicode MS" pitchFamily="34" charset="-128"/>
              </a:rPr>
              <a:t>Realized FX by FI-AR</a:t>
            </a:r>
          </a:p>
        </p:txBody>
      </p:sp>
    </p:spTree>
    <p:extLst>
      <p:ext uri="{BB962C8B-B14F-4D97-AF65-F5344CB8AC3E}">
        <p14:creationId xmlns:p14="http://schemas.microsoft.com/office/powerpoint/2010/main" val="2308202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Adjust Exchange Difference</a:t>
            </a:r>
            <a:br>
              <a:rPr lang="en-US" dirty="0" smtClean="0"/>
            </a:br>
            <a:r>
              <a:rPr lang="en-US" sz="2000" dirty="0">
                <a:latin typeface="+mn-lt"/>
              </a:rPr>
              <a:t>Example: Unbilled Receivable </a:t>
            </a:r>
            <a:r>
              <a:rPr lang="en-US" sz="2000" dirty="0" smtClean="0">
                <a:latin typeface="+mn-lt"/>
              </a:rPr>
              <a:t>Cleared by </a:t>
            </a:r>
            <a:r>
              <a:rPr lang="en-US" sz="2000" dirty="0">
                <a:latin typeface="+mn-lt"/>
              </a:rPr>
              <a:t>Billing</a:t>
            </a:r>
          </a:p>
        </p:txBody>
      </p:sp>
      <p:sp>
        <p:nvSpPr>
          <p:cNvPr id="3" name="Rectangle 2"/>
          <p:cNvSpPr/>
          <p:nvPr/>
        </p:nvSpPr>
        <p:spPr bwMode="gray">
          <a:xfrm>
            <a:off x="4097883" y="1981202"/>
            <a:ext cx="1199890" cy="44873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 $</a:t>
            </a:r>
            <a:r>
              <a:rPr lang="en-US" sz="1401" dirty="0"/>
              <a:t>120</a:t>
            </a:r>
          </a:p>
        </p:txBody>
      </p:sp>
      <p:cxnSp>
        <p:nvCxnSpPr>
          <p:cNvPr id="4" name="Straight Connector 3"/>
          <p:cNvCxnSpPr/>
          <p:nvPr/>
        </p:nvCxnSpPr>
        <p:spPr>
          <a:xfrm flipV="1">
            <a:off x="592667" y="2418827"/>
            <a:ext cx="8342611" cy="111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gray">
          <a:xfrm>
            <a:off x="2442345" y="1981202"/>
            <a:ext cx="1225602" cy="448736"/>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100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120</a:t>
            </a:r>
          </a:p>
        </p:txBody>
      </p:sp>
      <p:cxnSp>
        <p:nvCxnSpPr>
          <p:cNvPr id="6" name="Straight Connector 5"/>
          <p:cNvCxnSpPr/>
          <p:nvPr/>
        </p:nvCxnSpPr>
        <p:spPr>
          <a:xfrm>
            <a:off x="589264" y="3684125"/>
            <a:ext cx="8346015" cy="124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1516" y="4865115"/>
            <a:ext cx="8190015" cy="57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1630" y="6159196"/>
            <a:ext cx="83099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9898" y="4623787"/>
            <a:ext cx="495903"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0" name="TextBox 9"/>
          <p:cNvSpPr txBox="1"/>
          <p:nvPr/>
        </p:nvSpPr>
        <p:spPr>
          <a:xfrm>
            <a:off x="5514443" y="2067974"/>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11" name="TextBox 10"/>
          <p:cNvSpPr txBox="1"/>
          <p:nvPr/>
        </p:nvSpPr>
        <p:spPr>
          <a:xfrm>
            <a:off x="1460356" y="1979249"/>
            <a:ext cx="905445" cy="431144"/>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Unbilled Receivable</a:t>
            </a:r>
          </a:p>
        </p:txBody>
      </p:sp>
      <p:sp>
        <p:nvSpPr>
          <p:cNvPr id="12" name="TextBox 11"/>
          <p:cNvSpPr txBox="1"/>
          <p:nvPr/>
        </p:nvSpPr>
        <p:spPr>
          <a:xfrm>
            <a:off x="1460356" y="3386252"/>
            <a:ext cx="905445"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3" name="TextBox 12"/>
          <p:cNvSpPr txBox="1"/>
          <p:nvPr/>
        </p:nvSpPr>
        <p:spPr>
          <a:xfrm>
            <a:off x="1869898" y="5794492"/>
            <a:ext cx="495903"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Cash</a:t>
            </a:r>
          </a:p>
        </p:txBody>
      </p:sp>
      <p:sp>
        <p:nvSpPr>
          <p:cNvPr id="14" name="Oval 13"/>
          <p:cNvSpPr/>
          <p:nvPr/>
        </p:nvSpPr>
        <p:spPr bwMode="gray">
          <a:xfrm>
            <a:off x="283481" y="2093115"/>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5" name="Oval 14"/>
          <p:cNvSpPr/>
          <p:nvPr/>
        </p:nvSpPr>
        <p:spPr bwMode="gray">
          <a:xfrm>
            <a:off x="283481" y="3363488"/>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16" name="Oval 15"/>
          <p:cNvSpPr/>
          <p:nvPr/>
        </p:nvSpPr>
        <p:spPr bwMode="gray">
          <a:xfrm>
            <a:off x="283481" y="4615603"/>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17" name="Oval 16"/>
          <p:cNvSpPr/>
          <p:nvPr/>
        </p:nvSpPr>
        <p:spPr bwMode="gray">
          <a:xfrm>
            <a:off x="283481" y="5849043"/>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4</a:t>
            </a:r>
          </a:p>
        </p:txBody>
      </p:sp>
      <p:sp>
        <p:nvSpPr>
          <p:cNvPr id="18" name="Rectangle 17"/>
          <p:cNvSpPr/>
          <p:nvPr/>
        </p:nvSpPr>
        <p:spPr bwMode="gray">
          <a:xfrm>
            <a:off x="2442347" y="3253328"/>
            <a:ext cx="1225602" cy="43079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00/$130</a:t>
            </a:r>
          </a:p>
        </p:txBody>
      </p:sp>
      <p:sp>
        <p:nvSpPr>
          <p:cNvPr id="19" name="Rectangle 18"/>
          <p:cNvSpPr/>
          <p:nvPr/>
        </p:nvSpPr>
        <p:spPr bwMode="gray">
          <a:xfrm>
            <a:off x="2442345" y="5362032"/>
            <a:ext cx="1225602" cy="797165"/>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135</a:t>
            </a:r>
          </a:p>
        </p:txBody>
      </p:sp>
      <p:sp>
        <p:nvSpPr>
          <p:cNvPr id="20" name="TextBox 19"/>
          <p:cNvSpPr txBox="1"/>
          <p:nvPr/>
        </p:nvSpPr>
        <p:spPr>
          <a:xfrm>
            <a:off x="913009" y="1760294"/>
            <a:ext cx="456391"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Rate</a:t>
            </a:r>
          </a:p>
        </p:txBody>
      </p:sp>
      <p:sp>
        <p:nvSpPr>
          <p:cNvPr id="21" name="TextBox 20"/>
          <p:cNvSpPr txBox="1"/>
          <p:nvPr/>
        </p:nvSpPr>
        <p:spPr>
          <a:xfrm>
            <a:off x="198797" y="1763804"/>
            <a:ext cx="64601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2" name="TextBox 21"/>
          <p:cNvSpPr txBox="1"/>
          <p:nvPr/>
        </p:nvSpPr>
        <p:spPr>
          <a:xfrm>
            <a:off x="927260" y="2214492"/>
            <a:ext cx="59024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1.2</a:t>
            </a:r>
          </a:p>
        </p:txBody>
      </p:sp>
      <p:sp>
        <p:nvSpPr>
          <p:cNvPr id="23" name="TextBox 22"/>
          <p:cNvSpPr txBox="1"/>
          <p:nvPr/>
        </p:nvSpPr>
        <p:spPr>
          <a:xfrm>
            <a:off x="933884" y="3468680"/>
            <a:ext cx="26480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1.3</a:t>
            </a:r>
          </a:p>
        </p:txBody>
      </p:sp>
      <p:sp>
        <p:nvSpPr>
          <p:cNvPr id="24" name="Rectangle 23"/>
          <p:cNvSpPr/>
          <p:nvPr/>
        </p:nvSpPr>
        <p:spPr bwMode="gray">
          <a:xfrm>
            <a:off x="4097883" y="3119508"/>
            <a:ext cx="1199890" cy="56461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€100/$120</a:t>
            </a:r>
          </a:p>
        </p:txBody>
      </p:sp>
      <p:sp>
        <p:nvSpPr>
          <p:cNvPr id="25" name="TextBox 24"/>
          <p:cNvSpPr txBox="1"/>
          <p:nvPr/>
        </p:nvSpPr>
        <p:spPr>
          <a:xfrm>
            <a:off x="5514443" y="3341078"/>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6" name="TextBox 25"/>
          <p:cNvSpPr txBox="1"/>
          <p:nvPr/>
        </p:nvSpPr>
        <p:spPr>
          <a:xfrm>
            <a:off x="1460356" y="3045158"/>
            <a:ext cx="905445"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Rec. Adj.</a:t>
            </a:r>
            <a:endParaRPr lang="en-US" sz="1401" kern="0" dirty="0">
              <a:ea typeface="Arial Unicode MS" pitchFamily="34" charset="-128"/>
              <a:cs typeface="Arial Unicode MS" pitchFamily="34" charset="-128"/>
            </a:endParaRPr>
          </a:p>
        </p:txBody>
      </p:sp>
      <p:sp>
        <p:nvSpPr>
          <p:cNvPr id="27" name="Rectangle 26"/>
          <p:cNvSpPr/>
          <p:nvPr/>
        </p:nvSpPr>
        <p:spPr bwMode="gray">
          <a:xfrm>
            <a:off x="2442347" y="3109281"/>
            <a:ext cx="1225602" cy="15817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28" name="Rectangle 27"/>
          <p:cNvSpPr/>
          <p:nvPr/>
        </p:nvSpPr>
        <p:spPr bwMode="gray">
          <a:xfrm>
            <a:off x="2442347" y="4170854"/>
            <a:ext cx="1225602" cy="70001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00/$130</a:t>
            </a:r>
          </a:p>
        </p:txBody>
      </p:sp>
      <p:sp>
        <p:nvSpPr>
          <p:cNvPr id="29" name="Rectangle 28"/>
          <p:cNvSpPr/>
          <p:nvPr/>
        </p:nvSpPr>
        <p:spPr bwMode="gray">
          <a:xfrm>
            <a:off x="4097883" y="4306254"/>
            <a:ext cx="1199890" cy="56461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€100/$120</a:t>
            </a:r>
          </a:p>
        </p:txBody>
      </p:sp>
      <p:sp>
        <p:nvSpPr>
          <p:cNvPr id="30" name="TextBox 29"/>
          <p:cNvSpPr txBox="1"/>
          <p:nvPr/>
        </p:nvSpPr>
        <p:spPr>
          <a:xfrm>
            <a:off x="5514443" y="4527416"/>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1" name="Rectangle 30"/>
          <p:cNvSpPr/>
          <p:nvPr/>
        </p:nvSpPr>
        <p:spPr bwMode="gray">
          <a:xfrm>
            <a:off x="4097883" y="5649720"/>
            <a:ext cx="1199890" cy="50947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 $</a:t>
            </a:r>
            <a:r>
              <a:rPr lang="en-US" sz="1401" dirty="0"/>
              <a:t>120</a:t>
            </a:r>
          </a:p>
        </p:txBody>
      </p:sp>
      <p:sp>
        <p:nvSpPr>
          <p:cNvPr id="32" name="Rectangle 31"/>
          <p:cNvSpPr/>
          <p:nvPr/>
        </p:nvSpPr>
        <p:spPr bwMode="gray">
          <a:xfrm>
            <a:off x="4097883" y="4165100"/>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33" name="Rectangle 32"/>
          <p:cNvSpPr/>
          <p:nvPr/>
        </p:nvSpPr>
        <p:spPr bwMode="gray">
          <a:xfrm>
            <a:off x="4097883" y="5509834"/>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34" name="Rectangle 33"/>
          <p:cNvSpPr/>
          <p:nvPr/>
        </p:nvSpPr>
        <p:spPr bwMode="gray">
          <a:xfrm>
            <a:off x="4097883" y="5362028"/>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0/$5</a:t>
            </a:r>
          </a:p>
        </p:txBody>
      </p:sp>
      <p:sp>
        <p:nvSpPr>
          <p:cNvPr id="35" name="TextBox 34"/>
          <p:cNvSpPr txBox="1"/>
          <p:nvPr/>
        </p:nvSpPr>
        <p:spPr>
          <a:xfrm>
            <a:off x="5514443" y="5868579"/>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6" name="TextBox 35"/>
          <p:cNvSpPr txBox="1"/>
          <p:nvPr/>
        </p:nvSpPr>
        <p:spPr>
          <a:xfrm>
            <a:off x="5514443" y="5532629"/>
            <a:ext cx="236273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a:t>
            </a:r>
            <a:r>
              <a:rPr lang="en-US" sz="1401" kern="0" dirty="0" smtClean="0">
                <a:ea typeface="Arial Unicode MS" pitchFamily="34" charset="-128"/>
                <a:cs typeface="Arial Unicode MS" pitchFamily="34" charset="-128"/>
              </a:rPr>
              <a:t>Revenue Accounting</a:t>
            </a:r>
            <a:endParaRPr lang="en-US" sz="1401" kern="0" dirty="0">
              <a:ea typeface="Arial Unicode MS" pitchFamily="34" charset="-128"/>
              <a:cs typeface="Arial Unicode MS" pitchFamily="34" charset="-128"/>
            </a:endParaRPr>
          </a:p>
        </p:txBody>
      </p:sp>
      <p:sp>
        <p:nvSpPr>
          <p:cNvPr id="37" name="TextBox 36"/>
          <p:cNvSpPr txBox="1"/>
          <p:nvPr/>
        </p:nvSpPr>
        <p:spPr>
          <a:xfrm>
            <a:off x="5514443" y="5272625"/>
            <a:ext cx="1008073"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FI-AR</a:t>
            </a:r>
          </a:p>
        </p:txBody>
      </p:sp>
      <p:sp>
        <p:nvSpPr>
          <p:cNvPr id="38" name="TextBox 37"/>
          <p:cNvSpPr txBox="1"/>
          <p:nvPr/>
        </p:nvSpPr>
        <p:spPr>
          <a:xfrm>
            <a:off x="5514443" y="4095631"/>
            <a:ext cx="248655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a:t>
            </a:r>
            <a:r>
              <a:rPr lang="en-US" sz="1401" kern="0" dirty="0" smtClean="0">
                <a:ea typeface="Arial Unicode MS" pitchFamily="34" charset="-128"/>
                <a:cs typeface="Arial Unicode MS" pitchFamily="34" charset="-128"/>
              </a:rPr>
              <a:t>Revenue Accounting</a:t>
            </a:r>
            <a:endParaRPr lang="en-US" sz="1401" kern="0" dirty="0">
              <a:ea typeface="Arial Unicode MS" pitchFamily="34" charset="-128"/>
              <a:cs typeface="Arial Unicode MS" pitchFamily="34" charset="-128"/>
            </a:endParaRPr>
          </a:p>
        </p:txBody>
      </p:sp>
      <p:sp>
        <p:nvSpPr>
          <p:cNvPr id="39" name="TextBox 38"/>
          <p:cNvSpPr txBox="1"/>
          <p:nvPr/>
        </p:nvSpPr>
        <p:spPr>
          <a:xfrm>
            <a:off x="853826" y="5824008"/>
            <a:ext cx="34566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1.35</a:t>
            </a:r>
          </a:p>
        </p:txBody>
      </p:sp>
    </p:spTree>
    <p:extLst>
      <p:ext uri="{BB962C8B-B14F-4D97-AF65-F5344CB8AC3E}">
        <p14:creationId xmlns:p14="http://schemas.microsoft.com/office/powerpoint/2010/main" val="2269871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Exchange Difference with </a:t>
            </a:r>
            <a:r>
              <a:rPr lang="en-US" altLang="zh-CN" dirty="0" smtClean="0"/>
              <a:t>Average Rate</a:t>
            </a:r>
            <a:endParaRPr lang="en-US" dirty="0"/>
          </a:p>
        </p:txBody>
      </p:sp>
      <p:sp>
        <p:nvSpPr>
          <p:cNvPr id="3" name="Text Placeholder 2"/>
          <p:cNvSpPr>
            <a:spLocks noGrp="1"/>
          </p:cNvSpPr>
          <p:nvPr>
            <p:ph type="body" sz="quarter" idx="10"/>
          </p:nvPr>
        </p:nvSpPr>
        <p:spPr>
          <a:xfrm>
            <a:off x="324058" y="1414856"/>
            <a:ext cx="8257968" cy="2804720"/>
          </a:xfrm>
        </p:spPr>
        <p:txBody>
          <a:bodyPr/>
          <a:lstStyle/>
          <a:p>
            <a:pPr marL="285731" indent="-285731">
              <a:spcBef>
                <a:spcPts val="600"/>
              </a:spcBef>
              <a:buFont typeface="Arial" panose="020B0604020202020204" pitchFamily="34" charset="0"/>
              <a:buChar char="•"/>
            </a:pPr>
            <a:r>
              <a:rPr lang="en-US" b="0" dirty="0" smtClean="0"/>
              <a:t>When monetary asset item such Receivable/Contract Asset is built up by revenue recognition </a:t>
            </a:r>
            <a:r>
              <a:rPr lang="en-US" altLang="zh-CN" b="0" dirty="0" smtClean="0"/>
              <a:t>in advance of billing</a:t>
            </a:r>
            <a:r>
              <a:rPr lang="en-US" b="0" dirty="0" smtClean="0"/>
              <a:t>, it can be built up by multiple revenue recognition</a:t>
            </a:r>
          </a:p>
          <a:p>
            <a:pPr marL="285731" indent="-285731">
              <a:spcBef>
                <a:spcPts val="600"/>
              </a:spcBef>
              <a:buFont typeface="Arial" panose="020B0604020202020204" pitchFamily="34" charset="0"/>
              <a:buChar char="•"/>
            </a:pPr>
            <a:r>
              <a:rPr lang="en-US" b="0" dirty="0" smtClean="0"/>
              <a:t>At later stage, when </a:t>
            </a:r>
            <a:r>
              <a:rPr lang="en-US" altLang="zh-CN" b="0" dirty="0" smtClean="0"/>
              <a:t>calculating the exchange difference between billing and the monetary asset, Revenue Accounting uses an average rate, which is similar to revenue recognition from liability.</a:t>
            </a:r>
          </a:p>
          <a:p>
            <a:pPr>
              <a:spcBef>
                <a:spcPts val="600"/>
              </a:spcBef>
            </a:pPr>
            <a:r>
              <a:rPr lang="en-US" altLang="zh-CN" b="0" dirty="0"/>
              <a:t>Example:</a:t>
            </a:r>
          </a:p>
          <a:p>
            <a:pPr marL="285731" indent="-285731">
              <a:spcBef>
                <a:spcPts val="600"/>
              </a:spcBef>
              <a:buFont typeface="Arial" panose="020B0604020202020204" pitchFamily="34" charset="0"/>
              <a:buChar char="•"/>
            </a:pPr>
            <a:r>
              <a:rPr lang="en-US" altLang="zh-CN" b="0" dirty="0" smtClean="0"/>
              <a:t>Revenue recognition stars in </a:t>
            </a:r>
            <a:r>
              <a:rPr lang="en-US" altLang="zh-CN" b="0" dirty="0"/>
              <a:t>the first 2 periods</a:t>
            </a:r>
          </a:p>
          <a:p>
            <a:pPr marL="285731" indent="-285731">
              <a:spcBef>
                <a:spcPts val="600"/>
              </a:spcBef>
              <a:buFont typeface="Arial" panose="020B0604020202020204" pitchFamily="34" charset="0"/>
              <a:buChar char="•"/>
            </a:pPr>
            <a:r>
              <a:rPr lang="en-US" altLang="zh-CN" b="0" dirty="0" smtClean="0"/>
              <a:t>Billing is issued afterwards </a:t>
            </a:r>
            <a:r>
              <a:rPr lang="en-US" altLang="zh-CN" b="0" dirty="0"/>
              <a:t>from the 3</a:t>
            </a:r>
            <a:r>
              <a:rPr lang="en-US" altLang="zh-CN" b="0" baseline="30000" dirty="0"/>
              <a:t>rd</a:t>
            </a:r>
            <a:r>
              <a:rPr lang="en-US" altLang="zh-CN" b="0" dirty="0"/>
              <a:t> period</a:t>
            </a:r>
          </a:p>
          <a:p>
            <a:pPr marL="285731" indent="-285731" algn="r">
              <a:spcBef>
                <a:spcPts val="600"/>
              </a:spcBef>
              <a:buFont typeface="Arial" panose="020B0604020202020204" pitchFamily="34" charset="0"/>
              <a:buChar char="•"/>
            </a:pPr>
            <a:endParaRPr lang="en-US" sz="1401" b="0" dirty="0"/>
          </a:p>
        </p:txBody>
      </p:sp>
      <p:graphicFrame>
        <p:nvGraphicFramePr>
          <p:cNvPr id="4" name="Table 3"/>
          <p:cNvGraphicFramePr>
            <a:graphicFrameLocks noGrp="1"/>
          </p:cNvGraphicFramePr>
          <p:nvPr>
            <p:extLst>
              <p:ext uri="{D42A27DB-BD31-4B8C-83A1-F6EECF244321}">
                <p14:modId xmlns:p14="http://schemas.microsoft.com/office/powerpoint/2010/main" val="550859690"/>
              </p:ext>
            </p:extLst>
          </p:nvPr>
        </p:nvGraphicFramePr>
        <p:xfrm>
          <a:off x="428832" y="4219574"/>
          <a:ext cx="7276894" cy="2214880"/>
        </p:xfrm>
        <a:graphic>
          <a:graphicData uri="http://schemas.openxmlformats.org/drawingml/2006/table">
            <a:tbl>
              <a:tblPr firstRow="1" bandRow="1">
                <a:tableStyleId>{3C2FFA5D-87B4-456A-9821-1D502468CF0F}</a:tableStyleId>
              </a:tblPr>
              <a:tblGrid>
                <a:gridCol w="790370"/>
                <a:gridCol w="752476"/>
                <a:gridCol w="1638301"/>
                <a:gridCol w="1276349"/>
                <a:gridCol w="1209674"/>
                <a:gridCol w="1609724"/>
              </a:tblGrid>
              <a:tr h="731520">
                <a:tc>
                  <a:txBody>
                    <a:bodyPr/>
                    <a:lstStyle/>
                    <a:p>
                      <a:r>
                        <a:rPr lang="en-US" sz="1400" dirty="0" smtClean="0"/>
                        <a:t>Period</a:t>
                      </a:r>
                      <a:endParaRPr lang="en-US" sz="1400" dirty="0"/>
                    </a:p>
                  </a:txBody>
                  <a:tcPr marL="91441" marR="91441" marT="45719" marB="45719"/>
                </a:tc>
                <a:tc>
                  <a:txBody>
                    <a:bodyPr/>
                    <a:lstStyle/>
                    <a:p>
                      <a:r>
                        <a:rPr lang="en-US" sz="1400" dirty="0" smtClean="0"/>
                        <a:t>Period</a:t>
                      </a:r>
                      <a:r>
                        <a:rPr lang="en-US" sz="1400" baseline="0" dirty="0" smtClean="0"/>
                        <a:t> rate</a:t>
                      </a:r>
                      <a:endParaRPr lang="en-US" sz="1400" dirty="0"/>
                    </a:p>
                  </a:txBody>
                  <a:tcPr marL="91441" marR="91441" marT="45719" marB="45719"/>
                </a:tc>
                <a:tc>
                  <a:txBody>
                    <a:bodyPr/>
                    <a:lstStyle/>
                    <a:p>
                      <a:r>
                        <a:rPr lang="en-US" sz="1400" dirty="0" smtClean="0"/>
                        <a:t>Revenue</a:t>
                      </a:r>
                      <a:r>
                        <a:rPr lang="en-US" sz="1400" baseline="0" dirty="0" smtClean="0"/>
                        <a:t> Recognition</a:t>
                      </a:r>
                    </a:p>
                    <a:p>
                      <a:r>
                        <a:rPr lang="en-US" sz="1400" baseline="0" dirty="0" smtClean="0"/>
                        <a:t>(USD/EUR)</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altLang="zh-CN" sz="1400" dirty="0" smtClean="0"/>
                        <a:t>Total Unbilled Receivable</a:t>
                      </a:r>
                      <a:endParaRPr lang="en-US" sz="1400" dirty="0"/>
                    </a:p>
                  </a:txBody>
                  <a:tcPr marL="91441" marR="91441" marT="45719" marB="45719"/>
                </a:tc>
                <a:tc>
                  <a:txBody>
                    <a:bodyPr/>
                    <a:lstStyle/>
                    <a:p>
                      <a:r>
                        <a:rPr lang="en-US" sz="1400" dirty="0" smtClean="0"/>
                        <a:t>Billing</a:t>
                      </a:r>
                      <a:r>
                        <a:rPr lang="en-US" sz="1400" baseline="0" dirty="0" smtClean="0"/>
                        <a:t> Amount</a:t>
                      </a:r>
                    </a:p>
                    <a:p>
                      <a:r>
                        <a:rPr lang="en-US" sz="1400" baseline="0" dirty="0" smtClean="0"/>
                        <a:t>(USD/EUR)</a:t>
                      </a:r>
                      <a:endParaRPr lang="en-US" sz="1400" dirty="0"/>
                    </a:p>
                  </a:txBody>
                  <a:tcPr marL="91441" marR="91441" marT="45719" marB="45719"/>
                </a:tc>
                <a:tc>
                  <a:txBody>
                    <a:bodyPr/>
                    <a:lstStyle/>
                    <a:p>
                      <a:r>
                        <a:rPr lang="en-US" sz="1400" dirty="0" smtClean="0"/>
                        <a:t>Ex.</a:t>
                      </a:r>
                      <a:r>
                        <a:rPr lang="en-US" sz="1400" baseline="0" dirty="0" smtClean="0"/>
                        <a:t> Diff. by RAR</a:t>
                      </a:r>
                      <a:endParaRPr lang="en-US" sz="1400" dirty="0"/>
                    </a:p>
                  </a:txBody>
                  <a:tcPr marL="91441" marR="91441" marT="45719" marB="45719"/>
                </a:tc>
              </a:tr>
              <a:tr h="370840">
                <a:tc>
                  <a:txBody>
                    <a:bodyPr/>
                    <a:lstStyle/>
                    <a:p>
                      <a:r>
                        <a:rPr lang="en-US" sz="1400" dirty="0" smtClean="0"/>
                        <a:t>1</a:t>
                      </a:r>
                      <a:endParaRPr lang="en-US" sz="1400" dirty="0"/>
                    </a:p>
                  </a:txBody>
                  <a:tcPr marL="91441" marR="91441" marT="45719" marB="45719"/>
                </a:tc>
                <a:tc>
                  <a:txBody>
                    <a:bodyPr/>
                    <a:lstStyle/>
                    <a:p>
                      <a:r>
                        <a:rPr lang="en-US" sz="1400" dirty="0" smtClean="0"/>
                        <a:t>0.8</a:t>
                      </a:r>
                      <a:endParaRPr lang="en-US" sz="1400" dirty="0"/>
                    </a:p>
                  </a:txBody>
                  <a:tcPr marL="91441" marR="91441" marT="45719" marB="45719"/>
                </a:tc>
                <a:tc>
                  <a:txBody>
                    <a:bodyPr/>
                    <a:lstStyle/>
                    <a:p>
                      <a:r>
                        <a:rPr lang="en-US" sz="1400" dirty="0" smtClean="0"/>
                        <a:t>$100/ €80</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€80</a:t>
                      </a:r>
                    </a:p>
                  </a:txBody>
                  <a:tcPr marL="91441" marR="91441" marT="45719" marB="45719"/>
                </a:tc>
                <a:tc>
                  <a:txBody>
                    <a:bodyPr/>
                    <a:lstStyle/>
                    <a:p>
                      <a:r>
                        <a:rPr lang="en-US" sz="1400" dirty="0" smtClean="0"/>
                        <a:t>N/A</a:t>
                      </a:r>
                      <a:endParaRPr lang="en-US" sz="1400" dirty="0"/>
                    </a:p>
                  </a:txBody>
                  <a:tcPr marL="91441" marR="91441" marT="45719" marB="45719"/>
                </a:tc>
                <a:tc>
                  <a:txBody>
                    <a:bodyPr/>
                    <a:lstStyle/>
                    <a:p>
                      <a:endParaRPr lang="en-US" sz="1400" dirty="0"/>
                    </a:p>
                  </a:txBody>
                  <a:tcPr marL="91441" marR="91441" marT="45719" marB="45719"/>
                </a:tc>
              </a:tr>
              <a:tr h="370840">
                <a:tc>
                  <a:txBody>
                    <a:bodyPr/>
                    <a:lstStyle/>
                    <a:p>
                      <a:r>
                        <a:rPr lang="en-US" sz="1400" dirty="0" smtClean="0"/>
                        <a:t>2</a:t>
                      </a:r>
                      <a:endParaRPr lang="en-US" sz="1400" dirty="0"/>
                    </a:p>
                  </a:txBody>
                  <a:tcPr marL="91441" marR="91441" marT="45719" marB="45719"/>
                </a:tc>
                <a:tc>
                  <a:txBody>
                    <a:bodyPr/>
                    <a:lstStyle/>
                    <a:p>
                      <a:r>
                        <a:rPr lang="en-US" sz="1400" dirty="0" smtClean="0"/>
                        <a:t>0.9</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€90</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$200/ €170</a:t>
                      </a:r>
                    </a:p>
                  </a:txBody>
                  <a:tcPr marL="91441" marR="91441" marT="45719" marB="45719"/>
                </a:tc>
                <a:tc>
                  <a:txBody>
                    <a:bodyPr/>
                    <a:lstStyle/>
                    <a:p>
                      <a:r>
                        <a:rPr lang="en-US" sz="1400" dirty="0" smtClean="0"/>
                        <a:t>N/A</a:t>
                      </a:r>
                      <a:endParaRPr lang="en-US" sz="1400" dirty="0"/>
                    </a:p>
                  </a:txBody>
                  <a:tcPr marL="91441" marR="91441" marT="45719" marB="45719"/>
                </a:tc>
                <a:tc>
                  <a:txBody>
                    <a:bodyPr/>
                    <a:lstStyle/>
                    <a:p>
                      <a:endParaRPr lang="en-US" sz="1400" dirty="0"/>
                    </a:p>
                  </a:txBody>
                  <a:tcPr marL="91441" marR="91441" marT="45719" marB="45719"/>
                </a:tc>
              </a:tr>
              <a:tr h="370840">
                <a:tc>
                  <a:txBody>
                    <a:bodyPr/>
                    <a:lstStyle/>
                    <a:p>
                      <a:r>
                        <a:rPr lang="en-US" sz="1400" dirty="0" smtClean="0"/>
                        <a:t>3</a:t>
                      </a:r>
                      <a:endParaRPr lang="en-US" sz="1400" dirty="0"/>
                    </a:p>
                  </a:txBody>
                  <a:tcPr marL="91441" marR="91441" marT="45719" marB="45719"/>
                </a:tc>
                <a:tc>
                  <a:txBody>
                    <a:bodyPr/>
                    <a:lstStyle/>
                    <a:p>
                      <a:r>
                        <a:rPr lang="en-US" sz="1400" dirty="0" smtClean="0"/>
                        <a:t>0.82</a:t>
                      </a:r>
                      <a:endParaRPr lang="en-US" sz="1400" dirty="0"/>
                    </a:p>
                  </a:txBody>
                  <a:tcPr marL="91441" marR="91441" marT="45719" marB="45719"/>
                </a:tc>
                <a:tc>
                  <a:txBody>
                    <a:bodyPr/>
                    <a:lstStyle/>
                    <a:p>
                      <a:r>
                        <a:rPr lang="en-US" sz="1400" dirty="0" smtClean="0"/>
                        <a:t>N/A</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€85</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€82</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€-3</a:t>
                      </a:r>
                    </a:p>
                  </a:txBody>
                  <a:tcPr marL="91441" marR="91441" marT="45719" marB="45719"/>
                </a:tc>
              </a:tr>
              <a:tr h="370840">
                <a:tc>
                  <a:txBody>
                    <a:bodyPr/>
                    <a:lstStyle/>
                    <a:p>
                      <a:r>
                        <a:rPr lang="en-US" sz="1400" dirty="0" smtClean="0"/>
                        <a:t>4</a:t>
                      </a:r>
                      <a:endParaRPr lang="en-US" sz="1400" dirty="0"/>
                    </a:p>
                  </a:txBody>
                  <a:tcPr marL="91441" marR="91441" marT="45719" marB="45719"/>
                </a:tc>
                <a:tc>
                  <a:txBody>
                    <a:bodyPr/>
                    <a:lstStyle/>
                    <a:p>
                      <a:r>
                        <a:rPr lang="en-US" sz="1400" dirty="0" smtClean="0"/>
                        <a:t>0.86</a:t>
                      </a:r>
                      <a:endParaRPr lang="en-US" sz="1400" dirty="0"/>
                    </a:p>
                  </a:txBody>
                  <a:tcPr marL="91441" marR="91441" marT="45719" marB="45719"/>
                </a:tc>
                <a:tc>
                  <a:txBody>
                    <a:bodyPr/>
                    <a:lstStyle/>
                    <a:p>
                      <a:r>
                        <a:rPr lang="en-US" sz="1400" dirty="0" smtClean="0"/>
                        <a:t>N/A</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$0/€0</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€86</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marT="45719" marB="45719"/>
                </a:tc>
              </a:tr>
            </a:tbl>
          </a:graphicData>
        </a:graphic>
      </p:graphicFrame>
    </p:spTree>
    <p:extLst>
      <p:ext uri="{BB962C8B-B14F-4D97-AF65-F5344CB8AC3E}">
        <p14:creationId xmlns:p14="http://schemas.microsoft.com/office/powerpoint/2010/main" val="2162482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Credits and Cancellation of invoice</a:t>
            </a:r>
            <a:endParaRPr lang="en-US" dirty="0">
              <a:latin typeface="+mn-lt"/>
            </a:endParaRPr>
          </a:p>
        </p:txBody>
      </p:sp>
      <p:sp>
        <p:nvSpPr>
          <p:cNvPr id="3" name="Rectangle 2"/>
          <p:cNvSpPr/>
          <p:nvPr/>
        </p:nvSpPr>
        <p:spPr>
          <a:xfrm>
            <a:off x="232921" y="1449453"/>
            <a:ext cx="4119907" cy="5563446"/>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Credits and cancellation of invoice leads to reduction of invoiced</a:t>
            </a:r>
            <a:r>
              <a:rPr lang="en-US" altLang="zh-CN" sz="1401" kern="0" dirty="0" smtClean="0">
                <a:ea typeface="Arial Unicode MS" pitchFamily="34" charset="-128"/>
                <a:cs typeface="Arial Unicode MS" pitchFamily="34" charset="-128"/>
              </a:rPr>
              <a:t>/ invoice </a:t>
            </a:r>
            <a:r>
              <a:rPr lang="en-US" altLang="zh-CN" sz="1401" kern="0" dirty="0">
                <a:ea typeface="Arial Unicode MS" pitchFamily="34" charset="-128"/>
                <a:cs typeface="Arial Unicode MS" pitchFamily="34" charset="-128"/>
              </a:rPr>
              <a:t>due amount.</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is outstanding deferred revenue</a:t>
            </a:r>
            <a:r>
              <a:rPr lang="en-US" altLang="zh-CN" sz="1401" kern="0" dirty="0" smtClean="0">
                <a:ea typeface="Arial Unicode MS" pitchFamily="34" charset="-128"/>
                <a:cs typeface="Arial Unicode MS" pitchFamily="34" charset="-128"/>
              </a:rPr>
              <a:t>/ contract liability: </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Deferred revenue or contract liability is deducted by the average rate of outstanding deferred </a:t>
            </a:r>
            <a:r>
              <a:rPr lang="en-US" altLang="zh-CN" sz="1401" kern="0" dirty="0" smtClean="0">
                <a:ea typeface="Arial Unicode MS" pitchFamily="34" charset="-128"/>
                <a:cs typeface="Arial Unicode MS" pitchFamily="34" charset="-128"/>
              </a:rPr>
              <a:t>revenue/ contract liability</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invoice deduction and deferred revenue</a:t>
            </a:r>
            <a:r>
              <a:rPr lang="en-US" altLang="zh-CN" sz="1401" kern="0" dirty="0" smtClean="0">
                <a:ea typeface="Arial Unicode MS" pitchFamily="34" charset="-128"/>
                <a:cs typeface="Arial Unicode MS" pitchFamily="34" charset="-128"/>
              </a:rPr>
              <a:t>/ contract </a:t>
            </a:r>
            <a:r>
              <a:rPr lang="en-US" altLang="zh-CN" sz="1401" kern="0" dirty="0">
                <a:ea typeface="Arial Unicode MS" pitchFamily="34" charset="-128"/>
                <a:cs typeface="Arial Unicode MS" pitchFamily="34" charset="-128"/>
              </a:rPr>
              <a:t>liability deduction in local currency is posted to exchange difference </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is no outstanding deferred revenue/contract </a:t>
            </a:r>
            <a:r>
              <a:rPr lang="en-US" altLang="zh-CN" sz="1401" kern="0" dirty="0" smtClean="0">
                <a:ea typeface="Arial Unicode MS" pitchFamily="34" charset="-128"/>
                <a:cs typeface="Arial Unicode MS" pitchFamily="34" charset="-128"/>
              </a:rPr>
              <a:t>liability:</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Unbilled receivable/unpaid revenue is re-established using the rate of </a:t>
            </a:r>
            <a:r>
              <a:rPr lang="en-US" altLang="zh-CN" sz="1401" b="1" kern="0" dirty="0">
                <a:ea typeface="Arial Unicode MS" pitchFamily="34" charset="-128"/>
                <a:cs typeface="Arial Unicode MS" pitchFamily="34" charset="-128"/>
              </a:rPr>
              <a:t>historical recognized revenue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rate of invoice deduction and rate historical recognized revenue is posted to </a:t>
            </a:r>
            <a:r>
              <a:rPr lang="en-US" altLang="zh-CN" sz="1401" b="1" kern="0" dirty="0">
                <a:ea typeface="Arial Unicode MS" pitchFamily="34" charset="-128"/>
                <a:cs typeface="Arial Unicode MS" pitchFamily="34" charset="-128"/>
              </a:rPr>
              <a:t>exchange difference.</a:t>
            </a: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p:txBody>
      </p:sp>
      <p:sp>
        <p:nvSpPr>
          <p:cNvPr id="4" name="Rectangle 3"/>
          <p:cNvSpPr/>
          <p:nvPr/>
        </p:nvSpPr>
        <p:spPr bwMode="gray">
          <a:xfrm>
            <a:off x="5421655" y="1675735"/>
            <a:ext cx="1142900" cy="65089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$200/</a:t>
            </a:r>
            <a:r>
              <a:rPr lang="en-US" sz="1199" dirty="0"/>
              <a:t> €</a:t>
            </a:r>
            <a:r>
              <a:rPr lang="en-US" sz="1199" kern="0" dirty="0">
                <a:ea typeface="Arial Unicode MS" pitchFamily="34" charset="-128"/>
                <a:cs typeface="Arial Unicode MS" pitchFamily="34" charset="-128"/>
              </a:rPr>
              <a:t>170</a:t>
            </a:r>
          </a:p>
        </p:txBody>
      </p:sp>
      <p:sp>
        <p:nvSpPr>
          <p:cNvPr id="5" name="Rectangle 4"/>
          <p:cNvSpPr/>
          <p:nvPr/>
        </p:nvSpPr>
        <p:spPr bwMode="gray">
          <a:xfrm>
            <a:off x="6739200" y="1989089"/>
            <a:ext cx="1126570" cy="336722"/>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6" name="TextBox 5"/>
          <p:cNvSpPr txBox="1"/>
          <p:nvPr/>
        </p:nvSpPr>
        <p:spPr>
          <a:xfrm>
            <a:off x="4643843" y="1949508"/>
            <a:ext cx="777812"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7" name="TextBox 6"/>
          <p:cNvSpPr txBox="1"/>
          <p:nvPr/>
        </p:nvSpPr>
        <p:spPr>
          <a:xfrm>
            <a:off x="7953958" y="2088715"/>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8" name="Oval 7"/>
          <p:cNvSpPr/>
          <p:nvPr/>
        </p:nvSpPr>
        <p:spPr bwMode="gray">
          <a:xfrm>
            <a:off x="4543103" y="171874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9" name="Oval 8"/>
          <p:cNvSpPr/>
          <p:nvPr/>
        </p:nvSpPr>
        <p:spPr bwMode="gray">
          <a:xfrm>
            <a:off x="4508040" y="2993993"/>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10" name="TextBox 9"/>
          <p:cNvSpPr txBox="1"/>
          <p:nvPr/>
        </p:nvSpPr>
        <p:spPr>
          <a:xfrm>
            <a:off x="4458592" y="1436528"/>
            <a:ext cx="93971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Period</a:t>
            </a:r>
          </a:p>
        </p:txBody>
      </p:sp>
      <p:sp>
        <p:nvSpPr>
          <p:cNvPr id="11" name="TextBox 10"/>
          <p:cNvSpPr txBox="1"/>
          <p:nvPr/>
        </p:nvSpPr>
        <p:spPr>
          <a:xfrm>
            <a:off x="6128454" y="1280406"/>
            <a:ext cx="122923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Cumulative value</a:t>
            </a:r>
          </a:p>
        </p:txBody>
      </p:sp>
      <p:cxnSp>
        <p:nvCxnSpPr>
          <p:cNvPr id="12" name="Straight Connector 11"/>
          <p:cNvCxnSpPr/>
          <p:nvPr/>
        </p:nvCxnSpPr>
        <p:spPr>
          <a:xfrm>
            <a:off x="4557400" y="2326628"/>
            <a:ext cx="4371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gray">
          <a:xfrm>
            <a:off x="6739200" y="1675735"/>
            <a:ext cx="1126570" cy="31335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14" name="TextBox 13"/>
          <p:cNvSpPr txBox="1"/>
          <p:nvPr/>
        </p:nvSpPr>
        <p:spPr>
          <a:xfrm>
            <a:off x="7953958" y="1659928"/>
            <a:ext cx="800028"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Deferred Revenue</a:t>
            </a:r>
          </a:p>
        </p:txBody>
      </p:sp>
      <p:cxnSp>
        <p:nvCxnSpPr>
          <p:cNvPr id="15" name="Straight Connector 14"/>
          <p:cNvCxnSpPr/>
          <p:nvPr/>
        </p:nvCxnSpPr>
        <p:spPr>
          <a:xfrm flipV="1">
            <a:off x="4565647" y="3586885"/>
            <a:ext cx="4323110" cy="1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6826674" y="3259335"/>
            <a:ext cx="1126570" cy="336722"/>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17" name="TextBox 16"/>
          <p:cNvSpPr txBox="1"/>
          <p:nvPr/>
        </p:nvSpPr>
        <p:spPr>
          <a:xfrm>
            <a:off x="8041434" y="3330654"/>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18" name="Rectangle 17"/>
          <p:cNvSpPr/>
          <p:nvPr/>
        </p:nvSpPr>
        <p:spPr bwMode="gray">
          <a:xfrm>
            <a:off x="5480923" y="3141427"/>
            <a:ext cx="1142900" cy="455019"/>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endParaRPr lang="en-US" sz="1199" kern="0" dirty="0" err="1">
              <a:ea typeface="Arial Unicode MS" pitchFamily="34" charset="-128"/>
              <a:cs typeface="Arial Unicode MS" pitchFamily="34" charset="-128"/>
            </a:endParaRPr>
          </a:p>
        </p:txBody>
      </p:sp>
      <p:sp>
        <p:nvSpPr>
          <p:cNvPr id="19" name="Rectangle 18"/>
          <p:cNvSpPr/>
          <p:nvPr/>
        </p:nvSpPr>
        <p:spPr bwMode="gray">
          <a:xfrm>
            <a:off x="6826674" y="3134716"/>
            <a:ext cx="1126570" cy="114727"/>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20" name="TextBox 19"/>
          <p:cNvSpPr txBox="1"/>
          <p:nvPr/>
        </p:nvSpPr>
        <p:spPr>
          <a:xfrm>
            <a:off x="8014159" y="3049096"/>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21" name="TextBox 20"/>
          <p:cNvSpPr txBox="1"/>
          <p:nvPr/>
        </p:nvSpPr>
        <p:spPr>
          <a:xfrm>
            <a:off x="4508038" y="2451399"/>
            <a:ext cx="4026876" cy="369075"/>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diagram shows contract balance before credits and contract is in deferred revenue position</a:t>
            </a:r>
          </a:p>
        </p:txBody>
      </p:sp>
      <p:sp>
        <p:nvSpPr>
          <p:cNvPr id="22" name="TextBox 21"/>
          <p:cNvSpPr txBox="1"/>
          <p:nvPr/>
        </p:nvSpPr>
        <p:spPr>
          <a:xfrm>
            <a:off x="4508038" y="3822047"/>
            <a:ext cx="4426412" cy="617733"/>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Credit issues with $100/</a:t>
            </a:r>
            <a:r>
              <a:rPr lang="en-US" sz="1199" dirty="0"/>
              <a:t>€</a:t>
            </a:r>
            <a:r>
              <a:rPr lang="en-US" sz="1199" kern="0" dirty="0">
                <a:ea typeface="Arial Unicode MS" pitchFamily="34" charset="-128"/>
                <a:cs typeface="Arial Unicode MS" pitchFamily="34" charset="-128"/>
              </a:rPr>
              <a:t>80 to reduce Receivable to $100/</a:t>
            </a:r>
            <a:r>
              <a:rPr lang="en-US" sz="1199" dirty="0"/>
              <a:t>€9</a:t>
            </a:r>
            <a:r>
              <a:rPr lang="en-US" sz="1199" kern="0" dirty="0">
                <a:ea typeface="Arial Unicode MS" pitchFamily="34" charset="-128"/>
                <a:cs typeface="Arial Unicode MS" pitchFamily="34" charset="-128"/>
              </a:rPr>
              <a:t>0</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All deferred revenue is de-recognized and </a:t>
            </a:r>
            <a:r>
              <a:rPr lang="en-US" sz="1199" dirty="0"/>
              <a:t>€</a:t>
            </a:r>
            <a:r>
              <a:rPr lang="en-US" sz="1199" kern="0" dirty="0">
                <a:ea typeface="Arial Unicode MS" pitchFamily="34" charset="-128"/>
                <a:cs typeface="Arial Unicode MS" pitchFamily="34" charset="-128"/>
              </a:rPr>
              <a:t>5 is posted as FX gain/loss</a:t>
            </a:r>
          </a:p>
        </p:txBody>
      </p:sp>
      <p:sp>
        <p:nvSpPr>
          <p:cNvPr id="23" name="TextBox 22"/>
          <p:cNvSpPr txBox="1"/>
          <p:nvPr/>
        </p:nvSpPr>
        <p:spPr>
          <a:xfrm>
            <a:off x="4706379" y="3371169"/>
            <a:ext cx="866526"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24" name="Oval 23"/>
          <p:cNvSpPr/>
          <p:nvPr/>
        </p:nvSpPr>
        <p:spPr bwMode="gray">
          <a:xfrm>
            <a:off x="4569261" y="4594893"/>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cxnSp>
        <p:nvCxnSpPr>
          <p:cNvPr id="25" name="Straight Connector 24"/>
          <p:cNvCxnSpPr/>
          <p:nvPr/>
        </p:nvCxnSpPr>
        <p:spPr>
          <a:xfrm>
            <a:off x="4489800" y="5504131"/>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6849444" y="5179909"/>
            <a:ext cx="1126570" cy="328739"/>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27" name="TextBox 26"/>
          <p:cNvSpPr txBox="1"/>
          <p:nvPr/>
        </p:nvSpPr>
        <p:spPr>
          <a:xfrm>
            <a:off x="8064202" y="5234280"/>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28" name="Rectangle 27"/>
          <p:cNvSpPr/>
          <p:nvPr/>
        </p:nvSpPr>
        <p:spPr bwMode="gray">
          <a:xfrm>
            <a:off x="5494724" y="5160618"/>
            <a:ext cx="1142900" cy="339458"/>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$50/</a:t>
            </a:r>
            <a:r>
              <a:rPr lang="en-US" sz="1199" dirty="0"/>
              <a:t> €</a:t>
            </a:r>
            <a:r>
              <a:rPr lang="en-US" sz="1199" kern="0" dirty="0">
                <a:ea typeface="Arial Unicode MS" pitchFamily="34" charset="-128"/>
                <a:cs typeface="Arial Unicode MS" pitchFamily="34" charset="-128"/>
              </a:rPr>
              <a:t>45</a:t>
            </a:r>
          </a:p>
        </p:txBody>
      </p:sp>
      <p:sp>
        <p:nvSpPr>
          <p:cNvPr id="29" name="Rectangle 28"/>
          <p:cNvSpPr/>
          <p:nvPr/>
        </p:nvSpPr>
        <p:spPr bwMode="gray">
          <a:xfrm>
            <a:off x="6849442" y="4888635"/>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30" name="TextBox 29"/>
          <p:cNvSpPr txBox="1"/>
          <p:nvPr/>
        </p:nvSpPr>
        <p:spPr>
          <a:xfrm>
            <a:off x="8051856" y="4808389"/>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1" name="TextBox 30"/>
          <p:cNvSpPr txBox="1"/>
          <p:nvPr/>
        </p:nvSpPr>
        <p:spPr>
          <a:xfrm>
            <a:off x="4458593" y="5593838"/>
            <a:ext cx="4470149" cy="802271"/>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Another credit issued with $50/</a:t>
            </a:r>
            <a:r>
              <a:rPr lang="en-US" sz="1199" dirty="0"/>
              <a:t>€</a:t>
            </a:r>
            <a:r>
              <a:rPr lang="en-US" sz="1199" kern="0" dirty="0">
                <a:ea typeface="Arial Unicode MS" pitchFamily="34" charset="-128"/>
                <a:cs typeface="Arial Unicode MS" pitchFamily="34" charset="-128"/>
              </a:rPr>
              <a:t>45. This lead re-establish of Unbilled Receivable with historical rate of revenue($50/</a:t>
            </a:r>
            <a:r>
              <a:rPr lang="en-US" sz="1199" dirty="0"/>
              <a:t>€</a:t>
            </a:r>
            <a:r>
              <a:rPr lang="en-US" sz="1199" kern="0" dirty="0">
                <a:ea typeface="Arial Unicode MS" pitchFamily="34" charset="-128"/>
                <a:cs typeface="Arial Unicode MS" pitchFamily="34" charset="-128"/>
              </a:rPr>
              <a:t>42.5)</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difference between Unbilled Receivable and credit rate is adjusted to FX loss(</a:t>
            </a:r>
            <a:r>
              <a:rPr lang="en-US" sz="1199" dirty="0"/>
              <a:t>€ </a:t>
            </a:r>
            <a:r>
              <a:rPr lang="en-US" sz="1199" kern="0" dirty="0">
                <a:ea typeface="Arial Unicode MS" pitchFamily="34" charset="-128"/>
                <a:cs typeface="Arial Unicode MS" pitchFamily="34" charset="-128"/>
              </a:rPr>
              <a:t>2.5)</a:t>
            </a:r>
          </a:p>
        </p:txBody>
      </p:sp>
      <p:sp>
        <p:nvSpPr>
          <p:cNvPr id="32" name="TextBox 31"/>
          <p:cNvSpPr txBox="1"/>
          <p:nvPr/>
        </p:nvSpPr>
        <p:spPr>
          <a:xfrm>
            <a:off x="4628813" y="5276787"/>
            <a:ext cx="792841"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AR</a:t>
            </a:r>
          </a:p>
        </p:txBody>
      </p:sp>
      <p:sp>
        <p:nvSpPr>
          <p:cNvPr id="33" name="Rectangle 32"/>
          <p:cNvSpPr/>
          <p:nvPr/>
        </p:nvSpPr>
        <p:spPr bwMode="gray">
          <a:xfrm>
            <a:off x="5494724" y="4888637"/>
            <a:ext cx="1142900" cy="271980"/>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$50/</a:t>
            </a:r>
            <a:r>
              <a:rPr lang="en-US" sz="1199" dirty="0"/>
              <a:t> €</a:t>
            </a:r>
            <a:r>
              <a:rPr lang="en-US" sz="1199" kern="0" dirty="0">
                <a:ea typeface="Arial Unicode MS" pitchFamily="34" charset="-128"/>
                <a:cs typeface="Arial Unicode MS" pitchFamily="34" charset="-128"/>
              </a:rPr>
              <a:t>42.5</a:t>
            </a:r>
          </a:p>
        </p:txBody>
      </p:sp>
      <p:sp>
        <p:nvSpPr>
          <p:cNvPr id="34" name="Rectangle 33"/>
          <p:cNvSpPr/>
          <p:nvPr/>
        </p:nvSpPr>
        <p:spPr bwMode="gray">
          <a:xfrm>
            <a:off x="6849442" y="5065182"/>
            <a:ext cx="1126570" cy="114727"/>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€-2.5</a:t>
            </a:r>
          </a:p>
        </p:txBody>
      </p:sp>
      <p:sp>
        <p:nvSpPr>
          <p:cNvPr id="35" name="TextBox 34"/>
          <p:cNvSpPr txBox="1"/>
          <p:nvPr/>
        </p:nvSpPr>
        <p:spPr>
          <a:xfrm>
            <a:off x="8051856" y="5014278"/>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Loss</a:t>
            </a:r>
          </a:p>
        </p:txBody>
      </p:sp>
      <p:sp>
        <p:nvSpPr>
          <p:cNvPr id="36" name="TextBox 35"/>
          <p:cNvSpPr txBox="1"/>
          <p:nvPr/>
        </p:nvSpPr>
        <p:spPr>
          <a:xfrm>
            <a:off x="4628813" y="4852440"/>
            <a:ext cx="792841"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Unbilled Receivable</a:t>
            </a:r>
          </a:p>
        </p:txBody>
      </p:sp>
    </p:spTree>
    <p:extLst>
      <p:ext uri="{BB962C8B-B14F-4D97-AF65-F5344CB8AC3E}">
        <p14:creationId xmlns:p14="http://schemas.microsoft.com/office/powerpoint/2010/main" val="2024000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altLang="zh-CN" dirty="0" smtClean="0"/>
              <a:t>Return/De-Recognition of Revenue</a:t>
            </a:r>
            <a:endParaRPr lang="en-US" dirty="0">
              <a:latin typeface="+mn-lt"/>
            </a:endParaRPr>
          </a:p>
        </p:txBody>
      </p:sp>
      <p:sp>
        <p:nvSpPr>
          <p:cNvPr id="3" name="Rectangle 2"/>
          <p:cNvSpPr/>
          <p:nvPr/>
        </p:nvSpPr>
        <p:spPr>
          <a:xfrm>
            <a:off x="297960" y="1578065"/>
            <a:ext cx="4054866" cy="4667560"/>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Return and price changes can lead to de-recognition of revenue. </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are outstanding unbilled receivable/unpaid revenue(including receivable and contract asset), revenue is de-recognized using the exchange rate of outstanding </a:t>
            </a:r>
            <a:r>
              <a:rPr lang="en-US" altLang="zh-CN" sz="1401" b="1" kern="0" dirty="0">
                <a:ea typeface="Arial Unicode MS" pitchFamily="34" charset="-128"/>
                <a:cs typeface="Arial Unicode MS" pitchFamily="34" charset="-128"/>
              </a:rPr>
              <a:t>unbilled receivable/unpaid revenue</a:t>
            </a:r>
            <a:r>
              <a:rPr lang="en-US" altLang="zh-CN" sz="1401" kern="0" dirty="0">
                <a:ea typeface="Arial Unicode MS" pitchFamily="34" charset="-128"/>
                <a:cs typeface="Arial Unicode MS" pitchFamily="34" charset="-128"/>
              </a:rPr>
              <a:t>.</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are no outstanding unbilled receivable: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Revenue is de-recognized using the exchange rate of </a:t>
            </a:r>
            <a:r>
              <a:rPr lang="en-US" altLang="zh-CN" sz="1401" b="1" kern="0" dirty="0">
                <a:ea typeface="Arial Unicode MS" pitchFamily="34" charset="-128"/>
                <a:cs typeface="Arial Unicode MS" pitchFamily="34" charset="-128"/>
              </a:rPr>
              <a:t>historical revenue</a:t>
            </a:r>
            <a:r>
              <a:rPr lang="en-US" altLang="zh-CN" sz="1401" kern="0" dirty="0">
                <a:ea typeface="Arial Unicode MS" pitchFamily="34" charset="-128"/>
                <a:cs typeface="Arial Unicode MS" pitchFamily="34" charset="-128"/>
              </a:rPr>
              <a:t>. </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Deferred revenue/Contract liability is re-established using the rate of </a:t>
            </a:r>
            <a:r>
              <a:rPr lang="en-US" altLang="zh-CN" sz="1401" b="1" kern="0" dirty="0">
                <a:ea typeface="Arial Unicode MS" pitchFamily="34" charset="-128"/>
                <a:cs typeface="Arial Unicode MS" pitchFamily="34" charset="-128"/>
              </a:rPr>
              <a:t>historical invoice/invoice due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de-recognition of revenue and deferred revenue is posted to </a:t>
            </a:r>
            <a:r>
              <a:rPr lang="en-US" altLang="zh-CN" sz="1401" b="1" kern="0" dirty="0">
                <a:ea typeface="Arial Unicode MS" pitchFamily="34" charset="-128"/>
                <a:cs typeface="Arial Unicode MS" pitchFamily="34" charset="-128"/>
              </a:rPr>
              <a:t>exchange difference.</a:t>
            </a: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500" kern="0" dirty="0">
              <a:ea typeface="Arial Unicode MS" pitchFamily="34" charset="-128"/>
              <a:cs typeface="Arial Unicode MS" pitchFamily="34" charset="-128"/>
            </a:endParaRP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500" kern="0" dirty="0">
              <a:ea typeface="Arial Unicode MS" pitchFamily="34" charset="-128"/>
              <a:cs typeface="Arial Unicode MS" pitchFamily="34" charset="-128"/>
            </a:endParaRPr>
          </a:p>
        </p:txBody>
      </p:sp>
      <p:sp>
        <p:nvSpPr>
          <p:cNvPr id="4" name="Rectangle 3"/>
          <p:cNvSpPr/>
          <p:nvPr/>
        </p:nvSpPr>
        <p:spPr bwMode="gray">
          <a:xfrm>
            <a:off x="7083444" y="1829734"/>
            <a:ext cx="1126570" cy="493138"/>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$200/€160</a:t>
            </a:r>
          </a:p>
        </p:txBody>
      </p:sp>
      <p:sp>
        <p:nvSpPr>
          <p:cNvPr id="5" name="TextBox 4"/>
          <p:cNvSpPr txBox="1"/>
          <p:nvPr/>
        </p:nvSpPr>
        <p:spPr>
          <a:xfrm>
            <a:off x="4773393" y="2108788"/>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6" name="TextBox 5"/>
          <p:cNvSpPr txBox="1"/>
          <p:nvPr/>
        </p:nvSpPr>
        <p:spPr>
          <a:xfrm>
            <a:off x="8265792" y="1948191"/>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7" name="Oval 6"/>
          <p:cNvSpPr/>
          <p:nvPr/>
        </p:nvSpPr>
        <p:spPr bwMode="gray">
          <a:xfrm>
            <a:off x="4384913" y="17195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8" name="Oval 7"/>
          <p:cNvSpPr/>
          <p:nvPr/>
        </p:nvSpPr>
        <p:spPr bwMode="gray">
          <a:xfrm>
            <a:off x="4399900" y="3183638"/>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9" name="TextBox 8"/>
          <p:cNvSpPr txBox="1"/>
          <p:nvPr/>
        </p:nvSpPr>
        <p:spPr>
          <a:xfrm>
            <a:off x="4296632" y="1434570"/>
            <a:ext cx="93971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Period</a:t>
            </a:r>
          </a:p>
        </p:txBody>
      </p:sp>
      <p:sp>
        <p:nvSpPr>
          <p:cNvPr id="10" name="TextBox 9"/>
          <p:cNvSpPr txBox="1"/>
          <p:nvPr/>
        </p:nvSpPr>
        <p:spPr>
          <a:xfrm>
            <a:off x="6128454" y="1343152"/>
            <a:ext cx="122923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Cumulative value</a:t>
            </a:r>
          </a:p>
        </p:txBody>
      </p:sp>
      <p:sp>
        <p:nvSpPr>
          <p:cNvPr id="11" name="Rectangle 10"/>
          <p:cNvSpPr/>
          <p:nvPr/>
        </p:nvSpPr>
        <p:spPr bwMode="gray">
          <a:xfrm>
            <a:off x="5618877" y="2012020"/>
            <a:ext cx="1142900" cy="316154"/>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cxnSp>
        <p:nvCxnSpPr>
          <p:cNvPr id="12" name="Straight Connector 11"/>
          <p:cNvCxnSpPr/>
          <p:nvPr/>
        </p:nvCxnSpPr>
        <p:spPr>
          <a:xfrm>
            <a:off x="4557400" y="2324639"/>
            <a:ext cx="4371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60776" y="3608289"/>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7042639" y="3260630"/>
            <a:ext cx="1126570" cy="34412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$100/€80</a:t>
            </a:r>
          </a:p>
        </p:txBody>
      </p:sp>
      <p:sp>
        <p:nvSpPr>
          <p:cNvPr id="15" name="TextBox 14"/>
          <p:cNvSpPr txBox="1"/>
          <p:nvPr/>
        </p:nvSpPr>
        <p:spPr>
          <a:xfrm>
            <a:off x="8192526" y="3323257"/>
            <a:ext cx="69052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16" name="Rectangle 15"/>
          <p:cNvSpPr/>
          <p:nvPr/>
        </p:nvSpPr>
        <p:spPr bwMode="gray">
          <a:xfrm>
            <a:off x="5638735" y="3098893"/>
            <a:ext cx="1142900" cy="505862"/>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sp>
        <p:nvSpPr>
          <p:cNvPr id="17" name="TextBox 16"/>
          <p:cNvSpPr txBox="1"/>
          <p:nvPr/>
        </p:nvSpPr>
        <p:spPr>
          <a:xfrm>
            <a:off x="4604652" y="3727332"/>
            <a:ext cx="4352320" cy="617733"/>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$100 revenue is de-recognized with the rate of outstanding Unbilled AR(</a:t>
            </a:r>
            <a:r>
              <a:rPr lang="en-US" sz="1199" dirty="0"/>
              <a:t>€ </a:t>
            </a:r>
            <a:r>
              <a:rPr lang="en-US" sz="1199" kern="0" dirty="0">
                <a:ea typeface="Arial Unicode MS" pitchFamily="34" charset="-128"/>
                <a:cs typeface="Arial Unicode MS" pitchFamily="34" charset="-128"/>
              </a:rPr>
              <a:t>80) </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All </a:t>
            </a:r>
            <a:r>
              <a:rPr lang="en-US" altLang="zh-CN" sz="1199" kern="0" dirty="0">
                <a:ea typeface="Arial Unicode MS" pitchFamily="34" charset="-128"/>
                <a:cs typeface="Arial Unicode MS" pitchFamily="34" charset="-128"/>
              </a:rPr>
              <a:t>unbilled AR is de-recognized.</a:t>
            </a:r>
            <a:endParaRPr lang="en-US" sz="1199" kern="0" dirty="0">
              <a:ea typeface="Arial Unicode MS" pitchFamily="34" charset="-128"/>
              <a:cs typeface="Arial Unicode MS" pitchFamily="34" charset="-128"/>
            </a:endParaRPr>
          </a:p>
        </p:txBody>
      </p:sp>
      <p:sp>
        <p:nvSpPr>
          <p:cNvPr id="18" name="TextBox 17"/>
          <p:cNvSpPr txBox="1"/>
          <p:nvPr/>
        </p:nvSpPr>
        <p:spPr>
          <a:xfrm>
            <a:off x="4780808" y="3302184"/>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19" name="Oval 18"/>
          <p:cNvSpPr/>
          <p:nvPr/>
        </p:nvSpPr>
        <p:spPr bwMode="gray">
          <a:xfrm>
            <a:off x="4382838" y="475013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cxnSp>
        <p:nvCxnSpPr>
          <p:cNvPr id="20" name="Straight Connector 19"/>
          <p:cNvCxnSpPr/>
          <p:nvPr/>
        </p:nvCxnSpPr>
        <p:spPr>
          <a:xfrm>
            <a:off x="4460776" y="5183884"/>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7042639" y="4941000"/>
            <a:ext cx="1126570" cy="23934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$50/€40</a:t>
            </a:r>
          </a:p>
        </p:txBody>
      </p:sp>
      <p:sp>
        <p:nvSpPr>
          <p:cNvPr id="22" name="TextBox 21"/>
          <p:cNvSpPr txBox="1"/>
          <p:nvPr/>
        </p:nvSpPr>
        <p:spPr>
          <a:xfrm>
            <a:off x="8210012" y="4968342"/>
            <a:ext cx="69052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23" name="Rectangle 22"/>
          <p:cNvSpPr/>
          <p:nvPr/>
        </p:nvSpPr>
        <p:spPr bwMode="gray">
          <a:xfrm>
            <a:off x="5638735" y="4544588"/>
            <a:ext cx="1142900" cy="635760"/>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sp>
        <p:nvSpPr>
          <p:cNvPr id="24" name="TextBox 23"/>
          <p:cNvSpPr txBox="1"/>
          <p:nvPr/>
        </p:nvSpPr>
        <p:spPr>
          <a:xfrm>
            <a:off x="4584322" y="5239060"/>
            <a:ext cx="3864914" cy="148412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Another $50 revenue is de-recognized with the historical rate(</a:t>
            </a:r>
            <a:r>
              <a:rPr lang="en-US" sz="1199" dirty="0"/>
              <a:t>€ </a:t>
            </a:r>
            <a:r>
              <a:rPr lang="en-US" sz="1199" kern="0" dirty="0">
                <a:ea typeface="Arial Unicode MS" pitchFamily="34" charset="-128"/>
                <a:cs typeface="Arial Unicode MS" pitchFamily="34" charset="-128"/>
              </a:rPr>
              <a:t>80)</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199" kern="0" dirty="0">
                <a:ea typeface="Arial Unicode MS" pitchFamily="34" charset="-128"/>
                <a:cs typeface="Arial Unicode MS" pitchFamily="34" charset="-128"/>
              </a:rPr>
              <a:t>Deferred Revenue is re-established with historical invoice rate.</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difference between Deferred Revenue and Revenue rate is adjusted to FX loss(</a:t>
            </a:r>
            <a:r>
              <a:rPr lang="en-US" sz="1199" dirty="0"/>
              <a:t>€ </a:t>
            </a:r>
            <a:r>
              <a:rPr lang="en-US" sz="1199" kern="0" dirty="0">
                <a:ea typeface="Arial Unicode MS" pitchFamily="34" charset="-128"/>
                <a:cs typeface="Arial Unicode MS" pitchFamily="34" charset="-128"/>
              </a:rPr>
              <a:t>5)</a:t>
            </a:r>
          </a:p>
          <a:p>
            <a:pPr marL="214269" indent="-214269" fontAlgn="base">
              <a:spcBef>
                <a:spcPts val="450"/>
              </a:spcBef>
              <a:spcAft>
                <a:spcPct val="0"/>
              </a:spcAft>
              <a:buClr>
                <a:srgbClr val="F0AB00"/>
              </a:buClr>
              <a:buSzPct val="80000"/>
              <a:buFont typeface="Arial" panose="020B0604020202020204" pitchFamily="34" charset="0"/>
              <a:buChar char="•"/>
            </a:pPr>
            <a:endParaRPr lang="en-US" sz="1199" kern="0" dirty="0">
              <a:ea typeface="Arial Unicode MS" pitchFamily="34" charset="-128"/>
              <a:cs typeface="Arial Unicode MS" pitchFamily="34" charset="-128"/>
            </a:endParaRPr>
          </a:p>
        </p:txBody>
      </p:sp>
      <p:sp>
        <p:nvSpPr>
          <p:cNvPr id="25" name="TextBox 24"/>
          <p:cNvSpPr txBox="1"/>
          <p:nvPr/>
        </p:nvSpPr>
        <p:spPr>
          <a:xfrm>
            <a:off x="4780808" y="4877777"/>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26" name="Rectangle 25"/>
          <p:cNvSpPr/>
          <p:nvPr/>
        </p:nvSpPr>
        <p:spPr bwMode="gray">
          <a:xfrm>
            <a:off x="7042639" y="4702439"/>
            <a:ext cx="1126570" cy="23934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$50/€45</a:t>
            </a:r>
          </a:p>
        </p:txBody>
      </p:sp>
      <p:sp>
        <p:nvSpPr>
          <p:cNvPr id="27" name="TextBox 26"/>
          <p:cNvSpPr txBox="1"/>
          <p:nvPr/>
        </p:nvSpPr>
        <p:spPr>
          <a:xfrm>
            <a:off x="8210012" y="4667877"/>
            <a:ext cx="690524"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Deferred Rev.</a:t>
            </a:r>
          </a:p>
        </p:txBody>
      </p:sp>
      <p:sp>
        <p:nvSpPr>
          <p:cNvPr id="28" name="Rectangle 27"/>
          <p:cNvSpPr/>
          <p:nvPr/>
        </p:nvSpPr>
        <p:spPr>
          <a:xfrm>
            <a:off x="4508148" y="2434772"/>
            <a:ext cx="4572001" cy="645946"/>
          </a:xfrm>
          <a:prstGeom prst="rect">
            <a:avLst/>
          </a:prstGeom>
        </p:spPr>
        <p:txBody>
          <a:bodyPr>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diagram shows contract balance before de-recognition  and contract is in </a:t>
            </a:r>
            <a:r>
              <a:rPr lang="en-US" altLang="zh-CN" sz="1199" kern="0" dirty="0">
                <a:ea typeface="Arial Unicode MS" pitchFamily="34" charset="-128"/>
                <a:cs typeface="Arial Unicode MS" pitchFamily="34" charset="-128"/>
              </a:rPr>
              <a:t>unbilled AR position and </a:t>
            </a:r>
            <a:r>
              <a:rPr lang="en-US" sz="1199" dirty="0"/>
              <a:t>€</a:t>
            </a:r>
            <a:r>
              <a:rPr lang="en-US" altLang="zh-CN" sz="1199" kern="0" dirty="0">
                <a:ea typeface="Arial Unicode MS" pitchFamily="34" charset="-128"/>
                <a:cs typeface="Arial Unicode MS" pitchFamily="34" charset="-128"/>
              </a:rPr>
              <a:t>10 FX gain has been posted before.</a:t>
            </a:r>
            <a:endParaRPr lang="en-US" sz="1199" kern="0" dirty="0">
              <a:ea typeface="Arial Unicode MS" pitchFamily="34" charset="-128"/>
              <a:cs typeface="Arial Unicode MS" pitchFamily="34" charset="-128"/>
            </a:endParaRPr>
          </a:p>
        </p:txBody>
      </p:sp>
      <p:sp>
        <p:nvSpPr>
          <p:cNvPr id="29" name="Rectangle 28"/>
          <p:cNvSpPr/>
          <p:nvPr/>
        </p:nvSpPr>
        <p:spPr bwMode="gray">
          <a:xfrm>
            <a:off x="5618877" y="1696518"/>
            <a:ext cx="1142900" cy="316154"/>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80</a:t>
            </a:r>
          </a:p>
        </p:txBody>
      </p:sp>
      <p:sp>
        <p:nvSpPr>
          <p:cNvPr id="30" name="TextBox 29"/>
          <p:cNvSpPr txBox="1"/>
          <p:nvPr/>
        </p:nvSpPr>
        <p:spPr>
          <a:xfrm>
            <a:off x="4657009" y="1775546"/>
            <a:ext cx="910833"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altLang="zh-CN" sz="1199" kern="0" dirty="0">
                <a:ea typeface="Arial Unicode MS" pitchFamily="34" charset="-128"/>
                <a:cs typeface="Arial Unicode MS" pitchFamily="34" charset="-128"/>
              </a:rPr>
              <a:t>Unbilled AR</a:t>
            </a:r>
            <a:endParaRPr lang="en-US" sz="1199" kern="0" dirty="0">
              <a:ea typeface="Arial Unicode MS" pitchFamily="34" charset="-128"/>
              <a:cs typeface="Arial Unicode MS" pitchFamily="34" charset="-128"/>
            </a:endParaRPr>
          </a:p>
        </p:txBody>
      </p:sp>
      <p:sp>
        <p:nvSpPr>
          <p:cNvPr id="31" name="Rectangle 30"/>
          <p:cNvSpPr/>
          <p:nvPr/>
        </p:nvSpPr>
        <p:spPr bwMode="gray">
          <a:xfrm>
            <a:off x="7083444" y="1658943"/>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€10</a:t>
            </a:r>
          </a:p>
        </p:txBody>
      </p:sp>
      <p:sp>
        <p:nvSpPr>
          <p:cNvPr id="32" name="TextBox 31"/>
          <p:cNvSpPr txBox="1"/>
          <p:nvPr/>
        </p:nvSpPr>
        <p:spPr>
          <a:xfrm>
            <a:off x="8265792" y="1661365"/>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3" name="Rectangle 32"/>
          <p:cNvSpPr/>
          <p:nvPr/>
        </p:nvSpPr>
        <p:spPr bwMode="gray">
          <a:xfrm>
            <a:off x="7042639" y="3088307"/>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€10</a:t>
            </a:r>
          </a:p>
        </p:txBody>
      </p:sp>
      <p:sp>
        <p:nvSpPr>
          <p:cNvPr id="34" name="TextBox 33"/>
          <p:cNvSpPr txBox="1"/>
          <p:nvPr/>
        </p:nvSpPr>
        <p:spPr>
          <a:xfrm>
            <a:off x="8210010" y="3081103"/>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5" name="Rectangle 34"/>
          <p:cNvSpPr/>
          <p:nvPr/>
        </p:nvSpPr>
        <p:spPr bwMode="gray">
          <a:xfrm>
            <a:off x="7037252" y="4544588"/>
            <a:ext cx="1131955"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36" name="TextBox 35"/>
          <p:cNvSpPr txBox="1"/>
          <p:nvPr/>
        </p:nvSpPr>
        <p:spPr>
          <a:xfrm>
            <a:off x="8210010" y="4502208"/>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Tree>
    <p:extLst>
      <p:ext uri="{BB962C8B-B14F-4D97-AF65-F5344CB8AC3E}">
        <p14:creationId xmlns:p14="http://schemas.microsoft.com/office/powerpoint/2010/main" val="97566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Invoice Distribution with Multi-Element</a:t>
            </a:r>
            <a:r>
              <a:rPr lang="en-US" altLang="zh-CN" dirty="0" smtClean="0"/>
              <a:t>-Arrangement (I)</a:t>
            </a:r>
            <a:endParaRPr lang="en-US" dirty="0"/>
          </a:p>
        </p:txBody>
      </p:sp>
      <p:sp>
        <p:nvSpPr>
          <p:cNvPr id="3" name="Rectangle 2"/>
          <p:cNvSpPr/>
          <p:nvPr/>
        </p:nvSpPr>
        <p:spPr>
          <a:xfrm>
            <a:off x="242981" y="1594523"/>
            <a:ext cx="8699139" cy="4184607"/>
          </a:xfrm>
          <a:prstGeom prst="rect">
            <a:avLst/>
          </a:prstGeom>
        </p:spPr>
        <p:txBody>
          <a:bodyPr wrap="square">
            <a:spAutoFit/>
          </a:bodyPr>
          <a:lstStyle/>
          <a:p>
            <a:pPr fontAlgn="base">
              <a:spcBef>
                <a:spcPts val="600"/>
              </a:spcBef>
              <a:spcAft>
                <a:spcPct val="0"/>
              </a:spcAft>
              <a:buClr>
                <a:srgbClr val="F0AB00"/>
              </a:buClr>
              <a:buSzPct val="80000"/>
            </a:pPr>
            <a:r>
              <a:rPr lang="en-US" altLang="zh-CN" sz="1799" kern="0" dirty="0">
                <a:ea typeface="Arial Unicode MS" pitchFamily="34" charset="-128"/>
                <a:cs typeface="Arial Unicode MS" pitchFamily="34" charset="-128"/>
              </a:rPr>
              <a:t>You need to distribute </a:t>
            </a:r>
            <a:r>
              <a:rPr lang="en-US" altLang="zh-CN" sz="1799" kern="0" dirty="0" smtClean="0">
                <a:ea typeface="Arial Unicode MS" pitchFamily="34" charset="-128"/>
                <a:cs typeface="Arial Unicode MS" pitchFamily="34" charset="-128"/>
              </a:rPr>
              <a:t>your </a:t>
            </a:r>
            <a:r>
              <a:rPr lang="en-US" altLang="zh-CN" sz="1799" kern="0" dirty="0">
                <a:ea typeface="Arial Unicode MS" pitchFamily="34" charset="-128"/>
                <a:cs typeface="Arial Unicode MS" pitchFamily="34" charset="-128"/>
              </a:rPr>
              <a:t>invoice</a:t>
            </a:r>
            <a:r>
              <a:rPr lang="en-US" altLang="zh-CN" sz="1799" kern="0" dirty="0" smtClean="0">
                <a:ea typeface="Arial Unicode MS" pitchFamily="34" charset="-128"/>
                <a:cs typeface="Arial Unicode MS" pitchFamily="34" charset="-128"/>
              </a:rPr>
              <a:t>/ </a:t>
            </a:r>
            <a:r>
              <a:rPr lang="en-US" altLang="zh-CN" sz="1799" kern="0" dirty="0" smtClean="0">
                <a:ea typeface="Arial Unicode MS" pitchFamily="34" charset="-128"/>
                <a:cs typeface="Arial Unicode MS" pitchFamily="34" charset="-128"/>
              </a:rPr>
              <a:t>invoice due </a:t>
            </a:r>
            <a:r>
              <a:rPr lang="en-US" altLang="zh-CN" sz="1799" kern="0" dirty="0">
                <a:ea typeface="Arial Unicode MS" pitchFamily="34" charset="-128"/>
                <a:cs typeface="Arial Unicode MS" pitchFamily="34" charset="-128"/>
              </a:rPr>
              <a:t>amount </a:t>
            </a:r>
            <a:r>
              <a:rPr lang="en-US" altLang="zh-CN" sz="1799" kern="0" dirty="0" smtClean="0">
                <a:ea typeface="Arial Unicode MS" pitchFamily="34" charset="-128"/>
                <a:cs typeface="Arial Unicode MS" pitchFamily="34" charset="-128"/>
              </a:rPr>
              <a:t>among </a:t>
            </a:r>
            <a:r>
              <a:rPr lang="en-US" altLang="zh-CN" sz="1799" kern="0" dirty="0">
                <a:ea typeface="Arial Unicode MS" pitchFamily="34" charset="-128"/>
                <a:cs typeface="Arial Unicode MS" pitchFamily="34" charset="-128"/>
              </a:rPr>
              <a:t>performance </a:t>
            </a:r>
            <a:r>
              <a:rPr lang="en-US" altLang="zh-CN" sz="1799" kern="0" dirty="0" smtClean="0">
                <a:ea typeface="Arial Unicode MS" pitchFamily="34" charset="-128"/>
                <a:cs typeface="Arial Unicode MS" pitchFamily="34" charset="-128"/>
              </a:rPr>
              <a:t>obligations </a:t>
            </a:r>
            <a:r>
              <a:rPr lang="en-US" altLang="zh-CN" sz="1799" kern="0" dirty="0">
                <a:ea typeface="Arial Unicode MS" pitchFamily="34" charset="-128"/>
                <a:cs typeface="Arial Unicode MS" pitchFamily="34" charset="-128"/>
              </a:rPr>
              <a:t>for the following scenarios</a:t>
            </a: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Revenue contract is </a:t>
            </a:r>
            <a:r>
              <a:rPr lang="en-US" altLang="zh-CN" sz="1799" kern="0" dirty="0" smtClean="0">
                <a:ea typeface="Arial Unicode MS" pitchFamily="34" charset="-128"/>
                <a:cs typeface="Arial Unicode MS" pitchFamily="34" charset="-128"/>
              </a:rPr>
              <a:t>in </a:t>
            </a:r>
            <a:r>
              <a:rPr lang="en-US" altLang="zh-CN" sz="1799" b="1" kern="0" dirty="0" smtClean="0">
                <a:ea typeface="Arial Unicode MS" pitchFamily="34" charset="-128"/>
                <a:cs typeface="Arial Unicode MS" pitchFamily="34" charset="-128"/>
              </a:rPr>
              <a:t>multi-element-arrangement</a:t>
            </a:r>
            <a:r>
              <a:rPr lang="en-US" altLang="zh-CN" sz="1799" kern="0" dirty="0" smtClean="0">
                <a:ea typeface="Arial Unicode MS" pitchFamily="34" charset="-128"/>
                <a:cs typeface="Arial Unicode MS" pitchFamily="34" charset="-128"/>
              </a:rPr>
              <a:t> scenario.</a:t>
            </a:r>
            <a:endParaRPr lang="en-US" altLang="zh-CN" sz="1799" kern="0" dirty="0">
              <a:ea typeface="Arial Unicode MS" pitchFamily="34" charset="-128"/>
              <a:cs typeface="Arial Unicode MS" pitchFamily="34" charset="-128"/>
            </a:endParaRP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Contract </a:t>
            </a:r>
            <a:r>
              <a:rPr lang="en-US" altLang="zh-CN" sz="1799" kern="0" dirty="0" smtClean="0">
                <a:ea typeface="Arial Unicode MS" pitchFamily="34" charset="-128"/>
                <a:cs typeface="Arial Unicode MS" pitchFamily="34" charset="-128"/>
              </a:rPr>
              <a:t>balance (</a:t>
            </a:r>
            <a:r>
              <a:rPr lang="en-US" altLang="zh-CN" sz="1799" kern="0" dirty="0">
                <a:ea typeface="Arial Unicode MS" pitchFamily="34" charset="-128"/>
                <a:cs typeface="Arial Unicode MS" pitchFamily="34" charset="-128"/>
              </a:rPr>
              <a:t>liability</a:t>
            </a:r>
            <a:r>
              <a:rPr lang="en-US" altLang="zh-CN" sz="1799" kern="0" dirty="0" smtClean="0">
                <a:ea typeface="Arial Unicode MS" pitchFamily="34" charset="-128"/>
                <a:cs typeface="Arial Unicode MS" pitchFamily="34" charset="-128"/>
              </a:rPr>
              <a:t>/ asset</a:t>
            </a:r>
            <a:r>
              <a:rPr lang="en-US" altLang="zh-CN" sz="1799" kern="0" dirty="0">
                <a:ea typeface="Arial Unicode MS" pitchFamily="34" charset="-128"/>
                <a:cs typeface="Arial Unicode MS" pitchFamily="34" charset="-128"/>
              </a:rPr>
              <a:t>) needs to be presented at POB </a:t>
            </a:r>
            <a:r>
              <a:rPr lang="en-US" altLang="zh-CN" sz="1799" kern="0" dirty="0" smtClean="0">
                <a:ea typeface="Arial Unicode MS" pitchFamily="34" charset="-128"/>
                <a:cs typeface="Arial Unicode MS" pitchFamily="34" charset="-128"/>
              </a:rPr>
              <a:t>level (gross </a:t>
            </a:r>
            <a:r>
              <a:rPr lang="en-US" altLang="zh-CN" sz="1799" kern="0" dirty="0">
                <a:ea typeface="Arial Unicode MS" pitchFamily="34" charset="-128"/>
                <a:cs typeface="Arial Unicode MS" pitchFamily="34" charset="-128"/>
              </a:rPr>
              <a:t>presentation)</a:t>
            </a: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b="1" kern="0" dirty="0" smtClean="0">
                <a:ea typeface="Arial Unicode MS" pitchFamily="34" charset="-128"/>
                <a:cs typeface="Arial Unicode MS" pitchFamily="34" charset="-128"/>
              </a:rPr>
              <a:t>Price allocation </a:t>
            </a:r>
            <a:r>
              <a:rPr lang="en-US" altLang="zh-CN" sz="1799" kern="0" dirty="0" smtClean="0">
                <a:ea typeface="Arial Unicode MS" pitchFamily="34" charset="-128"/>
                <a:cs typeface="Arial Unicode MS" pitchFamily="34" charset="-128"/>
              </a:rPr>
              <a:t>is performed so that </a:t>
            </a:r>
            <a:r>
              <a:rPr lang="en-US" altLang="zh-CN" sz="1799" kern="0" dirty="0">
                <a:ea typeface="Arial Unicode MS" pitchFamily="34" charset="-128"/>
                <a:cs typeface="Arial Unicode MS" pitchFamily="34" charset="-128"/>
              </a:rPr>
              <a:t>the allocated price is different than </a:t>
            </a:r>
            <a:r>
              <a:rPr lang="en-US" altLang="zh-CN" sz="1799" kern="0" dirty="0" smtClean="0">
                <a:ea typeface="Arial Unicode MS" pitchFamily="34" charset="-128"/>
                <a:cs typeface="Arial Unicode MS" pitchFamily="34" charset="-128"/>
              </a:rPr>
              <a:t>original </a:t>
            </a:r>
            <a:r>
              <a:rPr lang="en-US" altLang="zh-CN" sz="1799" kern="0" dirty="0">
                <a:ea typeface="Arial Unicode MS" pitchFamily="34" charset="-128"/>
                <a:cs typeface="Arial Unicode MS" pitchFamily="34" charset="-128"/>
              </a:rPr>
              <a:t>transaction price.</a:t>
            </a:r>
          </a:p>
          <a:p>
            <a:pPr marL="214269" indent="-214269" fontAlgn="base">
              <a:spcBef>
                <a:spcPts val="600"/>
              </a:spcBef>
              <a:spcAft>
                <a:spcPct val="0"/>
              </a:spcAft>
              <a:buClr>
                <a:srgbClr val="F0AB00"/>
              </a:buClr>
              <a:buSzPct val="80000"/>
              <a:buFont typeface="Arial" panose="020B0604020202020204" pitchFamily="34" charset="0"/>
              <a:buChar char="•"/>
            </a:pPr>
            <a:endParaRPr lang="en-US" altLang="zh-CN" sz="1799"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altLang="zh-CN" sz="1799" kern="0" dirty="0">
                <a:ea typeface="Arial Unicode MS" pitchFamily="34" charset="-128"/>
                <a:cs typeface="Arial Unicode MS" pitchFamily="34" charset="-128"/>
              </a:rPr>
              <a:t>By invoice/invoice due distribution, it is assured:</a:t>
            </a:r>
          </a:p>
          <a:p>
            <a:pPr marL="285731" indent="-285731"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The total cumulative distributed invoiced amount on all POBs is the </a:t>
            </a:r>
            <a:r>
              <a:rPr lang="en-US" altLang="zh-CN" sz="1799" b="1" kern="0" dirty="0">
                <a:ea typeface="Arial Unicode MS" pitchFamily="34" charset="-128"/>
                <a:cs typeface="Arial Unicode MS" pitchFamily="34" charset="-128"/>
              </a:rPr>
              <a:t>same</a:t>
            </a:r>
            <a:r>
              <a:rPr lang="en-US" altLang="zh-CN" sz="1799" kern="0" dirty="0">
                <a:ea typeface="Arial Unicode MS" pitchFamily="34" charset="-128"/>
                <a:cs typeface="Arial Unicode MS" pitchFamily="34" charset="-128"/>
              </a:rPr>
              <a:t> as the actual cumulative invoiced amount on all POBs in all currencies</a:t>
            </a:r>
            <a:r>
              <a:rPr lang="en-US" altLang="zh-CN" sz="1799" kern="0" dirty="0" smtClean="0">
                <a:ea typeface="Arial Unicode MS" pitchFamily="34" charset="-128"/>
                <a:cs typeface="Arial Unicode MS" pitchFamily="34" charset="-128"/>
              </a:rPr>
              <a:t>.</a:t>
            </a:r>
            <a:endParaRPr lang="en-US" altLang="zh-CN" sz="140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 </a:t>
            </a:r>
          </a:p>
          <a:p>
            <a:pPr marL="285731" indent="-285731" fontAlgn="base">
              <a:spcBef>
                <a:spcPts val="60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665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Invoice Distribution with Multi-Element</a:t>
            </a:r>
            <a:r>
              <a:rPr lang="en-US" altLang="zh-CN" dirty="0" smtClean="0"/>
              <a:t>-Arrangement (II)</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99603888"/>
              </p:ext>
            </p:extLst>
          </p:nvPr>
        </p:nvGraphicFramePr>
        <p:xfrm>
          <a:off x="4353818" y="3068832"/>
          <a:ext cx="3517991" cy="833365"/>
        </p:xfrm>
        <a:graphic>
          <a:graphicData uri="http://schemas.openxmlformats.org/presentationml/2006/ole">
            <mc:AlternateContent xmlns:mc="http://schemas.openxmlformats.org/markup-compatibility/2006">
              <mc:Choice xmlns:v="urn:schemas-microsoft-com:vml" Requires="v">
                <p:oleObj spid="_x0000_s1200" name="Worksheet" r:id="rId4" imgW="4654661" imgH="1111075" progId="Excel.Sheet.12">
                  <p:embed/>
                </p:oleObj>
              </mc:Choice>
              <mc:Fallback>
                <p:oleObj name="Worksheet" r:id="rId4" imgW="4654661" imgH="1111075" progId="Excel.Sheet.12">
                  <p:embed/>
                  <p:pic>
                    <p:nvPicPr>
                      <p:cNvPr id="0" name=""/>
                      <p:cNvPicPr/>
                      <p:nvPr/>
                    </p:nvPicPr>
                    <p:blipFill>
                      <a:blip r:embed="rId5"/>
                      <a:stretch>
                        <a:fillRect/>
                      </a:stretch>
                    </p:blipFill>
                    <p:spPr>
                      <a:xfrm>
                        <a:off x="4353818" y="3068832"/>
                        <a:ext cx="3517991" cy="833365"/>
                      </a:xfrm>
                      <a:prstGeom prst="rect">
                        <a:avLst/>
                      </a:prstGeom>
                    </p:spPr>
                  </p:pic>
                </p:oleObj>
              </mc:Fallback>
            </mc:AlternateContent>
          </a:graphicData>
        </a:graphic>
      </p:graphicFrame>
      <p:sp>
        <p:nvSpPr>
          <p:cNvPr id="4" name="Rectangle 3"/>
          <p:cNvSpPr/>
          <p:nvPr/>
        </p:nvSpPr>
        <p:spPr>
          <a:xfrm>
            <a:off x="67641" y="1381936"/>
            <a:ext cx="4092901" cy="4852610"/>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a:t>
            </a:r>
            <a:r>
              <a:rPr lang="en-US" altLang="zh-CN" sz="1401" b="1" kern="0" dirty="0">
                <a:ea typeface="Arial Unicode MS" pitchFamily="34" charset="-128"/>
                <a:cs typeface="Arial Unicode MS" pitchFamily="34" charset="-128"/>
              </a:rPr>
              <a:t>FARR_DISTRIBUTE_INVOICE</a:t>
            </a:r>
            <a:r>
              <a:rPr lang="en-US" altLang="zh-CN" sz="1401" kern="0" dirty="0">
                <a:ea typeface="Arial Unicode MS" pitchFamily="34" charset="-128"/>
                <a:cs typeface="Arial Unicode MS" pitchFamily="34" charset="-128"/>
              </a:rPr>
              <a:t> with default implementation is provided to distribute invoiced/invoice due amount </a:t>
            </a:r>
            <a:r>
              <a:rPr lang="en-US" altLang="zh-CN" sz="1401" kern="0" dirty="0" smtClean="0">
                <a:ea typeface="Arial Unicode MS" pitchFamily="34" charset="-128"/>
                <a:cs typeface="Arial Unicode MS" pitchFamily="34" charset="-128"/>
              </a:rPr>
              <a:t>for contracts which:</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smtClean="0">
                <a:ea typeface="Arial Unicode MS" pitchFamily="34" charset="-128"/>
                <a:cs typeface="Arial Unicode MS" pitchFamily="34" charset="-128"/>
              </a:rPr>
              <a:t>Use </a:t>
            </a:r>
            <a:r>
              <a:rPr lang="en-US" altLang="zh-CN" sz="1401" b="1" kern="0" dirty="0">
                <a:ea typeface="Arial Unicode MS" pitchFamily="34" charset="-128"/>
                <a:cs typeface="Arial Unicode MS" pitchFamily="34" charset="-128"/>
              </a:rPr>
              <a:t>actual rate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smtClean="0">
                <a:ea typeface="Arial Unicode MS" pitchFamily="34" charset="-128"/>
                <a:cs typeface="Arial Unicode MS" pitchFamily="34" charset="-128"/>
              </a:rPr>
              <a:t>Present </a:t>
            </a:r>
            <a:r>
              <a:rPr lang="en-US" altLang="zh-CN" sz="1401" kern="0" dirty="0">
                <a:ea typeface="Arial Unicode MS" pitchFamily="34" charset="-128"/>
                <a:cs typeface="Arial Unicode MS" pitchFamily="34" charset="-128"/>
              </a:rPr>
              <a:t>liability/asset balance at </a:t>
            </a:r>
            <a:r>
              <a:rPr lang="en-US" altLang="zh-CN" sz="1401" b="1" kern="0" dirty="0">
                <a:ea typeface="Arial Unicode MS" pitchFamily="34" charset="-128"/>
                <a:cs typeface="Arial Unicode MS" pitchFamily="34" charset="-128"/>
              </a:rPr>
              <a:t>POB level</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Contracts using </a:t>
            </a:r>
            <a:r>
              <a:rPr lang="en-US" altLang="zh-CN" sz="1401" b="1" kern="0" dirty="0">
                <a:ea typeface="Arial Unicode MS" pitchFamily="34" charset="-128"/>
                <a:cs typeface="Arial Unicode MS" pitchFamily="34" charset="-128"/>
              </a:rPr>
              <a:t>fixed rate </a:t>
            </a:r>
            <a:r>
              <a:rPr lang="en-US" altLang="zh-CN" sz="1401" kern="0" dirty="0">
                <a:ea typeface="Arial Unicode MS" pitchFamily="34" charset="-128"/>
                <a:cs typeface="Arial Unicode MS" pitchFamily="34" charset="-128"/>
              </a:rPr>
              <a:t>will still continue to use </a:t>
            </a: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a:t>
            </a:r>
            <a:r>
              <a:rPr lang="en-US" altLang="zh-CN" sz="1401" b="1" kern="0" dirty="0">
                <a:ea typeface="Arial Unicode MS" pitchFamily="34" charset="-128"/>
                <a:cs typeface="Arial Unicode MS" pitchFamily="34" charset="-128"/>
              </a:rPr>
              <a:t>FARR_DIST_NET_CLCA_AMT_TO_POB</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IMG Path</a:t>
            </a:r>
            <a:r>
              <a:rPr lang="en-US" altLang="zh-CN" sz="1401" i="1" kern="0" dirty="0">
                <a:ea typeface="Arial Unicode MS" pitchFamily="34" charset="-128"/>
                <a:cs typeface="Arial Unicode MS" pitchFamily="34" charset="-128"/>
              </a:rPr>
              <a:t>: Revenue Accounting-&gt;Revenue Accounting Contracts-&gt;Business Add-Ins-&gt;</a:t>
            </a:r>
            <a:r>
              <a:rPr lang="en-US" altLang="zh-CN" sz="1401" i="1" kern="0" dirty="0" err="1">
                <a:ea typeface="Arial Unicode MS" pitchFamily="34" charset="-128"/>
                <a:cs typeface="Arial Unicode MS" pitchFamily="34" charset="-128"/>
              </a:rPr>
              <a:t>BAdI</a:t>
            </a:r>
            <a:r>
              <a:rPr lang="en-US" altLang="zh-CN" sz="1401" i="1" kern="0" dirty="0">
                <a:ea typeface="Arial Unicode MS" pitchFamily="34" charset="-128"/>
                <a:cs typeface="Arial Unicode MS" pitchFamily="34" charset="-128"/>
              </a:rPr>
              <a:t>: Distributing Invoice to Performance Obligation Level</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This </a:t>
            </a: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is called at program ‘Transfer Revenue’ to distribute periodical billing amount since the last execution.</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Revenue on POB is recognized based on distributed invoiced/invoiced due amount</a:t>
            </a:r>
          </a:p>
          <a:p>
            <a:pPr fontAlgn="base">
              <a:spcBef>
                <a:spcPts val="450"/>
              </a:spcBef>
              <a:spcAft>
                <a:spcPct val="0"/>
              </a:spcAft>
              <a:buClr>
                <a:srgbClr val="F0AB00"/>
              </a:buClr>
              <a:buSzPct val="80000"/>
            </a:pPr>
            <a:endParaRPr lang="en-US" altLang="zh-CN" sz="1401" kern="0" dirty="0">
              <a:ea typeface="Arial Unicode MS" pitchFamily="34" charset="-128"/>
              <a:cs typeface="Arial Unicode MS" pitchFamily="34" charset="-128"/>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31209903"/>
              </p:ext>
            </p:extLst>
          </p:nvPr>
        </p:nvGraphicFramePr>
        <p:xfrm>
          <a:off x="4362326" y="5548062"/>
          <a:ext cx="4619225" cy="833365"/>
        </p:xfrm>
        <a:graphic>
          <a:graphicData uri="http://schemas.openxmlformats.org/presentationml/2006/ole">
            <mc:AlternateContent xmlns:mc="http://schemas.openxmlformats.org/markup-compatibility/2006">
              <mc:Choice xmlns:v="urn:schemas-microsoft-com:vml" Requires="v">
                <p:oleObj spid="_x0000_s1201" name="Worksheet" r:id="rId6" imgW="6159525" imgH="1111075" progId="Excel.Sheet.12">
                  <p:embed/>
                </p:oleObj>
              </mc:Choice>
              <mc:Fallback>
                <p:oleObj name="Worksheet" r:id="rId6" imgW="6159525" imgH="1111075" progId="Excel.Sheet.12">
                  <p:embed/>
                  <p:pic>
                    <p:nvPicPr>
                      <p:cNvPr id="0" name=""/>
                      <p:cNvPicPr/>
                      <p:nvPr/>
                    </p:nvPicPr>
                    <p:blipFill>
                      <a:blip r:embed="rId7"/>
                      <a:stretch>
                        <a:fillRect/>
                      </a:stretch>
                    </p:blipFill>
                    <p:spPr>
                      <a:xfrm>
                        <a:off x="4362326" y="5548062"/>
                        <a:ext cx="4619225" cy="833365"/>
                      </a:xfrm>
                      <a:prstGeom prst="rect">
                        <a:avLst/>
                      </a:prstGeom>
                    </p:spPr>
                  </p:pic>
                </p:oleObj>
              </mc:Fallback>
            </mc:AlternateContent>
          </a:graphicData>
        </a:graphic>
      </p:graphicFrame>
      <p:sp>
        <p:nvSpPr>
          <p:cNvPr id="6" name="Rectangle 5"/>
          <p:cNvSpPr/>
          <p:nvPr/>
        </p:nvSpPr>
        <p:spPr bwMode="gray">
          <a:xfrm>
            <a:off x="4342760" y="3466891"/>
            <a:ext cx="3517991" cy="169592"/>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7" name="TextBox 6"/>
          <p:cNvSpPr txBox="1"/>
          <p:nvPr/>
        </p:nvSpPr>
        <p:spPr>
          <a:xfrm>
            <a:off x="7967206" y="3175636"/>
            <a:ext cx="700486" cy="207877"/>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351" kern="0" dirty="0">
                <a:solidFill>
                  <a:srgbClr val="FF0000"/>
                </a:solidFill>
                <a:ea typeface="Arial Unicode MS" pitchFamily="34" charset="-128"/>
                <a:cs typeface="Arial Unicode MS" pitchFamily="34" charset="-128"/>
              </a:rPr>
              <a:t>Sending</a:t>
            </a:r>
          </a:p>
        </p:txBody>
      </p:sp>
      <p:sp>
        <p:nvSpPr>
          <p:cNvPr id="8" name="TextBox 7"/>
          <p:cNvSpPr txBox="1"/>
          <p:nvPr/>
        </p:nvSpPr>
        <p:spPr>
          <a:xfrm>
            <a:off x="7967203" y="3485514"/>
            <a:ext cx="840701" cy="207877"/>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351" kern="0" dirty="0">
                <a:solidFill>
                  <a:srgbClr val="FF0000"/>
                </a:solidFill>
                <a:ea typeface="Arial Unicode MS" pitchFamily="34" charset="-128"/>
                <a:cs typeface="Arial Unicode MS" pitchFamily="34" charset="-128"/>
              </a:rPr>
              <a:t>Receiving</a:t>
            </a:r>
          </a:p>
        </p:txBody>
      </p:sp>
      <p:cxnSp>
        <p:nvCxnSpPr>
          <p:cNvPr id="9" name="Elbow Connector 8"/>
          <p:cNvCxnSpPr>
            <a:stCxn id="7" idx="3"/>
            <a:endCxn id="8" idx="3"/>
          </p:cNvCxnSpPr>
          <p:nvPr/>
        </p:nvCxnSpPr>
        <p:spPr>
          <a:xfrm>
            <a:off x="8667692" y="3279575"/>
            <a:ext cx="140212" cy="309878"/>
          </a:xfrm>
          <a:prstGeom prst="bentConnector3">
            <a:avLst>
              <a:gd name="adj1" fmla="val 26303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7654120" y="5491277"/>
            <a:ext cx="641383" cy="856760"/>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cxnSp>
        <p:nvCxnSpPr>
          <p:cNvPr id="11" name="Straight Arrow Connector 10"/>
          <p:cNvCxnSpPr>
            <a:endCxn id="10" idx="0"/>
          </p:cNvCxnSpPr>
          <p:nvPr/>
        </p:nvCxnSpPr>
        <p:spPr>
          <a:xfrm>
            <a:off x="7800721" y="3693264"/>
            <a:ext cx="174088" cy="17980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62329" y="4082697"/>
            <a:ext cx="4375470" cy="133369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000" kern="0" dirty="0">
                <a:ea typeface="Arial Unicode MS" pitchFamily="34" charset="-128"/>
                <a:cs typeface="Arial Unicode MS" pitchFamily="34" charset="-128"/>
              </a:rPr>
              <a:t>Default logic: </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Define sending POB: allocated price(AP) &lt; transaction price(TP)</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Define receiving POB: allocated amount &gt;  transaction price</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Additional invoiced amount on all sending POBs is collected and distributed to receiving POBs by allocation effect</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Additional invoiced amount per sending POB =  Invoiced amount * (1 - AP/TP </a:t>
            </a:r>
            <a:r>
              <a:rPr lang="en-US" sz="901" kern="0" dirty="0">
                <a:ea typeface="Arial Unicode MS" pitchFamily="34" charset="-128"/>
                <a:cs typeface="Arial Unicode MS" pitchFamily="34" charset="-128"/>
              </a:rPr>
              <a:t>)</a:t>
            </a:r>
          </a:p>
        </p:txBody>
      </p:sp>
      <p:pic>
        <p:nvPicPr>
          <p:cNvPr id="13" name="Picture 12"/>
          <p:cNvPicPr>
            <a:picLocks noChangeAspect="1"/>
          </p:cNvPicPr>
          <p:nvPr/>
        </p:nvPicPr>
        <p:blipFill>
          <a:blip r:embed="rId8"/>
          <a:stretch>
            <a:fillRect/>
          </a:stretch>
        </p:blipFill>
        <p:spPr>
          <a:xfrm>
            <a:off x="4342759" y="1607766"/>
            <a:ext cx="4324932" cy="461738"/>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9"/>
          <a:stretch>
            <a:fillRect/>
          </a:stretch>
        </p:blipFill>
        <p:spPr>
          <a:xfrm>
            <a:off x="4572795" y="2084743"/>
            <a:ext cx="4094897" cy="139504"/>
          </a:xfrm>
          <a:prstGeom prst="rect">
            <a:avLst/>
          </a:prstGeom>
        </p:spPr>
      </p:pic>
      <p:pic>
        <p:nvPicPr>
          <p:cNvPr id="15" name="Picture 14"/>
          <p:cNvPicPr>
            <a:picLocks noChangeAspect="1"/>
          </p:cNvPicPr>
          <p:nvPr/>
        </p:nvPicPr>
        <p:blipFill>
          <a:blip r:embed="rId10"/>
          <a:stretch>
            <a:fillRect/>
          </a:stretch>
        </p:blipFill>
        <p:spPr>
          <a:xfrm>
            <a:off x="4586899" y="2220865"/>
            <a:ext cx="4150900" cy="242177"/>
          </a:xfrm>
          <a:prstGeom prst="rect">
            <a:avLst/>
          </a:prstGeom>
          <a:ln>
            <a:noFill/>
          </a:ln>
          <a:effectLst>
            <a:outerShdw blurRad="190500" algn="tl" rotWithShape="0">
              <a:srgbClr val="000000">
                <a:alpha val="70000"/>
              </a:srgbClr>
            </a:outerShdw>
          </a:effectLst>
        </p:spPr>
      </p:pic>
      <p:sp>
        <p:nvSpPr>
          <p:cNvPr id="16" name="Rectangle 15"/>
          <p:cNvSpPr/>
          <p:nvPr/>
        </p:nvSpPr>
        <p:spPr bwMode="gray">
          <a:xfrm>
            <a:off x="4586898" y="2325048"/>
            <a:ext cx="4080793" cy="183001"/>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7" name="TextBox 16"/>
          <p:cNvSpPr txBox="1"/>
          <p:nvPr/>
        </p:nvSpPr>
        <p:spPr>
          <a:xfrm>
            <a:off x="4342759" y="1346332"/>
            <a:ext cx="116899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b="1" kern="0" dirty="0">
                <a:ea typeface="Arial Unicode MS" pitchFamily="34" charset="-128"/>
                <a:cs typeface="Arial Unicode MS" pitchFamily="34" charset="-128"/>
              </a:rPr>
              <a:t>IMG </a:t>
            </a:r>
            <a:r>
              <a:rPr lang="en-US" altLang="zh-CN" sz="1401" b="1" kern="0" dirty="0">
                <a:ea typeface="Arial Unicode MS" pitchFamily="34" charset="-128"/>
                <a:cs typeface="Arial Unicode MS" pitchFamily="34" charset="-128"/>
              </a:rPr>
              <a:t>Path</a:t>
            </a:r>
            <a:endParaRPr lang="en-US" sz="1401" b="1" kern="0" dirty="0">
              <a:ea typeface="Arial Unicode MS" pitchFamily="34" charset="-128"/>
              <a:cs typeface="Arial Unicode MS" pitchFamily="34" charset="-128"/>
            </a:endParaRPr>
          </a:p>
        </p:txBody>
      </p:sp>
      <p:sp>
        <p:nvSpPr>
          <p:cNvPr id="18" name="TextBox 17"/>
          <p:cNvSpPr txBox="1"/>
          <p:nvPr/>
        </p:nvSpPr>
        <p:spPr>
          <a:xfrm>
            <a:off x="4342760" y="2797747"/>
            <a:ext cx="268149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b="1" kern="0" dirty="0">
                <a:ea typeface="Arial Unicode MS" pitchFamily="34" charset="-128"/>
                <a:cs typeface="Arial Unicode MS" pitchFamily="34" charset="-128"/>
              </a:rPr>
              <a:t>Default Implementation</a:t>
            </a:r>
          </a:p>
        </p:txBody>
      </p:sp>
    </p:spTree>
    <p:extLst>
      <p:ext uri="{BB962C8B-B14F-4D97-AF65-F5344CB8AC3E}">
        <p14:creationId xmlns:p14="http://schemas.microsoft.com/office/powerpoint/2010/main" val="3352291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Overview: Exchange Rate Determination (I)</a:t>
            </a:r>
            <a:br>
              <a:rPr lang="en-US" dirty="0" smtClean="0"/>
            </a:br>
            <a:r>
              <a:rPr lang="en-US" dirty="0" smtClean="0"/>
              <a:t>Using invoice issuance to present contract balance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267914"/>
              </p:ext>
            </p:extLst>
          </p:nvPr>
        </p:nvGraphicFramePr>
        <p:xfrm>
          <a:off x="242979" y="1930795"/>
          <a:ext cx="8366872" cy="3488960"/>
        </p:xfrm>
        <a:graphic>
          <a:graphicData uri="http://schemas.openxmlformats.org/drawingml/2006/table">
            <a:tbl>
              <a:tblPr firstRow="1">
                <a:tableStyleId>{3C2FFA5D-87B4-456A-9821-1D502468CF0F}</a:tableStyleId>
              </a:tblPr>
              <a:tblGrid>
                <a:gridCol w="2509506"/>
                <a:gridCol w="2104842"/>
                <a:gridCol w="3752524"/>
              </a:tblGrid>
              <a:tr h="697792">
                <a:tc>
                  <a:txBody>
                    <a:bodyPr/>
                    <a:lstStyle/>
                    <a:p>
                      <a:r>
                        <a:rPr lang="en-US" sz="1400" dirty="0" smtClean="0"/>
                        <a:t>Amount</a:t>
                      </a:r>
                      <a:r>
                        <a:rPr lang="en-US" sz="1400" baseline="0" dirty="0" smtClean="0"/>
                        <a:t> change in invoice/revenue</a:t>
                      </a:r>
                      <a:endParaRPr lang="en-US" sz="1400" dirty="0"/>
                    </a:p>
                  </a:txBody>
                  <a:tcPr marL="68573" marR="68573" marT="34288" marB="34288"/>
                </a:tc>
                <a:tc>
                  <a:txBody>
                    <a:bodyPr/>
                    <a:lstStyle/>
                    <a:p>
                      <a:r>
                        <a:rPr lang="en-US" sz="1400" baseline="0" dirty="0" smtClean="0"/>
                        <a:t>Effect on Deferred &amp; Unbilled</a:t>
                      </a:r>
                      <a:endParaRPr lang="en-US" sz="1400" dirty="0"/>
                    </a:p>
                  </a:txBody>
                  <a:tcPr marL="68573" marR="68573" marT="34288" marB="34288"/>
                </a:tc>
                <a:tc>
                  <a:txBody>
                    <a:bodyPr/>
                    <a:lstStyle/>
                    <a:p>
                      <a:r>
                        <a:rPr lang="en-US" sz="1400" dirty="0" smtClean="0"/>
                        <a:t>Rate Used</a:t>
                      </a:r>
                      <a:endParaRPr lang="en-US" sz="1400" dirty="0"/>
                    </a:p>
                  </a:txBody>
                  <a:tcPr marL="68573" marR="68573" marT="34288" marB="34288"/>
                </a:tc>
              </a:tr>
              <a:tr h="348896">
                <a:tc rowSpan="2">
                  <a:txBody>
                    <a:bodyPr/>
                    <a:lstStyle/>
                    <a:p>
                      <a:r>
                        <a:rPr lang="en-US" sz="1400" dirty="0" smtClean="0"/>
                        <a:t>Invoice</a:t>
                      </a:r>
                      <a:r>
                        <a:rPr lang="en-US" sz="1400" baseline="0" dirty="0" smtClean="0"/>
                        <a:t> increased </a:t>
                      </a:r>
                      <a:endParaRPr lang="en-US" sz="1400" dirty="0"/>
                    </a:p>
                  </a:txBody>
                  <a:tcPr marL="68573" marR="68573" marT="34288" marB="34288" anchor="ctr"/>
                </a:tc>
                <a:tc>
                  <a:txBody>
                    <a:bodyPr/>
                    <a:lstStyle/>
                    <a:p>
                      <a:r>
                        <a:rPr lang="en-US" sz="1400" dirty="0" smtClean="0"/>
                        <a:t>Deferred</a:t>
                      </a:r>
                      <a:r>
                        <a:rPr lang="en-US" sz="1400" baseline="0" dirty="0" smtClean="0"/>
                        <a:t> increased</a:t>
                      </a:r>
                      <a:endParaRPr lang="en-US" sz="1400" dirty="0"/>
                    </a:p>
                  </a:txBody>
                  <a:tcPr marL="68573" marR="68573" marT="34288" marB="34288"/>
                </a:tc>
                <a:tc>
                  <a:txBody>
                    <a:bodyPr/>
                    <a:lstStyle/>
                    <a:p>
                      <a:r>
                        <a:rPr lang="en-US" sz="1400" dirty="0" smtClean="0"/>
                        <a:t>Rate</a:t>
                      </a:r>
                      <a:r>
                        <a:rPr lang="en-US" sz="1400" baseline="0" dirty="0" smtClean="0"/>
                        <a:t> of the </a:t>
                      </a:r>
                      <a:r>
                        <a:rPr lang="en-US" sz="1400" b="1" baseline="0" dirty="0" smtClean="0"/>
                        <a:t>current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Unbilled decreased</a:t>
                      </a:r>
                      <a:endParaRPr lang="en-US" sz="1400" dirty="0"/>
                    </a:p>
                  </a:txBody>
                  <a:tcPr marL="68573" marR="68573" marT="34288" marB="34288"/>
                </a:tc>
                <a:tc>
                  <a:txBody>
                    <a:bodyPr/>
                    <a:lstStyle/>
                    <a:p>
                      <a:r>
                        <a:rPr lang="en-US" sz="1400" dirty="0" smtClean="0"/>
                        <a:t>Weighted average rate</a:t>
                      </a:r>
                      <a:r>
                        <a:rPr lang="en-US" sz="1400" baseline="0" dirty="0" smtClean="0"/>
                        <a:t> of </a:t>
                      </a:r>
                      <a:r>
                        <a:rPr lang="en-US" sz="1400" b="1" baseline="0" dirty="0" smtClean="0"/>
                        <a:t>unbilled</a:t>
                      </a:r>
                      <a:endParaRPr lang="en-US" sz="1400" b="1" dirty="0"/>
                    </a:p>
                  </a:txBody>
                  <a:tcPr marL="68573" marR="68573" marT="34288" marB="34288"/>
                </a:tc>
              </a:tr>
              <a:tr h="348896">
                <a:tc rowSpan="2">
                  <a:txBody>
                    <a:bodyPr/>
                    <a:lstStyle/>
                    <a:p>
                      <a:r>
                        <a:rPr lang="en-US" sz="1400" dirty="0" smtClean="0"/>
                        <a:t>Invoice</a:t>
                      </a:r>
                      <a:r>
                        <a:rPr lang="en-US" sz="1400" baseline="0" dirty="0" smtClean="0"/>
                        <a:t> decreased</a:t>
                      </a:r>
                      <a:endParaRPr lang="en-US" sz="1400" dirty="0"/>
                    </a:p>
                  </a:txBody>
                  <a:tcPr marL="68573" marR="68573" marT="34288" marB="34288" anchor="ctr"/>
                </a:tc>
                <a:tc>
                  <a:txBody>
                    <a:bodyPr/>
                    <a:lstStyle/>
                    <a:p>
                      <a:r>
                        <a:rPr lang="en-US" sz="1400" dirty="0" smtClean="0"/>
                        <a:t>Unbilled increased</a:t>
                      </a:r>
                      <a:endParaRPr lang="en-US" sz="1400" dirty="0"/>
                    </a:p>
                  </a:txBody>
                  <a:tcPr marL="68573" marR="68573" marT="34288" marB="34288"/>
                </a:tc>
                <a:tc>
                  <a:txBody>
                    <a:bodyPr/>
                    <a:lstStyle/>
                    <a:p>
                      <a:r>
                        <a:rPr lang="en-US" sz="1400" dirty="0" smtClean="0"/>
                        <a:t>Weighte</a:t>
                      </a:r>
                      <a:r>
                        <a:rPr lang="en-US" sz="1400" baseline="0" dirty="0" smtClean="0"/>
                        <a:t>d average rate of </a:t>
                      </a:r>
                      <a:r>
                        <a:rPr lang="en-US" sz="1400" b="1" baseline="0" dirty="0" smtClean="0"/>
                        <a:t>historical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Deferred</a:t>
                      </a:r>
                      <a:r>
                        <a:rPr lang="en-US" sz="1400" baseline="0" dirty="0" smtClean="0"/>
                        <a:t>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deferred</a:t>
                      </a:r>
                      <a:endParaRPr lang="en-US" sz="1400" b="1" dirty="0"/>
                    </a:p>
                  </a:txBody>
                  <a:tcPr marL="68573" marR="68573" marT="34288" marB="34288"/>
                </a:tc>
              </a:tr>
              <a:tr h="348896">
                <a:tc rowSpan="2">
                  <a:txBody>
                    <a:bodyPr/>
                    <a:lstStyle/>
                    <a:p>
                      <a:r>
                        <a:rPr lang="en-US" sz="1400" dirty="0" smtClean="0"/>
                        <a:t>Revenue increased</a:t>
                      </a:r>
                      <a:endParaRPr lang="en-US" sz="1400" dirty="0"/>
                    </a:p>
                  </a:txBody>
                  <a:tcPr marL="68573" marR="68573" marT="34288" marB="34288" anchor="ctr"/>
                </a:tc>
                <a:tc>
                  <a:txBody>
                    <a:bodyPr/>
                    <a:lstStyle/>
                    <a:p>
                      <a:r>
                        <a:rPr lang="en-US" sz="1400" dirty="0" smtClean="0"/>
                        <a:t>Unbilled</a:t>
                      </a:r>
                      <a:r>
                        <a:rPr lang="en-US" sz="1400" baseline="0" dirty="0" smtClean="0"/>
                        <a:t> increased</a:t>
                      </a:r>
                      <a:endParaRPr lang="en-US" sz="1400" dirty="0"/>
                    </a:p>
                  </a:txBody>
                  <a:tcPr marL="68573" marR="68573" marT="34288" marB="34288"/>
                </a:tc>
                <a:tc>
                  <a:txBody>
                    <a:bodyPr/>
                    <a:lstStyle/>
                    <a:p>
                      <a:r>
                        <a:rPr lang="en-US" sz="1400" dirty="0" smtClean="0"/>
                        <a:t>Rate of the </a:t>
                      </a:r>
                      <a:r>
                        <a:rPr lang="en-US" sz="1400" b="1" dirty="0" smtClean="0"/>
                        <a:t>current</a:t>
                      </a:r>
                      <a:r>
                        <a:rPr lang="en-US" sz="1400" b="1" baseline="0" dirty="0" smtClean="0"/>
                        <a:t>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Deferred</a:t>
                      </a:r>
                      <a:r>
                        <a:rPr lang="en-US" sz="1400" baseline="0" dirty="0" smtClean="0"/>
                        <a:t> decreased</a:t>
                      </a:r>
                      <a:endParaRPr lang="en-US" sz="1400" dirty="0"/>
                    </a:p>
                  </a:txBody>
                  <a:tcPr marL="68573" marR="68573" marT="34288" marB="34288"/>
                </a:tc>
                <a:tc>
                  <a:txBody>
                    <a:bodyPr/>
                    <a:lstStyle/>
                    <a:p>
                      <a:r>
                        <a:rPr lang="en-US" sz="1400" dirty="0" smtClean="0"/>
                        <a:t>Weighted average rate of </a:t>
                      </a:r>
                      <a:r>
                        <a:rPr lang="en-US" sz="1400" b="1" dirty="0" smtClean="0"/>
                        <a:t>deferred</a:t>
                      </a:r>
                      <a:endParaRPr lang="en-US" sz="1400" b="1" dirty="0"/>
                    </a:p>
                  </a:txBody>
                  <a:tcPr marL="68573" marR="68573" marT="34288" marB="34288"/>
                </a:tc>
              </a:tr>
              <a:tr h="348896">
                <a:tc rowSpan="2">
                  <a:txBody>
                    <a:bodyPr/>
                    <a:lstStyle/>
                    <a:p>
                      <a:r>
                        <a:rPr lang="en-US" sz="1400" dirty="0" smtClean="0"/>
                        <a:t>Revenue</a:t>
                      </a:r>
                      <a:r>
                        <a:rPr lang="en-US" sz="1400" baseline="0" dirty="0" smtClean="0"/>
                        <a:t> </a:t>
                      </a:r>
                      <a:r>
                        <a:rPr lang="en-US" sz="1400" dirty="0" smtClean="0"/>
                        <a:t>decreased</a:t>
                      </a:r>
                      <a:endParaRPr lang="en-US" sz="1400" dirty="0"/>
                    </a:p>
                  </a:txBody>
                  <a:tcPr marL="68573" marR="68573" marT="34288" marB="34288" anchor="ctr"/>
                </a:tc>
                <a:tc>
                  <a:txBody>
                    <a:bodyPr/>
                    <a:lstStyle/>
                    <a:p>
                      <a:r>
                        <a:rPr lang="en-US" sz="1400" dirty="0" smtClean="0"/>
                        <a:t>Deferred</a:t>
                      </a:r>
                      <a:r>
                        <a:rPr lang="en-US" sz="1400" baseline="0" dirty="0" smtClean="0"/>
                        <a:t> increased </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historical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Unbilled</a:t>
                      </a:r>
                      <a:r>
                        <a:rPr lang="en-US" sz="1400" baseline="0" dirty="0" smtClean="0"/>
                        <a:t>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unbilled</a:t>
                      </a:r>
                      <a:endParaRPr lang="en-US" sz="1400" b="1" dirty="0"/>
                    </a:p>
                  </a:txBody>
                  <a:tcPr marL="68573" marR="68573" marT="34288" marB="34288"/>
                </a:tc>
              </a:tr>
            </a:tbl>
          </a:graphicData>
        </a:graphic>
      </p:graphicFrame>
      <p:sp>
        <p:nvSpPr>
          <p:cNvPr id="4" name="Up Arrow 3"/>
          <p:cNvSpPr/>
          <p:nvPr/>
        </p:nvSpPr>
        <p:spPr bwMode="gray">
          <a:xfrm flipH="1">
            <a:off x="2491759" y="2868875"/>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5" name="Down Arrow 4"/>
          <p:cNvSpPr/>
          <p:nvPr/>
        </p:nvSpPr>
        <p:spPr bwMode="gray">
          <a:xfrm>
            <a:off x="2491759" y="3594270"/>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6" name="Down Arrow 5"/>
          <p:cNvSpPr/>
          <p:nvPr/>
        </p:nvSpPr>
        <p:spPr bwMode="gray">
          <a:xfrm>
            <a:off x="4589559" y="304667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7" name="Down Arrow 6"/>
          <p:cNvSpPr/>
          <p:nvPr/>
        </p:nvSpPr>
        <p:spPr bwMode="gray">
          <a:xfrm>
            <a:off x="4593483" y="3745051"/>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8" name="Down Arrow 7"/>
          <p:cNvSpPr/>
          <p:nvPr/>
        </p:nvSpPr>
        <p:spPr bwMode="gray">
          <a:xfrm>
            <a:off x="4594673" y="444031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9" name="Down Arrow 8"/>
          <p:cNvSpPr/>
          <p:nvPr/>
        </p:nvSpPr>
        <p:spPr bwMode="gray">
          <a:xfrm>
            <a:off x="4600273" y="5119742"/>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0" name="Down Arrow 9"/>
          <p:cNvSpPr/>
          <p:nvPr/>
        </p:nvSpPr>
        <p:spPr bwMode="gray">
          <a:xfrm>
            <a:off x="2491759" y="4994279"/>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1" name="Up Arrow 10"/>
          <p:cNvSpPr/>
          <p:nvPr/>
        </p:nvSpPr>
        <p:spPr bwMode="gray">
          <a:xfrm flipH="1">
            <a:off x="2491758" y="4232292"/>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2" name="Up Arrow 11"/>
          <p:cNvSpPr/>
          <p:nvPr/>
        </p:nvSpPr>
        <p:spPr bwMode="gray">
          <a:xfrm flipH="1">
            <a:off x="4587980" y="2680461"/>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3" name="Up Arrow 12"/>
          <p:cNvSpPr/>
          <p:nvPr/>
        </p:nvSpPr>
        <p:spPr bwMode="gray">
          <a:xfrm flipH="1">
            <a:off x="4594768" y="3398526"/>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4" name="Up Arrow 13"/>
          <p:cNvSpPr/>
          <p:nvPr/>
        </p:nvSpPr>
        <p:spPr bwMode="gray">
          <a:xfrm flipH="1">
            <a:off x="4596347" y="4089966"/>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5" name="Up Arrow 14"/>
          <p:cNvSpPr/>
          <p:nvPr/>
        </p:nvSpPr>
        <p:spPr bwMode="gray">
          <a:xfrm flipH="1">
            <a:off x="4608603" y="4785284"/>
            <a:ext cx="134248" cy="208996"/>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145469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58" y="324076"/>
            <a:ext cx="8497475" cy="756175"/>
          </a:xfrm>
        </p:spPr>
        <p:txBody>
          <a:bodyPr/>
          <a:lstStyle/>
          <a:p>
            <a:r>
              <a:rPr lang="en-US" dirty="0" smtClean="0"/>
              <a:t>Overview: </a:t>
            </a:r>
            <a:r>
              <a:rPr lang="en-US" dirty="0"/>
              <a:t>Overview: Exchange Rate Determination </a:t>
            </a:r>
            <a:r>
              <a:rPr lang="en-US" dirty="0" smtClean="0"/>
              <a:t>(II)</a:t>
            </a:r>
            <a:br>
              <a:rPr lang="en-US" dirty="0" smtClean="0"/>
            </a:br>
            <a:r>
              <a:rPr lang="en-US" dirty="0"/>
              <a:t>Using invoice </a:t>
            </a:r>
            <a:r>
              <a:rPr lang="en-US" dirty="0" smtClean="0"/>
              <a:t>due </a:t>
            </a:r>
            <a:r>
              <a:rPr lang="en-US" dirty="0"/>
              <a:t>to present contract balance</a:t>
            </a:r>
          </a:p>
        </p:txBody>
      </p:sp>
      <p:graphicFrame>
        <p:nvGraphicFramePr>
          <p:cNvPr id="11" name="Table 10"/>
          <p:cNvGraphicFramePr>
            <a:graphicFrameLocks noGrp="1"/>
          </p:cNvGraphicFramePr>
          <p:nvPr>
            <p:extLst/>
          </p:nvPr>
        </p:nvGraphicFramePr>
        <p:xfrm>
          <a:off x="281434" y="1869830"/>
          <a:ext cx="8511425" cy="3928160"/>
        </p:xfrm>
        <a:graphic>
          <a:graphicData uri="http://schemas.openxmlformats.org/drawingml/2006/table">
            <a:tbl>
              <a:tblPr firstRow="1">
                <a:tableStyleId>{3C2FFA5D-87B4-456A-9821-1D502468CF0F}</a:tableStyleId>
              </a:tblPr>
              <a:tblGrid>
                <a:gridCol w="2509506"/>
                <a:gridCol w="2477746"/>
                <a:gridCol w="3524173"/>
              </a:tblGrid>
              <a:tr h="697792">
                <a:tc>
                  <a:txBody>
                    <a:bodyPr/>
                    <a:lstStyle/>
                    <a:p>
                      <a:r>
                        <a:rPr lang="en-US" sz="1400" dirty="0" smtClean="0"/>
                        <a:t>Amount</a:t>
                      </a:r>
                      <a:r>
                        <a:rPr lang="en-US" sz="1400" baseline="0" dirty="0" smtClean="0"/>
                        <a:t> change in invoice du/ revenue</a:t>
                      </a:r>
                      <a:endParaRPr lang="en-US" sz="1400" dirty="0"/>
                    </a:p>
                  </a:txBody>
                  <a:tcPr marL="68573" marR="68573" marT="34288" marB="34288"/>
                </a:tc>
                <a:tc>
                  <a:txBody>
                    <a:bodyPr/>
                    <a:lstStyle/>
                    <a:p>
                      <a:r>
                        <a:rPr lang="en-US" sz="1400" baseline="0" dirty="0" smtClean="0"/>
                        <a:t>Effect on Unpaid &amp; Contract Liability</a:t>
                      </a:r>
                      <a:endParaRPr lang="en-US" sz="1400" dirty="0"/>
                    </a:p>
                  </a:txBody>
                  <a:tcPr marL="68573" marR="68573" marT="34288" marB="34288"/>
                </a:tc>
                <a:tc>
                  <a:txBody>
                    <a:bodyPr/>
                    <a:lstStyle/>
                    <a:p>
                      <a:r>
                        <a:rPr lang="en-US" sz="1400" dirty="0" smtClean="0"/>
                        <a:t>Rate Used</a:t>
                      </a:r>
                      <a:endParaRPr lang="en-US" sz="1400" dirty="0"/>
                    </a:p>
                  </a:txBody>
                  <a:tcPr marL="68573" marR="68573" marT="34288" marB="34288"/>
                </a:tc>
              </a:tr>
              <a:tr h="348896">
                <a:tc rowSpan="2">
                  <a:txBody>
                    <a:bodyPr/>
                    <a:lstStyle/>
                    <a:p>
                      <a:r>
                        <a:rPr lang="en-US" sz="1400" dirty="0" smtClean="0"/>
                        <a:t>Invoice</a:t>
                      </a:r>
                      <a:r>
                        <a:rPr lang="en-US" sz="1400" baseline="0" dirty="0" smtClean="0"/>
                        <a:t> due increased </a:t>
                      </a:r>
                      <a:endParaRPr lang="en-US" sz="1400" dirty="0"/>
                    </a:p>
                  </a:txBody>
                  <a:tcPr marL="68573" marR="68573" marT="34288" marB="34288" anchor="ctr"/>
                </a:tc>
                <a:tc>
                  <a:txBody>
                    <a:bodyPr/>
                    <a:lstStyle/>
                    <a:p>
                      <a:r>
                        <a:rPr lang="en-US" sz="1400" dirty="0" smtClean="0"/>
                        <a:t>Contract</a:t>
                      </a:r>
                      <a:r>
                        <a:rPr lang="en-US" sz="1400" baseline="0" dirty="0" smtClean="0"/>
                        <a:t> Liability increased</a:t>
                      </a:r>
                      <a:endParaRPr lang="en-US" sz="1400" dirty="0"/>
                    </a:p>
                  </a:txBody>
                  <a:tcPr marL="68573" marR="68573" marT="34288" marB="34288"/>
                </a:tc>
                <a:tc>
                  <a:txBody>
                    <a:bodyPr/>
                    <a:lstStyle/>
                    <a:p>
                      <a:r>
                        <a:rPr lang="en-US" sz="1400" dirty="0" smtClean="0"/>
                        <a:t>Rate</a:t>
                      </a:r>
                      <a:r>
                        <a:rPr lang="en-US" sz="1400" baseline="0" dirty="0" smtClean="0"/>
                        <a:t> of the </a:t>
                      </a:r>
                      <a:r>
                        <a:rPr lang="en-US" sz="1400" b="1" baseline="0" dirty="0" smtClean="0"/>
                        <a:t>current invoice due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Unpaid Revenue decreased</a:t>
                      </a:r>
                      <a:endParaRPr lang="en-US" sz="1400" dirty="0"/>
                    </a:p>
                  </a:txBody>
                  <a:tcPr marL="68573" marR="68573" marT="34288" marB="34288"/>
                </a:tc>
                <a:tc>
                  <a:txBody>
                    <a:bodyPr/>
                    <a:lstStyle/>
                    <a:p>
                      <a:r>
                        <a:rPr lang="en-US" sz="1400" dirty="0" smtClean="0"/>
                        <a:t>Weighted average rate</a:t>
                      </a:r>
                      <a:r>
                        <a:rPr lang="en-US" sz="1400" baseline="0" dirty="0" smtClean="0"/>
                        <a:t> of u</a:t>
                      </a:r>
                      <a:r>
                        <a:rPr lang="en-US" sz="1400" b="1" baseline="0" dirty="0" smtClean="0"/>
                        <a:t>npaid</a:t>
                      </a:r>
                      <a:endParaRPr lang="en-US" sz="1400" b="1" dirty="0"/>
                    </a:p>
                  </a:txBody>
                  <a:tcPr marL="68573" marR="68573" marT="34288" marB="34288"/>
                </a:tc>
              </a:tr>
              <a:tr h="495294">
                <a:tc rowSpan="2">
                  <a:txBody>
                    <a:bodyPr/>
                    <a:lstStyle/>
                    <a:p>
                      <a:r>
                        <a:rPr lang="en-US" sz="1400" dirty="0" smtClean="0"/>
                        <a:t>Invoice</a:t>
                      </a:r>
                      <a:r>
                        <a:rPr lang="en-US" sz="1400" baseline="0" dirty="0" smtClean="0"/>
                        <a:t> due decreased</a:t>
                      </a:r>
                      <a:endParaRPr lang="en-US" sz="1400" dirty="0"/>
                    </a:p>
                  </a:txBody>
                  <a:tcPr marL="68573" marR="68573" marT="34288" marB="34288" anchor="ctr"/>
                </a:tc>
                <a:tc>
                  <a:txBody>
                    <a:bodyPr/>
                    <a:lstStyle/>
                    <a:p>
                      <a:r>
                        <a:rPr lang="en-US" sz="1400" dirty="0" smtClean="0"/>
                        <a:t>Unpaid Revenue increased</a:t>
                      </a:r>
                      <a:endParaRPr lang="en-US" sz="1400" dirty="0"/>
                    </a:p>
                  </a:txBody>
                  <a:tcPr marL="68573" marR="68573" marT="34288" marB="34288"/>
                </a:tc>
                <a:tc>
                  <a:txBody>
                    <a:bodyPr/>
                    <a:lstStyle/>
                    <a:p>
                      <a:r>
                        <a:rPr lang="en-US" sz="1400" dirty="0" smtClean="0"/>
                        <a:t>Weighte</a:t>
                      </a:r>
                      <a:r>
                        <a:rPr lang="en-US" sz="1400" baseline="0" dirty="0" smtClean="0"/>
                        <a:t>d average rate of </a:t>
                      </a:r>
                      <a:r>
                        <a:rPr lang="en-US" sz="1400" b="1" baseline="0" dirty="0" smtClean="0"/>
                        <a:t>historical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Contract</a:t>
                      </a:r>
                      <a:r>
                        <a:rPr lang="en-US" sz="1400" baseline="0" dirty="0" smtClean="0"/>
                        <a:t> Liability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invoice due</a:t>
                      </a:r>
                      <a:endParaRPr lang="en-US" sz="1400" b="1" dirty="0"/>
                    </a:p>
                  </a:txBody>
                  <a:tcPr marL="68573" marR="68573" marT="34288" marB="34288"/>
                </a:tc>
              </a:tr>
              <a:tr h="348896">
                <a:tc rowSpan="2">
                  <a:txBody>
                    <a:bodyPr/>
                    <a:lstStyle/>
                    <a:p>
                      <a:r>
                        <a:rPr lang="en-US" sz="1400" dirty="0" smtClean="0"/>
                        <a:t>Revenue increased</a:t>
                      </a:r>
                      <a:endParaRPr lang="en-US" sz="1400" dirty="0"/>
                    </a:p>
                  </a:txBody>
                  <a:tcPr marL="68573" marR="68573" marT="34288" marB="34288" anchor="ctr"/>
                </a:tc>
                <a:tc>
                  <a:txBody>
                    <a:bodyPr/>
                    <a:lstStyle/>
                    <a:p>
                      <a:r>
                        <a:rPr lang="en-US" sz="1400" dirty="0" smtClean="0"/>
                        <a:t>Unpaid Revenue </a:t>
                      </a:r>
                      <a:r>
                        <a:rPr lang="en-US" sz="1400" baseline="0" dirty="0" smtClean="0"/>
                        <a:t>increased</a:t>
                      </a:r>
                      <a:endParaRPr lang="en-US" sz="1400" dirty="0"/>
                    </a:p>
                  </a:txBody>
                  <a:tcPr marL="68573" marR="68573" marT="34288" marB="34288"/>
                </a:tc>
                <a:tc>
                  <a:txBody>
                    <a:bodyPr/>
                    <a:lstStyle/>
                    <a:p>
                      <a:r>
                        <a:rPr lang="en-US" sz="1400" dirty="0" smtClean="0"/>
                        <a:t>Rate of the </a:t>
                      </a:r>
                      <a:r>
                        <a:rPr lang="en-US" sz="1400" b="1" dirty="0" smtClean="0"/>
                        <a:t>current</a:t>
                      </a:r>
                      <a:r>
                        <a:rPr lang="en-US" sz="1400" b="1" baseline="0" dirty="0" smtClean="0"/>
                        <a:t>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Contract</a:t>
                      </a:r>
                      <a:r>
                        <a:rPr lang="en-US" sz="1400" baseline="0" dirty="0" smtClean="0"/>
                        <a:t> Liability decreased</a:t>
                      </a:r>
                      <a:endParaRPr lang="en-US" sz="1400" dirty="0"/>
                    </a:p>
                  </a:txBody>
                  <a:tcPr marL="68573" marR="68573" marT="34288" marB="34288"/>
                </a:tc>
                <a:tc>
                  <a:txBody>
                    <a:bodyPr/>
                    <a:lstStyle/>
                    <a:p>
                      <a:r>
                        <a:rPr lang="en-US" sz="1400" dirty="0" smtClean="0"/>
                        <a:t>Weighted average rate of </a:t>
                      </a:r>
                      <a:r>
                        <a:rPr lang="en-US" sz="1400" b="1" dirty="0" smtClean="0"/>
                        <a:t>contract liability</a:t>
                      </a:r>
                      <a:endParaRPr lang="en-US" sz="1400" b="1" dirty="0"/>
                    </a:p>
                  </a:txBody>
                  <a:tcPr marL="68573" marR="68573" marT="34288" marB="34288"/>
                </a:tc>
              </a:tr>
              <a:tr h="495294">
                <a:tc rowSpan="2">
                  <a:txBody>
                    <a:bodyPr/>
                    <a:lstStyle/>
                    <a:p>
                      <a:r>
                        <a:rPr lang="en-US" sz="1400" dirty="0" smtClean="0"/>
                        <a:t>Revenue</a:t>
                      </a:r>
                      <a:r>
                        <a:rPr lang="en-US" sz="1400" baseline="0" dirty="0" smtClean="0"/>
                        <a:t> </a:t>
                      </a:r>
                      <a:r>
                        <a:rPr lang="en-US" sz="1400" dirty="0" smtClean="0"/>
                        <a:t>decreased</a:t>
                      </a:r>
                      <a:endParaRPr lang="en-US" sz="1400" dirty="0"/>
                    </a:p>
                  </a:txBody>
                  <a:tcPr marL="68573" marR="68573" marT="34288" marB="34288" anchor="ctr"/>
                </a:tc>
                <a:tc>
                  <a:txBody>
                    <a:bodyPr/>
                    <a:lstStyle/>
                    <a:p>
                      <a:r>
                        <a:rPr lang="en-US" sz="1400" dirty="0" smtClean="0"/>
                        <a:t>Contract</a:t>
                      </a:r>
                      <a:r>
                        <a:rPr lang="en-US" sz="1400" baseline="0" dirty="0" smtClean="0"/>
                        <a:t> Liability increased </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historical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Unpaid Revenue </a:t>
                      </a:r>
                      <a:r>
                        <a:rPr lang="en-US" sz="1400" baseline="0" dirty="0" smtClean="0"/>
                        <a:t>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unpaid revenue</a:t>
                      </a:r>
                      <a:endParaRPr lang="en-US" sz="1400" b="1" dirty="0"/>
                    </a:p>
                  </a:txBody>
                  <a:tcPr marL="68573" marR="68573" marT="34288" marB="34288"/>
                </a:tc>
              </a:tr>
            </a:tbl>
          </a:graphicData>
        </a:graphic>
      </p:graphicFrame>
      <p:sp>
        <p:nvSpPr>
          <p:cNvPr id="12" name="Up Arrow 11"/>
          <p:cNvSpPr/>
          <p:nvPr/>
        </p:nvSpPr>
        <p:spPr bwMode="gray">
          <a:xfrm flipH="1">
            <a:off x="2491758" y="2790494"/>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3" name="Down Arrow 12"/>
          <p:cNvSpPr/>
          <p:nvPr/>
        </p:nvSpPr>
        <p:spPr bwMode="gray">
          <a:xfrm>
            <a:off x="2491759" y="3594270"/>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4" name="Down Arrow 13"/>
          <p:cNvSpPr/>
          <p:nvPr/>
        </p:nvSpPr>
        <p:spPr bwMode="gray">
          <a:xfrm>
            <a:off x="5054276" y="2996917"/>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5" name="Down Arrow 14"/>
          <p:cNvSpPr/>
          <p:nvPr/>
        </p:nvSpPr>
        <p:spPr bwMode="gray">
          <a:xfrm>
            <a:off x="5059134" y="3831346"/>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6" name="Down Arrow 15"/>
          <p:cNvSpPr/>
          <p:nvPr/>
        </p:nvSpPr>
        <p:spPr bwMode="gray">
          <a:xfrm>
            <a:off x="5059134" y="4499356"/>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7" name="Down Arrow 16"/>
          <p:cNvSpPr/>
          <p:nvPr/>
        </p:nvSpPr>
        <p:spPr bwMode="gray">
          <a:xfrm>
            <a:off x="5059134" y="5506342"/>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8" name="Down Arrow 17"/>
          <p:cNvSpPr/>
          <p:nvPr/>
        </p:nvSpPr>
        <p:spPr bwMode="gray">
          <a:xfrm>
            <a:off x="2491758" y="535363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9" name="Up Arrow 18"/>
          <p:cNvSpPr/>
          <p:nvPr/>
        </p:nvSpPr>
        <p:spPr bwMode="gray">
          <a:xfrm flipH="1">
            <a:off x="2491758" y="4342715"/>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0" name="Up Arrow 19"/>
          <p:cNvSpPr/>
          <p:nvPr/>
        </p:nvSpPr>
        <p:spPr bwMode="gray">
          <a:xfrm flipH="1">
            <a:off x="5052697" y="2621991"/>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1" name="Up Arrow 20"/>
          <p:cNvSpPr/>
          <p:nvPr/>
        </p:nvSpPr>
        <p:spPr bwMode="gray">
          <a:xfrm flipH="1">
            <a:off x="5050776" y="3313931"/>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2" name="Up Arrow 21"/>
          <p:cNvSpPr/>
          <p:nvPr/>
        </p:nvSpPr>
        <p:spPr bwMode="gray">
          <a:xfrm flipH="1">
            <a:off x="5050775" y="4129199"/>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3" name="Up Arrow 22"/>
          <p:cNvSpPr/>
          <p:nvPr/>
        </p:nvSpPr>
        <p:spPr bwMode="gray">
          <a:xfrm flipH="1">
            <a:off x="5073526" y="4988862"/>
            <a:ext cx="145481" cy="23156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1997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wdfkps\kps\070_KTP_Dev\Prod_Serv\E_Media_Postprod\2_eBook_Production\test_corp_design_2011\eBook_Template_CD_2011\Icons\New_Icons\Finals\Final Icons\Objective-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730" y="1688007"/>
            <a:ext cx="892330" cy="89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
          <p:cNvSpPr>
            <a:spLocks noChangeArrowheads="1"/>
          </p:cNvSpPr>
          <p:nvPr/>
        </p:nvSpPr>
        <p:spPr bwMode="gray">
          <a:xfrm>
            <a:off x="1482835" y="1929978"/>
            <a:ext cx="7338699" cy="491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184150" indent="-182563"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75000"/>
              </a:spcBef>
              <a:buClr>
                <a:schemeClr val="tx1"/>
              </a:buClr>
            </a:pPr>
            <a:r>
              <a:rPr lang="en-US" altLang="de-DE" sz="1799" dirty="0"/>
              <a:t>At the end of this lesson, you will be able to:</a:t>
            </a:r>
          </a:p>
          <a:p>
            <a:pPr lvl="1" eaLnBrk="1" hangingPunct="1">
              <a:spcBef>
                <a:spcPct val="25000"/>
              </a:spcBef>
              <a:buSzTx/>
              <a:buFont typeface="Arial" panose="020B0604020202020204" pitchFamily="34" charset="0"/>
              <a:buChar char="•"/>
            </a:pPr>
            <a:r>
              <a:rPr lang="en-US" altLang="zh-CN" sz="1799" dirty="0"/>
              <a:t>Understand how foreign currency contract is handled in Revenue Accounting</a:t>
            </a:r>
          </a:p>
          <a:p>
            <a:pPr lvl="1" eaLnBrk="1" hangingPunct="1">
              <a:spcBef>
                <a:spcPct val="25000"/>
              </a:spcBef>
              <a:buSzTx/>
              <a:buFont typeface="Arial" panose="020B0604020202020204" pitchFamily="34" charset="0"/>
              <a:buChar char="•"/>
            </a:pPr>
            <a:r>
              <a:rPr lang="en-US" altLang="de-DE" sz="1799" dirty="0"/>
              <a:t>Understand how revenue is recognized depending on contract balance </a:t>
            </a:r>
            <a:r>
              <a:rPr lang="en-US" altLang="de-DE" sz="1799" dirty="0" smtClean="0"/>
              <a:t>of </a:t>
            </a:r>
            <a:r>
              <a:rPr lang="en-US" altLang="de-DE" sz="1799" dirty="0"/>
              <a:t>liability and </a:t>
            </a:r>
            <a:r>
              <a:rPr lang="en-US" altLang="de-DE" sz="1799" dirty="0" smtClean="0"/>
              <a:t>asset in foreign currency transaction</a:t>
            </a:r>
            <a:endParaRPr lang="en-US" altLang="de-DE" sz="1799" dirty="0"/>
          </a:p>
          <a:p>
            <a:pPr lvl="1" eaLnBrk="1" hangingPunct="1">
              <a:spcBef>
                <a:spcPct val="25000"/>
              </a:spcBef>
              <a:buSzTx/>
              <a:buFont typeface="Arial" panose="020B0604020202020204" pitchFamily="34" charset="0"/>
              <a:buChar char="•"/>
            </a:pPr>
            <a:r>
              <a:rPr lang="en-US" altLang="de-DE" sz="1799" dirty="0"/>
              <a:t>Understand how exchange difference is adjusted by Revenue Accounting for monetary asset such as receivable and contract asset</a:t>
            </a:r>
          </a:p>
          <a:p>
            <a:pPr lvl="1" eaLnBrk="1" hangingPunct="1">
              <a:spcBef>
                <a:spcPct val="25000"/>
              </a:spcBef>
              <a:buSzTx/>
              <a:buFont typeface="Arial" panose="020B0604020202020204" pitchFamily="34" charset="0"/>
              <a:buChar char="•"/>
            </a:pPr>
            <a:r>
              <a:rPr lang="en-US" altLang="de-DE" sz="1799" dirty="0"/>
              <a:t>Understand how contract balance of liability and asset is calculated and posted for foreign currency contract</a:t>
            </a:r>
          </a:p>
          <a:p>
            <a:pPr lvl="1" eaLnBrk="1" hangingPunct="1">
              <a:spcBef>
                <a:spcPct val="25000"/>
              </a:spcBef>
              <a:buSzTx/>
              <a:buFont typeface="Arial" panose="020B0604020202020204" pitchFamily="34" charset="0"/>
              <a:buChar char="•"/>
            </a:pPr>
            <a:r>
              <a:rPr lang="en-US" altLang="zh-CN" sz="1799" dirty="0"/>
              <a:t>Know how to distribute invoiced or invoice due amount between performance obligations in multi-element-arrangement scenarios</a:t>
            </a:r>
          </a:p>
          <a:p>
            <a:pPr lvl="1" eaLnBrk="1" hangingPunct="1">
              <a:spcBef>
                <a:spcPct val="25000"/>
              </a:spcBef>
              <a:buSzTx/>
              <a:buFont typeface="Arial" panose="020B0604020202020204" pitchFamily="34" charset="0"/>
              <a:buChar char="•"/>
            </a:pPr>
            <a:r>
              <a:rPr lang="en-US" altLang="de-DE" sz="1799" dirty="0"/>
              <a:t>Know how to setup relevant currency in Revenue Accounting </a:t>
            </a:r>
          </a:p>
          <a:p>
            <a:pPr eaLnBrk="1" hangingPunct="1">
              <a:spcBef>
                <a:spcPct val="75000"/>
              </a:spcBef>
              <a:buClr>
                <a:schemeClr val="tx1"/>
              </a:buClr>
            </a:pPr>
            <a:endParaRPr lang="en-US" altLang="de-DE" sz="1799" dirty="0"/>
          </a:p>
          <a:p>
            <a:pPr lvl="1" eaLnBrk="1" hangingPunct="1">
              <a:spcBef>
                <a:spcPct val="25000"/>
              </a:spcBef>
            </a:pPr>
            <a:endParaRPr lang="en-US" altLang="de-DE" sz="1799" dirty="0"/>
          </a:p>
          <a:p>
            <a:pPr lvl="1" eaLnBrk="1" hangingPunct="1">
              <a:spcBef>
                <a:spcPct val="25000"/>
              </a:spcBef>
            </a:pPr>
            <a:endParaRPr lang="en-US" altLang="de-DE" sz="1799" dirty="0"/>
          </a:p>
        </p:txBody>
      </p:sp>
      <p:sp>
        <p:nvSpPr>
          <p:cNvPr id="11" name="Title 4"/>
          <p:cNvSpPr>
            <a:spLocks noGrp="1"/>
          </p:cNvSpPr>
          <p:nvPr>
            <p:ph type="title"/>
          </p:nvPr>
        </p:nvSpPr>
        <p:spPr>
          <a:xfrm>
            <a:off x="324058" y="324076"/>
            <a:ext cx="8497475" cy="756175"/>
          </a:xfrm>
        </p:spPr>
        <p:txBody>
          <a:bodyPr/>
          <a:lstStyle/>
          <a:p>
            <a:pPr eaLnBrk="1" hangingPunct="1"/>
            <a:r>
              <a:rPr lang="en-US" altLang="de-DE" dirty="0"/>
              <a:t>Objectives </a:t>
            </a:r>
            <a:endParaRPr lang="de-DE" altLang="de-DE" dirty="0"/>
          </a:p>
        </p:txBody>
      </p:sp>
    </p:spTree>
    <p:extLst>
      <p:ext uri="{BB962C8B-B14F-4D97-AF65-F5344CB8AC3E}">
        <p14:creationId xmlns:p14="http://schemas.microsoft.com/office/powerpoint/2010/main" val="16523272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20" y="538916"/>
            <a:ext cx="8658149" cy="567083"/>
          </a:xfrm>
        </p:spPr>
        <p:txBody>
          <a:bodyPr/>
          <a:lstStyle/>
          <a:p>
            <a:r>
              <a:rPr lang="en-US" dirty="0" smtClean="0"/>
              <a:t>Posting Process in Revenue Accounting</a:t>
            </a:r>
            <a:endParaRPr lang="en-US" dirty="0"/>
          </a:p>
        </p:txBody>
      </p:sp>
      <p:sp>
        <p:nvSpPr>
          <p:cNvPr id="3" name="Rounded Rectangle 2"/>
          <p:cNvSpPr/>
          <p:nvPr/>
        </p:nvSpPr>
        <p:spPr bwMode="gray">
          <a:xfrm>
            <a:off x="454820" y="1469634"/>
            <a:ext cx="1209419" cy="454429"/>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Time-based POB</a:t>
            </a:r>
          </a:p>
        </p:txBody>
      </p:sp>
      <p:sp>
        <p:nvSpPr>
          <p:cNvPr id="4" name="Rounded Rectangle 3"/>
          <p:cNvSpPr/>
          <p:nvPr/>
        </p:nvSpPr>
        <p:spPr bwMode="gray">
          <a:xfrm>
            <a:off x="1791542" y="1469632"/>
            <a:ext cx="1679942" cy="466498"/>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Event-Based POB</a:t>
            </a:r>
            <a:br>
              <a:rPr lang="en-US" sz="1401" kern="0" dirty="0">
                <a:ea typeface="Arial Unicode MS" pitchFamily="34" charset="-128"/>
                <a:cs typeface="Arial Unicode MS" pitchFamily="34" charset="-128"/>
              </a:rPr>
            </a:br>
            <a:r>
              <a:rPr lang="en-US" sz="1401" kern="0" dirty="0">
                <a:ea typeface="Arial Unicode MS" pitchFamily="34" charset="-128"/>
                <a:cs typeface="Arial Unicode MS" pitchFamily="34" charset="-128"/>
              </a:rPr>
              <a:t>(Delivery/</a:t>
            </a:r>
            <a:r>
              <a:rPr lang="en-US" sz="1401" kern="0" dirty="0" err="1">
                <a:ea typeface="Arial Unicode MS" pitchFamily="34" charset="-128"/>
                <a:cs typeface="Arial Unicode MS" pitchFamily="34" charset="-128"/>
              </a:rPr>
              <a:t>PoC</a:t>
            </a:r>
            <a:r>
              <a:rPr lang="en-US" sz="1401" kern="0" dirty="0">
                <a:ea typeface="Arial Unicode MS" pitchFamily="34" charset="-128"/>
                <a:cs typeface="Arial Unicode MS" pitchFamily="34" charset="-128"/>
              </a:rPr>
              <a:t>)</a:t>
            </a:r>
          </a:p>
        </p:txBody>
      </p:sp>
      <p:grpSp>
        <p:nvGrpSpPr>
          <p:cNvPr id="5" name="Group 4"/>
          <p:cNvGrpSpPr/>
          <p:nvPr/>
        </p:nvGrpSpPr>
        <p:grpSpPr>
          <a:xfrm>
            <a:off x="6966096" y="1397107"/>
            <a:ext cx="884316" cy="4847128"/>
            <a:chOff x="9147461" y="1378408"/>
            <a:chExt cx="1179191" cy="5110261"/>
          </a:xfrm>
        </p:grpSpPr>
        <p:sp>
          <p:nvSpPr>
            <p:cNvPr id="6" name="Rounded Rectangle 5"/>
            <p:cNvSpPr/>
            <p:nvPr/>
          </p:nvSpPr>
          <p:spPr bwMode="gray">
            <a:xfrm>
              <a:off x="9147461" y="1378408"/>
              <a:ext cx="1179191" cy="5110261"/>
            </a:xfrm>
            <a:prstGeom prst="roundRect">
              <a:avLst/>
            </a:prstGeom>
            <a:solidFill>
              <a:schemeClr val="accent1"/>
            </a:solidFill>
            <a:ln w="6350" algn="ctr">
              <a:solidFill>
                <a:schemeClr val="tx1"/>
              </a:solidFill>
              <a:miter lim="800000"/>
              <a:headEnd/>
              <a:tailEnd/>
            </a:ln>
          </p:spPr>
          <p:txBody>
            <a:bodyPr vert="eaVert" lIns="67494" tIns="53994" rIns="67494" bIns="53994" rtlCol="0" anchor="t"/>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 Posting Run</a:t>
              </a:r>
            </a:p>
          </p:txBody>
        </p:sp>
        <p:sp>
          <p:nvSpPr>
            <p:cNvPr id="7" name="Rounded Rectangle 6"/>
            <p:cNvSpPr/>
            <p:nvPr/>
          </p:nvSpPr>
          <p:spPr bwMode="gray">
            <a:xfrm rot="5400000">
              <a:off x="7219281" y="3710427"/>
              <a:ext cx="4700304" cy="504438"/>
            </a:xfrm>
            <a:prstGeom prst="roundRect">
              <a:avLst/>
            </a:prstGeom>
            <a:solidFill>
              <a:schemeClr val="bg1">
                <a:lumMod val="85000"/>
              </a:schemeClr>
            </a:solidFill>
            <a:ln w="6350" algn="ctr">
              <a:solidFill>
                <a:schemeClr val="tx1"/>
              </a:solidFill>
              <a:miter lim="800000"/>
              <a:headEnd/>
              <a:tailEnd/>
            </a:ln>
          </p:spPr>
          <p:txBody>
            <a:bodyPr vert="horz"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FARR_D_POSTING</a:t>
              </a:r>
            </a:p>
          </p:txBody>
        </p:sp>
      </p:grpSp>
      <p:sp>
        <p:nvSpPr>
          <p:cNvPr id="8" name="Rounded Rectangle 7"/>
          <p:cNvSpPr/>
          <p:nvPr/>
        </p:nvSpPr>
        <p:spPr bwMode="gray">
          <a:xfrm>
            <a:off x="627835" y="3694139"/>
            <a:ext cx="2171512" cy="528745"/>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Deferral item FARR_D_DEFITEM</a:t>
            </a:r>
          </a:p>
        </p:txBody>
      </p:sp>
      <p:sp>
        <p:nvSpPr>
          <p:cNvPr id="9" name="Down Arrow 8"/>
          <p:cNvSpPr/>
          <p:nvPr/>
        </p:nvSpPr>
        <p:spPr bwMode="gray">
          <a:xfrm flipH="1">
            <a:off x="1650640" y="1996941"/>
            <a:ext cx="250988" cy="487852"/>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0" name="Down Arrow 9"/>
          <p:cNvSpPr/>
          <p:nvPr/>
        </p:nvSpPr>
        <p:spPr bwMode="gray">
          <a:xfrm flipH="1">
            <a:off x="1671612" y="3121931"/>
            <a:ext cx="230015" cy="459359"/>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pSp>
        <p:nvGrpSpPr>
          <p:cNvPr id="11" name="Group 10"/>
          <p:cNvGrpSpPr/>
          <p:nvPr/>
        </p:nvGrpSpPr>
        <p:grpSpPr>
          <a:xfrm>
            <a:off x="709442" y="2573267"/>
            <a:ext cx="2430599" cy="458762"/>
            <a:chOff x="873512" y="2511656"/>
            <a:chExt cx="2744709" cy="466311"/>
          </a:xfrm>
        </p:grpSpPr>
        <p:sp>
          <p:nvSpPr>
            <p:cNvPr id="12" name="Rounded Rectangle 11"/>
            <p:cNvSpPr/>
            <p:nvPr/>
          </p:nvSpPr>
          <p:spPr bwMode="gray">
            <a:xfrm>
              <a:off x="960441" y="2666179"/>
              <a:ext cx="2657780" cy="311788"/>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3" name="Rounded Rectangle 12"/>
            <p:cNvSpPr/>
            <p:nvPr/>
          </p:nvSpPr>
          <p:spPr bwMode="gray">
            <a:xfrm>
              <a:off x="873512" y="2511656"/>
              <a:ext cx="2557751" cy="331132"/>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Billing/Fulfillment Event</a:t>
              </a:r>
            </a:p>
          </p:txBody>
        </p:sp>
      </p:grpSp>
      <p:grpSp>
        <p:nvGrpSpPr>
          <p:cNvPr id="14" name="Group 13"/>
          <p:cNvGrpSpPr/>
          <p:nvPr/>
        </p:nvGrpSpPr>
        <p:grpSpPr>
          <a:xfrm>
            <a:off x="3295969" y="3302407"/>
            <a:ext cx="2453564" cy="1377436"/>
            <a:chOff x="5442914" y="2453524"/>
            <a:chExt cx="2850901" cy="1977216"/>
          </a:xfrm>
        </p:grpSpPr>
        <p:sp>
          <p:nvSpPr>
            <p:cNvPr id="15" name="Rounded Rectangle 14"/>
            <p:cNvSpPr/>
            <p:nvPr/>
          </p:nvSpPr>
          <p:spPr bwMode="gray">
            <a:xfrm>
              <a:off x="5442914" y="2453524"/>
              <a:ext cx="2850901" cy="1977216"/>
            </a:xfrm>
            <a:prstGeom prst="roundRect">
              <a:avLst/>
            </a:prstGeom>
            <a:solidFill>
              <a:schemeClr val="accent1"/>
            </a:solidFill>
            <a:ln w="6350" algn="ctr">
              <a:solidFill>
                <a:schemeClr val="tx1"/>
              </a:solidFill>
              <a:miter lim="800000"/>
              <a:headEnd/>
              <a:tailEnd/>
            </a:ln>
          </p:spPr>
          <p:txBody>
            <a:bodyPr lIns="67494" tIns="53994" rIns="67494" bIns="53994" rtlCol="0" anchor="t"/>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Transfer Revenue</a:t>
              </a:r>
            </a:p>
          </p:txBody>
        </p:sp>
        <p:sp>
          <p:nvSpPr>
            <p:cNvPr id="16" name="Rounded Rectangle 15"/>
            <p:cNvSpPr/>
            <p:nvPr/>
          </p:nvSpPr>
          <p:spPr bwMode="gray">
            <a:xfrm>
              <a:off x="5557085" y="3500694"/>
              <a:ext cx="2622552" cy="283840"/>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Ex. Diff.</a:t>
              </a:r>
            </a:p>
          </p:txBody>
        </p:sp>
        <p:sp>
          <p:nvSpPr>
            <p:cNvPr id="17" name="Rounded Rectangle 16"/>
            <p:cNvSpPr/>
            <p:nvPr/>
          </p:nvSpPr>
          <p:spPr bwMode="gray">
            <a:xfrm>
              <a:off x="5557088" y="3008338"/>
              <a:ext cx="2622553" cy="360690"/>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Distribute invoiced amount</a:t>
              </a:r>
            </a:p>
          </p:txBody>
        </p:sp>
        <p:sp>
          <p:nvSpPr>
            <p:cNvPr id="18" name="Rounded Rectangle 17"/>
            <p:cNvSpPr/>
            <p:nvPr/>
          </p:nvSpPr>
          <p:spPr bwMode="gray">
            <a:xfrm>
              <a:off x="5547064" y="3928200"/>
              <a:ext cx="2622552" cy="303428"/>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amount in LC</a:t>
              </a:r>
            </a:p>
          </p:txBody>
        </p:sp>
      </p:grpSp>
      <p:sp>
        <p:nvSpPr>
          <p:cNvPr id="19" name="Rounded Rectangle 18"/>
          <p:cNvSpPr/>
          <p:nvPr/>
        </p:nvSpPr>
        <p:spPr bwMode="gray">
          <a:xfrm>
            <a:off x="3575839" y="5227342"/>
            <a:ext cx="2108682" cy="616852"/>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Contract Liabilities and Assets</a:t>
            </a:r>
          </a:p>
        </p:txBody>
      </p:sp>
      <p:sp>
        <p:nvSpPr>
          <p:cNvPr id="20" name="Down Arrow 19"/>
          <p:cNvSpPr/>
          <p:nvPr/>
        </p:nvSpPr>
        <p:spPr bwMode="gray">
          <a:xfrm>
            <a:off x="4392033" y="4766043"/>
            <a:ext cx="261431" cy="398197"/>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1" name="Right Arrow 20"/>
          <p:cNvSpPr/>
          <p:nvPr/>
        </p:nvSpPr>
        <p:spPr bwMode="gray">
          <a:xfrm>
            <a:off x="2850668" y="3844483"/>
            <a:ext cx="391058" cy="228243"/>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2" name="Right Arrow 21"/>
          <p:cNvSpPr/>
          <p:nvPr/>
        </p:nvSpPr>
        <p:spPr bwMode="gray">
          <a:xfrm>
            <a:off x="5956593" y="3820672"/>
            <a:ext cx="919642" cy="243702"/>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3" name="Right Arrow 22"/>
          <p:cNvSpPr/>
          <p:nvPr/>
        </p:nvSpPr>
        <p:spPr bwMode="gray">
          <a:xfrm>
            <a:off x="5787350" y="5297463"/>
            <a:ext cx="1140929" cy="202986"/>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4" name="Right Arrow 23"/>
          <p:cNvSpPr/>
          <p:nvPr/>
        </p:nvSpPr>
        <p:spPr bwMode="gray">
          <a:xfrm>
            <a:off x="3241722" y="2726063"/>
            <a:ext cx="3455324" cy="230974"/>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5" name="TextBox 24"/>
          <p:cNvSpPr txBox="1"/>
          <p:nvPr/>
        </p:nvSpPr>
        <p:spPr>
          <a:xfrm>
            <a:off x="3780481" y="2200650"/>
            <a:ext cx="2110945" cy="49526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Invoice correction</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Cost correction</a:t>
            </a:r>
          </a:p>
        </p:txBody>
      </p:sp>
      <p:sp>
        <p:nvSpPr>
          <p:cNvPr id="26" name="TextBox 25"/>
          <p:cNvSpPr txBox="1"/>
          <p:nvPr/>
        </p:nvSpPr>
        <p:spPr>
          <a:xfrm>
            <a:off x="5876835" y="3329901"/>
            <a:ext cx="1042243" cy="49526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Revenue</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Cost</a:t>
            </a:r>
          </a:p>
        </p:txBody>
      </p:sp>
      <p:sp>
        <p:nvSpPr>
          <p:cNvPr id="27" name="TextBox 26"/>
          <p:cNvSpPr txBox="1"/>
          <p:nvPr/>
        </p:nvSpPr>
        <p:spPr>
          <a:xfrm>
            <a:off x="5642641" y="4609918"/>
            <a:ext cx="1510631" cy="710836"/>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Liability and Asset</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FX gain/loss</a:t>
            </a:r>
          </a:p>
        </p:txBody>
      </p:sp>
      <p:sp>
        <p:nvSpPr>
          <p:cNvPr id="28" name="Rounded Rectangle 27"/>
          <p:cNvSpPr/>
          <p:nvPr/>
        </p:nvSpPr>
        <p:spPr bwMode="gray">
          <a:xfrm>
            <a:off x="7953241" y="1579462"/>
            <a:ext cx="773621" cy="1265942"/>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FI-GL</a:t>
            </a:r>
          </a:p>
        </p:txBody>
      </p:sp>
      <p:sp>
        <p:nvSpPr>
          <p:cNvPr id="29" name="Rounded Rectangle 28"/>
          <p:cNvSpPr/>
          <p:nvPr/>
        </p:nvSpPr>
        <p:spPr bwMode="gray">
          <a:xfrm>
            <a:off x="7929871" y="4246423"/>
            <a:ext cx="773621" cy="1265942"/>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CO-PA</a:t>
            </a:r>
          </a:p>
        </p:txBody>
      </p:sp>
      <p:grpSp>
        <p:nvGrpSpPr>
          <p:cNvPr id="30" name="Group 29"/>
          <p:cNvGrpSpPr/>
          <p:nvPr/>
        </p:nvGrpSpPr>
        <p:grpSpPr>
          <a:xfrm>
            <a:off x="7929872" y="2957035"/>
            <a:ext cx="566766" cy="1124481"/>
            <a:chOff x="10357153" y="3281874"/>
            <a:chExt cx="934025" cy="1098044"/>
          </a:xfrm>
        </p:grpSpPr>
        <p:sp>
          <p:nvSpPr>
            <p:cNvPr id="31" name="Up-Down Arrow 30"/>
            <p:cNvSpPr/>
            <p:nvPr/>
          </p:nvSpPr>
          <p:spPr bwMode="gray">
            <a:xfrm>
              <a:off x="10941978" y="3281874"/>
              <a:ext cx="349200" cy="1098044"/>
            </a:xfrm>
            <a:prstGeom prst="up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32" name="Rectangle 31"/>
            <p:cNvSpPr/>
            <p:nvPr/>
          </p:nvSpPr>
          <p:spPr bwMode="gray">
            <a:xfrm>
              <a:off x="10357153" y="3753112"/>
              <a:ext cx="728663" cy="197896"/>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368178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Define Currency Translation by Revenue Accounting</a:t>
            </a:r>
            <a:endParaRPr lang="en-US" dirty="0"/>
          </a:p>
        </p:txBody>
      </p:sp>
      <p:sp>
        <p:nvSpPr>
          <p:cNvPr id="3" name="Rounded Rectangle 2"/>
          <p:cNvSpPr/>
          <p:nvPr/>
        </p:nvSpPr>
        <p:spPr bwMode="gray">
          <a:xfrm>
            <a:off x="580802" y="4152156"/>
            <a:ext cx="1054320" cy="652097"/>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Calculate</a:t>
            </a:r>
            <a:br>
              <a:rPr lang="en-US" sz="1351" kern="0" dirty="0">
                <a:ea typeface="Arial Unicode MS" pitchFamily="34" charset="-128"/>
                <a:cs typeface="Arial Unicode MS" pitchFamily="34" charset="-128"/>
              </a:rPr>
            </a:br>
            <a:r>
              <a:rPr lang="en-US" sz="1351" kern="0" dirty="0">
                <a:ea typeface="Arial Unicode MS" pitchFamily="34" charset="-128"/>
                <a:cs typeface="Arial Unicode MS" pitchFamily="34" charset="-128"/>
              </a:rPr>
              <a:t>Revenue</a:t>
            </a:r>
          </a:p>
        </p:txBody>
      </p:sp>
      <p:sp>
        <p:nvSpPr>
          <p:cNvPr id="4" name="Rounded Rectangle 3"/>
          <p:cNvSpPr/>
          <p:nvPr/>
        </p:nvSpPr>
        <p:spPr bwMode="gray">
          <a:xfrm>
            <a:off x="2799521" y="4158377"/>
            <a:ext cx="1060879" cy="652097"/>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Posting Run</a:t>
            </a:r>
          </a:p>
        </p:txBody>
      </p:sp>
      <p:sp>
        <p:nvSpPr>
          <p:cNvPr id="5" name="Right Arrow 4"/>
          <p:cNvSpPr/>
          <p:nvPr/>
        </p:nvSpPr>
        <p:spPr bwMode="gray">
          <a:xfrm>
            <a:off x="6094892" y="4368707"/>
            <a:ext cx="732738" cy="145396"/>
          </a:xfrm>
          <a:prstGeom prst="rightArrow">
            <a:avLst/>
          </a:prstGeom>
          <a:solidFill>
            <a:schemeClr val="bg2"/>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6" name="Rounded Rectangle 5"/>
          <p:cNvSpPr/>
          <p:nvPr/>
        </p:nvSpPr>
        <p:spPr bwMode="gray">
          <a:xfrm>
            <a:off x="4914286" y="4155166"/>
            <a:ext cx="1100435" cy="637697"/>
          </a:xfrm>
          <a:prstGeom prst="roundRect">
            <a:avLst/>
          </a:prstGeom>
          <a:solidFill>
            <a:schemeClr val="bg1">
              <a:lumMod val="85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Accounting Interface</a:t>
            </a:r>
          </a:p>
        </p:txBody>
      </p:sp>
      <p:sp>
        <p:nvSpPr>
          <p:cNvPr id="7" name="Flowchart: Document 6"/>
          <p:cNvSpPr/>
          <p:nvPr/>
        </p:nvSpPr>
        <p:spPr bwMode="gray">
          <a:xfrm>
            <a:off x="6880782" y="4143774"/>
            <a:ext cx="1104718" cy="660481"/>
          </a:xfrm>
          <a:prstGeom prst="flowChartDocument">
            <a:avLst/>
          </a:prstGeom>
          <a:solidFill>
            <a:schemeClr val="bg1">
              <a:lumMod val="85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FI Document</a:t>
            </a:r>
          </a:p>
        </p:txBody>
      </p:sp>
      <p:sp>
        <p:nvSpPr>
          <p:cNvPr id="8" name="Right Arrow 7"/>
          <p:cNvSpPr/>
          <p:nvPr/>
        </p:nvSpPr>
        <p:spPr bwMode="gray">
          <a:xfrm>
            <a:off x="4022628" y="4347645"/>
            <a:ext cx="806968" cy="159231"/>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9" name="Right Arrow 8"/>
          <p:cNvSpPr/>
          <p:nvPr/>
        </p:nvSpPr>
        <p:spPr bwMode="gray">
          <a:xfrm>
            <a:off x="1699331" y="4394399"/>
            <a:ext cx="987928" cy="176446"/>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aphicFrame>
        <p:nvGraphicFramePr>
          <p:cNvPr id="10" name="Table 9"/>
          <p:cNvGraphicFramePr>
            <a:graphicFrameLocks noGrp="1"/>
          </p:cNvGraphicFramePr>
          <p:nvPr>
            <p:extLst/>
          </p:nvPr>
        </p:nvGraphicFramePr>
        <p:xfrm>
          <a:off x="2657454" y="4861084"/>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914400" rtl="0" eaLnBrk="1" latinLnBrk="0" hangingPunct="1"/>
                      <a:r>
                        <a:rPr lang="en-US" sz="700" kern="1200" dirty="0" smtClean="0">
                          <a:solidFill>
                            <a:schemeClr val="tx1"/>
                          </a:solidFill>
                          <a:latin typeface="+mn-lt"/>
                          <a:ea typeface="+mn-ea"/>
                          <a:cs typeface="+mn-cs"/>
                        </a:rPr>
                        <a:t>LC2</a:t>
                      </a:r>
                      <a:endParaRPr lang="en-US" sz="700" kern="1200" dirty="0">
                        <a:solidFill>
                          <a:schemeClr val="tx1"/>
                        </a:solidFill>
                        <a:latin typeface="+mn-lt"/>
                        <a:ea typeface="+mn-ea"/>
                        <a:cs typeface="+mn-cs"/>
                      </a:endParaRPr>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nvPr>
        </p:nvGraphicFramePr>
        <p:xfrm>
          <a:off x="4806651" y="4861084"/>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LC2</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2" name="TextBox 11"/>
          <p:cNvSpPr txBox="1"/>
          <p:nvPr/>
        </p:nvSpPr>
        <p:spPr>
          <a:xfrm>
            <a:off x="6735643" y="5214136"/>
            <a:ext cx="1713033" cy="1077090"/>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FI document posted with all currencies</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Type = ‘SA’</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Date = Posting Date = Transfer Date</a:t>
            </a:r>
          </a:p>
          <a:p>
            <a:pPr marL="128561" indent="-128561" fontAlgn="base">
              <a:spcBef>
                <a:spcPts val="450"/>
              </a:spcBef>
              <a:spcAft>
                <a:spcPct val="0"/>
              </a:spcAft>
              <a:buClr>
                <a:srgbClr val="F0AB00"/>
              </a:buClr>
              <a:buSzPct val="80000"/>
              <a:buFont typeface="Arial" panose="020B0604020202020204" pitchFamily="34" charset="0"/>
              <a:buChar char="•"/>
            </a:pPr>
            <a:endParaRPr lang="en-US" sz="749" kern="0" dirty="0">
              <a:ea typeface="Arial Unicode MS" pitchFamily="34" charset="-128"/>
              <a:cs typeface="Arial Unicode MS" pitchFamily="34" charset="-128"/>
            </a:endParaRPr>
          </a:p>
        </p:txBody>
      </p:sp>
      <p:graphicFrame>
        <p:nvGraphicFramePr>
          <p:cNvPr id="13" name="Table 12"/>
          <p:cNvGraphicFramePr>
            <a:graphicFrameLocks noGrp="1"/>
          </p:cNvGraphicFramePr>
          <p:nvPr>
            <p:extLst/>
          </p:nvPr>
        </p:nvGraphicFramePr>
        <p:xfrm>
          <a:off x="6822726" y="4862441"/>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LC2</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4" name="TextBox 13"/>
          <p:cNvSpPr txBox="1"/>
          <p:nvPr/>
        </p:nvSpPr>
        <p:spPr>
          <a:xfrm>
            <a:off x="474726" y="5000066"/>
            <a:ext cx="1936652" cy="987450"/>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Determine which currencies requires </a:t>
            </a:r>
            <a:r>
              <a:rPr lang="en-US" sz="1000" kern="0" dirty="0" smtClean="0">
                <a:ea typeface="Arial Unicode MS" pitchFamily="34" charset="-128"/>
                <a:cs typeface="Arial Unicode MS" pitchFamily="34" charset="-128"/>
              </a:rPr>
              <a:t>calculation(E.G</a:t>
            </a:r>
            <a:r>
              <a:rPr lang="en-US" sz="1000" kern="0" dirty="0">
                <a:ea typeface="Arial Unicode MS" pitchFamily="34" charset="-128"/>
                <a:cs typeface="Arial Unicode MS" pitchFamily="34" charset="-128"/>
              </a:rPr>
              <a:t>: TC &amp; </a:t>
            </a:r>
            <a:r>
              <a:rPr lang="en-US" sz="1000" kern="0" dirty="0" smtClean="0">
                <a:ea typeface="Arial Unicode MS" pitchFamily="34" charset="-128"/>
                <a:cs typeface="Arial Unicode MS" pitchFamily="34" charset="-128"/>
              </a:rPr>
              <a:t>LC1/L2) in Revenue Accounting</a:t>
            </a:r>
            <a:endParaRPr lang="en-US" sz="1000" kern="0" dirty="0">
              <a:ea typeface="Arial Unicode MS" pitchFamily="34" charset="-128"/>
              <a:cs typeface="Arial Unicode MS" pitchFamily="34" charset="-128"/>
            </a:endParaRP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Use the date when batch job is executed to determine rate from OB22</a:t>
            </a:r>
          </a:p>
        </p:txBody>
      </p:sp>
      <p:sp>
        <p:nvSpPr>
          <p:cNvPr id="15" name="TextBox 14"/>
          <p:cNvSpPr txBox="1"/>
          <p:nvPr/>
        </p:nvSpPr>
        <p:spPr>
          <a:xfrm>
            <a:off x="2581783" y="5113950"/>
            <a:ext cx="1956762" cy="1359346"/>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TC/LC1/LC2 </a:t>
            </a:r>
            <a:r>
              <a:rPr lang="en-US" sz="1000" kern="0" dirty="0">
                <a:ea typeface="Arial Unicode MS" pitchFamily="34" charset="-128"/>
                <a:cs typeface="Arial Unicode MS" pitchFamily="34" charset="-128"/>
              </a:rPr>
              <a:t>are calculated and transferred to </a:t>
            </a:r>
            <a:r>
              <a:rPr lang="en-US" sz="1000" kern="0" dirty="0" smtClean="0">
                <a:ea typeface="Arial Unicode MS" pitchFamily="34" charset="-128"/>
                <a:cs typeface="Arial Unicode MS" pitchFamily="34" charset="-128"/>
              </a:rPr>
              <a:t>posting table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LC3 are not calculated in Revenue Accounting but later by accounting interface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P</a:t>
            </a:r>
            <a:r>
              <a:rPr lang="en-US" sz="1000" kern="0" dirty="0" smtClean="0">
                <a:ea typeface="Arial Unicode MS" pitchFamily="34" charset="-128"/>
                <a:cs typeface="Arial Unicode MS" pitchFamily="34" charset="-128"/>
              </a:rPr>
              <a:t>osting </a:t>
            </a:r>
            <a:r>
              <a:rPr lang="en-US" sz="1000" kern="0" dirty="0">
                <a:ea typeface="Arial Unicode MS" pitchFamily="34" charset="-128"/>
                <a:cs typeface="Arial Unicode MS" pitchFamily="34" charset="-128"/>
              </a:rPr>
              <a:t>date is </a:t>
            </a:r>
            <a:r>
              <a:rPr lang="en-US" sz="1000" kern="0" dirty="0" smtClean="0">
                <a:ea typeface="Arial Unicode MS" pitchFamily="34" charset="-128"/>
                <a:cs typeface="Arial Unicode MS" pitchFamily="34" charset="-128"/>
              </a:rPr>
              <a:t>specified for accounting interface to calculate LC3</a:t>
            </a:r>
            <a:endParaRPr lang="en-US" sz="1000" kern="0" dirty="0">
              <a:ea typeface="Arial Unicode MS" pitchFamily="34" charset="-128"/>
              <a:cs typeface="Arial Unicode MS" pitchFamily="34" charset="-128"/>
            </a:endParaRPr>
          </a:p>
        </p:txBody>
      </p:sp>
      <p:sp>
        <p:nvSpPr>
          <p:cNvPr id="16" name="TextBox 15"/>
          <p:cNvSpPr txBox="1"/>
          <p:nvPr/>
        </p:nvSpPr>
        <p:spPr>
          <a:xfrm>
            <a:off x="4605901" y="5113950"/>
            <a:ext cx="1959337" cy="1448986"/>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LC3 </a:t>
            </a:r>
            <a:r>
              <a:rPr lang="en-US" sz="1000" kern="0" dirty="0">
                <a:ea typeface="Arial Unicode MS" pitchFamily="34" charset="-128"/>
                <a:cs typeface="Arial Unicode MS" pitchFamily="34" charset="-128"/>
              </a:rPr>
              <a:t>are calculated by Accounting Interface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Ex rate is determined from OB22 with the current rate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Amount in </a:t>
            </a:r>
            <a:r>
              <a:rPr lang="en-US" sz="1000" kern="0" dirty="0" smtClean="0">
                <a:ea typeface="Arial Unicode MS" pitchFamily="34" charset="-128"/>
                <a:cs typeface="Arial Unicode MS" pitchFamily="34" charset="-128"/>
              </a:rPr>
              <a:t>LC3 </a:t>
            </a:r>
            <a:r>
              <a:rPr lang="en-US" sz="1000" kern="0" dirty="0">
                <a:ea typeface="Arial Unicode MS" pitchFamily="34" charset="-128"/>
                <a:cs typeface="Arial Unicode MS" pitchFamily="34" charset="-128"/>
              </a:rPr>
              <a:t>at current rate </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date = Posting Date = Transfer Date</a:t>
            </a:r>
          </a:p>
          <a:p>
            <a:pPr marL="128561" indent="-128561" fontAlgn="base">
              <a:spcBef>
                <a:spcPts val="450"/>
              </a:spcBef>
              <a:spcAft>
                <a:spcPct val="0"/>
              </a:spcAft>
              <a:buClr>
                <a:srgbClr val="F0AB00"/>
              </a:buClr>
              <a:buSzPct val="80000"/>
              <a:buFont typeface="Arial" panose="020B0604020202020204" pitchFamily="34" charset="0"/>
              <a:buChar char="•"/>
            </a:pPr>
            <a:endParaRPr lang="en-US" sz="749" kern="0" dirty="0">
              <a:ea typeface="Arial Unicode MS" pitchFamily="34" charset="-128"/>
              <a:cs typeface="Arial Unicode MS" pitchFamily="34" charset="-128"/>
            </a:endParaRPr>
          </a:p>
        </p:txBody>
      </p:sp>
      <p:sp>
        <p:nvSpPr>
          <p:cNvPr id="17" name="Rectangle 16"/>
          <p:cNvSpPr/>
          <p:nvPr/>
        </p:nvSpPr>
        <p:spPr bwMode="gray">
          <a:xfrm>
            <a:off x="7199007" y="6162847"/>
            <a:ext cx="320869" cy="128509"/>
          </a:xfrm>
          <a:prstGeom prst="rect">
            <a:avLst/>
          </a:prstGeom>
          <a:solidFill>
            <a:srgbClr val="FFFF00"/>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8" name="Rectangle 17"/>
          <p:cNvSpPr/>
          <p:nvPr/>
        </p:nvSpPr>
        <p:spPr bwMode="gray">
          <a:xfrm>
            <a:off x="7199007" y="6333889"/>
            <a:ext cx="320869" cy="128509"/>
          </a:xfrm>
          <a:prstGeom prst="rect">
            <a:avLst/>
          </a:prstGeom>
          <a:solidFill>
            <a:schemeClr val="bg2"/>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9" name="TextBox 18"/>
          <p:cNvSpPr txBox="1"/>
          <p:nvPr/>
        </p:nvSpPr>
        <p:spPr>
          <a:xfrm>
            <a:off x="7690279" y="6340438"/>
            <a:ext cx="1286452" cy="1152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749" kern="0" dirty="0">
                <a:ea typeface="Arial Unicode MS" pitchFamily="34" charset="-128"/>
                <a:cs typeface="Arial Unicode MS" pitchFamily="34" charset="-128"/>
              </a:rPr>
              <a:t>Amount calculated by FI</a:t>
            </a:r>
          </a:p>
        </p:txBody>
      </p:sp>
      <p:sp>
        <p:nvSpPr>
          <p:cNvPr id="20" name="TextBox 19"/>
          <p:cNvSpPr txBox="1"/>
          <p:nvPr/>
        </p:nvSpPr>
        <p:spPr>
          <a:xfrm>
            <a:off x="7690279" y="6169396"/>
            <a:ext cx="1286452" cy="1152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749" kern="0" dirty="0">
                <a:ea typeface="Arial Unicode MS" pitchFamily="34" charset="-128"/>
                <a:cs typeface="Arial Unicode MS" pitchFamily="34" charset="-128"/>
              </a:rPr>
              <a:t>Amount calculated by RAR</a:t>
            </a:r>
          </a:p>
        </p:txBody>
      </p:sp>
      <p:sp>
        <p:nvSpPr>
          <p:cNvPr id="21" name="Rectangle 20"/>
          <p:cNvSpPr/>
          <p:nvPr/>
        </p:nvSpPr>
        <p:spPr>
          <a:xfrm>
            <a:off x="417052" y="2467966"/>
            <a:ext cx="8269747" cy="1514004"/>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You can define whether amount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 and 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will be calculated by </a:t>
            </a:r>
            <a:r>
              <a:rPr lang="en-US" altLang="zh-CN" sz="1401" kern="0" dirty="0" smtClean="0">
                <a:ea typeface="Arial Unicode MS" pitchFamily="34" charset="-128"/>
                <a:cs typeface="Arial Unicode MS" pitchFamily="34" charset="-128"/>
              </a:rPr>
              <a:t>Revenue Accounting per </a:t>
            </a:r>
            <a:r>
              <a:rPr lang="en-US" altLang="zh-CN" sz="1401" kern="0" dirty="0">
                <a:ea typeface="Arial Unicode MS" pitchFamily="34" charset="-128"/>
                <a:cs typeface="Arial Unicode MS" pitchFamily="34" charset="-128"/>
              </a:rPr>
              <a:t>company code</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IMG Path: </a:t>
            </a:r>
            <a:r>
              <a:rPr lang="en-US" altLang="zh-CN" sz="1401" i="1" kern="0" dirty="0">
                <a:ea typeface="Arial Unicode MS" pitchFamily="34" charset="-128"/>
                <a:cs typeface="Arial Unicode MS" pitchFamily="34" charset="-128"/>
              </a:rPr>
              <a:t>Revenue Accounting-&gt;Revenue Accounting Contracts -&gt; Exclude Local Currency Calculation from Revenue Accounting</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You can exclude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in </a:t>
            </a:r>
            <a:r>
              <a:rPr lang="en-US" altLang="zh-CN" sz="1401" kern="0" dirty="0" smtClean="0">
                <a:ea typeface="Arial Unicode MS" pitchFamily="34" charset="-128"/>
                <a:cs typeface="Arial Unicode MS" pitchFamily="34" charset="-128"/>
              </a:rPr>
              <a:t>Revenue Accounting </a:t>
            </a:r>
            <a:r>
              <a:rPr lang="en-US" altLang="zh-CN" sz="1401" kern="0" dirty="0">
                <a:ea typeface="Arial Unicode MS" pitchFamily="34" charset="-128"/>
                <a:cs typeface="Arial Unicode MS" pitchFamily="34" charset="-128"/>
              </a:rPr>
              <a:t>if that company code translates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from company code currency by standard translation program </a:t>
            </a:r>
          </a:p>
        </p:txBody>
      </p:sp>
      <p:pic>
        <p:nvPicPr>
          <p:cNvPr id="22" name="Picture 21"/>
          <p:cNvPicPr>
            <a:picLocks noChangeAspect="1"/>
          </p:cNvPicPr>
          <p:nvPr/>
        </p:nvPicPr>
        <p:blipFill>
          <a:blip r:embed="rId3"/>
          <a:stretch>
            <a:fillRect/>
          </a:stretch>
        </p:blipFill>
        <p:spPr>
          <a:xfrm>
            <a:off x="417052" y="1351374"/>
            <a:ext cx="4121495" cy="10636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8660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13" y="335228"/>
            <a:ext cx="8497475" cy="756175"/>
          </a:xfrm>
        </p:spPr>
        <p:txBody>
          <a:bodyPr/>
          <a:lstStyle/>
          <a:p>
            <a:r>
              <a:rPr lang="en-US" dirty="0" smtClean="0"/>
              <a:t>Migration – Foreign Currency Contract Handling</a:t>
            </a:r>
            <a:endParaRPr lang="en-US" dirty="0"/>
          </a:p>
        </p:txBody>
      </p:sp>
      <p:sp>
        <p:nvSpPr>
          <p:cNvPr id="3" name="TextBox 2"/>
          <p:cNvSpPr txBox="1"/>
          <p:nvPr/>
        </p:nvSpPr>
        <p:spPr>
          <a:xfrm>
            <a:off x="379813" y="1546911"/>
            <a:ext cx="8357351" cy="1724575"/>
          </a:xfrm>
          <a:prstGeom prst="rect">
            <a:avLst/>
          </a:prstGeom>
          <a:noFill/>
        </p:spPr>
        <p:txBody>
          <a:bodyPr wrap="square" lIns="0" tIns="0" rIns="0" bIns="0" rtlCol="0">
            <a:spAutoFit/>
          </a:bodyPr>
          <a:lstStyle/>
          <a:p>
            <a:pPr marL="214269" indent="-214269">
              <a:buClr>
                <a:schemeClr val="accent1"/>
              </a:buClr>
              <a:buFont typeface="Arial" panose="020B0604020202020204" pitchFamily="34" charset="0"/>
              <a:buChar char="•"/>
            </a:pPr>
            <a:r>
              <a:rPr lang="en-US" sz="1401" dirty="0"/>
              <a:t>At migration, legacy system provides the following value with all currencies per performance obligations.</a:t>
            </a:r>
          </a:p>
          <a:p>
            <a:pPr marL="758620" lvl="1" indent="-214269">
              <a:buClr>
                <a:schemeClr val="accent1"/>
              </a:buClr>
              <a:buFont typeface="Arial" panose="020B0604020202020204" pitchFamily="34" charset="0"/>
              <a:buChar char="•"/>
            </a:pPr>
            <a:r>
              <a:rPr lang="en-US" sz="1401" dirty="0"/>
              <a:t>Recognized revenue</a:t>
            </a:r>
          </a:p>
          <a:p>
            <a:pPr marL="758620" lvl="1" indent="-214269">
              <a:buClr>
                <a:schemeClr val="accent1"/>
              </a:buClr>
              <a:buFont typeface="Arial" panose="020B0604020202020204" pitchFamily="34" charset="0"/>
              <a:buChar char="•"/>
            </a:pPr>
            <a:r>
              <a:rPr lang="en-US" sz="1401" dirty="0"/>
              <a:t>Invoiced amount</a:t>
            </a:r>
          </a:p>
          <a:p>
            <a:pPr marL="758620" lvl="1" indent="-214269">
              <a:buClr>
                <a:schemeClr val="accent1"/>
              </a:buClr>
              <a:buFont typeface="Arial" panose="020B0604020202020204" pitchFamily="34" charset="0"/>
              <a:buChar char="•"/>
            </a:pPr>
            <a:r>
              <a:rPr lang="en-US" sz="1401" dirty="0"/>
              <a:t>Exchange difference</a:t>
            </a:r>
          </a:p>
          <a:p>
            <a:pPr marL="214269" indent="-214269">
              <a:buClr>
                <a:schemeClr val="accent1"/>
              </a:buClr>
              <a:buFont typeface="Arial" panose="020B0604020202020204" pitchFamily="34" charset="0"/>
              <a:buChar char="•"/>
            </a:pPr>
            <a:r>
              <a:rPr lang="en-US" sz="1401" dirty="0" smtClean="0"/>
              <a:t>Revenue Accounting </a:t>
            </a:r>
            <a:r>
              <a:rPr lang="en-US" sz="1401" dirty="0"/>
              <a:t>will calculate Unbilled/Deferred in transaction currency(TC) and all local currencies(LC) from the value above</a:t>
            </a:r>
          </a:p>
          <a:p>
            <a:pPr marL="214269" indent="-214269">
              <a:buClr>
                <a:schemeClr val="accent1"/>
              </a:buClr>
              <a:buFont typeface="Arial" panose="020B0604020202020204" pitchFamily="34" charset="0"/>
              <a:buChar char="•"/>
            </a:pPr>
            <a:endParaRPr lang="en-US" sz="1401" dirty="0"/>
          </a:p>
        </p:txBody>
      </p:sp>
      <p:graphicFrame>
        <p:nvGraphicFramePr>
          <p:cNvPr id="4" name="Table 3"/>
          <p:cNvGraphicFramePr>
            <a:graphicFrameLocks noGrp="1"/>
          </p:cNvGraphicFramePr>
          <p:nvPr>
            <p:extLst>
              <p:ext uri="{D42A27DB-BD31-4B8C-83A1-F6EECF244321}">
                <p14:modId xmlns:p14="http://schemas.microsoft.com/office/powerpoint/2010/main" val="1292225007"/>
              </p:ext>
            </p:extLst>
          </p:nvPr>
        </p:nvGraphicFramePr>
        <p:xfrm>
          <a:off x="514812" y="3277932"/>
          <a:ext cx="7642598" cy="1127026"/>
        </p:xfrm>
        <a:graphic>
          <a:graphicData uri="http://schemas.openxmlformats.org/drawingml/2006/table">
            <a:tbl>
              <a:tblPr firstRow="1" firstCol="1" bandRow="1">
                <a:tableStyleId>{2D5ABB26-0587-4C30-8999-92F81FD0307C}</a:tableStyleId>
              </a:tblPr>
              <a:tblGrid>
                <a:gridCol w="3246325"/>
                <a:gridCol w="2279847"/>
                <a:gridCol w="2116426"/>
              </a:tblGrid>
              <a:tr h="273582">
                <a:tc gridSpan="3">
                  <a:txBody>
                    <a:bodyPr/>
                    <a:lstStyle/>
                    <a:p>
                      <a:pPr marL="0" marR="0">
                        <a:spcBef>
                          <a:spcPts val="0"/>
                        </a:spcBef>
                        <a:spcAft>
                          <a:spcPts val="0"/>
                        </a:spcAft>
                      </a:pPr>
                      <a:r>
                        <a:rPr lang="en-US" sz="1400" dirty="0">
                          <a:effectLst/>
                        </a:rPr>
                        <a:t>At migration,  a contract with a single POB migrate data into </a:t>
                      </a:r>
                      <a:r>
                        <a:rPr lang="en-US" sz="1400" dirty="0" smtClean="0">
                          <a:effectLst/>
                        </a:rPr>
                        <a:t>Revenue</a:t>
                      </a:r>
                      <a:r>
                        <a:rPr lang="en-US" sz="1400" baseline="0" dirty="0" smtClean="0">
                          <a:effectLst/>
                        </a:rPr>
                        <a:t> Accounting </a:t>
                      </a:r>
                      <a:r>
                        <a:rPr lang="en-US" sz="1400" dirty="0" smtClean="0">
                          <a:effectLst/>
                        </a:rPr>
                        <a:t> </a:t>
                      </a:r>
                      <a:r>
                        <a:rPr lang="en-US" sz="1400" dirty="0">
                          <a:effectLst/>
                        </a:rPr>
                        <a:t>as follows:</a:t>
                      </a:r>
                      <a:endParaRPr lang="en-US" sz="1400" dirty="0">
                        <a:effectLst/>
                        <a:latin typeface="Arial" panose="020B0604020202020204" pitchFamily="34" charset="0"/>
                        <a:ea typeface="Arial" panose="020B0604020202020204" pitchFamily="34" charset="0"/>
                      </a:endParaRPr>
                    </a:p>
                  </a:txBody>
                  <a:tcPr marL="51430" marR="5143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3361">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TC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Amount in LC</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a:effectLst/>
                        </a:rPr>
                        <a:t>Recognize Revenue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100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smtClean="0">
                          <a:effectLst/>
                        </a:rPr>
                        <a:t>Invoiced</a:t>
                      </a:r>
                      <a:r>
                        <a:rPr lang="en-US" sz="1400" baseline="0" dirty="0" smtClean="0">
                          <a:effectLst/>
                        </a:rPr>
                        <a:t> Amount</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300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340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smtClean="0">
                          <a:effectLst/>
                        </a:rPr>
                        <a:t>Exchange Difference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smtClean="0">
                          <a:effectLst/>
                        </a:rPr>
                        <a:t>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smtClean="0">
                          <a:effectLst/>
                        </a:rPr>
                        <a:t>- 20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5676669"/>
              </p:ext>
            </p:extLst>
          </p:nvPr>
        </p:nvGraphicFramePr>
        <p:xfrm>
          <a:off x="514815" y="5107260"/>
          <a:ext cx="5366763" cy="1083793"/>
        </p:xfrm>
        <a:graphic>
          <a:graphicData uri="http://schemas.openxmlformats.org/drawingml/2006/table">
            <a:tbl>
              <a:tblPr firstRow="1" firstCol="1" bandRow="1">
                <a:tableStyleId>{2D5ABB26-0587-4C30-8999-92F81FD0307C}</a:tableStyleId>
              </a:tblPr>
              <a:tblGrid>
                <a:gridCol w="2279625"/>
                <a:gridCol w="1600947"/>
                <a:gridCol w="1486191"/>
              </a:tblGrid>
              <a:tr h="216773">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TC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LC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dirty="0">
                          <a:effectLst/>
                        </a:rPr>
                        <a:t>Recognize Revenue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effectLst/>
                        </a:rPr>
                        <a:t>100</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dirty="0">
                          <a:effectLst/>
                        </a:rPr>
                        <a:t>Invoice Correction</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effectLst/>
                        </a:rPr>
                        <a:t>300</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340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b="0" dirty="0" smtClean="0">
                          <a:effectLst/>
                        </a:rPr>
                        <a:t>Exchange</a:t>
                      </a:r>
                      <a:r>
                        <a:rPr lang="en-US" sz="1400" b="0" baseline="0" dirty="0" smtClean="0">
                          <a:effectLst/>
                        </a:rPr>
                        <a:t> </a:t>
                      </a:r>
                      <a:r>
                        <a:rPr lang="en-US" sz="1400" b="0" dirty="0" smtClean="0">
                          <a:effectLst/>
                        </a:rPr>
                        <a:t>Difference</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0" dirty="0">
                          <a:effectLst/>
                        </a:rPr>
                        <a:t>0</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0" dirty="0" smtClean="0">
                          <a:effectLst/>
                          <a:latin typeface="Arial" panose="020B0604020202020204" pitchFamily="34" charset="0"/>
                          <a:ea typeface="Arial" panose="020B0604020202020204" pitchFamily="34" charset="0"/>
                        </a:rPr>
                        <a:t>- 20</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b="1" dirty="0" smtClean="0">
                          <a:effectLst/>
                        </a:rPr>
                        <a:t>Deferred</a:t>
                      </a:r>
                      <a:r>
                        <a:rPr lang="en-US" sz="1400" b="1" baseline="0" dirty="0" smtClean="0">
                          <a:effectLst/>
                        </a:rPr>
                        <a:t> </a:t>
                      </a:r>
                      <a:r>
                        <a:rPr lang="en-US" sz="1400" b="1" dirty="0" smtClean="0">
                          <a:effectLst/>
                        </a:rPr>
                        <a:t>Revenue</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dirty="0">
                          <a:effectLst/>
                        </a:rPr>
                        <a:t>200</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dirty="0" smtClean="0">
                          <a:effectLst/>
                        </a:rPr>
                        <a:t>240</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310156" y="5527961"/>
            <a:ext cx="2596528" cy="523477"/>
          </a:xfrm>
          <a:prstGeom prst="rect">
            <a:avLst/>
          </a:prstGeom>
        </p:spPr>
        <p:txBody>
          <a:bodyPr wrap="square">
            <a:spAutoFit/>
          </a:bodyPr>
          <a:lstStyle/>
          <a:p>
            <a:r>
              <a:rPr lang="en-US" sz="1401" dirty="0">
                <a:solidFill>
                  <a:srgbClr val="000000"/>
                </a:solidFill>
                <a:latin typeface="+mn-lt"/>
                <a:ea typeface="Times New Roman" panose="02020603050405020304" pitchFamily="18" charset="0"/>
              </a:rPr>
              <a:t>Calculate the contract balance in TC and in LC</a:t>
            </a:r>
            <a:endParaRPr lang="en-US" sz="1401" dirty="0">
              <a:latin typeface="+mn-lt"/>
            </a:endParaRPr>
          </a:p>
        </p:txBody>
      </p:sp>
      <p:sp>
        <p:nvSpPr>
          <p:cNvPr id="7" name="Down Arrow 6"/>
          <p:cNvSpPr/>
          <p:nvPr/>
        </p:nvSpPr>
        <p:spPr bwMode="gray">
          <a:xfrm>
            <a:off x="3576527" y="4508411"/>
            <a:ext cx="237190" cy="321851"/>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401" kern="0" dirty="0" err="1">
              <a:ea typeface="Arial Unicode MS" pitchFamily="34" charset="-128"/>
              <a:cs typeface="Arial Unicode MS" pitchFamily="34" charset="-128"/>
            </a:endParaRPr>
          </a:p>
        </p:txBody>
      </p:sp>
      <p:sp>
        <p:nvSpPr>
          <p:cNvPr id="8" name="TextBox 7"/>
          <p:cNvSpPr txBox="1"/>
          <p:nvPr/>
        </p:nvSpPr>
        <p:spPr>
          <a:xfrm>
            <a:off x="514815" y="4850779"/>
            <a:ext cx="5086988"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dirty="0"/>
              <a:t>Revenue Accounting</a:t>
            </a:r>
            <a:r>
              <a:rPr lang="en-US" sz="1401" kern="0" dirty="0" smtClean="0">
                <a:ea typeface="Arial Unicode MS" pitchFamily="34" charset="-128"/>
                <a:cs typeface="Arial Unicode MS" pitchFamily="34" charset="-128"/>
              </a:rPr>
              <a:t> calculates </a:t>
            </a:r>
            <a:r>
              <a:rPr lang="en-US" sz="1401" kern="0" dirty="0">
                <a:ea typeface="Arial Unicode MS" pitchFamily="34" charset="-128"/>
                <a:cs typeface="Arial Unicode MS" pitchFamily="34" charset="-128"/>
              </a:rPr>
              <a:t>deferred revenue as follows:</a:t>
            </a:r>
          </a:p>
        </p:txBody>
      </p:sp>
      <p:sp>
        <p:nvSpPr>
          <p:cNvPr id="9" name="Curved Left Arrow 8"/>
          <p:cNvSpPr/>
          <p:nvPr/>
        </p:nvSpPr>
        <p:spPr bwMode="gray">
          <a:xfrm>
            <a:off x="5942883" y="5789571"/>
            <a:ext cx="144966" cy="325508"/>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0" name="Curved Left Arrow 9"/>
          <p:cNvSpPr/>
          <p:nvPr/>
        </p:nvSpPr>
        <p:spPr bwMode="gray">
          <a:xfrm>
            <a:off x="5977056" y="5419494"/>
            <a:ext cx="333104" cy="771555"/>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1" name="Curved Left Arrow 10"/>
          <p:cNvSpPr/>
          <p:nvPr/>
        </p:nvSpPr>
        <p:spPr bwMode="gray">
          <a:xfrm>
            <a:off x="5977056" y="5649155"/>
            <a:ext cx="166551" cy="465926"/>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22703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wdfkps\kps\070_KTP_Dev\Prod_Serv\E_Media_Postprod\2_eBook_Production\test_corp_design_2011\eBook_Template_CD_2011\Icons\New_Icons\Finals\Final Icons\summary-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662113"/>
            <a:ext cx="8778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itel 4"/>
          <p:cNvSpPr>
            <a:spLocks noGrp="1"/>
          </p:cNvSpPr>
          <p:nvPr>
            <p:ph type="title"/>
          </p:nvPr>
        </p:nvSpPr>
        <p:spPr/>
        <p:txBody>
          <a:bodyPr/>
          <a:lstStyle/>
          <a:p>
            <a:pPr eaLnBrk="1" hangingPunct="1"/>
            <a:r>
              <a:rPr lang="en-US" altLang="de-DE" dirty="0" smtClean="0"/>
              <a:t>Lesson Summary</a:t>
            </a:r>
            <a:endParaRPr lang="de-DE" altLang="de-DE" dirty="0" smtClean="0"/>
          </a:p>
        </p:txBody>
      </p:sp>
      <p:sp>
        <p:nvSpPr>
          <p:cNvPr id="5" name="Rectangle 19"/>
          <p:cNvSpPr txBox="1">
            <a:spLocks noChangeArrowheads="1"/>
          </p:cNvSpPr>
          <p:nvPr/>
        </p:nvSpPr>
        <p:spPr bwMode="gray">
          <a:xfrm>
            <a:off x="1817688" y="1995488"/>
            <a:ext cx="7002462" cy="4097337"/>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de-DE" b="0" dirty="0" smtClean="0"/>
              <a:t>You should now be able to</a:t>
            </a:r>
          </a:p>
          <a:p>
            <a:pPr marL="180975" lvl="1" indent="-180975">
              <a:buSzPct val="100000"/>
              <a:buFont typeface="wingdings" pitchFamily="2" charset="2"/>
              <a:buChar char=""/>
            </a:pPr>
            <a:r>
              <a:rPr lang="en-US" altLang="zh-CN" dirty="0" smtClean="0"/>
              <a:t>Understand </a:t>
            </a:r>
            <a:r>
              <a:rPr lang="en-US" altLang="zh-CN" dirty="0"/>
              <a:t>how foreign currency contract is handled in Revenue Accounting</a:t>
            </a:r>
          </a:p>
          <a:p>
            <a:pPr marL="180975" lvl="1" indent="-180975">
              <a:buSzPct val="100000"/>
              <a:buFont typeface="wingdings" pitchFamily="2" charset="2"/>
              <a:buChar char=""/>
            </a:pPr>
            <a:r>
              <a:rPr lang="en-US" altLang="de-DE" dirty="0"/>
              <a:t>Understand how revenue is recognized depending on contract balance on liability and </a:t>
            </a:r>
            <a:r>
              <a:rPr lang="en-US" altLang="de-DE" dirty="0" smtClean="0"/>
              <a:t>asset in foreign currency transaction</a:t>
            </a:r>
            <a:endParaRPr lang="en-US" altLang="de-DE" dirty="0"/>
          </a:p>
          <a:p>
            <a:pPr marL="180975" lvl="1" indent="-180975">
              <a:buSzPct val="100000"/>
              <a:buFont typeface="wingdings" pitchFamily="2" charset="2"/>
              <a:buChar char=""/>
            </a:pPr>
            <a:r>
              <a:rPr lang="en-US" altLang="de-DE" dirty="0"/>
              <a:t>Understand how exchange difference is adjusted by Revenue Accounting for monetary asset such as receivable and contract asset</a:t>
            </a:r>
          </a:p>
          <a:p>
            <a:pPr marL="180975" lvl="1" indent="-180975">
              <a:buSzPct val="100000"/>
              <a:buFont typeface="wingdings" pitchFamily="2" charset="2"/>
              <a:buChar char=""/>
            </a:pPr>
            <a:r>
              <a:rPr lang="en-US" altLang="de-DE" dirty="0"/>
              <a:t>Understand how contract balance of liability and asset is calculated and posted for foreign currency contract</a:t>
            </a:r>
          </a:p>
          <a:p>
            <a:pPr marL="180975" lvl="1" indent="-180975">
              <a:buSzPct val="100000"/>
              <a:buFont typeface="wingdings" pitchFamily="2" charset="2"/>
              <a:buChar char=""/>
            </a:pPr>
            <a:r>
              <a:rPr lang="en-US" altLang="zh-CN" dirty="0"/>
              <a:t>Know how to distribute invoiced or invoice due amount between performance obligations in multi-element-arrangement scenarios</a:t>
            </a:r>
          </a:p>
          <a:p>
            <a:pPr marL="180975" lvl="1" indent="-180975">
              <a:buSzPct val="100000"/>
              <a:buFont typeface="wingdings" pitchFamily="2" charset="2"/>
              <a:buChar char=""/>
            </a:pPr>
            <a:r>
              <a:rPr lang="en-US" altLang="de-DE" dirty="0"/>
              <a:t>Know how to setup relevant currency in Revenue Accounting </a:t>
            </a:r>
          </a:p>
        </p:txBody>
      </p:sp>
    </p:spTree>
    <p:extLst>
      <p:ext uri="{BB962C8B-B14F-4D97-AF65-F5344CB8AC3E}">
        <p14:creationId xmlns:p14="http://schemas.microsoft.com/office/powerpoint/2010/main" val="8200790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wdfkps\kps\070_KTP_Dev\Prod_Serv\E_Media_Postprod\2_eBook_Production\test_corp_design_2011\eBook_Template_CD_2011\Icons\New_Icons\Finals\Final Icons\Example-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740" y="1651484"/>
            <a:ext cx="924086" cy="9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gray">
          <a:xfrm>
            <a:off x="1633822" y="1996035"/>
            <a:ext cx="7338699" cy="235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75000"/>
              </a:spcBef>
              <a:buClr>
                <a:schemeClr val="tx1"/>
              </a:buClr>
              <a:buSzTx/>
            </a:pPr>
            <a:r>
              <a:rPr lang="en-US" altLang="en-US" sz="1799" b="0" dirty="0"/>
              <a:t>An entity based in Germany has a revenue contract with </a:t>
            </a:r>
            <a:r>
              <a:rPr lang="en-US" altLang="en-US" sz="1799" b="0" dirty="0" smtClean="0"/>
              <a:t>an </a:t>
            </a:r>
            <a:r>
              <a:rPr lang="en-US" altLang="en-US" sz="1799" b="0" dirty="0"/>
              <a:t>US customer. The functional currency of the entity is Euro and the revenue contract currency is US dollar. </a:t>
            </a:r>
          </a:p>
          <a:p>
            <a:pPr eaLnBrk="1" hangingPunct="1">
              <a:spcBef>
                <a:spcPct val="75000"/>
              </a:spcBef>
              <a:buClr>
                <a:schemeClr val="tx1"/>
              </a:buClr>
              <a:buSzTx/>
            </a:pPr>
            <a:r>
              <a:rPr lang="en-US" altLang="en-US" sz="1799" b="0" dirty="0"/>
              <a:t>Revenue will be recognized and </a:t>
            </a:r>
            <a:r>
              <a:rPr lang="en-US" altLang="en-US" sz="1799" b="0" dirty="0" smtClean="0"/>
              <a:t>posted both </a:t>
            </a:r>
            <a:r>
              <a:rPr lang="en-US" altLang="en-US" sz="1799" b="0" dirty="0"/>
              <a:t>in US dollar as transaction currency and Euro as company code currency.</a:t>
            </a:r>
          </a:p>
          <a:p>
            <a:pPr eaLnBrk="1" hangingPunct="1">
              <a:spcBef>
                <a:spcPct val="75000"/>
              </a:spcBef>
              <a:buClr>
                <a:schemeClr val="tx1"/>
              </a:buClr>
              <a:buSzTx/>
            </a:pPr>
            <a:r>
              <a:rPr lang="en-US" altLang="en-US" sz="1799" b="0" dirty="0"/>
              <a:t>You need to use an appropriate rate to recognize revenue and balance of this revenue contract.</a:t>
            </a:r>
          </a:p>
        </p:txBody>
      </p:sp>
      <p:sp>
        <p:nvSpPr>
          <p:cNvPr id="8" name="Title 4"/>
          <p:cNvSpPr>
            <a:spLocks noGrp="1"/>
          </p:cNvSpPr>
          <p:nvPr>
            <p:ph type="title"/>
          </p:nvPr>
        </p:nvSpPr>
        <p:spPr>
          <a:xfrm>
            <a:off x="324058" y="324076"/>
            <a:ext cx="8497475" cy="756175"/>
          </a:xfrm>
        </p:spPr>
        <p:txBody>
          <a:bodyPr/>
          <a:lstStyle/>
          <a:p>
            <a:pPr eaLnBrk="1" hangingPunct="1"/>
            <a:r>
              <a:rPr lang="en-US" altLang="en-US" dirty="0" smtClean="0"/>
              <a:t>Business Example</a:t>
            </a:r>
            <a:endParaRPr lang="de-DE" altLang="en-US" dirty="0" smtClean="0"/>
          </a:p>
        </p:txBody>
      </p:sp>
    </p:spTree>
    <p:extLst>
      <p:ext uri="{BB962C8B-B14F-4D97-AF65-F5344CB8AC3E}">
        <p14:creationId xmlns:p14="http://schemas.microsoft.com/office/powerpoint/2010/main" val="2112789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smtClean="0"/>
              <a:t>Foreign Currency Handling in Revenue Accounting</a:t>
            </a:r>
            <a:endParaRPr lang="en-US" dirty="0"/>
          </a:p>
        </p:txBody>
      </p:sp>
      <p:sp>
        <p:nvSpPr>
          <p:cNvPr id="7" name="Text Placeholder 2"/>
          <p:cNvSpPr>
            <a:spLocks noGrp="1"/>
          </p:cNvSpPr>
          <p:nvPr>
            <p:ph type="body" sz="quarter" idx="10"/>
          </p:nvPr>
        </p:nvSpPr>
        <p:spPr>
          <a:xfrm>
            <a:off x="324059" y="2789816"/>
            <a:ext cx="4246730" cy="3095644"/>
          </a:xfrm>
          <a:ln w="25400" cap="rnd">
            <a:headEnd/>
            <a:tailEnd/>
          </a:ln>
        </p:spPr>
        <p:style>
          <a:lnRef idx="2">
            <a:schemeClr val="accent1"/>
          </a:lnRef>
          <a:fillRef idx="1">
            <a:schemeClr val="lt1"/>
          </a:fillRef>
          <a:effectRef idx="0">
            <a:schemeClr val="accent1"/>
          </a:effectRef>
          <a:fontRef idx="minor">
            <a:schemeClr val="dk1"/>
          </a:fontRef>
        </p:style>
        <p:txBody>
          <a:bodyPr vert="horz" lIns="67494" tIns="53994" rIns="67494" bIns="53994" rtlCol="0" anchor="t">
            <a:noAutofit/>
          </a:bodyPr>
          <a:lstStyle/>
          <a:p>
            <a:pPr algn="ctr" defTabSz="685662" fontAlgn="base">
              <a:spcBef>
                <a:spcPct val="50000"/>
              </a:spcBef>
              <a:spcAft>
                <a:spcPct val="0"/>
              </a:spcAft>
              <a:buClr>
                <a:srgbClr val="F0AB00"/>
              </a:buClr>
            </a:pPr>
            <a:r>
              <a:rPr lang="en-US" b="0" kern="0" dirty="0">
                <a:ea typeface="Arial Unicode MS" pitchFamily="34" charset="-128"/>
                <a:cs typeface="Arial Unicode MS" pitchFamily="34" charset="-128"/>
              </a:rPr>
              <a:t>Method </a:t>
            </a:r>
            <a:r>
              <a:rPr lang="en-US" b="0" kern="0" dirty="0" smtClean="0">
                <a:ea typeface="Arial Unicode MS" pitchFamily="34" charset="-128"/>
                <a:cs typeface="Arial Unicode MS" pitchFamily="34" charset="-128"/>
              </a:rPr>
              <a:t>1: Fixed Rate</a:t>
            </a:r>
            <a:endParaRPr lang="en-US" b="0" kern="0" dirty="0">
              <a:ea typeface="Arial Unicode MS" pitchFamily="34" charset="-128"/>
              <a:cs typeface="Arial Unicode MS" pitchFamily="34" charset="-128"/>
            </a:endParaRP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Uses a fixed rate from the first </a:t>
            </a:r>
            <a:r>
              <a:rPr lang="en-US" b="0" kern="0" dirty="0">
                <a:ea typeface="Arial Unicode MS" pitchFamily="34" charset="-128"/>
                <a:cs typeface="Arial Unicode MS" pitchFamily="34" charset="-128"/>
              </a:rPr>
              <a:t>event for complete </a:t>
            </a:r>
            <a:r>
              <a:rPr lang="en-US" b="0" kern="0" dirty="0" smtClean="0">
                <a:ea typeface="Arial Unicode MS" pitchFamily="34" charset="-128"/>
                <a:cs typeface="Arial Unicode MS" pitchFamily="34" charset="-128"/>
              </a:rPr>
              <a:t>contract</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Contract balance based on fixed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Revenue recognized </a:t>
            </a:r>
            <a:r>
              <a:rPr lang="en-US" b="0" kern="0" dirty="0">
                <a:ea typeface="Arial Unicode MS" pitchFamily="34" charset="-128"/>
                <a:cs typeface="Arial Unicode MS" pitchFamily="34" charset="-128"/>
              </a:rPr>
              <a:t>at a fixed rate over the lifecycle of the contract</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Adjust FX Gain/Loss with fixed rate from billing</a:t>
            </a:r>
            <a:endParaRPr lang="en-US" b="0" kern="0" dirty="0">
              <a:ea typeface="Arial Unicode MS" pitchFamily="34" charset="-128"/>
              <a:cs typeface="Arial Unicode MS" pitchFamily="34" charset="-128"/>
            </a:endParaRPr>
          </a:p>
        </p:txBody>
      </p:sp>
      <p:sp>
        <p:nvSpPr>
          <p:cNvPr id="8" name="Text Placeholder 3"/>
          <p:cNvSpPr txBox="1">
            <a:spLocks/>
          </p:cNvSpPr>
          <p:nvPr/>
        </p:nvSpPr>
        <p:spPr>
          <a:xfrm>
            <a:off x="4651868" y="2789816"/>
            <a:ext cx="4165653" cy="3095643"/>
          </a:xfrm>
          <a:prstGeom prst="rect">
            <a:avLst/>
          </a:prstGeom>
          <a:ln w="25400" cap="rnd" cmpd="sng" algn="ctr">
            <a:solidFill>
              <a:schemeClr val="accent1"/>
            </a:solidFill>
            <a:prstDash val="solid"/>
            <a:headEnd/>
            <a:tailEnd/>
          </a:ln>
        </p:spPr>
        <p:style>
          <a:lnRef idx="2">
            <a:schemeClr val="accent1"/>
          </a:lnRef>
          <a:fillRef idx="1">
            <a:schemeClr val="lt1"/>
          </a:fillRef>
          <a:effectRef idx="0">
            <a:schemeClr val="accent1"/>
          </a:effectRef>
          <a:fontRef idx="minor">
            <a:schemeClr val="dk1"/>
          </a:fontRef>
        </p:style>
        <p:txBody>
          <a:bodyPr vert="horz" lIns="67494" tIns="53994" rIns="67494" bIns="53994" rtlCol="0" anchor="t">
            <a:noAutofit/>
          </a:bodyPr>
          <a:lstStyle>
            <a:lvl1pPr marL="0" indent="0" algn="l" defTabSz="914400" rtl="0" eaLnBrk="1" latinLnBrk="0" hangingPunct="1">
              <a:spcBef>
                <a:spcPts val="1620"/>
              </a:spcBef>
              <a:buClr>
                <a:schemeClr val="accent1"/>
              </a:buClr>
              <a:buSzPct val="80000"/>
              <a:buFontTx/>
              <a:buNone/>
              <a:defRPr sz="1800" b="1" kern="1200">
                <a:solidFill>
                  <a:schemeClr val="dk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dk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dk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dk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gn="ctr" defTabSz="685662" fontAlgn="base">
              <a:spcBef>
                <a:spcPct val="50000"/>
              </a:spcBef>
              <a:spcAft>
                <a:spcPct val="0"/>
              </a:spcAft>
              <a:buClr>
                <a:srgbClr val="F0AB00"/>
              </a:buClr>
            </a:pPr>
            <a:r>
              <a:rPr lang="en-US" b="0" kern="0" smtClean="0">
                <a:ea typeface="Arial Unicode MS" pitchFamily="34" charset="-128"/>
                <a:cs typeface="Arial Unicode MS" pitchFamily="34" charset="-128"/>
              </a:rPr>
              <a:t>Method 2: Actual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Revenue recognized from rate of non-monetary liability or spot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Contract balance based on actual rate of invoice/invoice due and revenue recognition</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Adjust FX Gain/Loss from monetary asset when they are cleared by invoice/invoice due</a:t>
            </a:r>
            <a:endParaRPr lang="en-US" b="0" kern="0" dirty="0">
              <a:ea typeface="Arial Unicode MS" pitchFamily="34" charset="-128"/>
              <a:cs typeface="Arial Unicode MS" pitchFamily="34" charset="-128"/>
            </a:endParaRPr>
          </a:p>
        </p:txBody>
      </p:sp>
      <p:sp>
        <p:nvSpPr>
          <p:cNvPr id="9" name="Text Placeholder 2"/>
          <p:cNvSpPr txBox="1">
            <a:spLocks/>
          </p:cNvSpPr>
          <p:nvPr/>
        </p:nvSpPr>
        <p:spPr bwMode="gray">
          <a:xfrm>
            <a:off x="242980" y="1921068"/>
            <a:ext cx="8658149" cy="645988"/>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sz="1500" dirty="0"/>
          </a:p>
        </p:txBody>
      </p:sp>
      <p:sp>
        <p:nvSpPr>
          <p:cNvPr id="10" name="Text Placeholder 2"/>
          <p:cNvSpPr txBox="1">
            <a:spLocks/>
          </p:cNvSpPr>
          <p:nvPr/>
        </p:nvSpPr>
        <p:spPr bwMode="gray">
          <a:xfrm>
            <a:off x="242980" y="1372366"/>
            <a:ext cx="8658149" cy="772295"/>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0"/>
              </a:spcBef>
            </a:pPr>
            <a:r>
              <a:rPr lang="en-US" sz="1799" dirty="0"/>
              <a:t>What is foreign currency contract in Revenue Accounting?</a:t>
            </a:r>
          </a:p>
          <a:p>
            <a:pPr>
              <a:spcBef>
                <a:spcPts val="0"/>
              </a:spcBef>
            </a:pPr>
            <a:r>
              <a:rPr lang="en-US" sz="1799" b="0" dirty="0"/>
              <a:t>A foreign currency contract is the contract whose document </a:t>
            </a:r>
            <a:r>
              <a:rPr lang="en-US" sz="1799" b="0" dirty="0" smtClean="0"/>
              <a:t>currency (</a:t>
            </a:r>
            <a:r>
              <a:rPr lang="en-US" sz="1799" b="0" dirty="0"/>
              <a:t>transaction currency) is different from the company code currency (local currency).</a:t>
            </a:r>
          </a:p>
        </p:txBody>
      </p:sp>
      <p:sp>
        <p:nvSpPr>
          <p:cNvPr id="12" name="Rounded Rectangle 11"/>
          <p:cNvSpPr/>
          <p:nvPr/>
        </p:nvSpPr>
        <p:spPr bwMode="gray">
          <a:xfrm>
            <a:off x="613611" y="5977506"/>
            <a:ext cx="3765884" cy="470223"/>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Available since </a:t>
            </a:r>
            <a:r>
              <a:rPr lang="en-US" sz="1500" kern="0" dirty="0" smtClean="0">
                <a:ea typeface="Arial Unicode MS" pitchFamily="34" charset="-128"/>
                <a:cs typeface="Arial Unicode MS" pitchFamily="34" charset="-128"/>
              </a:rPr>
              <a:t>Revenue Accounting </a:t>
            </a:r>
            <a:r>
              <a:rPr lang="en-US" sz="1500" kern="0" dirty="0">
                <a:ea typeface="Arial Unicode MS" pitchFamily="34" charset="-128"/>
                <a:cs typeface="Arial Unicode MS" pitchFamily="34" charset="-128"/>
              </a:rPr>
              <a:t>1.0</a:t>
            </a:r>
          </a:p>
        </p:txBody>
      </p:sp>
      <p:sp>
        <p:nvSpPr>
          <p:cNvPr id="14" name="Text Placeholder 2"/>
          <p:cNvSpPr txBox="1">
            <a:spLocks/>
          </p:cNvSpPr>
          <p:nvPr/>
        </p:nvSpPr>
        <p:spPr bwMode="gray">
          <a:xfrm>
            <a:off x="242980" y="2368254"/>
            <a:ext cx="8658149" cy="290847"/>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1799" dirty="0"/>
              <a:t>2 Foreign Currency Handling methods in Revenue Accounting </a:t>
            </a:r>
          </a:p>
        </p:txBody>
      </p:sp>
      <p:sp>
        <p:nvSpPr>
          <p:cNvPr id="11" name="Rounded Rectangle 10"/>
          <p:cNvSpPr/>
          <p:nvPr/>
        </p:nvSpPr>
        <p:spPr bwMode="gray">
          <a:xfrm>
            <a:off x="4752474" y="5977506"/>
            <a:ext cx="3765884" cy="470223"/>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Available since </a:t>
            </a:r>
            <a:r>
              <a:rPr lang="en-US" sz="1500" kern="0" dirty="0" smtClean="0">
                <a:ea typeface="Arial Unicode MS" pitchFamily="34" charset="-128"/>
                <a:cs typeface="Arial Unicode MS" pitchFamily="34" charset="-128"/>
              </a:rPr>
              <a:t>Revenue Accounting 1.3</a:t>
            </a:r>
            <a:endParaRPr lang="en-US" sz="15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10961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a:t>Setting up Local Currency Calculation Method </a:t>
            </a:r>
          </a:p>
        </p:txBody>
      </p:sp>
      <p:sp>
        <p:nvSpPr>
          <p:cNvPr id="7" name="Text Placeholder 2"/>
          <p:cNvSpPr>
            <a:spLocks noGrp="1"/>
          </p:cNvSpPr>
          <p:nvPr>
            <p:ph type="body" sz="quarter" idx="10"/>
          </p:nvPr>
        </p:nvSpPr>
        <p:spPr>
          <a:xfrm>
            <a:off x="324056" y="1629716"/>
            <a:ext cx="3924558" cy="4373927"/>
          </a:xfrm>
        </p:spPr>
        <p:txBody>
          <a:bodyPr/>
          <a:lstStyle/>
          <a:p>
            <a:pPr lvl="1" eaLnBrk="1" hangingPunct="1"/>
            <a:r>
              <a:rPr lang="en-US" altLang="de-DE" b="1" dirty="0" smtClean="0"/>
              <a:t>You specify how local currency </a:t>
            </a:r>
            <a:r>
              <a:rPr lang="en-US" altLang="de-DE" b="1" dirty="0" smtClean="0"/>
              <a:t>amount is </a:t>
            </a:r>
            <a:r>
              <a:rPr lang="en-US" altLang="de-DE" b="1" dirty="0" smtClean="0"/>
              <a:t>calculated on accounting principle level</a:t>
            </a:r>
          </a:p>
          <a:p>
            <a:pPr marL="285731" lvl="1" indent="-285731">
              <a:buFont typeface="Arial" panose="020B0604020202020204" pitchFamily="34" charset="0"/>
              <a:buChar char="•"/>
            </a:pPr>
            <a:r>
              <a:rPr lang="en-US" altLang="de-DE" dirty="0" smtClean="0"/>
              <a:t>Go to IMG </a:t>
            </a:r>
            <a:r>
              <a:rPr lang="en-US" altLang="zh-CN" i="1" dirty="0" smtClean="0"/>
              <a:t>Revenue Accounting </a:t>
            </a:r>
            <a:r>
              <a:rPr lang="en-US" altLang="zh-CN" i="1" dirty="0" smtClean="0">
                <a:sym typeface="Wingdings" panose="05000000000000000000" pitchFamily="2" charset="2"/>
              </a:rPr>
              <a:t></a:t>
            </a:r>
            <a:r>
              <a:rPr lang="en-US" altLang="zh-CN" i="1" dirty="0" smtClean="0"/>
              <a:t> </a:t>
            </a:r>
            <a:r>
              <a:rPr lang="en-US" altLang="zh-CN" i="1" dirty="0" smtClean="0"/>
              <a:t>Revenue Accounting Contracts </a:t>
            </a:r>
            <a:r>
              <a:rPr lang="en-US" altLang="zh-CN" i="1" dirty="0" smtClean="0">
                <a:sym typeface="Wingdings" panose="05000000000000000000" pitchFamily="2" charset="2"/>
              </a:rPr>
              <a:t></a:t>
            </a:r>
            <a:r>
              <a:rPr lang="en-US" altLang="zh-CN" i="1" dirty="0" smtClean="0"/>
              <a:t> </a:t>
            </a:r>
            <a:r>
              <a:rPr lang="en-US" altLang="zh-CN" i="1" dirty="0" smtClean="0"/>
              <a:t>Configure Accounting Principle-Specific Settings</a:t>
            </a:r>
          </a:p>
          <a:p>
            <a:pPr marL="285731" lvl="1" indent="-285731">
              <a:buFont typeface="Arial" panose="020B0604020202020204" pitchFamily="34" charset="0"/>
              <a:buChar char="•"/>
            </a:pPr>
            <a:r>
              <a:rPr lang="en-US" altLang="de-DE" dirty="0" smtClean="0"/>
              <a:t>Any revenue </a:t>
            </a:r>
            <a:r>
              <a:rPr lang="en-US" altLang="de-DE" dirty="0" smtClean="0"/>
              <a:t>contract </a:t>
            </a:r>
            <a:r>
              <a:rPr lang="en-US" altLang="de-DE" dirty="0" smtClean="0"/>
              <a:t>before you make this change will still use the old local currency calculation method </a:t>
            </a:r>
          </a:p>
          <a:p>
            <a:pPr marL="285731" lvl="1" indent="-285731">
              <a:buFont typeface="Arial" panose="020B0604020202020204" pitchFamily="34" charset="0"/>
              <a:buChar char="•"/>
            </a:pPr>
            <a:r>
              <a:rPr lang="en-US" altLang="de-DE" dirty="0" smtClean="0"/>
              <a:t>You can notice the local currency handling method on the “Contract Information” section.</a:t>
            </a:r>
          </a:p>
        </p:txBody>
      </p:sp>
      <p:pic>
        <p:nvPicPr>
          <p:cNvPr id="8" name="Picture 7"/>
          <p:cNvPicPr>
            <a:picLocks noChangeAspect="1"/>
          </p:cNvPicPr>
          <p:nvPr/>
        </p:nvPicPr>
        <p:blipFill>
          <a:blip r:embed="rId3"/>
          <a:stretch>
            <a:fillRect/>
          </a:stretch>
        </p:blipFill>
        <p:spPr>
          <a:xfrm>
            <a:off x="4493956" y="1629716"/>
            <a:ext cx="4327577" cy="1581508"/>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4"/>
          <a:stretch>
            <a:fillRect/>
          </a:stretch>
        </p:blipFill>
        <p:spPr>
          <a:xfrm>
            <a:off x="4493955" y="3619081"/>
            <a:ext cx="4482950" cy="1332769"/>
          </a:xfrm>
          <a:prstGeom prst="rect">
            <a:avLst/>
          </a:prstGeom>
          <a:ln>
            <a:noFill/>
          </a:ln>
          <a:effectLst>
            <a:outerShdw blurRad="190500" algn="tl" rotWithShape="0">
              <a:srgbClr val="000000">
                <a:alpha val="70000"/>
              </a:srgbClr>
            </a:outerShdw>
          </a:effectLst>
        </p:spPr>
      </p:pic>
      <p:sp>
        <p:nvSpPr>
          <p:cNvPr id="10" name="Rectangle 9"/>
          <p:cNvSpPr/>
          <p:nvPr/>
        </p:nvSpPr>
        <p:spPr bwMode="gray">
          <a:xfrm>
            <a:off x="6434225" y="2445436"/>
            <a:ext cx="1675059" cy="646682"/>
          </a:xfrm>
          <a:prstGeom prst="rect">
            <a:avLst/>
          </a:prstGeom>
          <a:noFill/>
          <a:ln w="25400" algn="ctr">
            <a:solidFill>
              <a:srgbClr val="FF0000"/>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2" name="Rectangle 11"/>
          <p:cNvSpPr/>
          <p:nvPr/>
        </p:nvSpPr>
        <p:spPr bwMode="gray">
          <a:xfrm>
            <a:off x="7303170" y="4788568"/>
            <a:ext cx="1518363" cy="163283"/>
          </a:xfrm>
          <a:prstGeom prst="rect">
            <a:avLst/>
          </a:prstGeom>
          <a:noFill/>
          <a:ln w="25400" algn="ctr">
            <a:solidFill>
              <a:srgbClr val="FF0000"/>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11293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smtClean="0"/>
              <a:t>Contract Balance </a:t>
            </a:r>
            <a:r>
              <a:rPr lang="en-US" altLang="zh-CN" dirty="0" smtClean="0"/>
              <a:t>Presentation</a:t>
            </a:r>
            <a:endParaRPr lang="en-US" dirty="0"/>
          </a:p>
        </p:txBody>
      </p:sp>
      <p:sp>
        <p:nvSpPr>
          <p:cNvPr id="7" name="Rectangle 6"/>
          <p:cNvSpPr/>
          <p:nvPr/>
        </p:nvSpPr>
        <p:spPr bwMode="gray">
          <a:xfrm>
            <a:off x="464822" y="2144435"/>
            <a:ext cx="1476117" cy="93764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Invoice</a:t>
            </a:r>
          </a:p>
        </p:txBody>
      </p:sp>
      <p:grpSp>
        <p:nvGrpSpPr>
          <p:cNvPr id="8" name="Group 7"/>
          <p:cNvGrpSpPr/>
          <p:nvPr/>
        </p:nvGrpSpPr>
        <p:grpSpPr>
          <a:xfrm>
            <a:off x="2311454" y="2134338"/>
            <a:ext cx="1605129" cy="941704"/>
            <a:chOff x="8605414" y="2254494"/>
            <a:chExt cx="1674729" cy="1255715"/>
          </a:xfrm>
        </p:grpSpPr>
        <p:sp>
          <p:nvSpPr>
            <p:cNvPr id="9" name="Rectangle 8"/>
            <p:cNvSpPr/>
            <p:nvPr/>
          </p:nvSpPr>
          <p:spPr bwMode="gray">
            <a:xfrm>
              <a:off x="8605414" y="3061464"/>
              <a:ext cx="1674728" cy="44874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10" name="Rectangle 9"/>
            <p:cNvSpPr/>
            <p:nvPr/>
          </p:nvSpPr>
          <p:spPr bwMode="gray">
            <a:xfrm>
              <a:off x="8605414" y="2254494"/>
              <a:ext cx="1674729" cy="80697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Deferred Revenue</a:t>
              </a:r>
            </a:p>
          </p:txBody>
        </p:sp>
      </p:grpSp>
      <p:sp>
        <p:nvSpPr>
          <p:cNvPr id="12" name="Rectangle 11"/>
          <p:cNvSpPr/>
          <p:nvPr/>
        </p:nvSpPr>
        <p:spPr bwMode="gray">
          <a:xfrm>
            <a:off x="6757935" y="2130802"/>
            <a:ext cx="1505363" cy="94524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grpSp>
        <p:nvGrpSpPr>
          <p:cNvPr id="13" name="Group 12"/>
          <p:cNvGrpSpPr/>
          <p:nvPr/>
        </p:nvGrpSpPr>
        <p:grpSpPr>
          <a:xfrm>
            <a:off x="4572001" y="2138621"/>
            <a:ext cx="1677490" cy="937425"/>
            <a:chOff x="146829" y="2265108"/>
            <a:chExt cx="1792347" cy="1250009"/>
          </a:xfrm>
        </p:grpSpPr>
        <p:sp>
          <p:nvSpPr>
            <p:cNvPr id="14" name="Rectangle 13"/>
            <p:cNvSpPr/>
            <p:nvPr/>
          </p:nvSpPr>
          <p:spPr bwMode="gray">
            <a:xfrm>
              <a:off x="146829" y="3058321"/>
              <a:ext cx="1792347" cy="456796"/>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Invoice</a:t>
              </a:r>
            </a:p>
          </p:txBody>
        </p:sp>
        <p:sp>
          <p:nvSpPr>
            <p:cNvPr id="15" name="Rectangle 14"/>
            <p:cNvSpPr/>
            <p:nvPr/>
          </p:nvSpPr>
          <p:spPr bwMode="gray">
            <a:xfrm>
              <a:off x="146829" y="2265108"/>
              <a:ext cx="1792347" cy="80696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Unbilled Receivable</a:t>
              </a:r>
            </a:p>
          </p:txBody>
        </p:sp>
      </p:grpSp>
      <p:sp>
        <p:nvSpPr>
          <p:cNvPr id="16" name="Rectangle 15"/>
          <p:cNvSpPr/>
          <p:nvPr/>
        </p:nvSpPr>
        <p:spPr bwMode="gray">
          <a:xfrm>
            <a:off x="464821" y="4425142"/>
            <a:ext cx="1517546" cy="116743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Payment/ Invoice due</a:t>
            </a:r>
          </a:p>
        </p:txBody>
      </p:sp>
      <p:grpSp>
        <p:nvGrpSpPr>
          <p:cNvPr id="17" name="Group 16"/>
          <p:cNvGrpSpPr/>
          <p:nvPr/>
        </p:nvGrpSpPr>
        <p:grpSpPr>
          <a:xfrm>
            <a:off x="2311453" y="4415158"/>
            <a:ext cx="1605131" cy="1163469"/>
            <a:chOff x="8825950" y="2254494"/>
            <a:chExt cx="1454191" cy="1255715"/>
          </a:xfrm>
        </p:grpSpPr>
        <p:sp>
          <p:nvSpPr>
            <p:cNvPr id="18" name="Rectangle 17"/>
            <p:cNvSpPr/>
            <p:nvPr/>
          </p:nvSpPr>
          <p:spPr bwMode="gray">
            <a:xfrm>
              <a:off x="8825950" y="3061463"/>
              <a:ext cx="1454191" cy="448746"/>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19" name="Rectangle 18"/>
            <p:cNvSpPr/>
            <p:nvPr/>
          </p:nvSpPr>
          <p:spPr bwMode="gray">
            <a:xfrm>
              <a:off x="8825950" y="2254494"/>
              <a:ext cx="1454191" cy="806969"/>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Contract Liability</a:t>
              </a:r>
            </a:p>
          </p:txBody>
        </p:sp>
      </p:grpSp>
      <p:sp>
        <p:nvSpPr>
          <p:cNvPr id="20" name="Rectangle 19"/>
          <p:cNvSpPr/>
          <p:nvPr/>
        </p:nvSpPr>
        <p:spPr bwMode="gray">
          <a:xfrm>
            <a:off x="6798878" y="4401206"/>
            <a:ext cx="1505363" cy="119137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21" name="Rectangle 20"/>
          <p:cNvSpPr/>
          <p:nvPr/>
        </p:nvSpPr>
        <p:spPr bwMode="gray">
          <a:xfrm>
            <a:off x="4572001" y="5045434"/>
            <a:ext cx="1677490" cy="547148"/>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Payment/</a:t>
            </a:r>
            <a:br>
              <a:rPr lang="en-US" sz="1799" kern="0" dirty="0">
                <a:ea typeface="Arial Unicode MS" pitchFamily="34" charset="-128"/>
                <a:cs typeface="Arial Unicode MS" pitchFamily="34" charset="-128"/>
              </a:rPr>
            </a:br>
            <a:r>
              <a:rPr lang="en-US" sz="1799" kern="0" dirty="0">
                <a:ea typeface="Arial Unicode MS" pitchFamily="34" charset="-128"/>
                <a:cs typeface="Arial Unicode MS" pitchFamily="34" charset="-128"/>
              </a:rPr>
              <a:t>Invoice due</a:t>
            </a:r>
          </a:p>
        </p:txBody>
      </p:sp>
      <p:sp>
        <p:nvSpPr>
          <p:cNvPr id="22" name="Rectangle 21"/>
          <p:cNvSpPr/>
          <p:nvPr/>
        </p:nvSpPr>
        <p:spPr bwMode="gray">
          <a:xfrm>
            <a:off x="4572002" y="4783275"/>
            <a:ext cx="1677487" cy="24962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Receivable</a:t>
            </a:r>
          </a:p>
        </p:txBody>
      </p:sp>
      <p:sp>
        <p:nvSpPr>
          <p:cNvPr id="23" name="Rectangle 22"/>
          <p:cNvSpPr/>
          <p:nvPr/>
        </p:nvSpPr>
        <p:spPr bwMode="gray">
          <a:xfrm>
            <a:off x="4572001" y="4425141"/>
            <a:ext cx="1677490" cy="34647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Contract Asset</a:t>
            </a:r>
          </a:p>
        </p:txBody>
      </p:sp>
      <p:sp>
        <p:nvSpPr>
          <p:cNvPr id="24" name="TextBox 23"/>
          <p:cNvSpPr txBox="1"/>
          <p:nvPr/>
        </p:nvSpPr>
        <p:spPr>
          <a:xfrm>
            <a:off x="1095378" y="5834806"/>
            <a:ext cx="7372349"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799" b="1" kern="0" dirty="0">
                <a:ea typeface="Arial Unicode MS" pitchFamily="34" charset="-128"/>
                <a:cs typeface="Arial Unicode MS" pitchFamily="34" charset="-128"/>
              </a:rPr>
              <a:t>Contract Liability  &amp; Contract Asset/Receivable(Unpaid Revenue)</a:t>
            </a:r>
          </a:p>
        </p:txBody>
      </p:sp>
      <p:cxnSp>
        <p:nvCxnSpPr>
          <p:cNvPr id="25" name="Straight Connector 24"/>
          <p:cNvCxnSpPr/>
          <p:nvPr/>
        </p:nvCxnSpPr>
        <p:spPr>
          <a:xfrm flipV="1">
            <a:off x="242980" y="3654297"/>
            <a:ext cx="8658149" cy="298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nip Single Corner Rectangle 25"/>
          <p:cNvSpPr/>
          <p:nvPr/>
        </p:nvSpPr>
        <p:spPr bwMode="gray">
          <a:xfrm>
            <a:off x="2311453" y="3285724"/>
            <a:ext cx="2216829" cy="606720"/>
          </a:xfrm>
          <a:prstGeom prst="snip1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Non-monetary Item: </a:t>
            </a:r>
          </a:p>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Fix rate of future revenue</a:t>
            </a:r>
          </a:p>
        </p:txBody>
      </p:sp>
      <p:sp>
        <p:nvSpPr>
          <p:cNvPr id="27" name="Snip Single Corner Rectangle 26"/>
          <p:cNvSpPr/>
          <p:nvPr/>
        </p:nvSpPr>
        <p:spPr bwMode="gray">
          <a:xfrm>
            <a:off x="5848194" y="3276852"/>
            <a:ext cx="2101097" cy="602325"/>
          </a:xfrm>
          <a:prstGeom prst="snip1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Monetary Item: </a:t>
            </a:r>
          </a:p>
          <a:p>
            <a:pPr algn="ctr" defTabSz="685662" fontAlgn="base">
              <a:spcBef>
                <a:spcPct val="50000"/>
              </a:spcBef>
              <a:spcAft>
                <a:spcPct val="0"/>
              </a:spcAft>
              <a:buClr>
                <a:srgbClr val="F0AB00"/>
              </a:buClr>
              <a:buSzPct val="80000"/>
            </a:pPr>
            <a:r>
              <a:rPr lang="en-US" altLang="zh-CN" sz="1401" kern="0" dirty="0">
                <a:ea typeface="Arial Unicode MS" pitchFamily="34" charset="-128"/>
                <a:cs typeface="Arial Unicode MS" pitchFamily="34" charset="-128"/>
              </a:rPr>
              <a:t>FX gain/loss at clearing</a:t>
            </a:r>
            <a:endParaRPr lang="en-US" sz="1401" kern="0" dirty="0">
              <a:ea typeface="Arial Unicode MS" pitchFamily="34" charset="-128"/>
              <a:cs typeface="Arial Unicode MS" pitchFamily="34" charset="-128"/>
            </a:endParaRPr>
          </a:p>
        </p:txBody>
      </p:sp>
      <p:sp>
        <p:nvSpPr>
          <p:cNvPr id="28" name="TextBox 27"/>
          <p:cNvSpPr txBox="1"/>
          <p:nvPr/>
        </p:nvSpPr>
        <p:spPr>
          <a:xfrm>
            <a:off x="2678657" y="1321331"/>
            <a:ext cx="4220086"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b="1" kern="0" dirty="0">
                <a:ea typeface="Arial Unicode MS" pitchFamily="34" charset="-128"/>
                <a:cs typeface="Arial Unicode MS" pitchFamily="34" charset="-128"/>
              </a:rPr>
              <a:t>Deferred Revenue/Unbilled Receivable</a:t>
            </a:r>
            <a:endParaRPr lang="en-US" sz="1799" b="1" kern="0" dirty="0">
              <a:ea typeface="Arial Unicode MS" pitchFamily="34" charset="-128"/>
              <a:cs typeface="Arial Unicode MS" pitchFamily="34" charset="-128"/>
            </a:endParaRPr>
          </a:p>
        </p:txBody>
      </p:sp>
      <p:sp>
        <p:nvSpPr>
          <p:cNvPr id="29" name="TextBox 28"/>
          <p:cNvSpPr txBox="1"/>
          <p:nvPr/>
        </p:nvSpPr>
        <p:spPr>
          <a:xfrm>
            <a:off x="3018911" y="1666432"/>
            <a:ext cx="3230579"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kern="0" dirty="0">
                <a:ea typeface="Arial Unicode MS" pitchFamily="34" charset="-128"/>
                <a:cs typeface="Arial Unicode MS" pitchFamily="34" charset="-128"/>
              </a:rPr>
              <a:t>Liability/Asset based on invoice</a:t>
            </a:r>
            <a:endParaRPr lang="en-US" sz="1799" kern="0" dirty="0">
              <a:ea typeface="Arial Unicode MS" pitchFamily="34" charset="-128"/>
              <a:cs typeface="Arial Unicode MS" pitchFamily="34" charset="-128"/>
            </a:endParaRPr>
          </a:p>
        </p:txBody>
      </p:sp>
      <p:sp>
        <p:nvSpPr>
          <p:cNvPr id="30" name="TextBox 29"/>
          <p:cNvSpPr txBox="1"/>
          <p:nvPr/>
        </p:nvSpPr>
        <p:spPr>
          <a:xfrm>
            <a:off x="2788045" y="6133905"/>
            <a:ext cx="3775718"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kern="0" dirty="0">
                <a:ea typeface="Arial Unicode MS" pitchFamily="34" charset="-128"/>
                <a:cs typeface="Arial Unicode MS" pitchFamily="34" charset="-128"/>
              </a:rPr>
              <a:t>Liability/Asset based on invoice due</a:t>
            </a:r>
            <a:endParaRPr lang="en-US" sz="1799" kern="0" dirty="0">
              <a:ea typeface="Arial Unicode MS" pitchFamily="34" charset="-128"/>
              <a:cs typeface="Arial Unicode MS" pitchFamily="34" charset="-128"/>
            </a:endParaRPr>
          </a:p>
        </p:txBody>
      </p:sp>
      <p:cxnSp>
        <p:nvCxnSpPr>
          <p:cNvPr id="31" name="Elbow Connector 30"/>
          <p:cNvCxnSpPr>
            <a:endCxn id="10" idx="3"/>
          </p:cNvCxnSpPr>
          <p:nvPr/>
        </p:nvCxnSpPr>
        <p:spPr>
          <a:xfrm rot="16200000" flipV="1">
            <a:off x="3695562" y="2657949"/>
            <a:ext cx="812561" cy="37051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9" idx="3"/>
          </p:cNvCxnSpPr>
          <p:nvPr/>
        </p:nvCxnSpPr>
        <p:spPr>
          <a:xfrm rot="5400000">
            <a:off x="3681939" y="4183842"/>
            <a:ext cx="839807" cy="37051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15" idx="3"/>
          </p:cNvCxnSpPr>
          <p:nvPr/>
        </p:nvCxnSpPr>
        <p:spPr>
          <a:xfrm rot="16200000" flipV="1">
            <a:off x="5987801" y="2702896"/>
            <a:ext cx="808282" cy="28490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2" idx="3"/>
          </p:cNvCxnSpPr>
          <p:nvPr/>
        </p:nvCxnSpPr>
        <p:spPr>
          <a:xfrm rot="5400000">
            <a:off x="5894361" y="4268056"/>
            <a:ext cx="995162" cy="28490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69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4"/>
            <a:ext cx="8529387" cy="843767"/>
          </a:xfrm>
        </p:spPr>
        <p:txBody>
          <a:bodyPr/>
          <a:lstStyle/>
          <a:p>
            <a:r>
              <a:rPr lang="en-US" dirty="0" smtClean="0"/>
              <a:t>Recognize Revenue from Historical Liability</a:t>
            </a:r>
            <a:br>
              <a:rPr lang="en-US" dirty="0" smtClean="0"/>
            </a:br>
            <a:r>
              <a:rPr lang="en-US" sz="2000" dirty="0">
                <a:latin typeface="+mn-lt"/>
              </a:rPr>
              <a:t>Example: Recognize Revenue from Upfront Billing</a:t>
            </a:r>
          </a:p>
        </p:txBody>
      </p:sp>
      <p:cxnSp>
        <p:nvCxnSpPr>
          <p:cNvPr id="7" name="Straight Connector 6"/>
          <p:cNvCxnSpPr/>
          <p:nvPr/>
        </p:nvCxnSpPr>
        <p:spPr>
          <a:xfrm flipV="1">
            <a:off x="410442" y="3064204"/>
            <a:ext cx="8683153" cy="10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1571" y="1688722"/>
            <a:ext cx="1316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Closing Balance</a:t>
            </a:r>
          </a:p>
        </p:txBody>
      </p:sp>
      <p:sp>
        <p:nvSpPr>
          <p:cNvPr id="9" name="Rectangle 8"/>
          <p:cNvSpPr/>
          <p:nvPr/>
        </p:nvSpPr>
        <p:spPr bwMode="gray">
          <a:xfrm>
            <a:off x="1535516" y="2501688"/>
            <a:ext cx="1142900" cy="56353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10" name="Rectangle 9"/>
          <p:cNvSpPr/>
          <p:nvPr/>
        </p:nvSpPr>
        <p:spPr bwMode="gray">
          <a:xfrm>
            <a:off x="5993402" y="2456475"/>
            <a:ext cx="1036335" cy="60874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12" name="TextBox 11"/>
          <p:cNvSpPr txBox="1"/>
          <p:nvPr/>
        </p:nvSpPr>
        <p:spPr>
          <a:xfrm>
            <a:off x="1828498" y="1695584"/>
            <a:ext cx="54730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Billing</a:t>
            </a:r>
          </a:p>
        </p:txBody>
      </p:sp>
      <p:sp>
        <p:nvSpPr>
          <p:cNvPr id="13" name="TextBox 12"/>
          <p:cNvSpPr txBox="1"/>
          <p:nvPr/>
        </p:nvSpPr>
        <p:spPr>
          <a:xfrm>
            <a:off x="4806758" y="1614445"/>
            <a:ext cx="9931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cxnSp>
        <p:nvCxnSpPr>
          <p:cNvPr id="14" name="Straight Connector 13"/>
          <p:cNvCxnSpPr/>
          <p:nvPr/>
        </p:nvCxnSpPr>
        <p:spPr>
          <a:xfrm>
            <a:off x="441911" y="5567935"/>
            <a:ext cx="8291753" cy="93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5211" y="1971733"/>
            <a:ext cx="868390"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Deferred Revenue</a:t>
            </a:r>
          </a:p>
        </p:txBody>
      </p:sp>
      <p:sp>
        <p:nvSpPr>
          <p:cNvPr id="16" name="TextBox 15"/>
          <p:cNvSpPr txBox="1"/>
          <p:nvPr/>
        </p:nvSpPr>
        <p:spPr>
          <a:xfrm>
            <a:off x="7269029" y="4776363"/>
            <a:ext cx="7983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a:t>
            </a:r>
            <a:r>
              <a:rPr lang="en-US" altLang="zh-CN" sz="1401" kern="0" dirty="0">
                <a:ea typeface="Arial Unicode MS" pitchFamily="34" charset="-128"/>
                <a:cs typeface="Arial Unicode MS" pitchFamily="34" charset="-128"/>
              </a:rPr>
              <a:t>ue</a:t>
            </a:r>
            <a:endParaRPr lang="en-US" sz="1401" kern="0" dirty="0">
              <a:ea typeface="Arial Unicode MS" pitchFamily="34" charset="-128"/>
              <a:cs typeface="Arial Unicode MS" pitchFamily="34" charset="-128"/>
            </a:endParaRPr>
          </a:p>
        </p:txBody>
      </p:sp>
      <p:sp>
        <p:nvSpPr>
          <p:cNvPr id="17" name="TextBox 16"/>
          <p:cNvSpPr txBox="1"/>
          <p:nvPr/>
        </p:nvSpPr>
        <p:spPr>
          <a:xfrm>
            <a:off x="6083398" y="2128372"/>
            <a:ext cx="930273"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18" name="Oval 17"/>
          <p:cNvSpPr/>
          <p:nvPr/>
        </p:nvSpPr>
        <p:spPr bwMode="gray">
          <a:xfrm>
            <a:off x="348559" y="2767819"/>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9" name="Oval 18"/>
          <p:cNvSpPr/>
          <p:nvPr/>
        </p:nvSpPr>
        <p:spPr bwMode="gray">
          <a:xfrm>
            <a:off x="348559" y="39238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20" name="Oval 19"/>
          <p:cNvSpPr/>
          <p:nvPr/>
        </p:nvSpPr>
        <p:spPr bwMode="gray">
          <a:xfrm>
            <a:off x="348559" y="520057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21" name="TextBox 20"/>
          <p:cNvSpPr txBox="1"/>
          <p:nvPr/>
        </p:nvSpPr>
        <p:spPr>
          <a:xfrm>
            <a:off x="875177" y="1618828"/>
            <a:ext cx="841814"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Exchange Rate</a:t>
            </a:r>
          </a:p>
        </p:txBody>
      </p:sp>
      <p:sp>
        <p:nvSpPr>
          <p:cNvPr id="22" name="TextBox 21"/>
          <p:cNvSpPr txBox="1"/>
          <p:nvPr/>
        </p:nvSpPr>
        <p:spPr>
          <a:xfrm>
            <a:off x="875175" y="2849777"/>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0.90</a:t>
            </a:r>
          </a:p>
        </p:txBody>
      </p:sp>
      <p:sp>
        <p:nvSpPr>
          <p:cNvPr id="23" name="TextBox 22"/>
          <p:cNvSpPr txBox="1"/>
          <p:nvPr/>
        </p:nvSpPr>
        <p:spPr>
          <a:xfrm>
            <a:off x="875175" y="4008646"/>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0.80</a:t>
            </a:r>
          </a:p>
        </p:txBody>
      </p:sp>
      <p:sp>
        <p:nvSpPr>
          <p:cNvPr id="24" name="TextBox 23"/>
          <p:cNvSpPr txBox="1"/>
          <p:nvPr/>
        </p:nvSpPr>
        <p:spPr>
          <a:xfrm>
            <a:off x="875175" y="5361802"/>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0.87</a:t>
            </a:r>
          </a:p>
        </p:txBody>
      </p:sp>
      <p:sp>
        <p:nvSpPr>
          <p:cNvPr id="25" name="TextBox 24"/>
          <p:cNvSpPr txBox="1"/>
          <p:nvPr/>
        </p:nvSpPr>
        <p:spPr>
          <a:xfrm>
            <a:off x="152421" y="1796784"/>
            <a:ext cx="593754"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6" name="Rectangle 25"/>
          <p:cNvSpPr/>
          <p:nvPr/>
        </p:nvSpPr>
        <p:spPr bwMode="gray">
          <a:xfrm>
            <a:off x="4682908" y="2850418"/>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7" name="Rectangle 26"/>
          <p:cNvSpPr/>
          <p:nvPr/>
        </p:nvSpPr>
        <p:spPr bwMode="gray">
          <a:xfrm>
            <a:off x="7169643" y="2467696"/>
            <a:ext cx="999495" cy="391911"/>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$200/€180</a:t>
            </a:r>
          </a:p>
        </p:txBody>
      </p:sp>
      <p:sp>
        <p:nvSpPr>
          <p:cNvPr id="28" name="Rectangle 27"/>
          <p:cNvSpPr/>
          <p:nvPr/>
        </p:nvSpPr>
        <p:spPr bwMode="gray">
          <a:xfrm>
            <a:off x="7169643" y="2863261"/>
            <a:ext cx="999495" cy="20196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9" name="TextBox 28"/>
          <p:cNvSpPr txBox="1"/>
          <p:nvPr/>
        </p:nvSpPr>
        <p:spPr>
          <a:xfrm>
            <a:off x="8201301" y="2818852"/>
            <a:ext cx="762018"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0" name="Rectangle 29"/>
          <p:cNvSpPr/>
          <p:nvPr/>
        </p:nvSpPr>
        <p:spPr bwMode="gray">
          <a:xfrm>
            <a:off x="6032609" y="3689174"/>
            <a:ext cx="103409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31" name="TextBox 30"/>
          <p:cNvSpPr txBox="1"/>
          <p:nvPr/>
        </p:nvSpPr>
        <p:spPr>
          <a:xfrm>
            <a:off x="7269028" y="3222467"/>
            <a:ext cx="1020756"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Deferred Revenue</a:t>
            </a:r>
          </a:p>
        </p:txBody>
      </p:sp>
      <p:sp>
        <p:nvSpPr>
          <p:cNvPr id="32" name="Rectangle 31"/>
          <p:cNvSpPr/>
          <p:nvPr/>
        </p:nvSpPr>
        <p:spPr bwMode="gray">
          <a:xfrm>
            <a:off x="7169643" y="3701818"/>
            <a:ext cx="999495" cy="207457"/>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€90</a:t>
            </a:r>
            <a:endParaRPr lang="en-US" sz="1401" dirty="0"/>
          </a:p>
        </p:txBody>
      </p:sp>
      <p:sp>
        <p:nvSpPr>
          <p:cNvPr id="33" name="Rectangle 32"/>
          <p:cNvSpPr/>
          <p:nvPr/>
        </p:nvSpPr>
        <p:spPr bwMode="gray">
          <a:xfrm>
            <a:off x="7169645" y="3902449"/>
            <a:ext cx="999495" cy="33164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a:t>
            </a:r>
            <a:r>
              <a:rPr lang="en-US" sz="1401" dirty="0" smtClean="0"/>
              <a:t>180</a:t>
            </a:r>
            <a:endParaRPr lang="en-US" sz="1401" dirty="0"/>
          </a:p>
        </p:txBody>
      </p:sp>
      <p:sp>
        <p:nvSpPr>
          <p:cNvPr id="34" name="TextBox 33"/>
          <p:cNvSpPr txBox="1"/>
          <p:nvPr/>
        </p:nvSpPr>
        <p:spPr>
          <a:xfrm>
            <a:off x="8241400" y="4012583"/>
            <a:ext cx="852196"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5" name="Rectangle 34"/>
          <p:cNvSpPr/>
          <p:nvPr/>
        </p:nvSpPr>
        <p:spPr bwMode="gray">
          <a:xfrm>
            <a:off x="6030369" y="5032331"/>
            <a:ext cx="103633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smtClean="0">
                <a:ea typeface="Arial Unicode MS" pitchFamily="34" charset="-128"/>
                <a:cs typeface="Arial Unicode MS" pitchFamily="34" charset="-128"/>
              </a:rPr>
              <a:t>270</a:t>
            </a:r>
            <a:endParaRPr lang="en-US" sz="1401" kern="0" dirty="0">
              <a:ea typeface="Arial Unicode MS" pitchFamily="34" charset="-128"/>
              <a:cs typeface="Arial Unicode MS" pitchFamily="34" charset="-128"/>
            </a:endParaRPr>
          </a:p>
        </p:txBody>
      </p:sp>
      <p:sp>
        <p:nvSpPr>
          <p:cNvPr id="36" name="Rectangle 35"/>
          <p:cNvSpPr/>
          <p:nvPr/>
        </p:nvSpPr>
        <p:spPr bwMode="gray">
          <a:xfrm>
            <a:off x="7169643" y="5031094"/>
            <a:ext cx="999495" cy="54615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$300/€270</a:t>
            </a:r>
          </a:p>
        </p:txBody>
      </p:sp>
      <p:cxnSp>
        <p:nvCxnSpPr>
          <p:cNvPr id="37" name="Straight Connector 36"/>
          <p:cNvCxnSpPr/>
          <p:nvPr/>
        </p:nvCxnSpPr>
        <p:spPr>
          <a:xfrm flipV="1">
            <a:off x="410442" y="4232052"/>
            <a:ext cx="8683153" cy="20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74168" y="1668952"/>
            <a:ext cx="1002618" cy="646716"/>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Liability before </a:t>
            </a:r>
            <a:r>
              <a:rPr lang="en-US" sz="1401" kern="0" dirty="0" err="1">
                <a:ea typeface="Arial Unicode MS" pitchFamily="34" charset="-128"/>
                <a:cs typeface="Arial Unicode MS" pitchFamily="34" charset="-128"/>
              </a:rPr>
              <a:t>Rev.Rec</a:t>
            </a:r>
            <a:r>
              <a:rPr lang="en-US" sz="1401" kern="0" dirty="0">
                <a:ea typeface="Arial Unicode MS" pitchFamily="34" charset="-128"/>
                <a:cs typeface="Arial Unicode MS" pitchFamily="34" charset="-128"/>
              </a:rPr>
              <a:t>.</a:t>
            </a:r>
          </a:p>
        </p:txBody>
      </p:sp>
      <p:sp>
        <p:nvSpPr>
          <p:cNvPr id="39" name="Rectangle 38"/>
          <p:cNvSpPr/>
          <p:nvPr/>
        </p:nvSpPr>
        <p:spPr bwMode="gray">
          <a:xfrm>
            <a:off x="4682908" y="400741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40" name="Rectangle 39"/>
          <p:cNvSpPr/>
          <p:nvPr/>
        </p:nvSpPr>
        <p:spPr bwMode="gray">
          <a:xfrm>
            <a:off x="4682908" y="536244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€90</a:t>
            </a:r>
            <a:endParaRPr lang="en-US" sz="1401" dirty="0"/>
          </a:p>
        </p:txBody>
      </p:sp>
      <p:sp>
        <p:nvSpPr>
          <p:cNvPr id="41" name="Rectangle 40"/>
          <p:cNvSpPr/>
          <p:nvPr/>
        </p:nvSpPr>
        <p:spPr bwMode="gray">
          <a:xfrm>
            <a:off x="3022721" y="2501688"/>
            <a:ext cx="1142900" cy="56353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 €270</a:t>
            </a:r>
          </a:p>
        </p:txBody>
      </p:sp>
      <p:sp>
        <p:nvSpPr>
          <p:cNvPr id="42" name="Right Arrow 41"/>
          <p:cNvSpPr/>
          <p:nvPr/>
        </p:nvSpPr>
        <p:spPr bwMode="gray">
          <a:xfrm>
            <a:off x="2487307" y="1729824"/>
            <a:ext cx="382219"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3" name="Right Arrow 42"/>
          <p:cNvSpPr/>
          <p:nvPr/>
        </p:nvSpPr>
        <p:spPr bwMode="gray">
          <a:xfrm>
            <a:off x="4350615" y="1719434"/>
            <a:ext cx="308483"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4" name="Right Arrow 43"/>
          <p:cNvSpPr/>
          <p:nvPr/>
        </p:nvSpPr>
        <p:spPr bwMode="gray">
          <a:xfrm>
            <a:off x="5924006" y="1719434"/>
            <a:ext cx="419141" cy="179550"/>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5" name="Rectangle 44"/>
          <p:cNvSpPr/>
          <p:nvPr/>
        </p:nvSpPr>
        <p:spPr bwMode="gray">
          <a:xfrm>
            <a:off x="3022721" y="3902449"/>
            <a:ext cx="1142900" cy="331640"/>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€180</a:t>
            </a:r>
          </a:p>
        </p:txBody>
      </p:sp>
      <p:sp>
        <p:nvSpPr>
          <p:cNvPr id="46" name="Rectangle 45"/>
          <p:cNvSpPr/>
          <p:nvPr/>
        </p:nvSpPr>
        <p:spPr bwMode="gray">
          <a:xfrm>
            <a:off x="3022721" y="5372390"/>
            <a:ext cx="1142900" cy="20485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 </a:t>
            </a:r>
            <a:r>
              <a:rPr lang="en-US" sz="1401" dirty="0" smtClean="0"/>
              <a:t>€90</a:t>
            </a:r>
            <a:endParaRPr lang="en-US" sz="1401" dirty="0"/>
          </a:p>
        </p:txBody>
      </p:sp>
      <p:sp>
        <p:nvSpPr>
          <p:cNvPr id="47" name="TextBox 46"/>
          <p:cNvSpPr txBox="1"/>
          <p:nvPr/>
        </p:nvSpPr>
        <p:spPr>
          <a:xfrm>
            <a:off x="6107581" y="4766113"/>
            <a:ext cx="9258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8" name="TextBox 47"/>
          <p:cNvSpPr txBox="1"/>
          <p:nvPr/>
        </p:nvSpPr>
        <p:spPr>
          <a:xfrm>
            <a:off x="6115378" y="3422960"/>
            <a:ext cx="10287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Tree>
    <p:extLst>
      <p:ext uri="{BB962C8B-B14F-4D97-AF65-F5344CB8AC3E}">
        <p14:creationId xmlns:p14="http://schemas.microsoft.com/office/powerpoint/2010/main" val="241135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Revenue from Historical Liability(Average Rate)</a:t>
            </a:r>
            <a:br>
              <a:rPr lang="en-US" dirty="0" smtClean="0"/>
            </a:br>
            <a:r>
              <a:rPr lang="en-US" sz="2000" dirty="0">
                <a:latin typeface="+mn-lt"/>
              </a:rPr>
              <a:t>Example: Recognize Revenue from Multiple </a:t>
            </a:r>
            <a:r>
              <a:rPr lang="en-US" sz="2000" dirty="0" smtClean="0">
                <a:latin typeface="+mn-lt"/>
              </a:rPr>
              <a:t>Invoices</a:t>
            </a:r>
            <a:endParaRPr lang="en-US" sz="2000" dirty="0">
              <a:latin typeface="+mn-lt"/>
            </a:endParaRPr>
          </a:p>
        </p:txBody>
      </p:sp>
      <p:cxnSp>
        <p:nvCxnSpPr>
          <p:cNvPr id="3" name="Straight Connector 2"/>
          <p:cNvCxnSpPr/>
          <p:nvPr/>
        </p:nvCxnSpPr>
        <p:spPr>
          <a:xfrm flipV="1">
            <a:off x="410442" y="3073257"/>
            <a:ext cx="8683153" cy="10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11571" y="1703627"/>
            <a:ext cx="1316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Closing Balance</a:t>
            </a:r>
          </a:p>
        </p:txBody>
      </p:sp>
      <p:sp>
        <p:nvSpPr>
          <p:cNvPr id="5" name="Rectangle 4"/>
          <p:cNvSpPr/>
          <p:nvPr/>
        </p:nvSpPr>
        <p:spPr bwMode="gray">
          <a:xfrm>
            <a:off x="1535516" y="2630492"/>
            <a:ext cx="1142900" cy="434729"/>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$200/</a:t>
            </a:r>
            <a:r>
              <a:rPr lang="en-US" sz="1401" dirty="0"/>
              <a:t> €</a:t>
            </a:r>
            <a:r>
              <a:rPr lang="en-US" sz="1401" kern="0" dirty="0">
                <a:ea typeface="Arial Unicode MS" pitchFamily="34" charset="-128"/>
                <a:cs typeface="Arial Unicode MS" pitchFamily="34" charset="-128"/>
              </a:rPr>
              <a:t>180</a:t>
            </a:r>
          </a:p>
        </p:txBody>
      </p:sp>
      <p:sp>
        <p:nvSpPr>
          <p:cNvPr id="6" name="Rectangle 5"/>
          <p:cNvSpPr/>
          <p:nvPr/>
        </p:nvSpPr>
        <p:spPr bwMode="gray">
          <a:xfrm>
            <a:off x="5993402" y="2629476"/>
            <a:ext cx="1036335" cy="43574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$200/</a:t>
            </a:r>
            <a:r>
              <a:rPr lang="en-US" sz="1401" dirty="0"/>
              <a:t> €</a:t>
            </a:r>
            <a:r>
              <a:rPr lang="en-US" sz="1401" kern="0" dirty="0">
                <a:ea typeface="Arial Unicode MS" pitchFamily="34" charset="-128"/>
                <a:cs typeface="Arial Unicode MS" pitchFamily="34" charset="-128"/>
              </a:rPr>
              <a:t>180</a:t>
            </a:r>
          </a:p>
        </p:txBody>
      </p:sp>
      <p:sp>
        <p:nvSpPr>
          <p:cNvPr id="7" name="TextBox 6"/>
          <p:cNvSpPr txBox="1"/>
          <p:nvPr/>
        </p:nvSpPr>
        <p:spPr>
          <a:xfrm>
            <a:off x="1828498" y="1703626"/>
            <a:ext cx="54730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Billing</a:t>
            </a:r>
          </a:p>
        </p:txBody>
      </p:sp>
      <p:sp>
        <p:nvSpPr>
          <p:cNvPr id="8" name="TextBox 7"/>
          <p:cNvSpPr txBox="1"/>
          <p:nvPr/>
        </p:nvSpPr>
        <p:spPr>
          <a:xfrm>
            <a:off x="4806758" y="1595906"/>
            <a:ext cx="9931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cxnSp>
        <p:nvCxnSpPr>
          <p:cNvPr id="9" name="Straight Connector 8"/>
          <p:cNvCxnSpPr/>
          <p:nvPr/>
        </p:nvCxnSpPr>
        <p:spPr>
          <a:xfrm>
            <a:off x="449298" y="5577244"/>
            <a:ext cx="8284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42471" y="2178665"/>
            <a:ext cx="868390"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Deferred Revenue</a:t>
            </a:r>
          </a:p>
        </p:txBody>
      </p:sp>
      <p:sp>
        <p:nvSpPr>
          <p:cNvPr id="11" name="TextBox 10"/>
          <p:cNvSpPr txBox="1"/>
          <p:nvPr/>
        </p:nvSpPr>
        <p:spPr>
          <a:xfrm>
            <a:off x="7269029" y="4776363"/>
            <a:ext cx="7983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a:t>
            </a:r>
            <a:r>
              <a:rPr lang="en-US" altLang="zh-CN" sz="1401" kern="0" dirty="0">
                <a:ea typeface="Arial Unicode MS" pitchFamily="34" charset="-128"/>
                <a:cs typeface="Arial Unicode MS" pitchFamily="34" charset="-128"/>
              </a:rPr>
              <a:t>ue</a:t>
            </a:r>
            <a:endParaRPr lang="en-US" sz="1401" kern="0" dirty="0">
              <a:ea typeface="Arial Unicode MS" pitchFamily="34" charset="-128"/>
              <a:cs typeface="Arial Unicode MS" pitchFamily="34" charset="-128"/>
            </a:endParaRPr>
          </a:p>
        </p:txBody>
      </p:sp>
      <p:sp>
        <p:nvSpPr>
          <p:cNvPr id="12" name="TextBox 11"/>
          <p:cNvSpPr txBox="1"/>
          <p:nvPr/>
        </p:nvSpPr>
        <p:spPr>
          <a:xfrm>
            <a:off x="6105385" y="2354128"/>
            <a:ext cx="930273"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13" name="Oval 12"/>
          <p:cNvSpPr/>
          <p:nvPr/>
        </p:nvSpPr>
        <p:spPr bwMode="gray">
          <a:xfrm>
            <a:off x="348559" y="2767819"/>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4" name="Oval 13"/>
          <p:cNvSpPr/>
          <p:nvPr/>
        </p:nvSpPr>
        <p:spPr bwMode="gray">
          <a:xfrm>
            <a:off x="348559" y="39238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15" name="Oval 14"/>
          <p:cNvSpPr/>
          <p:nvPr/>
        </p:nvSpPr>
        <p:spPr bwMode="gray">
          <a:xfrm>
            <a:off x="348559" y="520057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16" name="TextBox 15"/>
          <p:cNvSpPr txBox="1"/>
          <p:nvPr/>
        </p:nvSpPr>
        <p:spPr>
          <a:xfrm>
            <a:off x="875177" y="1595906"/>
            <a:ext cx="841814"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Exchange Rate</a:t>
            </a:r>
          </a:p>
        </p:txBody>
      </p:sp>
      <p:sp>
        <p:nvSpPr>
          <p:cNvPr id="17" name="TextBox 16"/>
          <p:cNvSpPr txBox="1"/>
          <p:nvPr/>
        </p:nvSpPr>
        <p:spPr>
          <a:xfrm>
            <a:off x="875175" y="2849777"/>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0.90</a:t>
            </a:r>
          </a:p>
        </p:txBody>
      </p:sp>
      <p:sp>
        <p:nvSpPr>
          <p:cNvPr id="18" name="TextBox 17"/>
          <p:cNvSpPr txBox="1"/>
          <p:nvPr/>
        </p:nvSpPr>
        <p:spPr>
          <a:xfrm>
            <a:off x="875175" y="4008646"/>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0.80</a:t>
            </a:r>
          </a:p>
        </p:txBody>
      </p:sp>
      <p:sp>
        <p:nvSpPr>
          <p:cNvPr id="19" name="TextBox 18"/>
          <p:cNvSpPr txBox="1"/>
          <p:nvPr/>
        </p:nvSpPr>
        <p:spPr>
          <a:xfrm>
            <a:off x="875175" y="5361802"/>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0.87</a:t>
            </a:r>
          </a:p>
        </p:txBody>
      </p:sp>
      <p:sp>
        <p:nvSpPr>
          <p:cNvPr id="20" name="TextBox 19"/>
          <p:cNvSpPr txBox="1"/>
          <p:nvPr/>
        </p:nvSpPr>
        <p:spPr>
          <a:xfrm>
            <a:off x="152421" y="1703626"/>
            <a:ext cx="593754"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1" name="Rectangle 20"/>
          <p:cNvSpPr/>
          <p:nvPr/>
        </p:nvSpPr>
        <p:spPr bwMode="gray">
          <a:xfrm>
            <a:off x="4682908" y="2850418"/>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2" name="Rectangle 21"/>
          <p:cNvSpPr/>
          <p:nvPr/>
        </p:nvSpPr>
        <p:spPr bwMode="gray">
          <a:xfrm>
            <a:off x="7169643" y="2629472"/>
            <a:ext cx="999495" cy="230132"/>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3" name="Rectangle 22"/>
          <p:cNvSpPr/>
          <p:nvPr/>
        </p:nvSpPr>
        <p:spPr bwMode="gray">
          <a:xfrm>
            <a:off x="7169643" y="2863261"/>
            <a:ext cx="999495" cy="20196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4" name="TextBox 23"/>
          <p:cNvSpPr txBox="1"/>
          <p:nvPr/>
        </p:nvSpPr>
        <p:spPr>
          <a:xfrm>
            <a:off x="8201301" y="2818852"/>
            <a:ext cx="762018"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5" name="Rectangle 24"/>
          <p:cNvSpPr/>
          <p:nvPr/>
        </p:nvSpPr>
        <p:spPr bwMode="gray">
          <a:xfrm>
            <a:off x="6032609" y="3689174"/>
            <a:ext cx="103409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260</a:t>
            </a:r>
          </a:p>
        </p:txBody>
      </p:sp>
      <p:sp>
        <p:nvSpPr>
          <p:cNvPr id="26" name="TextBox 25"/>
          <p:cNvSpPr txBox="1"/>
          <p:nvPr/>
        </p:nvSpPr>
        <p:spPr>
          <a:xfrm>
            <a:off x="7269028" y="3222467"/>
            <a:ext cx="1020756"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Deferred Revenue</a:t>
            </a:r>
          </a:p>
        </p:txBody>
      </p:sp>
      <p:sp>
        <p:nvSpPr>
          <p:cNvPr id="27" name="Rectangle 26"/>
          <p:cNvSpPr/>
          <p:nvPr/>
        </p:nvSpPr>
        <p:spPr bwMode="gray">
          <a:xfrm>
            <a:off x="7169643" y="4026633"/>
            <a:ext cx="999495" cy="207457"/>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28" name="Rectangle 27"/>
          <p:cNvSpPr/>
          <p:nvPr/>
        </p:nvSpPr>
        <p:spPr bwMode="gray">
          <a:xfrm>
            <a:off x="7169645" y="3902449"/>
            <a:ext cx="999495" cy="33164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$200/€175</a:t>
            </a:r>
          </a:p>
        </p:txBody>
      </p:sp>
      <p:sp>
        <p:nvSpPr>
          <p:cNvPr id="29" name="TextBox 28"/>
          <p:cNvSpPr txBox="1"/>
          <p:nvPr/>
        </p:nvSpPr>
        <p:spPr>
          <a:xfrm>
            <a:off x="8241400" y="4012583"/>
            <a:ext cx="852196"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0" name="Rectangle 29"/>
          <p:cNvSpPr/>
          <p:nvPr/>
        </p:nvSpPr>
        <p:spPr bwMode="gray">
          <a:xfrm>
            <a:off x="6030369" y="5032331"/>
            <a:ext cx="103633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260</a:t>
            </a:r>
          </a:p>
        </p:txBody>
      </p:sp>
      <p:sp>
        <p:nvSpPr>
          <p:cNvPr id="31" name="Rectangle 30"/>
          <p:cNvSpPr/>
          <p:nvPr/>
        </p:nvSpPr>
        <p:spPr bwMode="gray">
          <a:xfrm>
            <a:off x="7169643" y="5031094"/>
            <a:ext cx="999495" cy="54615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a:t>
            </a:r>
            <a:r>
              <a:rPr lang="en-US" sz="1401" dirty="0" smtClean="0"/>
              <a:t>260</a:t>
            </a:r>
            <a:endParaRPr lang="en-US" sz="1401" dirty="0"/>
          </a:p>
        </p:txBody>
      </p:sp>
      <p:cxnSp>
        <p:nvCxnSpPr>
          <p:cNvPr id="32" name="Straight Connector 31"/>
          <p:cNvCxnSpPr/>
          <p:nvPr/>
        </p:nvCxnSpPr>
        <p:spPr>
          <a:xfrm flipV="1">
            <a:off x="348559" y="4241105"/>
            <a:ext cx="8745037" cy="20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4168" y="1488182"/>
            <a:ext cx="1002618" cy="646716"/>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Liability before </a:t>
            </a:r>
            <a:r>
              <a:rPr lang="en-US" sz="1401" kern="0" dirty="0" err="1">
                <a:ea typeface="Arial Unicode MS" pitchFamily="34" charset="-128"/>
                <a:cs typeface="Arial Unicode MS" pitchFamily="34" charset="-128"/>
              </a:rPr>
              <a:t>Rev.Rec</a:t>
            </a:r>
            <a:r>
              <a:rPr lang="en-US" sz="1401" kern="0" dirty="0">
                <a:ea typeface="Arial Unicode MS" pitchFamily="34" charset="-128"/>
                <a:cs typeface="Arial Unicode MS" pitchFamily="34" charset="-128"/>
              </a:rPr>
              <a:t>.</a:t>
            </a:r>
          </a:p>
        </p:txBody>
      </p:sp>
      <p:sp>
        <p:nvSpPr>
          <p:cNvPr id="34" name="Rectangle 33"/>
          <p:cNvSpPr/>
          <p:nvPr/>
        </p:nvSpPr>
        <p:spPr bwMode="gray">
          <a:xfrm>
            <a:off x="4682908" y="4019285"/>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35" name="Rectangle 34"/>
          <p:cNvSpPr/>
          <p:nvPr/>
        </p:nvSpPr>
        <p:spPr bwMode="gray">
          <a:xfrm>
            <a:off x="4682908" y="536244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36" name="Rectangle 35"/>
          <p:cNvSpPr/>
          <p:nvPr/>
        </p:nvSpPr>
        <p:spPr bwMode="gray">
          <a:xfrm>
            <a:off x="3022721" y="2629489"/>
            <a:ext cx="1142900" cy="435734"/>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€180</a:t>
            </a:r>
          </a:p>
        </p:txBody>
      </p:sp>
      <p:sp>
        <p:nvSpPr>
          <p:cNvPr id="37" name="Right Arrow 36"/>
          <p:cNvSpPr/>
          <p:nvPr/>
        </p:nvSpPr>
        <p:spPr bwMode="gray">
          <a:xfrm>
            <a:off x="2487307" y="1732209"/>
            <a:ext cx="382219"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38" name="Right Arrow 37"/>
          <p:cNvSpPr/>
          <p:nvPr/>
        </p:nvSpPr>
        <p:spPr bwMode="gray">
          <a:xfrm>
            <a:off x="4350615" y="1732212"/>
            <a:ext cx="308483"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39" name="Right Arrow 38"/>
          <p:cNvSpPr/>
          <p:nvPr/>
        </p:nvSpPr>
        <p:spPr bwMode="gray">
          <a:xfrm>
            <a:off x="5924006" y="1721572"/>
            <a:ext cx="419141" cy="179550"/>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0" name="Rectangle 39"/>
          <p:cNvSpPr/>
          <p:nvPr/>
        </p:nvSpPr>
        <p:spPr bwMode="gray">
          <a:xfrm>
            <a:off x="3022721" y="3898669"/>
            <a:ext cx="1142900" cy="335421"/>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€170</a:t>
            </a:r>
          </a:p>
        </p:txBody>
      </p:sp>
      <p:sp>
        <p:nvSpPr>
          <p:cNvPr id="41" name="Rectangle 40"/>
          <p:cNvSpPr/>
          <p:nvPr/>
        </p:nvSpPr>
        <p:spPr bwMode="gray">
          <a:xfrm>
            <a:off x="3022721" y="5372390"/>
            <a:ext cx="1142900" cy="20485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 €85</a:t>
            </a:r>
          </a:p>
        </p:txBody>
      </p:sp>
      <p:sp>
        <p:nvSpPr>
          <p:cNvPr id="42" name="TextBox 41"/>
          <p:cNvSpPr txBox="1"/>
          <p:nvPr/>
        </p:nvSpPr>
        <p:spPr>
          <a:xfrm>
            <a:off x="6107581" y="4766113"/>
            <a:ext cx="9258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3" name="TextBox 42"/>
          <p:cNvSpPr txBox="1"/>
          <p:nvPr/>
        </p:nvSpPr>
        <p:spPr>
          <a:xfrm>
            <a:off x="6115378" y="3422960"/>
            <a:ext cx="10287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4" name="Rectangle 43"/>
          <p:cNvSpPr/>
          <p:nvPr/>
        </p:nvSpPr>
        <p:spPr bwMode="gray">
          <a:xfrm>
            <a:off x="1510356" y="4006604"/>
            <a:ext cx="1142900" cy="22748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$100/</a:t>
            </a:r>
            <a:r>
              <a:rPr lang="en-US" sz="1401" dirty="0"/>
              <a:t> €</a:t>
            </a:r>
            <a:r>
              <a:rPr lang="en-US" sz="1401" kern="0" dirty="0">
                <a:ea typeface="Arial Unicode MS" pitchFamily="34" charset="-128"/>
                <a:cs typeface="Arial Unicode MS" pitchFamily="34" charset="-128"/>
              </a:rPr>
              <a:t>80</a:t>
            </a:r>
          </a:p>
        </p:txBody>
      </p:sp>
      <p:sp>
        <p:nvSpPr>
          <p:cNvPr id="45" name="Rectangle 44"/>
          <p:cNvSpPr/>
          <p:nvPr/>
        </p:nvSpPr>
        <p:spPr bwMode="gray">
          <a:xfrm>
            <a:off x="7169643" y="3670842"/>
            <a:ext cx="999495" cy="230132"/>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Tree>
    <p:extLst>
      <p:ext uri="{BB962C8B-B14F-4D97-AF65-F5344CB8AC3E}">
        <p14:creationId xmlns:p14="http://schemas.microsoft.com/office/powerpoint/2010/main" val="270733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Contract Liability at </a:t>
            </a:r>
            <a:r>
              <a:rPr lang="en-US" altLang="zh-CN" dirty="0" smtClean="0"/>
              <a:t>I</a:t>
            </a:r>
            <a:r>
              <a:rPr lang="en-US" dirty="0" smtClean="0"/>
              <a:t>nvoice Due</a:t>
            </a:r>
            <a:br>
              <a:rPr lang="en-US" dirty="0" smtClean="0"/>
            </a:br>
            <a:r>
              <a:rPr lang="en-US" dirty="0" smtClean="0"/>
              <a:t>Adjust Realized Ex. Diff. </a:t>
            </a:r>
            <a:endParaRPr lang="en-US" dirty="0"/>
          </a:p>
        </p:txBody>
      </p:sp>
      <p:sp>
        <p:nvSpPr>
          <p:cNvPr id="3" name="Rectangle 2"/>
          <p:cNvSpPr/>
          <p:nvPr/>
        </p:nvSpPr>
        <p:spPr bwMode="gray">
          <a:xfrm>
            <a:off x="1218447" y="4777075"/>
            <a:ext cx="330796" cy="805257"/>
          </a:xfrm>
          <a:prstGeom prst="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4" name="TextBox 3"/>
          <p:cNvSpPr txBox="1"/>
          <p:nvPr/>
        </p:nvSpPr>
        <p:spPr>
          <a:xfrm>
            <a:off x="1026161" y="5651431"/>
            <a:ext cx="94407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€90</a:t>
            </a:r>
          </a:p>
        </p:txBody>
      </p:sp>
      <p:sp>
        <p:nvSpPr>
          <p:cNvPr id="5" name="TextBox 4"/>
          <p:cNvSpPr txBox="1"/>
          <p:nvPr/>
        </p:nvSpPr>
        <p:spPr>
          <a:xfrm>
            <a:off x="1113083" y="5871783"/>
            <a:ext cx="857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Billing</a:t>
            </a:r>
          </a:p>
        </p:txBody>
      </p:sp>
      <p:sp>
        <p:nvSpPr>
          <p:cNvPr id="6" name="Rectangle 5"/>
          <p:cNvSpPr/>
          <p:nvPr/>
        </p:nvSpPr>
        <p:spPr bwMode="gray">
          <a:xfrm>
            <a:off x="3611764" y="4789629"/>
            <a:ext cx="330796" cy="265130"/>
          </a:xfrm>
          <a:prstGeom prst="rect">
            <a:avLst/>
          </a:prstGeom>
          <a:solidFill>
            <a:schemeClr val="tx2">
              <a:lumMod val="60000"/>
              <a:lumOff val="40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7" name="TextBox 6"/>
          <p:cNvSpPr txBox="1"/>
          <p:nvPr/>
        </p:nvSpPr>
        <p:spPr>
          <a:xfrm>
            <a:off x="2667772" y="5851382"/>
            <a:ext cx="11030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Due</a:t>
            </a:r>
          </a:p>
        </p:txBody>
      </p:sp>
      <p:sp>
        <p:nvSpPr>
          <p:cNvPr id="8" name="Rectangle 7"/>
          <p:cNvSpPr/>
          <p:nvPr/>
        </p:nvSpPr>
        <p:spPr bwMode="gray">
          <a:xfrm>
            <a:off x="2935703" y="5033756"/>
            <a:ext cx="240848" cy="548578"/>
          </a:xfrm>
          <a:prstGeom prst="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9" name="TextBox 8"/>
          <p:cNvSpPr txBox="1"/>
          <p:nvPr/>
        </p:nvSpPr>
        <p:spPr>
          <a:xfrm>
            <a:off x="3611765" y="4846705"/>
            <a:ext cx="37691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
        <p:nvSpPr>
          <p:cNvPr id="10" name="Rectangle 9"/>
          <p:cNvSpPr/>
          <p:nvPr/>
        </p:nvSpPr>
        <p:spPr bwMode="gray">
          <a:xfrm>
            <a:off x="5229094" y="4527248"/>
            <a:ext cx="330796" cy="260440"/>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1" name="TextBox 10"/>
          <p:cNvSpPr txBox="1"/>
          <p:nvPr/>
        </p:nvSpPr>
        <p:spPr>
          <a:xfrm>
            <a:off x="5241414" y="4570522"/>
            <a:ext cx="30615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€5</a:t>
            </a:r>
            <a:endParaRPr lang="en-US" sz="1401" kern="0" dirty="0">
              <a:ea typeface="Arial Unicode MS" pitchFamily="34" charset="-128"/>
              <a:cs typeface="Arial Unicode MS" pitchFamily="34" charset="-128"/>
            </a:endParaRPr>
          </a:p>
        </p:txBody>
      </p:sp>
      <p:sp>
        <p:nvSpPr>
          <p:cNvPr id="13" name="Rectangle 12"/>
          <p:cNvSpPr/>
          <p:nvPr/>
        </p:nvSpPr>
        <p:spPr bwMode="gray">
          <a:xfrm>
            <a:off x="4786730" y="4506160"/>
            <a:ext cx="330796" cy="1076171"/>
          </a:xfrm>
          <a:prstGeom prst="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14" name="TextBox 13"/>
          <p:cNvSpPr txBox="1"/>
          <p:nvPr/>
        </p:nvSpPr>
        <p:spPr>
          <a:xfrm>
            <a:off x="4508160" y="5632562"/>
            <a:ext cx="88793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€95</a:t>
            </a:r>
          </a:p>
        </p:txBody>
      </p:sp>
      <p:sp>
        <p:nvSpPr>
          <p:cNvPr id="15" name="TextBox 14"/>
          <p:cNvSpPr txBox="1"/>
          <p:nvPr/>
        </p:nvSpPr>
        <p:spPr>
          <a:xfrm>
            <a:off x="4699753" y="5853247"/>
            <a:ext cx="4454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Cash</a:t>
            </a:r>
          </a:p>
        </p:txBody>
      </p:sp>
      <p:cxnSp>
        <p:nvCxnSpPr>
          <p:cNvPr id="16" name="Straight Connector 15"/>
          <p:cNvCxnSpPr/>
          <p:nvPr/>
        </p:nvCxnSpPr>
        <p:spPr>
          <a:xfrm>
            <a:off x="806106" y="5043142"/>
            <a:ext cx="7375141" cy="952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6744834" y="5149516"/>
            <a:ext cx="1436412" cy="301941"/>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Revenue Accounting </a:t>
            </a:r>
            <a:r>
              <a:rPr lang="en-US" sz="1050" kern="0" dirty="0">
                <a:ea typeface="Arial Unicode MS" pitchFamily="34" charset="-128"/>
                <a:cs typeface="Arial Unicode MS" pitchFamily="34" charset="-128"/>
              </a:rPr>
              <a:t>Processing</a:t>
            </a:r>
          </a:p>
        </p:txBody>
      </p:sp>
      <p:sp>
        <p:nvSpPr>
          <p:cNvPr id="19" name="Rounded Rectangle 18"/>
          <p:cNvSpPr/>
          <p:nvPr/>
        </p:nvSpPr>
        <p:spPr bwMode="gray">
          <a:xfrm>
            <a:off x="6744834" y="5499583"/>
            <a:ext cx="1436412" cy="199974"/>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FI-AR Processing</a:t>
            </a:r>
          </a:p>
        </p:txBody>
      </p:sp>
      <p:sp>
        <p:nvSpPr>
          <p:cNvPr id="20" name="TextBox 19"/>
          <p:cNvSpPr txBox="1"/>
          <p:nvPr/>
        </p:nvSpPr>
        <p:spPr>
          <a:xfrm>
            <a:off x="366973" y="1490629"/>
            <a:ext cx="8454560" cy="2722668"/>
          </a:xfrm>
          <a:prstGeom prst="rect">
            <a:avLst/>
          </a:prstGeom>
          <a:noFill/>
        </p:spPr>
        <p:txBody>
          <a:bodyPr wrap="square" lIns="0" tIns="0" rIns="0" bIns="0" rtlCol="0">
            <a:spAutoFit/>
          </a:bodyPr>
          <a:lstStyle/>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a:ea typeface="Arial Unicode MS" pitchFamily="34" charset="-128"/>
                <a:cs typeface="Arial Unicode MS" pitchFamily="34" charset="-128"/>
              </a:rPr>
              <a:t>According to IFRS, at invoice due, contract liability is recognized if an entity has not yet fulfilled any performance obligation. And receivable is recognized at the same time</a:t>
            </a:r>
          </a:p>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a:ea typeface="Arial Unicode MS" pitchFamily="34" charset="-128"/>
                <a:cs typeface="Arial Unicode MS" pitchFamily="34" charset="-128"/>
              </a:rPr>
              <a:t>Billing system </a:t>
            </a:r>
            <a:r>
              <a:rPr lang="en-US" sz="1799" kern="0" dirty="0" smtClean="0">
                <a:ea typeface="Arial Unicode MS" pitchFamily="34" charset="-128"/>
                <a:cs typeface="Arial Unicode MS" pitchFamily="34" charset="-128"/>
              </a:rPr>
              <a:t>recognizes </a:t>
            </a:r>
            <a:r>
              <a:rPr lang="en-US" sz="1799" kern="0" dirty="0">
                <a:ea typeface="Arial Unicode MS" pitchFamily="34" charset="-128"/>
                <a:cs typeface="Arial Unicode MS" pitchFamily="34" charset="-128"/>
              </a:rPr>
              <a:t>receivable at billing and realized exchange difference is based on the billing rate</a:t>
            </a:r>
          </a:p>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smtClean="0">
                <a:ea typeface="Arial Unicode MS" pitchFamily="34" charset="-128"/>
                <a:cs typeface="Arial Unicode MS" pitchFamily="34" charset="-128"/>
              </a:rPr>
              <a:t>Revenue Accounting </a:t>
            </a:r>
            <a:r>
              <a:rPr lang="en-US" sz="1799" kern="0" dirty="0">
                <a:ea typeface="Arial Unicode MS" pitchFamily="34" charset="-128"/>
                <a:cs typeface="Arial Unicode MS" pitchFamily="34" charset="-128"/>
              </a:rPr>
              <a:t>posts correction posting of billing system and recognize Receivable/Contract Liability at invoice due</a:t>
            </a:r>
          </a:p>
          <a:p>
            <a:pPr marL="285731" indent="-285731"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In addition, </a:t>
            </a:r>
            <a:r>
              <a:rPr lang="en-US" altLang="zh-CN" sz="1799" kern="0" dirty="0" smtClean="0">
                <a:ea typeface="Arial Unicode MS" pitchFamily="34" charset="-128"/>
                <a:cs typeface="Arial Unicode MS" pitchFamily="34" charset="-128"/>
              </a:rPr>
              <a:t>Revenue Accounting</a:t>
            </a:r>
            <a:r>
              <a:rPr lang="en-US" sz="1799" kern="0" dirty="0" smtClean="0">
                <a:ea typeface="Arial Unicode MS" pitchFamily="34" charset="-128"/>
                <a:cs typeface="Arial Unicode MS" pitchFamily="34" charset="-128"/>
              </a:rPr>
              <a:t> posts </a:t>
            </a:r>
            <a:r>
              <a:rPr lang="en-US" sz="1799" kern="0" dirty="0">
                <a:ea typeface="Arial Unicode MS" pitchFamily="34" charset="-128"/>
                <a:cs typeface="Arial Unicode MS" pitchFamily="34" charset="-128"/>
              </a:rPr>
              <a:t>an correction of the realized exchange difference to neutralize the exchange difference from legacy billing system</a:t>
            </a:r>
          </a:p>
        </p:txBody>
      </p:sp>
      <p:sp>
        <p:nvSpPr>
          <p:cNvPr id="21" name="TextBox 20"/>
          <p:cNvSpPr txBox="1"/>
          <p:nvPr/>
        </p:nvSpPr>
        <p:spPr>
          <a:xfrm>
            <a:off x="2652860" y="5651431"/>
            <a:ext cx="87343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€80</a:t>
            </a:r>
          </a:p>
        </p:txBody>
      </p:sp>
      <p:cxnSp>
        <p:nvCxnSpPr>
          <p:cNvPr id="22" name="Straight Connector 21"/>
          <p:cNvCxnSpPr/>
          <p:nvPr/>
        </p:nvCxnSpPr>
        <p:spPr>
          <a:xfrm>
            <a:off x="806106" y="4777076"/>
            <a:ext cx="7375141" cy="6852"/>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41414" y="4247164"/>
            <a:ext cx="10499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 Diff. = </a:t>
            </a:r>
            <a:r>
              <a:rPr lang="en-US" sz="1401" kern="0" dirty="0" smtClean="0">
                <a:ea typeface="Arial Unicode MS" pitchFamily="34" charset="-128"/>
                <a:cs typeface="Arial Unicode MS" pitchFamily="34" charset="-128"/>
              </a:rPr>
              <a:t>15</a:t>
            </a:r>
            <a:endParaRPr lang="en-US" sz="1401" kern="0" dirty="0">
              <a:ea typeface="Arial Unicode MS" pitchFamily="34" charset="-128"/>
              <a:cs typeface="Arial Unicode MS" pitchFamily="34" charset="-128"/>
            </a:endParaRPr>
          </a:p>
        </p:txBody>
      </p:sp>
      <p:sp>
        <p:nvSpPr>
          <p:cNvPr id="24" name="TextBox 23"/>
          <p:cNvSpPr txBox="1"/>
          <p:nvPr/>
        </p:nvSpPr>
        <p:spPr>
          <a:xfrm>
            <a:off x="3522815" y="4269476"/>
            <a:ext cx="10499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 Diff. = </a:t>
            </a: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
        <p:nvSpPr>
          <p:cNvPr id="25" name="Rectangle 24"/>
          <p:cNvSpPr/>
          <p:nvPr/>
        </p:nvSpPr>
        <p:spPr bwMode="gray">
          <a:xfrm>
            <a:off x="5229093" y="4780018"/>
            <a:ext cx="330796" cy="265130"/>
          </a:xfrm>
          <a:prstGeom prst="rect">
            <a:avLst/>
          </a:prstGeom>
          <a:solidFill>
            <a:schemeClr val="tx2">
              <a:lumMod val="60000"/>
              <a:lumOff val="40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6" name="TextBox 25"/>
          <p:cNvSpPr txBox="1"/>
          <p:nvPr/>
        </p:nvSpPr>
        <p:spPr>
          <a:xfrm>
            <a:off x="5229094" y="4837094"/>
            <a:ext cx="37691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7552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4x3_white.pptx" id="{D910AF12-926D-47EF-A649-C83652429031}" vid="{9756C12F-8D62-471F-B969-96B966096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SAP_2016_4x3_White</Template>
  <TotalTime>0</TotalTime>
  <Words>5319</Words>
  <Application>Microsoft Office PowerPoint</Application>
  <PresentationFormat>On-screen Show (4:3)</PresentationFormat>
  <Paragraphs>664</Paragraphs>
  <Slides>24</Slides>
  <Notes>24</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Courier New</vt:lpstr>
      <vt:lpstr>Symbol</vt:lpstr>
      <vt:lpstr>Arial Unicode MS</vt:lpstr>
      <vt:lpstr>wingdings</vt:lpstr>
      <vt:lpstr>Times New Roman</vt:lpstr>
      <vt:lpstr>Arial</vt:lpstr>
      <vt:lpstr>wingdings</vt:lpstr>
      <vt:lpstr>SAP_2016_4x3_white</vt:lpstr>
      <vt:lpstr>Worksheet</vt:lpstr>
      <vt:lpstr>PowerPoint Presentation</vt:lpstr>
      <vt:lpstr>Objectives </vt:lpstr>
      <vt:lpstr>Business Example</vt:lpstr>
      <vt:lpstr>Foreign Currency Handling in Revenue Accounting</vt:lpstr>
      <vt:lpstr>Setting up Local Currency Calculation Method </vt:lpstr>
      <vt:lpstr>Contract Balance Presentation</vt:lpstr>
      <vt:lpstr>Recognize Revenue from Historical Liability Example: Recognize Revenue from Upfront Billing</vt:lpstr>
      <vt:lpstr>Recognize Revenue from Historical Liability(Average Rate) Example: Recognize Revenue from Multiple Invoices</vt:lpstr>
      <vt:lpstr>Recognize Contract Liability at Invoice Due Adjust Realized Ex. Diff. </vt:lpstr>
      <vt:lpstr>Recognize Revenue from Historical Liability Example: Recognize Revenue from Liability using Invoice due </vt:lpstr>
      <vt:lpstr>Adjust Realized Ex. Diff. for Monetary Asset - Unbilled Receivable/ Contract Asset/ Receivable</vt:lpstr>
      <vt:lpstr>Adjust Exchange Difference Example: Unbilled Receivable Cleared by Billing</vt:lpstr>
      <vt:lpstr>Exchange Difference with Average Rate</vt:lpstr>
      <vt:lpstr>Credits and Cancellation of invoice</vt:lpstr>
      <vt:lpstr>Return/De-Recognition of Revenue</vt:lpstr>
      <vt:lpstr>Invoice Distribution with Multi-Element-Arrangement (I)</vt:lpstr>
      <vt:lpstr>Invoice Distribution with Multi-Element-Arrangement (II)</vt:lpstr>
      <vt:lpstr>Overview: Exchange Rate Determination (I) Using invoice issuance to present contract balance</vt:lpstr>
      <vt:lpstr>Overview: Overview: Exchange Rate Determination (II) Using invoice due to present contract balance</vt:lpstr>
      <vt:lpstr>Posting Process in Revenue Accounting</vt:lpstr>
      <vt:lpstr>Define Currency Translation by Revenue Accounting</vt:lpstr>
      <vt:lpstr>Migration – Foreign Currency Contract Handling</vt:lpstr>
      <vt:lpstr>Lesson Summary</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Zahn, Volkmar</cp:lastModifiedBy>
  <cp:revision>132</cp:revision>
  <cp:lastPrinted>2016-11-24T08:40:04Z</cp:lastPrinted>
  <dcterms:created xsi:type="dcterms:W3CDTF">2016-03-01T08:16:41Z</dcterms:created>
  <dcterms:modified xsi:type="dcterms:W3CDTF">2016-12-09T16:38:47Z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