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3"/>
  </p:notesMasterIdLst>
  <p:handoutMasterIdLst>
    <p:handoutMasterId r:id="rId14"/>
  </p:handoutMasterIdLst>
  <p:sldIdLst>
    <p:sldId id="361" r:id="rId2"/>
    <p:sldId id="366" r:id="rId3"/>
    <p:sldId id="367" r:id="rId4"/>
    <p:sldId id="370" r:id="rId5"/>
    <p:sldId id="371" r:id="rId6"/>
    <p:sldId id="369" r:id="rId7"/>
    <p:sldId id="368" r:id="rId8"/>
    <p:sldId id="365" r:id="rId9"/>
    <p:sldId id="265" r:id="rId10"/>
    <p:sldId id="339" r:id="rId11"/>
    <p:sldId id="346" r:id="rId12"/>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064" userDrawn="1">
          <p15:clr>
            <a:srgbClr val="A4A3A4"/>
          </p15:clr>
        </p15:guide>
        <p15:guide id="4" orient="horz" pos="774" userDrawn="1">
          <p15:clr>
            <a:srgbClr val="A4A3A4"/>
          </p15:clr>
        </p15:guide>
        <p15:guide id="5" pos="7478">
          <p15:clr>
            <a:srgbClr val="A4A3A4"/>
          </p15:clr>
        </p15:guide>
        <p15:guide id="6" pos="204" userDrawn="1">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guide id="12" orient="horz" pos="3833" userDrawn="1">
          <p15:clr>
            <a:srgbClr val="A4A3A4"/>
          </p15:clr>
        </p15:guide>
        <p15:guide id="13" orient="horz" pos="4117"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90" autoAdjust="0"/>
  </p:normalViewPr>
  <p:slideViewPr>
    <p:cSldViewPr snapToGrid="0" showGuides="1">
      <p:cViewPr varScale="1">
        <p:scale>
          <a:sx n="71" d="100"/>
          <a:sy n="71" d="100"/>
        </p:scale>
        <p:origin x="444" y="56"/>
      </p:cViewPr>
      <p:guideLst>
        <p:guide orient="horz" pos="1064"/>
        <p:guide orient="horz" pos="774"/>
        <p:guide pos="7478"/>
        <p:guide pos="204"/>
        <p:guide pos="3849"/>
        <p:guide pos="4708"/>
        <p:guide pos="4812"/>
        <p:guide pos="2865"/>
        <p:guide pos="2956"/>
        <p:guide orient="horz" pos="3833"/>
        <p:guide orient="horz" pos="4117"/>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2017</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smtClean="0"/>
              <a:t>Click to edit text</a:t>
            </a:r>
            <a:endParaRPr lang="en-US" dirty="0"/>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2017</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2017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2017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2017</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2017</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2017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userDrawn="1"/>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5174" cy="6859588"/>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Microsoft RAR Workshop</a:t>
            </a:r>
            <a:endParaRPr lang="en-US" dirty="0"/>
          </a:p>
        </p:txBody>
      </p:sp>
      <p:sp>
        <p:nvSpPr>
          <p:cNvPr id="3" name="Subtitle 2"/>
          <p:cNvSpPr>
            <a:spLocks noGrp="1"/>
          </p:cNvSpPr>
          <p:nvPr>
            <p:ph type="subTitle" idx="1"/>
          </p:nvPr>
        </p:nvSpPr>
        <p:spPr>
          <a:xfrm>
            <a:off x="467999" y="1540520"/>
            <a:ext cx="11257200" cy="553998"/>
          </a:xfrm>
        </p:spPr>
        <p:txBody>
          <a:bodyPr anchor="b" anchorCtr="0">
            <a:spAutoFit/>
          </a:bodyPr>
          <a:lstStyle/>
          <a:p>
            <a:r>
              <a:rPr lang="en-US" sz="1800" dirty="0" smtClean="0"/>
              <a:t>Xin Fang</a:t>
            </a:r>
            <a:r>
              <a:rPr lang="en-US" sz="1800" dirty="0" smtClean="0"/>
              <a:t/>
            </a:r>
            <a:br>
              <a:rPr lang="en-US" sz="1800" dirty="0" smtClean="0"/>
            </a:br>
            <a:r>
              <a:rPr lang="en-US" sz="1800" dirty="0" smtClean="0"/>
              <a:t>Jan. 2017</a:t>
            </a:r>
            <a:endParaRPr lang="en-US" sz="1800" dirty="0" smtClean="0"/>
          </a:p>
        </p:txBody>
      </p:sp>
      <p:sp>
        <p:nvSpPr>
          <p:cNvPr id="22" name="ConfidentialFlag"/>
          <p:cNvSpPr txBox="1"/>
          <p:nvPr/>
        </p:nvSpPr>
        <p:spPr>
          <a:xfrm>
            <a:off x="11119127" y="177100"/>
            <a:ext cx="694789"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dirty="0" smtClean="0">
                <a:solidFill>
                  <a:srgbClr val="000000"/>
                </a:solidFill>
                <a:ea typeface="Arial Unicode MS" pitchFamily="34" charset="-128"/>
                <a:cs typeface="Arial Unicode MS" pitchFamily="34" charset="-128"/>
              </a:rPr>
              <a:t>Internal</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852760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Contract </a:t>
            </a:r>
            <a:r>
              <a:rPr lang="en-US" dirty="0" smtClean="0"/>
              <a:t>( Consumption-based </a:t>
            </a:r>
            <a:r>
              <a:rPr lang="en-US" dirty="0" smtClean="0"/>
              <a:t>Rev </a:t>
            </a:r>
            <a:r>
              <a:rPr lang="en-US" dirty="0" smtClean="0"/>
              <a:t>Rec )</a:t>
            </a:r>
            <a:endParaRPr lang="en-US" dirty="0"/>
          </a:p>
        </p:txBody>
      </p:sp>
      <p:sp>
        <p:nvSpPr>
          <p:cNvPr id="4" name="Rectangle 3"/>
          <p:cNvSpPr/>
          <p:nvPr/>
        </p:nvSpPr>
        <p:spPr bwMode="gray">
          <a:xfrm>
            <a:off x="4240209" y="1861167"/>
            <a:ext cx="1707419" cy="4693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Create Value Contract with consumable amount</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4228088" y="2503365"/>
            <a:ext cx="1707419" cy="4693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Upfront billing</a:t>
            </a:r>
          </a:p>
        </p:txBody>
      </p:sp>
      <p:sp>
        <p:nvSpPr>
          <p:cNvPr id="6" name="Rectangle 5"/>
          <p:cNvSpPr/>
          <p:nvPr/>
        </p:nvSpPr>
        <p:spPr bwMode="gray">
          <a:xfrm>
            <a:off x="4240209" y="3112112"/>
            <a:ext cx="1586044" cy="4693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Quantity fulfillment</a:t>
            </a:r>
          </a:p>
        </p:txBody>
      </p:sp>
      <p:sp>
        <p:nvSpPr>
          <p:cNvPr id="27" name="TextBox 26"/>
          <p:cNvSpPr txBox="1"/>
          <p:nvPr/>
        </p:nvSpPr>
        <p:spPr>
          <a:xfrm>
            <a:off x="469334" y="6239197"/>
            <a:ext cx="1715513"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smtClean="0">
                <a:ea typeface="Arial Unicode MS" pitchFamily="34" charset="-128"/>
                <a:cs typeface="Arial Unicode MS" pitchFamily="34" charset="-128"/>
              </a:rPr>
              <a:t>CU = </a:t>
            </a:r>
            <a:r>
              <a:rPr lang="en-US" altLang="zh-CN" sz="1400" kern="0" dirty="0" smtClean="0">
                <a:ea typeface="Arial Unicode MS" pitchFamily="34" charset="-128"/>
                <a:cs typeface="Arial Unicode MS" pitchFamily="34" charset="-128"/>
              </a:rPr>
              <a:t>Currency Unit</a:t>
            </a:r>
            <a:endParaRPr lang="en-US" sz="1400" kern="0" dirty="0" smtClean="0">
              <a:ea typeface="Arial Unicode MS" pitchFamily="34" charset="-128"/>
              <a:cs typeface="Arial Unicode MS" pitchFamily="34" charset="-128"/>
            </a:endParaRPr>
          </a:p>
        </p:txBody>
      </p:sp>
      <p:sp>
        <p:nvSpPr>
          <p:cNvPr id="39" name="Rectangle 38"/>
          <p:cNvSpPr/>
          <p:nvPr/>
        </p:nvSpPr>
        <p:spPr bwMode="gray">
          <a:xfrm>
            <a:off x="4209852" y="3903245"/>
            <a:ext cx="1768132" cy="41064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Create a new value contract</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7207123" y="1879149"/>
            <a:ext cx="1646730" cy="409371"/>
          </a:xfrm>
          <a:prstGeom prst="rect">
            <a:avLst/>
          </a:prstGeom>
          <a:solidFill>
            <a:schemeClr val="accent1"/>
          </a:solidFill>
          <a:ln w="6350" algn="ctr">
            <a:no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Create Revenue Contract &amp; POB</a:t>
            </a:r>
            <a:br>
              <a:rPr lang="en-US" sz="1000" kern="0" noProof="0" dirty="0" smtClean="0">
                <a:ea typeface="Arial Unicode MS" pitchFamily="34" charset="-128"/>
                <a:cs typeface="Arial Unicode MS" pitchFamily="34" charset="-128"/>
              </a:rPr>
            </a:b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1" name="Rectangle 50"/>
          <p:cNvSpPr/>
          <p:nvPr/>
        </p:nvSpPr>
        <p:spPr bwMode="gray">
          <a:xfrm>
            <a:off x="7207122" y="3154845"/>
            <a:ext cx="1646731" cy="3712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Fulfillment</a:t>
            </a:r>
            <a:endParaRPr lang="en-US" sz="1000" kern="0" noProof="0" dirty="0" smtClean="0">
              <a:ea typeface="Arial Unicode MS" pitchFamily="34" charset="-128"/>
              <a:cs typeface="Arial Unicode MS" pitchFamily="34" charset="-128"/>
            </a:endParaRPr>
          </a:p>
        </p:txBody>
      </p:sp>
      <p:sp>
        <p:nvSpPr>
          <p:cNvPr id="54" name="Rectangle 53"/>
          <p:cNvSpPr/>
          <p:nvPr/>
        </p:nvSpPr>
        <p:spPr bwMode="gray">
          <a:xfrm>
            <a:off x="7207122" y="2465841"/>
            <a:ext cx="1646731" cy="40872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Invoice</a:t>
            </a:r>
          </a:p>
        </p:txBody>
      </p:sp>
      <p:sp>
        <p:nvSpPr>
          <p:cNvPr id="55" name="Rectangle 54"/>
          <p:cNvSpPr/>
          <p:nvPr/>
        </p:nvSpPr>
        <p:spPr bwMode="gray">
          <a:xfrm>
            <a:off x="1189547" y="1937196"/>
            <a:ext cx="1707419" cy="4693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Sign-up value contract</a:t>
            </a:r>
            <a:br>
              <a:rPr lang="en-US" sz="1000" kern="0" noProof="0" dirty="0" smtClean="0">
                <a:ea typeface="Arial Unicode MS" pitchFamily="34" charset="-128"/>
                <a:cs typeface="Arial Unicode MS" pitchFamily="34" charset="-128"/>
              </a:rPr>
            </a:br>
            <a:r>
              <a:rPr lang="en-US" sz="1000" kern="0" noProof="0" dirty="0" smtClean="0">
                <a:ea typeface="Arial Unicode MS" pitchFamily="34" charset="-128"/>
                <a:cs typeface="Arial Unicode MS" pitchFamily="34" charset="-128"/>
              </a:rPr>
              <a:t>(Azure Service)</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8" name="Straight Arrow Connector 57"/>
          <p:cNvCxnSpPr/>
          <p:nvPr/>
        </p:nvCxnSpPr>
        <p:spPr>
          <a:xfrm>
            <a:off x="3034513" y="2059233"/>
            <a:ext cx="106814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bwMode="gray">
          <a:xfrm>
            <a:off x="1196331" y="3102468"/>
            <a:ext cx="1707419" cy="4693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Consume the value</a:t>
            </a:r>
            <a:br>
              <a:rPr lang="en-US" sz="1000" kern="0" noProof="0" dirty="0" smtClean="0">
                <a:ea typeface="Arial Unicode MS" pitchFamily="34" charset="-128"/>
                <a:cs typeface="Arial Unicode MS" pitchFamily="34" charset="-128"/>
              </a:rPr>
            </a:br>
            <a:r>
              <a:rPr lang="en-US" sz="1000" kern="0" noProof="0" dirty="0" smtClean="0">
                <a:ea typeface="Arial Unicode MS" pitchFamily="34" charset="-128"/>
                <a:cs typeface="Arial Unicode MS" pitchFamily="34" charset="-128"/>
              </a:rPr>
              <a:t>(Azure server/storage/</a:t>
            </a:r>
            <a:r>
              <a:rPr lang="en-US" sz="1000" kern="0" noProof="0" dirty="0" err="1" smtClean="0">
                <a:ea typeface="Arial Unicode MS" pitchFamily="34" charset="-128"/>
                <a:cs typeface="Arial Unicode MS" pitchFamily="34" charset="-128"/>
              </a:rPr>
              <a:t>Etc</a:t>
            </a:r>
            <a:r>
              <a:rPr lang="en-US" sz="1000" kern="0" noProof="0" dirty="0" smtClean="0">
                <a:ea typeface="Arial Unicode MS" pitchFamily="34" charset="-128"/>
                <a:cs typeface="Arial Unicode MS" pitchFamily="34" charset="-128"/>
              </a:rPr>
              <a:t>)</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6" name="Rectangle 65"/>
          <p:cNvSpPr/>
          <p:nvPr/>
        </p:nvSpPr>
        <p:spPr bwMode="gray">
          <a:xfrm>
            <a:off x="7202350" y="3951720"/>
            <a:ext cx="1601062" cy="439037"/>
          </a:xfrm>
          <a:prstGeom prst="rect">
            <a:avLst/>
          </a:prstGeom>
          <a:solidFill>
            <a:schemeClr val="accent1"/>
          </a:solidFill>
          <a:ln w="6350" algn="ctr">
            <a:noFill/>
            <a:miter lim="800000"/>
            <a:headEnd/>
            <a:tailEnd/>
          </a:ln>
        </p:spPr>
        <p:txBody>
          <a:bodyPr lIns="90000" tIns="72000" rIns="90000" bIns="72000" rtlCol="0" anchor="t"/>
          <a:lstStyle/>
          <a:p>
            <a:pPr defTabSz="914400"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New revenue Contract &amp; POB</a:t>
            </a:r>
            <a:br>
              <a:rPr lang="en-US" sz="1000" kern="0" dirty="0">
                <a:ea typeface="Arial Unicode MS" pitchFamily="34" charset="-128"/>
                <a:cs typeface="Arial Unicode MS" pitchFamily="34" charset="-128"/>
              </a:rPr>
            </a:br>
            <a:endParaRPr lang="en-US" sz="1000" kern="0" dirty="0">
              <a:ea typeface="Arial Unicode MS" pitchFamily="34" charset="-128"/>
              <a:cs typeface="Arial Unicode MS" pitchFamily="34" charset="-128"/>
            </a:endParaRPr>
          </a:p>
        </p:txBody>
      </p:sp>
      <p:sp>
        <p:nvSpPr>
          <p:cNvPr id="67" name="Rectangle 66"/>
          <p:cNvSpPr/>
          <p:nvPr/>
        </p:nvSpPr>
        <p:spPr bwMode="gray">
          <a:xfrm>
            <a:off x="4228088" y="4616345"/>
            <a:ext cx="1707419" cy="4693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Change </a:t>
            </a:r>
            <a:r>
              <a:rPr lang="en-US" altLang="zh-CN" sz="1000" kern="0" dirty="0" smtClean="0">
                <a:ea typeface="Arial Unicode MS" pitchFamily="34" charset="-128"/>
                <a:cs typeface="Arial Unicode MS" pitchFamily="34" charset="-128"/>
              </a:rPr>
              <a:t>consumable amount(no price change)</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8" name="Rectangle 67"/>
          <p:cNvSpPr/>
          <p:nvPr/>
        </p:nvSpPr>
        <p:spPr bwMode="gray">
          <a:xfrm>
            <a:off x="7202350" y="4663518"/>
            <a:ext cx="1752201" cy="621223"/>
          </a:xfrm>
          <a:prstGeom prst="rect">
            <a:avLst/>
          </a:prstGeom>
          <a:solidFill>
            <a:schemeClr val="accent1"/>
          </a:solidFill>
          <a:ln w="6350" algn="ctr">
            <a:no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Change Contracts </a:t>
            </a:r>
            <a:r>
              <a:rPr lang="en-US" altLang="zh-CN" sz="1000" kern="0" noProof="0" dirty="0" smtClean="0">
                <a:ea typeface="Arial Unicode MS" pitchFamily="34" charset="-128"/>
                <a:cs typeface="Arial Unicode MS" pitchFamily="34" charset="-128"/>
              </a:rPr>
              <a:t>– consumable amount(quantity)</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0" name="Rectangle 69"/>
          <p:cNvSpPr/>
          <p:nvPr/>
        </p:nvSpPr>
        <p:spPr bwMode="gray">
          <a:xfrm>
            <a:off x="4228088" y="5452483"/>
            <a:ext cx="1586044" cy="4693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Consume Value: $20 Material #1</a:t>
            </a:r>
            <a:endParaRPr lang="en-US" sz="1000" kern="0" noProof="0" dirty="0" smtClean="0">
              <a:ea typeface="Arial Unicode MS" pitchFamily="34" charset="-128"/>
              <a:cs typeface="Arial Unicode MS" pitchFamily="34" charset="-128"/>
            </a:endParaRPr>
          </a:p>
        </p:txBody>
      </p:sp>
      <p:sp>
        <p:nvSpPr>
          <p:cNvPr id="71" name="Rectangle 70"/>
          <p:cNvSpPr/>
          <p:nvPr/>
        </p:nvSpPr>
        <p:spPr bwMode="gray">
          <a:xfrm>
            <a:off x="7202350" y="5529843"/>
            <a:ext cx="1586044" cy="3712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Fulfillment</a:t>
            </a:r>
            <a:endParaRPr lang="en-US" sz="1000" kern="0" noProof="0" dirty="0" smtClean="0">
              <a:ea typeface="Arial Unicode MS" pitchFamily="34" charset="-128"/>
              <a:cs typeface="Arial Unicode MS" pitchFamily="34" charset="-128"/>
            </a:endParaRPr>
          </a:p>
        </p:txBody>
      </p:sp>
      <p:sp>
        <p:nvSpPr>
          <p:cNvPr id="72" name="Snip Single Corner Rectangle 71"/>
          <p:cNvSpPr/>
          <p:nvPr/>
        </p:nvSpPr>
        <p:spPr bwMode="gray">
          <a:xfrm>
            <a:off x="1327090" y="3921406"/>
            <a:ext cx="1539972" cy="443726"/>
          </a:xfrm>
          <a:prstGeom prst="snip1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Purchase additional value</a:t>
            </a:r>
            <a:endParaRPr lang="en-US" sz="1000" kern="0" dirty="0">
              <a:ea typeface="Arial Unicode MS" pitchFamily="34" charset="-128"/>
              <a:cs typeface="Arial Unicode MS" pitchFamily="34" charset="-128"/>
            </a:endParaRPr>
          </a:p>
        </p:txBody>
      </p:sp>
      <p:sp>
        <p:nvSpPr>
          <p:cNvPr id="73" name="Snip Single Corner Rectangle 72"/>
          <p:cNvSpPr/>
          <p:nvPr/>
        </p:nvSpPr>
        <p:spPr bwMode="gray">
          <a:xfrm>
            <a:off x="1282692" y="4663518"/>
            <a:ext cx="1539972" cy="443726"/>
          </a:xfrm>
          <a:prstGeom prst="snip1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Get more service to be consumed</a:t>
            </a:r>
          </a:p>
        </p:txBody>
      </p:sp>
      <p:sp>
        <p:nvSpPr>
          <p:cNvPr id="74" name="Snip Single Corner Rectangle 73"/>
          <p:cNvSpPr/>
          <p:nvPr/>
        </p:nvSpPr>
        <p:spPr bwMode="gray">
          <a:xfrm>
            <a:off x="1280054" y="5449929"/>
            <a:ext cx="1539972" cy="443726"/>
          </a:xfrm>
          <a:prstGeom prst="snip1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Expired value</a:t>
            </a:r>
            <a:br>
              <a:rPr lang="en-US" sz="1000" kern="0" dirty="0">
                <a:ea typeface="Arial Unicode MS" pitchFamily="34" charset="-128"/>
                <a:cs typeface="Arial Unicode MS" pitchFamily="34" charset="-128"/>
              </a:rPr>
            </a:br>
            <a:r>
              <a:rPr lang="en-US" sz="1000" kern="0" dirty="0">
                <a:ea typeface="Arial Unicode MS" pitchFamily="34" charset="-128"/>
                <a:cs typeface="Arial Unicode MS" pitchFamily="34" charset="-128"/>
              </a:rPr>
              <a:t>(Non-refundable</a:t>
            </a:r>
          </a:p>
        </p:txBody>
      </p:sp>
      <p:sp>
        <p:nvSpPr>
          <p:cNvPr id="75" name="Flowchart: Document 74"/>
          <p:cNvSpPr/>
          <p:nvPr/>
        </p:nvSpPr>
        <p:spPr bwMode="gray">
          <a:xfrm>
            <a:off x="9516231" y="2623748"/>
            <a:ext cx="1691235" cy="690650"/>
          </a:xfrm>
          <a:prstGeom prst="flowChartDocument">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FI</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Revenue: Azure Service</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6" name="Flowchart: Document 75"/>
          <p:cNvSpPr/>
          <p:nvPr/>
        </p:nvSpPr>
        <p:spPr bwMode="gray">
          <a:xfrm>
            <a:off x="9516806" y="3728439"/>
            <a:ext cx="1626500" cy="996856"/>
          </a:xfrm>
          <a:prstGeom prst="flowChartDocument">
            <a:avLst/>
          </a:prstGeom>
          <a:solidFill>
            <a:schemeClr val="accent1"/>
          </a:solidFill>
          <a:ln w="6350" algn="ctr">
            <a:no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Management Reporting </a:t>
            </a:r>
            <a:endParaRPr lang="en-US" sz="1000" kern="0" dirty="0" smtClean="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 S</a:t>
            </a:r>
            <a:r>
              <a:rPr lang="en-US" altLang="zh-CN" sz="1000" kern="0" dirty="0" smtClean="0">
                <a:ea typeface="Arial Unicode MS" pitchFamily="34" charset="-128"/>
                <a:cs typeface="Arial Unicode MS" pitchFamily="34" charset="-128"/>
              </a:rPr>
              <a:t>erver</a:t>
            </a:r>
            <a:br>
              <a:rPr lang="en-US" altLang="zh-CN" sz="1000" kern="0" dirty="0" smtClean="0">
                <a:ea typeface="Arial Unicode MS" pitchFamily="34" charset="-128"/>
                <a:cs typeface="Arial Unicode MS" pitchFamily="34" charset="-128"/>
              </a:rPr>
            </a:br>
            <a:r>
              <a:rPr lang="en-US" altLang="zh-CN" sz="1000" kern="0" dirty="0" smtClean="0">
                <a:ea typeface="Arial Unicode MS" pitchFamily="34" charset="-128"/>
                <a:cs typeface="Arial Unicode MS" pitchFamily="34" charset="-128"/>
              </a:rPr>
              <a:t>- Storage</a:t>
            </a:r>
            <a:br>
              <a:rPr lang="en-US" altLang="zh-CN" sz="1000" kern="0" dirty="0" smtClean="0">
                <a:ea typeface="Arial Unicode MS" pitchFamily="34" charset="-128"/>
                <a:cs typeface="Arial Unicode MS" pitchFamily="34" charset="-128"/>
              </a:rPr>
            </a:br>
            <a:r>
              <a:rPr lang="en-US" altLang="zh-CN" sz="1000" kern="0" dirty="0" smtClean="0">
                <a:ea typeface="Arial Unicode MS" pitchFamily="34" charset="-128"/>
                <a:cs typeface="Arial Unicode MS" pitchFamily="34" charset="-128"/>
              </a:rPr>
              <a:t>- Expired</a:t>
            </a:r>
          </a:p>
        </p:txBody>
      </p:sp>
      <p:sp>
        <p:nvSpPr>
          <p:cNvPr id="3" name="Down Arrow 2"/>
          <p:cNvSpPr/>
          <p:nvPr/>
        </p:nvSpPr>
        <p:spPr bwMode="gray">
          <a:xfrm>
            <a:off x="1992173" y="2543948"/>
            <a:ext cx="141591" cy="494803"/>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Down Arrow 25"/>
          <p:cNvSpPr/>
          <p:nvPr/>
        </p:nvSpPr>
        <p:spPr bwMode="gray">
          <a:xfrm>
            <a:off x="1972460" y="3610080"/>
            <a:ext cx="161304" cy="236719"/>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Down Arrow 27"/>
          <p:cNvSpPr/>
          <p:nvPr/>
        </p:nvSpPr>
        <p:spPr bwMode="gray">
          <a:xfrm>
            <a:off x="1957593" y="4395965"/>
            <a:ext cx="161304" cy="236719"/>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9" name="Down Arrow 28"/>
          <p:cNvSpPr/>
          <p:nvPr/>
        </p:nvSpPr>
        <p:spPr bwMode="gray">
          <a:xfrm>
            <a:off x="1951008" y="5166457"/>
            <a:ext cx="161304" cy="236719"/>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30" name="Straight Arrow Connector 29"/>
          <p:cNvCxnSpPr/>
          <p:nvPr/>
        </p:nvCxnSpPr>
        <p:spPr>
          <a:xfrm>
            <a:off x="2942872" y="3316394"/>
            <a:ext cx="1159790" cy="207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903750" y="4097857"/>
            <a:ext cx="1159790" cy="207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917646" y="4851014"/>
            <a:ext cx="1159790" cy="207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953517" y="5687152"/>
            <a:ext cx="1159790" cy="2074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977984" y="2670202"/>
            <a:ext cx="106814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977984" y="3283856"/>
            <a:ext cx="106814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096600" y="4871757"/>
            <a:ext cx="106814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096600" y="5697523"/>
            <a:ext cx="106814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815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approach for explain revenue of value </a:t>
            </a:r>
            <a:r>
              <a:rPr lang="en-US" dirty="0"/>
              <a:t>c</a:t>
            </a:r>
            <a:r>
              <a:rPr lang="en-US" dirty="0" smtClean="0"/>
              <a:t>ontract</a:t>
            </a:r>
            <a:endParaRPr lang="en-US" dirty="0"/>
          </a:p>
        </p:txBody>
      </p:sp>
      <p:sp>
        <p:nvSpPr>
          <p:cNvPr id="18" name="Rectangle 17"/>
          <p:cNvSpPr/>
          <p:nvPr/>
        </p:nvSpPr>
        <p:spPr bwMode="gray">
          <a:xfrm>
            <a:off x="821349" y="1334912"/>
            <a:ext cx="2925274" cy="907619"/>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Order RAI</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817305" y="2319555"/>
            <a:ext cx="2637999" cy="906309"/>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Invoice RAI</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0" name="Rectangle 19"/>
          <p:cNvSpPr/>
          <p:nvPr/>
        </p:nvSpPr>
        <p:spPr bwMode="gray">
          <a:xfrm>
            <a:off x="817305" y="3386257"/>
            <a:ext cx="2152480" cy="1590243"/>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Fulfillment RAIs</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aphicFrame>
        <p:nvGraphicFramePr>
          <p:cNvPr id="21" name="Table 20"/>
          <p:cNvGraphicFramePr>
            <a:graphicFrameLocks noGrp="1"/>
          </p:cNvGraphicFramePr>
          <p:nvPr>
            <p:extLst>
              <p:ext uri="{D42A27DB-BD31-4B8C-83A1-F6EECF244321}">
                <p14:modId xmlns:p14="http://schemas.microsoft.com/office/powerpoint/2010/main" val="1400022756"/>
              </p:ext>
            </p:extLst>
          </p:nvPr>
        </p:nvGraphicFramePr>
        <p:xfrm>
          <a:off x="890133" y="1597208"/>
          <a:ext cx="2686557" cy="548640"/>
        </p:xfrm>
        <a:graphic>
          <a:graphicData uri="http://schemas.openxmlformats.org/drawingml/2006/table">
            <a:tbl>
              <a:tblPr bandRow="1">
                <a:tableStyleId>{3C2FFA5D-87B4-456A-9821-1D502468CF0F}</a:tableStyleId>
              </a:tblPr>
              <a:tblGrid>
                <a:gridCol w="895519"/>
                <a:gridCol w="895519"/>
                <a:gridCol w="895519"/>
              </a:tblGrid>
              <a:tr h="212471">
                <a:tc>
                  <a:txBody>
                    <a:bodyPr/>
                    <a:lstStyle/>
                    <a:p>
                      <a:r>
                        <a:rPr lang="en-US" sz="1200" dirty="0" smtClean="0"/>
                        <a:t>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err="1" smtClean="0"/>
                        <a:t>UoM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12471">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CU</a:t>
                      </a:r>
                      <a:r>
                        <a:rPr lang="zh-CN" altLang="en-US" sz="1200" baseline="30000" dirty="0" smtClean="0"/>
                        <a:t>*</a:t>
                      </a:r>
                      <a:endParaRPr lang="en-US" sz="12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492352291"/>
              </p:ext>
            </p:extLst>
          </p:nvPr>
        </p:nvGraphicFramePr>
        <p:xfrm>
          <a:off x="942732" y="2600200"/>
          <a:ext cx="2395239" cy="548640"/>
        </p:xfrm>
        <a:graphic>
          <a:graphicData uri="http://schemas.openxmlformats.org/drawingml/2006/table">
            <a:tbl>
              <a:tblPr bandRow="1">
                <a:tableStyleId>{3C2FFA5D-87B4-456A-9821-1D502468CF0F}</a:tableStyleId>
              </a:tblPr>
              <a:tblGrid>
                <a:gridCol w="798413"/>
                <a:gridCol w="798413"/>
                <a:gridCol w="798413"/>
              </a:tblGrid>
              <a:tr h="264017">
                <a:tc>
                  <a:txBody>
                    <a:bodyPr/>
                    <a:lstStyle/>
                    <a:p>
                      <a:r>
                        <a:rPr lang="en-US" sz="1200" dirty="0" smtClean="0"/>
                        <a:t>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err="1" smtClean="0"/>
                        <a:t>UoM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4017">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CU</a:t>
                      </a:r>
                      <a:r>
                        <a:rPr lang="zh-CN" altLang="en-US" sz="1200" baseline="30000" dirty="0" smtClean="0"/>
                        <a:t>*</a:t>
                      </a:r>
                      <a:endParaRPr lang="en-US" sz="12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991642856"/>
              </p:ext>
            </p:extLst>
          </p:nvPr>
        </p:nvGraphicFramePr>
        <p:xfrm>
          <a:off x="950824" y="3770378"/>
          <a:ext cx="1885442" cy="1104252"/>
        </p:xfrm>
        <a:graphic>
          <a:graphicData uri="http://schemas.openxmlformats.org/drawingml/2006/table">
            <a:tbl>
              <a:tblPr bandRow="1">
                <a:tableStyleId>{3C2FFA5D-87B4-456A-9821-1D502468CF0F}</a:tableStyleId>
              </a:tblPr>
              <a:tblGrid>
                <a:gridCol w="942721"/>
                <a:gridCol w="942721"/>
              </a:tblGrid>
              <a:tr h="281292">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Z-fields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Material</a:t>
                      </a:r>
                      <a:r>
                        <a:rPr lang="en-US" sz="1200" baseline="0" dirty="0" smtClean="0"/>
                        <a:t> #1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Material #2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200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Material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Rectangle 23"/>
          <p:cNvSpPr/>
          <p:nvPr/>
        </p:nvSpPr>
        <p:spPr bwMode="gray">
          <a:xfrm>
            <a:off x="6088583" y="1295528"/>
            <a:ext cx="2898300" cy="923148"/>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400" kern="0" noProof="0" dirty="0" smtClean="0">
                <a:ea typeface="Arial Unicode MS" pitchFamily="34" charset="-128"/>
                <a:cs typeface="Arial Unicode MS" pitchFamily="34" charset="-128"/>
              </a:rPr>
              <a:t>POB</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5" name="Rectangle 24"/>
          <p:cNvSpPr/>
          <p:nvPr/>
        </p:nvSpPr>
        <p:spPr bwMode="gray">
          <a:xfrm>
            <a:off x="5292639" y="3543918"/>
            <a:ext cx="1449826" cy="1623925"/>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kern="0" noProof="0" dirty="0" smtClean="0">
                <a:ea typeface="Arial Unicode MS" pitchFamily="34" charset="-128"/>
                <a:cs typeface="Arial Unicode MS" pitchFamily="34" charset="-128"/>
              </a:rPr>
              <a:t>FARR_D_FUFILLMENT</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graphicFrame>
        <p:nvGraphicFramePr>
          <p:cNvPr id="26" name="Table 25"/>
          <p:cNvGraphicFramePr>
            <a:graphicFrameLocks noGrp="1"/>
          </p:cNvGraphicFramePr>
          <p:nvPr>
            <p:extLst>
              <p:ext uri="{D42A27DB-BD31-4B8C-83A1-F6EECF244321}">
                <p14:modId xmlns:p14="http://schemas.microsoft.com/office/powerpoint/2010/main" val="995628298"/>
              </p:ext>
            </p:extLst>
          </p:nvPr>
        </p:nvGraphicFramePr>
        <p:xfrm>
          <a:off x="5505055" y="3970224"/>
          <a:ext cx="942721" cy="1097280"/>
        </p:xfrm>
        <a:graphic>
          <a:graphicData uri="http://schemas.openxmlformats.org/drawingml/2006/table">
            <a:tbl>
              <a:tblPr bandRow="1">
                <a:tableStyleId>{3C2FFA5D-87B4-456A-9821-1D502468CF0F}</a:tableStyleId>
              </a:tblPr>
              <a:tblGrid>
                <a:gridCol w="942721"/>
              </a:tblGrid>
              <a:tr h="212506">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200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4044867152"/>
              </p:ext>
            </p:extLst>
          </p:nvPr>
        </p:nvGraphicFramePr>
        <p:xfrm>
          <a:off x="6178269" y="1558242"/>
          <a:ext cx="2622498" cy="548640"/>
        </p:xfrm>
        <a:graphic>
          <a:graphicData uri="http://schemas.openxmlformats.org/drawingml/2006/table">
            <a:tbl>
              <a:tblPr bandRow="1">
                <a:tableStyleId>{3C2FFA5D-87B4-456A-9821-1D502468CF0F}</a:tableStyleId>
              </a:tblPr>
              <a:tblGrid>
                <a:gridCol w="874166"/>
                <a:gridCol w="874166"/>
                <a:gridCol w="874166"/>
              </a:tblGrid>
              <a:tr h="252824">
                <a:tc>
                  <a:txBody>
                    <a:bodyPr/>
                    <a:lstStyle/>
                    <a:p>
                      <a:r>
                        <a:rPr lang="en-US" sz="1200" dirty="0" smtClean="0"/>
                        <a:t>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err="1" smtClean="0"/>
                        <a:t>UoM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2824">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CU</a:t>
                      </a:r>
                      <a:r>
                        <a:rPr lang="zh-CN" altLang="en-US" sz="1200" baseline="30000" dirty="0" smtClean="0"/>
                        <a:t>*</a:t>
                      </a:r>
                      <a:endParaRPr lang="en-US" sz="12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8" name="Rectangle 27"/>
          <p:cNvSpPr/>
          <p:nvPr/>
        </p:nvSpPr>
        <p:spPr bwMode="gray">
          <a:xfrm>
            <a:off x="6072399" y="2439141"/>
            <a:ext cx="2637999" cy="906309"/>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Invoice RAI</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aphicFrame>
        <p:nvGraphicFramePr>
          <p:cNvPr id="29" name="Table 28"/>
          <p:cNvGraphicFramePr>
            <a:graphicFrameLocks noGrp="1"/>
          </p:cNvGraphicFramePr>
          <p:nvPr>
            <p:extLst>
              <p:ext uri="{D42A27DB-BD31-4B8C-83A1-F6EECF244321}">
                <p14:modId xmlns:p14="http://schemas.microsoft.com/office/powerpoint/2010/main" val="2386450484"/>
              </p:ext>
            </p:extLst>
          </p:nvPr>
        </p:nvGraphicFramePr>
        <p:xfrm>
          <a:off x="6162085" y="2734289"/>
          <a:ext cx="2395239" cy="548640"/>
        </p:xfrm>
        <a:graphic>
          <a:graphicData uri="http://schemas.openxmlformats.org/drawingml/2006/table">
            <a:tbl>
              <a:tblPr bandRow="1">
                <a:tableStyleId>{3C2FFA5D-87B4-456A-9821-1D502468CF0F}</a:tableStyleId>
              </a:tblPr>
              <a:tblGrid>
                <a:gridCol w="798413"/>
                <a:gridCol w="798413"/>
                <a:gridCol w="798413"/>
              </a:tblGrid>
              <a:tr h="264017">
                <a:tc>
                  <a:txBody>
                    <a:bodyPr/>
                    <a:lstStyle/>
                    <a:p>
                      <a:r>
                        <a:rPr lang="en-US" sz="1200" dirty="0" smtClean="0"/>
                        <a:t>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err="1" smtClean="0"/>
                        <a:t>UoM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4017">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CU</a:t>
                      </a:r>
                      <a:r>
                        <a:rPr lang="zh-CN" altLang="en-US" sz="1200" baseline="30000" dirty="0" smtClean="0"/>
                        <a:t>*</a:t>
                      </a:r>
                      <a:endParaRPr lang="en-US" sz="12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0" name="Rectangle 29"/>
          <p:cNvSpPr/>
          <p:nvPr/>
        </p:nvSpPr>
        <p:spPr bwMode="gray">
          <a:xfrm>
            <a:off x="7246757" y="3562270"/>
            <a:ext cx="1757322" cy="1139998"/>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200" kern="0" noProof="0" dirty="0" smtClean="0">
                <a:ea typeface="Arial Unicode MS" pitchFamily="34" charset="-128"/>
                <a:cs typeface="Arial Unicode MS" pitchFamily="34" charset="-128"/>
              </a:rPr>
              <a:t>FARR_D_DEFITEM</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graphicFrame>
        <p:nvGraphicFramePr>
          <p:cNvPr id="31" name="Table 30"/>
          <p:cNvGraphicFramePr>
            <a:graphicFrameLocks noGrp="1"/>
          </p:cNvGraphicFramePr>
          <p:nvPr>
            <p:extLst>
              <p:ext uri="{D42A27DB-BD31-4B8C-83A1-F6EECF244321}">
                <p14:modId xmlns:p14="http://schemas.microsoft.com/office/powerpoint/2010/main" val="3184016988"/>
              </p:ext>
            </p:extLst>
          </p:nvPr>
        </p:nvGraphicFramePr>
        <p:xfrm>
          <a:off x="7325321" y="3877705"/>
          <a:ext cx="1600194" cy="756573"/>
        </p:xfrm>
        <a:graphic>
          <a:graphicData uri="http://schemas.openxmlformats.org/drawingml/2006/table">
            <a:tbl>
              <a:tblPr bandRow="1">
                <a:tableStyleId>{3C2FFA5D-87B4-456A-9821-1D502468CF0F}</a:tableStyleId>
              </a:tblPr>
              <a:tblGrid>
                <a:gridCol w="800097"/>
                <a:gridCol w="800097"/>
              </a:tblGrid>
              <a:tr h="419122">
                <a:tc>
                  <a:txBody>
                    <a:bodyPr/>
                    <a:lstStyle/>
                    <a:p>
                      <a:r>
                        <a:rPr lang="en-US" sz="1200" dirty="0" smtClean="0"/>
                        <a:t>Delta</a:t>
                      </a:r>
                      <a:r>
                        <a:rPr lang="en-US" sz="1200" baseline="0" dirty="0" smtClean="0"/>
                        <a:t> Rev</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373">
                <a:tc>
                  <a:txBody>
                    <a:bodyPr/>
                    <a:lstStyle/>
                    <a:p>
                      <a:r>
                        <a:rPr lang="en-US" sz="1200" dirty="0" smtClean="0"/>
                        <a:t>$320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320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2" name="Rectangle 31"/>
          <p:cNvSpPr/>
          <p:nvPr/>
        </p:nvSpPr>
        <p:spPr bwMode="gray">
          <a:xfrm>
            <a:off x="4130984" y="1396618"/>
            <a:ext cx="1532094" cy="572407"/>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Mapping table</a:t>
            </a:r>
            <a:br>
              <a:rPr lang="en-US" sz="1000" kern="0" dirty="0" smtClean="0">
                <a:ea typeface="Arial Unicode MS" pitchFamily="34" charset="-128"/>
                <a:cs typeface="Arial Unicode MS" pitchFamily="34" charset="-128"/>
              </a:rPr>
            </a:br>
            <a:r>
              <a:rPr lang="en-US" sz="1000" kern="0" dirty="0" smtClean="0">
                <a:ea typeface="Arial Unicode MS" pitchFamily="34" charset="-128"/>
                <a:cs typeface="Arial Unicode MS" pitchFamily="34" charset="-128"/>
              </a:rPr>
              <a:t>FARR_D_MAPPING</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3" name="Rectangle 32"/>
          <p:cNvSpPr/>
          <p:nvPr/>
        </p:nvSpPr>
        <p:spPr bwMode="gray">
          <a:xfrm>
            <a:off x="4095918" y="2475797"/>
            <a:ext cx="1567159" cy="572407"/>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Mapping table</a:t>
            </a:r>
            <a:br>
              <a:rPr lang="en-US" sz="1000" kern="0" dirty="0" smtClean="0">
                <a:ea typeface="Arial Unicode MS" pitchFamily="34" charset="-128"/>
                <a:cs typeface="Arial Unicode MS" pitchFamily="34" charset="-128"/>
              </a:rPr>
            </a:br>
            <a:r>
              <a:rPr lang="en-US" sz="1000" kern="0" dirty="0" smtClean="0">
                <a:ea typeface="Arial Unicode MS" pitchFamily="34" charset="-128"/>
                <a:cs typeface="Arial Unicode MS" pitchFamily="34" charset="-128"/>
              </a:rPr>
              <a:t>FARR_D_MAPPING</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9382276" y="2525370"/>
            <a:ext cx="2362406" cy="1196642"/>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200" kern="0" noProof="0" dirty="0" smtClean="0">
                <a:ea typeface="Arial Unicode MS" pitchFamily="34" charset="-128"/>
                <a:cs typeface="Arial Unicode MS" pitchFamily="34" charset="-128"/>
              </a:rPr>
              <a:t>FARR_D_POSTING</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graphicFrame>
        <p:nvGraphicFramePr>
          <p:cNvPr id="35" name="Table 34"/>
          <p:cNvGraphicFramePr>
            <a:graphicFrameLocks noGrp="1"/>
          </p:cNvGraphicFramePr>
          <p:nvPr>
            <p:extLst>
              <p:ext uri="{D42A27DB-BD31-4B8C-83A1-F6EECF244321}">
                <p14:modId xmlns:p14="http://schemas.microsoft.com/office/powerpoint/2010/main" val="2045050269"/>
              </p:ext>
            </p:extLst>
          </p:nvPr>
        </p:nvGraphicFramePr>
        <p:xfrm>
          <a:off x="9652452" y="2842194"/>
          <a:ext cx="1951526" cy="731520"/>
        </p:xfrm>
        <a:graphic>
          <a:graphicData uri="http://schemas.openxmlformats.org/drawingml/2006/table">
            <a:tbl>
              <a:tblPr bandRow="1">
                <a:tableStyleId>{3C2FFA5D-87B4-456A-9821-1D502468CF0F}</a:tableStyleId>
              </a:tblPr>
              <a:tblGrid>
                <a:gridCol w="975763"/>
                <a:gridCol w="975763"/>
              </a:tblGrid>
              <a:tr h="226576">
                <a:tc>
                  <a:txBody>
                    <a:bodyPr/>
                    <a:lstStyle/>
                    <a:p>
                      <a:r>
                        <a:rPr lang="en-US" sz="1200" dirty="0" smtClean="0"/>
                        <a:t>Posting</a:t>
                      </a:r>
                      <a:r>
                        <a:rPr lang="en-US" sz="1200" baseline="0" dirty="0" smtClean="0"/>
                        <a:t> Cat.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smtClean="0"/>
                        <a:t>Amount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5946">
                <a:tc>
                  <a:txBody>
                    <a:bodyPr/>
                    <a:lstStyle/>
                    <a:p>
                      <a:r>
                        <a:rPr lang="en-US" sz="1200" dirty="0" smtClean="0"/>
                        <a:t>Revenue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320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7" name="Rectangle 36"/>
          <p:cNvSpPr/>
          <p:nvPr/>
        </p:nvSpPr>
        <p:spPr bwMode="gray">
          <a:xfrm>
            <a:off x="3312338" y="3681041"/>
            <a:ext cx="1567159" cy="572407"/>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Mapping table</a:t>
            </a:r>
            <a:br>
              <a:rPr lang="en-US" sz="1000" kern="0" dirty="0" smtClean="0">
                <a:ea typeface="Arial Unicode MS" pitchFamily="34" charset="-128"/>
                <a:cs typeface="Arial Unicode MS" pitchFamily="34" charset="-128"/>
              </a:rPr>
            </a:br>
            <a:r>
              <a:rPr lang="en-US" sz="1000" kern="0" dirty="0" smtClean="0">
                <a:ea typeface="Arial Unicode MS" pitchFamily="34" charset="-128"/>
                <a:cs typeface="Arial Unicode MS" pitchFamily="34" charset="-128"/>
              </a:rPr>
              <a:t>FARR_D_MAPPING</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44" name="Straight Arrow Connector 43"/>
          <p:cNvCxnSpPr/>
          <p:nvPr/>
        </p:nvCxnSpPr>
        <p:spPr>
          <a:xfrm flipH="1">
            <a:off x="8925515" y="3455299"/>
            <a:ext cx="726937" cy="10635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6456464" y="4370237"/>
            <a:ext cx="790293" cy="4801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6434268" y="4518864"/>
            <a:ext cx="812490" cy="17018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6443735" y="4634278"/>
            <a:ext cx="803022" cy="2860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897031" y="3987081"/>
            <a:ext cx="395608"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3034514" y="3987081"/>
            <a:ext cx="194208"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81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t>
            </a:r>
            <a:r>
              <a:rPr lang="en-US" altLang="zh-CN" dirty="0" smtClean="0"/>
              <a:t>Reporting </a:t>
            </a:r>
            <a:r>
              <a:rPr lang="en-US" dirty="0" smtClean="0"/>
              <a:t>Requirement on Allocation (1)</a:t>
            </a:r>
            <a:endParaRPr lang="en-US" dirty="0"/>
          </a:p>
        </p:txBody>
      </p:sp>
      <p:sp>
        <p:nvSpPr>
          <p:cNvPr id="7" name="Rectangle 6"/>
          <p:cNvSpPr/>
          <p:nvPr/>
        </p:nvSpPr>
        <p:spPr bwMode="gray">
          <a:xfrm>
            <a:off x="4478945" y="3107342"/>
            <a:ext cx="2047285" cy="45315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Customer</a:t>
            </a:r>
            <a:r>
              <a:rPr kumimoji="0" lang="en-US" sz="2000" b="0" i="0" u="none" strike="noStrike" kern="0" cap="none" spc="0" normalizeH="0" noProof="0" dirty="0" smtClean="0">
                <a:ln>
                  <a:noFill/>
                </a:ln>
                <a:effectLst/>
                <a:uLnTx/>
                <a:uFillTx/>
                <a:ea typeface="Arial Unicode MS" pitchFamily="34" charset="-128"/>
                <a:cs typeface="Arial Unicode MS" pitchFamily="34" charset="-128"/>
              </a:rPr>
              <a:t> logic</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aphicFrame>
        <p:nvGraphicFramePr>
          <p:cNvPr id="15" name="Table 14"/>
          <p:cNvGraphicFramePr>
            <a:graphicFrameLocks noGrp="1"/>
          </p:cNvGraphicFramePr>
          <p:nvPr>
            <p:extLst>
              <p:ext uri="{D42A27DB-BD31-4B8C-83A1-F6EECF244321}">
                <p14:modId xmlns:p14="http://schemas.microsoft.com/office/powerpoint/2010/main" val="2278130132"/>
              </p:ext>
            </p:extLst>
          </p:nvPr>
        </p:nvGraphicFramePr>
        <p:xfrm>
          <a:off x="414124" y="1592917"/>
          <a:ext cx="3826103" cy="1259840"/>
        </p:xfrm>
        <a:graphic>
          <a:graphicData uri="http://schemas.openxmlformats.org/drawingml/2006/table">
            <a:tbl>
              <a:tblPr firstRow="1" bandRow="1">
                <a:tableStyleId>{3C2FFA5D-87B4-456A-9821-1D502468CF0F}</a:tableStyleId>
              </a:tblPr>
              <a:tblGrid>
                <a:gridCol w="1097394"/>
                <a:gridCol w="1127387"/>
                <a:gridCol w="1601322"/>
              </a:tblGrid>
              <a:tr h="370840">
                <a:tc>
                  <a:txBody>
                    <a:bodyPr/>
                    <a:lstStyle/>
                    <a:p>
                      <a:r>
                        <a:rPr lang="en-US" altLang="zh-CN" sz="1400" dirty="0" smtClean="0"/>
                        <a:t>Sending POB</a:t>
                      </a:r>
                      <a:endParaRPr lang="en-US" sz="1400" dirty="0"/>
                    </a:p>
                  </a:txBody>
                  <a:tcPr/>
                </a:tc>
                <a:tc>
                  <a:txBody>
                    <a:bodyPr/>
                    <a:lstStyle/>
                    <a:p>
                      <a:r>
                        <a:rPr lang="en-US" sz="1400" dirty="0" smtClean="0"/>
                        <a:t>Allocation</a:t>
                      </a:r>
                      <a:r>
                        <a:rPr lang="en-US" sz="1400" baseline="0" dirty="0" smtClean="0"/>
                        <a:t> Difference</a:t>
                      </a:r>
                      <a:endParaRPr lang="en-US" sz="1400" dirty="0"/>
                    </a:p>
                  </a:txBody>
                  <a:tcPr/>
                </a:tc>
                <a:tc>
                  <a:txBody>
                    <a:bodyPr/>
                    <a:lstStyle/>
                    <a:p>
                      <a:r>
                        <a:rPr lang="en-US" altLang="zh-CN" sz="1400" dirty="0" smtClean="0"/>
                        <a:t>Profit</a:t>
                      </a:r>
                      <a:r>
                        <a:rPr lang="en-US" altLang="zh-CN" sz="1400" baseline="0" dirty="0" smtClean="0"/>
                        <a:t> Center</a:t>
                      </a:r>
                      <a:endParaRPr lang="en-US" sz="1400" dirty="0"/>
                    </a:p>
                  </a:txBody>
                  <a:tcPr/>
                </a:tc>
              </a:tr>
              <a:tr h="370840">
                <a:tc>
                  <a:txBody>
                    <a:bodyPr/>
                    <a:lstStyle/>
                    <a:p>
                      <a:r>
                        <a:rPr lang="en-US" sz="1400" dirty="0" smtClean="0"/>
                        <a:t>POB</a:t>
                      </a:r>
                      <a:r>
                        <a:rPr lang="en-US" sz="1400" baseline="0" dirty="0" smtClean="0"/>
                        <a:t> #1</a:t>
                      </a:r>
                      <a:endParaRPr lang="en-US" sz="1400" dirty="0"/>
                    </a:p>
                  </a:txBody>
                  <a:tcPr/>
                </a:tc>
                <a:tc>
                  <a:txBody>
                    <a:bodyPr/>
                    <a:lstStyle/>
                    <a:p>
                      <a:r>
                        <a:rPr lang="en-US" sz="1400" dirty="0" smtClean="0"/>
                        <a:t>-60</a:t>
                      </a:r>
                      <a:endParaRPr lang="en-US" sz="1400" dirty="0"/>
                    </a:p>
                  </a:txBody>
                  <a:tcPr/>
                </a:tc>
                <a:tc>
                  <a:txBody>
                    <a:bodyPr/>
                    <a:lstStyle/>
                    <a:p>
                      <a:r>
                        <a:rPr lang="en-US" sz="1400" dirty="0" smtClean="0"/>
                        <a:t>PC1</a:t>
                      </a:r>
                      <a:endParaRPr lang="en-US" sz="1400" dirty="0"/>
                    </a:p>
                  </a:txBody>
                  <a:tcPr/>
                </a:tc>
              </a:tr>
              <a:tr h="370840">
                <a:tc>
                  <a:txBody>
                    <a:bodyPr/>
                    <a:lstStyle/>
                    <a:p>
                      <a:r>
                        <a:rPr lang="en-US" sz="1400" dirty="0" smtClean="0"/>
                        <a:t>POB</a:t>
                      </a:r>
                      <a:r>
                        <a:rPr lang="en-US" sz="1400" baseline="0" dirty="0" smtClean="0"/>
                        <a:t> #2</a:t>
                      </a:r>
                      <a:endParaRPr lang="en-US" sz="1400" dirty="0"/>
                    </a:p>
                  </a:txBody>
                  <a:tcPr/>
                </a:tc>
                <a:tc>
                  <a:txBody>
                    <a:bodyPr/>
                    <a:lstStyle/>
                    <a:p>
                      <a:r>
                        <a:rPr lang="en-US" sz="1400" dirty="0" smtClean="0"/>
                        <a:t>-60</a:t>
                      </a:r>
                      <a:endParaRPr lang="en-US" sz="1400" dirty="0"/>
                    </a:p>
                  </a:txBody>
                  <a:tcPr/>
                </a:tc>
                <a:tc>
                  <a:txBody>
                    <a:bodyPr/>
                    <a:lstStyle/>
                    <a:p>
                      <a:r>
                        <a:rPr lang="en-US" sz="1400" dirty="0" smtClean="0"/>
                        <a:t>PC2</a:t>
                      </a:r>
                      <a:endParaRPr lang="en-US" sz="1400"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75448924"/>
              </p:ext>
            </p:extLst>
          </p:nvPr>
        </p:nvGraphicFramePr>
        <p:xfrm>
          <a:off x="4478945" y="3758436"/>
          <a:ext cx="4600319" cy="1951497"/>
        </p:xfrm>
        <a:graphic>
          <a:graphicData uri="http://schemas.openxmlformats.org/drawingml/2006/table">
            <a:tbl>
              <a:tblPr firstRow="1" bandRow="1">
                <a:tableStyleId>{3C2FFA5D-87B4-456A-9821-1D502468CF0F}</a:tableStyleId>
              </a:tblPr>
              <a:tblGrid>
                <a:gridCol w="1065974"/>
                <a:gridCol w="1053819"/>
                <a:gridCol w="774980"/>
                <a:gridCol w="1705546"/>
              </a:tblGrid>
              <a:tr h="838977">
                <a:tc>
                  <a:txBody>
                    <a:bodyPr/>
                    <a:lstStyle/>
                    <a:p>
                      <a:r>
                        <a:rPr lang="en-US" sz="1400" dirty="0" smtClean="0"/>
                        <a:t>Receiving</a:t>
                      </a:r>
                      <a:r>
                        <a:rPr lang="en-US" sz="1400" baseline="0" dirty="0" smtClean="0"/>
                        <a:t> POB</a:t>
                      </a:r>
                      <a:endParaRPr lang="en-US" sz="1400" dirty="0"/>
                    </a:p>
                  </a:txBody>
                  <a:tcPr/>
                </a:tc>
                <a:tc>
                  <a:txBody>
                    <a:bodyPr/>
                    <a:lstStyle/>
                    <a:p>
                      <a:r>
                        <a:rPr lang="en-US" sz="1400" dirty="0" smtClean="0"/>
                        <a:t>Allocation</a:t>
                      </a:r>
                      <a:r>
                        <a:rPr lang="en-US" sz="1400" baseline="0" dirty="0" smtClean="0"/>
                        <a:t> Difference</a:t>
                      </a:r>
                      <a:endParaRPr lang="en-US" sz="1400" dirty="0"/>
                    </a:p>
                  </a:txBody>
                  <a:tcPr/>
                </a:tc>
                <a:tc>
                  <a:txBody>
                    <a:bodyPr/>
                    <a:lstStyle/>
                    <a:p>
                      <a:r>
                        <a:rPr lang="en-US" sz="1400" dirty="0" smtClean="0"/>
                        <a:t>Profit</a:t>
                      </a:r>
                      <a:r>
                        <a:rPr lang="en-US" sz="1400" baseline="0" dirty="0" smtClean="0"/>
                        <a:t> Center</a:t>
                      </a:r>
                      <a:endParaRPr lang="en-US" sz="1400" dirty="0"/>
                    </a:p>
                  </a:txBody>
                  <a:tcPr/>
                </a:tc>
                <a:tc>
                  <a:txBody>
                    <a:bodyPr/>
                    <a:lstStyle/>
                    <a:p>
                      <a:r>
                        <a:rPr lang="en-US" altLang="zh-CN" sz="1400" dirty="0" smtClean="0"/>
                        <a:t>Allocated </a:t>
                      </a:r>
                      <a:br>
                        <a:rPr lang="en-US" altLang="zh-CN" sz="1400" dirty="0" smtClean="0"/>
                      </a:br>
                      <a:r>
                        <a:rPr lang="en-US" altLang="zh-CN" sz="1400" dirty="0" smtClean="0"/>
                        <a:t>from</a:t>
                      </a:r>
                      <a:endParaRPr lang="en-US" sz="1400" dirty="0"/>
                    </a:p>
                  </a:txBody>
                  <a:tcPr/>
                </a:tc>
              </a:tr>
              <a:tr h="370840">
                <a:tc>
                  <a:txBody>
                    <a:bodyPr/>
                    <a:lstStyle/>
                    <a:p>
                      <a:r>
                        <a:rPr lang="en-US" sz="1400" dirty="0" smtClean="0"/>
                        <a:t>POB</a:t>
                      </a:r>
                      <a:r>
                        <a:rPr lang="en-US" sz="1400" baseline="0" dirty="0" smtClean="0"/>
                        <a:t> #3</a:t>
                      </a:r>
                      <a:endParaRPr lang="en-US" sz="1400" dirty="0"/>
                    </a:p>
                  </a:txBody>
                  <a:tcPr/>
                </a:tc>
                <a:tc>
                  <a:txBody>
                    <a:bodyPr/>
                    <a:lstStyle/>
                    <a:p>
                      <a:r>
                        <a:rPr lang="en-US" sz="1400" dirty="0" smtClean="0"/>
                        <a:t>+20</a:t>
                      </a:r>
                      <a:endParaRPr lang="en-US" sz="1400" dirty="0"/>
                    </a:p>
                  </a:txBody>
                  <a:tcPr/>
                </a:tc>
                <a:tc>
                  <a:txBody>
                    <a:bodyPr/>
                    <a:lstStyle/>
                    <a:p>
                      <a:r>
                        <a:rPr lang="en-US" sz="1400" dirty="0" smtClean="0"/>
                        <a:t>PC3</a:t>
                      </a:r>
                      <a:endParaRPr lang="en-US" sz="1400" dirty="0"/>
                    </a:p>
                  </a:txBody>
                  <a:tcPr/>
                </a:tc>
                <a:tc>
                  <a:txBody>
                    <a:bodyPr/>
                    <a:lstStyle/>
                    <a:p>
                      <a:r>
                        <a:rPr lang="en-US" sz="1400" dirty="0" smtClean="0"/>
                        <a:t>+20 POB#1/PC1</a:t>
                      </a:r>
                      <a:endParaRPr lang="en-US" sz="1400" dirty="0"/>
                    </a:p>
                  </a:txBody>
                  <a:tcPr/>
                </a:tc>
              </a:tr>
              <a:tr h="370840">
                <a:tc>
                  <a:txBody>
                    <a:bodyPr/>
                    <a:lstStyle/>
                    <a:p>
                      <a:r>
                        <a:rPr lang="en-US" sz="1400" dirty="0" smtClean="0"/>
                        <a:t>POB</a:t>
                      </a:r>
                      <a:r>
                        <a:rPr lang="en-US" sz="1400" baseline="0" dirty="0" smtClean="0"/>
                        <a:t> #4</a:t>
                      </a:r>
                      <a:endParaRPr lang="en-US" sz="1400" dirty="0"/>
                    </a:p>
                  </a:txBody>
                  <a:tcPr/>
                </a:tc>
                <a:tc>
                  <a:txBody>
                    <a:bodyPr/>
                    <a:lstStyle/>
                    <a:p>
                      <a:r>
                        <a:rPr lang="en-US" sz="1400" dirty="0" smtClean="0"/>
                        <a:t>+100</a:t>
                      </a:r>
                      <a:endParaRPr lang="en-US" sz="1400" dirty="0"/>
                    </a:p>
                  </a:txBody>
                  <a:tcPr/>
                </a:tc>
                <a:tc>
                  <a:txBody>
                    <a:bodyPr/>
                    <a:lstStyle/>
                    <a:p>
                      <a:r>
                        <a:rPr lang="en-US" sz="1400" dirty="0" smtClean="0"/>
                        <a:t>PC4</a:t>
                      </a:r>
                      <a:endParaRPr lang="en-US" sz="1400" dirty="0"/>
                    </a:p>
                  </a:txBody>
                  <a:tcPr/>
                </a:tc>
                <a:tc>
                  <a:txBody>
                    <a:bodyPr/>
                    <a:lstStyle/>
                    <a:p>
                      <a:r>
                        <a:rPr lang="en-US" sz="1400" baseline="0" dirty="0" smtClean="0"/>
                        <a:t>+40 POB#1/PC1</a:t>
                      </a:r>
                      <a:endParaRPr lang="en-US" sz="1400" dirty="0"/>
                    </a:p>
                  </a:txBody>
                  <a:tcPr/>
                </a:tc>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smtClean="0"/>
                        <a:t>+60 POB#2</a:t>
                      </a:r>
                      <a:r>
                        <a:rPr lang="en-US" sz="1400" baseline="0" dirty="0" smtClean="0"/>
                        <a:t>/PC2</a:t>
                      </a:r>
                      <a:endParaRPr lang="en-US" sz="1400" dirty="0"/>
                    </a:p>
                  </a:txBody>
                  <a:tcPr/>
                </a:tc>
              </a:tr>
            </a:tbl>
          </a:graphicData>
        </a:graphic>
      </p:graphicFrame>
      <p:sp>
        <p:nvSpPr>
          <p:cNvPr id="18" name="Down Arrow 17"/>
          <p:cNvSpPr/>
          <p:nvPr/>
        </p:nvSpPr>
        <p:spPr bwMode="gray">
          <a:xfrm>
            <a:off x="2403335" y="3050697"/>
            <a:ext cx="347957" cy="509799"/>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aphicFrame>
        <p:nvGraphicFramePr>
          <p:cNvPr id="19" name="Table 18"/>
          <p:cNvGraphicFramePr>
            <a:graphicFrameLocks noGrp="1"/>
          </p:cNvGraphicFramePr>
          <p:nvPr>
            <p:extLst>
              <p:ext uri="{D42A27DB-BD31-4B8C-83A1-F6EECF244321}">
                <p14:modId xmlns:p14="http://schemas.microsoft.com/office/powerpoint/2010/main" val="1833996365"/>
              </p:ext>
            </p:extLst>
          </p:nvPr>
        </p:nvGraphicFramePr>
        <p:xfrm>
          <a:off x="414123" y="3758436"/>
          <a:ext cx="3826103" cy="1259840"/>
        </p:xfrm>
        <a:graphic>
          <a:graphicData uri="http://schemas.openxmlformats.org/drawingml/2006/table">
            <a:tbl>
              <a:tblPr firstRow="1" bandRow="1">
                <a:tableStyleId>{3C2FFA5D-87B4-456A-9821-1D502468CF0F}</a:tableStyleId>
              </a:tblPr>
              <a:tblGrid>
                <a:gridCol w="1111756"/>
                <a:gridCol w="1098664"/>
                <a:gridCol w="1615683"/>
              </a:tblGrid>
              <a:tr h="370840">
                <a:tc>
                  <a:txBody>
                    <a:bodyPr/>
                    <a:lstStyle/>
                    <a:p>
                      <a:r>
                        <a:rPr lang="en-US" sz="1400" dirty="0" smtClean="0"/>
                        <a:t>Receiving</a:t>
                      </a:r>
                      <a:r>
                        <a:rPr lang="en-US" sz="1400" baseline="0" dirty="0" smtClean="0"/>
                        <a:t> POB</a:t>
                      </a:r>
                      <a:endParaRPr lang="en-US" sz="1400" dirty="0"/>
                    </a:p>
                  </a:txBody>
                  <a:tcPr/>
                </a:tc>
                <a:tc>
                  <a:txBody>
                    <a:bodyPr/>
                    <a:lstStyle/>
                    <a:p>
                      <a:r>
                        <a:rPr lang="en-US" sz="1400" dirty="0" smtClean="0"/>
                        <a:t>Allocation</a:t>
                      </a:r>
                      <a:r>
                        <a:rPr lang="en-US" sz="1400" baseline="0" dirty="0" smtClean="0"/>
                        <a:t> Difference</a:t>
                      </a:r>
                      <a:endParaRPr lang="en-US" sz="1400" dirty="0"/>
                    </a:p>
                  </a:txBody>
                  <a:tcPr/>
                </a:tc>
                <a:tc>
                  <a:txBody>
                    <a:bodyPr/>
                    <a:lstStyle/>
                    <a:p>
                      <a:r>
                        <a:rPr lang="en-US" sz="1400" dirty="0" smtClean="0"/>
                        <a:t>Profit</a:t>
                      </a:r>
                      <a:r>
                        <a:rPr lang="en-US" sz="1400" baseline="0" dirty="0" smtClean="0"/>
                        <a:t> Center</a:t>
                      </a:r>
                      <a:endParaRPr lang="en-US" sz="1400" dirty="0"/>
                    </a:p>
                  </a:txBody>
                  <a:tcPr/>
                </a:tc>
              </a:tr>
              <a:tr h="370840">
                <a:tc>
                  <a:txBody>
                    <a:bodyPr/>
                    <a:lstStyle/>
                    <a:p>
                      <a:r>
                        <a:rPr lang="en-US" sz="1400" dirty="0" smtClean="0"/>
                        <a:t>POB</a:t>
                      </a:r>
                      <a:r>
                        <a:rPr lang="en-US" sz="1400" baseline="0" dirty="0" smtClean="0"/>
                        <a:t> #3</a:t>
                      </a:r>
                      <a:endParaRPr lang="en-US" sz="1400" dirty="0"/>
                    </a:p>
                  </a:txBody>
                  <a:tcPr/>
                </a:tc>
                <a:tc>
                  <a:txBody>
                    <a:bodyPr/>
                    <a:lstStyle/>
                    <a:p>
                      <a:r>
                        <a:rPr lang="en-US" sz="1400" dirty="0" smtClean="0"/>
                        <a:t>+20</a:t>
                      </a:r>
                      <a:endParaRPr lang="en-US" sz="1400" dirty="0"/>
                    </a:p>
                  </a:txBody>
                  <a:tcPr/>
                </a:tc>
                <a:tc>
                  <a:txBody>
                    <a:bodyPr/>
                    <a:lstStyle/>
                    <a:p>
                      <a:r>
                        <a:rPr lang="en-US" sz="1400" dirty="0" smtClean="0"/>
                        <a:t>PC3</a:t>
                      </a:r>
                      <a:endParaRPr lang="en-US" sz="1400" dirty="0"/>
                    </a:p>
                  </a:txBody>
                  <a:tcPr/>
                </a:tc>
              </a:tr>
              <a:tr h="370840">
                <a:tc>
                  <a:txBody>
                    <a:bodyPr/>
                    <a:lstStyle/>
                    <a:p>
                      <a:r>
                        <a:rPr lang="en-US" sz="1400" dirty="0" smtClean="0"/>
                        <a:t>POB</a:t>
                      </a:r>
                      <a:r>
                        <a:rPr lang="en-US" sz="1400" baseline="0" dirty="0" smtClean="0"/>
                        <a:t> #4</a:t>
                      </a:r>
                      <a:endParaRPr lang="en-US" sz="1400" dirty="0"/>
                    </a:p>
                  </a:txBody>
                  <a:tcPr/>
                </a:tc>
                <a:tc>
                  <a:txBody>
                    <a:bodyPr/>
                    <a:lstStyle/>
                    <a:p>
                      <a:r>
                        <a:rPr lang="en-US" sz="1400" dirty="0" smtClean="0"/>
                        <a:t>+100</a:t>
                      </a:r>
                      <a:endParaRPr lang="en-US" sz="1400" dirty="0"/>
                    </a:p>
                  </a:txBody>
                  <a:tcPr/>
                </a:tc>
                <a:tc>
                  <a:txBody>
                    <a:bodyPr/>
                    <a:lstStyle/>
                    <a:p>
                      <a:r>
                        <a:rPr lang="en-US" sz="1400" dirty="0" smtClean="0"/>
                        <a:t>PC4</a:t>
                      </a:r>
                      <a:endParaRPr lang="en-US" sz="1400" dirty="0"/>
                    </a:p>
                  </a:txBody>
                  <a:tcPr/>
                </a:tc>
              </a:tr>
            </a:tbl>
          </a:graphicData>
        </a:graphic>
      </p:graphicFrame>
      <p:sp>
        <p:nvSpPr>
          <p:cNvPr id="21" name="Right Arrow 20"/>
          <p:cNvSpPr/>
          <p:nvPr/>
        </p:nvSpPr>
        <p:spPr bwMode="gray">
          <a:xfrm rot="2003454">
            <a:off x="3450211" y="3149956"/>
            <a:ext cx="798723" cy="207912"/>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507836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t>
            </a:r>
            <a:r>
              <a:rPr lang="en-US" altLang="zh-CN" dirty="0" smtClean="0"/>
              <a:t>Reporting </a:t>
            </a:r>
            <a:r>
              <a:rPr lang="en-US" dirty="0" smtClean="0"/>
              <a:t>Requirement on Allocation (2)</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3734162670"/>
              </p:ext>
            </p:extLst>
          </p:nvPr>
        </p:nvGraphicFramePr>
        <p:xfrm>
          <a:off x="323999" y="1753159"/>
          <a:ext cx="5556847" cy="1188720"/>
        </p:xfrm>
        <a:graphic>
          <a:graphicData uri="http://schemas.openxmlformats.org/drawingml/2006/table">
            <a:tbl>
              <a:tblPr firstRow="1" bandRow="1">
                <a:tableStyleId>{3C2FFA5D-87B4-456A-9821-1D502468CF0F}</a:tableStyleId>
              </a:tblPr>
              <a:tblGrid>
                <a:gridCol w="747665"/>
                <a:gridCol w="941795"/>
                <a:gridCol w="878952"/>
                <a:gridCol w="828725"/>
                <a:gridCol w="796388"/>
                <a:gridCol w="1363322"/>
              </a:tblGrid>
              <a:tr h="377497">
                <a:tc>
                  <a:txBody>
                    <a:bodyPr/>
                    <a:lstStyle/>
                    <a:p>
                      <a:r>
                        <a:rPr lang="en-US" altLang="zh-CN" sz="1000" dirty="0" smtClean="0"/>
                        <a:t>Sending POB</a:t>
                      </a:r>
                      <a:endParaRPr lang="en-US" sz="1000" dirty="0"/>
                    </a:p>
                  </a:txBody>
                  <a:tcPr anchor="ctr"/>
                </a:tc>
                <a:tc>
                  <a:txBody>
                    <a:bodyPr/>
                    <a:lstStyle/>
                    <a:p>
                      <a:r>
                        <a:rPr lang="en-US" sz="1000" dirty="0" smtClean="0"/>
                        <a:t>Transaction</a:t>
                      </a:r>
                      <a:r>
                        <a:rPr lang="en-US" sz="1000" baseline="0" dirty="0" smtClean="0"/>
                        <a:t> Price</a:t>
                      </a:r>
                      <a:endParaRPr lang="en-US" sz="1000" dirty="0"/>
                    </a:p>
                  </a:txBody>
                  <a:tcPr anchor="ctr"/>
                </a:tc>
                <a:tc>
                  <a:txBody>
                    <a:bodyPr/>
                    <a:lstStyle/>
                    <a:p>
                      <a:r>
                        <a:rPr lang="en-US" sz="1000" dirty="0" smtClean="0"/>
                        <a:t>Allocation</a:t>
                      </a:r>
                      <a:r>
                        <a:rPr lang="en-US" sz="1000" baseline="0" dirty="0" smtClean="0"/>
                        <a:t> Difference</a:t>
                      </a:r>
                      <a:endParaRPr lang="en-US" sz="1000" dirty="0"/>
                    </a:p>
                  </a:txBody>
                  <a:tcPr anchor="ctr"/>
                </a:tc>
                <a:tc>
                  <a:txBody>
                    <a:bodyPr/>
                    <a:lstStyle/>
                    <a:p>
                      <a:r>
                        <a:rPr lang="en-US" sz="1000" dirty="0" smtClean="0"/>
                        <a:t>Allocated Price</a:t>
                      </a:r>
                      <a:endParaRPr lang="en-US" sz="1000" dirty="0"/>
                    </a:p>
                  </a:txBody>
                  <a:tcPr anchor="ctr"/>
                </a:tc>
                <a:tc>
                  <a:txBody>
                    <a:bodyPr/>
                    <a:lstStyle/>
                    <a:p>
                      <a:r>
                        <a:rPr lang="en-US" sz="1000" dirty="0" smtClean="0"/>
                        <a:t>Fulfill</a:t>
                      </a:r>
                      <a:r>
                        <a:rPr lang="en-US" sz="1000" baseline="0" dirty="0" smtClean="0"/>
                        <a:t> type</a:t>
                      </a:r>
                      <a:endParaRPr lang="en-US" sz="1000" dirty="0"/>
                    </a:p>
                  </a:txBody>
                  <a:tcPr anchor="ctr"/>
                </a:tc>
                <a:tc>
                  <a:txBody>
                    <a:bodyPr/>
                    <a:lstStyle/>
                    <a:p>
                      <a:r>
                        <a:rPr lang="en-US" altLang="zh-CN" sz="1000" dirty="0" smtClean="0"/>
                        <a:t>Profit</a:t>
                      </a:r>
                      <a:r>
                        <a:rPr lang="en-US" altLang="zh-CN" sz="1000" baseline="0" dirty="0" smtClean="0"/>
                        <a:t> Center</a:t>
                      </a:r>
                      <a:endParaRPr lang="en-US" sz="1000" dirty="0"/>
                    </a:p>
                  </a:txBody>
                  <a:tcPr anchor="ctr"/>
                </a:tc>
              </a:tr>
              <a:tr h="358071">
                <a:tc>
                  <a:txBody>
                    <a:bodyPr/>
                    <a:lstStyle/>
                    <a:p>
                      <a:r>
                        <a:rPr lang="en-US" sz="1000" dirty="0" smtClean="0"/>
                        <a:t>POB</a:t>
                      </a:r>
                      <a:r>
                        <a:rPr lang="en-US" sz="1000" baseline="0" dirty="0" smtClean="0"/>
                        <a:t> #1</a:t>
                      </a:r>
                      <a:endParaRPr lang="en-US" sz="1000" dirty="0"/>
                    </a:p>
                  </a:txBody>
                  <a:tcPr anchor="ctr"/>
                </a:tc>
                <a:tc>
                  <a:txBody>
                    <a:bodyPr/>
                    <a:lstStyle/>
                    <a:p>
                      <a:r>
                        <a:rPr lang="en-US" sz="1000" dirty="0" smtClean="0"/>
                        <a:t>90</a:t>
                      </a:r>
                      <a:endParaRPr lang="en-US" sz="1000" dirty="0"/>
                    </a:p>
                  </a:txBody>
                  <a:tcPr anchor="ctr"/>
                </a:tc>
                <a:tc>
                  <a:txBody>
                    <a:bodyPr/>
                    <a:lstStyle/>
                    <a:p>
                      <a:r>
                        <a:rPr lang="en-US" sz="1000" dirty="0" smtClean="0"/>
                        <a:t>+60</a:t>
                      </a:r>
                      <a:endParaRPr lang="en-US" sz="1000" dirty="0"/>
                    </a:p>
                  </a:txBody>
                  <a:tcPr anchor="ctr"/>
                </a:tc>
                <a:tc>
                  <a:txBody>
                    <a:bodyPr/>
                    <a:lstStyle/>
                    <a:p>
                      <a:r>
                        <a:rPr lang="en-US" sz="1000" dirty="0" smtClean="0"/>
                        <a:t>150</a:t>
                      </a:r>
                      <a:endParaRPr lang="en-US" sz="1000" dirty="0"/>
                    </a:p>
                  </a:txBody>
                  <a:tcPr anchor="ctr"/>
                </a:tc>
                <a:tc>
                  <a:txBody>
                    <a:bodyPr/>
                    <a:lstStyle/>
                    <a:p>
                      <a:r>
                        <a:rPr lang="en-US" sz="1000" dirty="0" smtClean="0"/>
                        <a:t>Event</a:t>
                      </a:r>
                      <a:r>
                        <a:rPr lang="en-US" sz="1000" baseline="0" dirty="0" smtClean="0"/>
                        <a:t> based</a:t>
                      </a:r>
                      <a:endParaRPr lang="en-US" sz="1000" dirty="0"/>
                    </a:p>
                  </a:txBody>
                  <a:tcPr anchor="ctr"/>
                </a:tc>
                <a:tc>
                  <a:txBody>
                    <a:bodyPr/>
                    <a:lstStyle/>
                    <a:p>
                      <a:r>
                        <a:rPr lang="en-US" sz="1000" dirty="0" smtClean="0"/>
                        <a:t>PC1</a:t>
                      </a:r>
                      <a:endParaRPr lang="en-US" sz="1000" dirty="0"/>
                    </a:p>
                  </a:txBody>
                  <a:tcPr anchor="ctr"/>
                </a:tc>
              </a:tr>
              <a:tr h="358071">
                <a:tc>
                  <a:txBody>
                    <a:bodyPr/>
                    <a:lstStyle/>
                    <a:p>
                      <a:r>
                        <a:rPr lang="en-US" sz="1000" dirty="0" smtClean="0"/>
                        <a:t>POB</a:t>
                      </a:r>
                      <a:r>
                        <a:rPr lang="en-US" sz="1000" baseline="0" dirty="0" smtClean="0"/>
                        <a:t> #2</a:t>
                      </a:r>
                      <a:endParaRPr lang="en-US" sz="1000" dirty="0"/>
                    </a:p>
                  </a:txBody>
                  <a:tcPr anchor="ctr"/>
                </a:tc>
                <a:tc>
                  <a:txBody>
                    <a:bodyPr/>
                    <a:lstStyle/>
                    <a:p>
                      <a:r>
                        <a:rPr lang="en-US" sz="1000" dirty="0" smtClean="0"/>
                        <a:t>180</a:t>
                      </a:r>
                      <a:endParaRPr lang="en-US" sz="1000" dirty="0"/>
                    </a:p>
                  </a:txBody>
                  <a:tcPr anchor="ctr"/>
                </a:tc>
                <a:tc>
                  <a:txBody>
                    <a:bodyPr/>
                    <a:lstStyle/>
                    <a:p>
                      <a:r>
                        <a:rPr lang="en-US" sz="1000" dirty="0" smtClean="0"/>
                        <a:t>-60</a:t>
                      </a:r>
                      <a:endParaRPr lang="en-US" sz="1000" dirty="0"/>
                    </a:p>
                  </a:txBody>
                  <a:tcPr anchor="ctr"/>
                </a:tc>
                <a:tc>
                  <a:txBody>
                    <a:bodyPr/>
                    <a:lstStyle/>
                    <a:p>
                      <a:r>
                        <a:rPr lang="en-US" sz="1000" dirty="0" smtClean="0"/>
                        <a:t>120</a:t>
                      </a:r>
                      <a:endParaRPr lang="en-US" sz="1000" dirty="0"/>
                    </a:p>
                  </a:txBody>
                  <a:tcPr anchor="ctr"/>
                </a:tc>
                <a:tc>
                  <a:txBody>
                    <a:bodyPr/>
                    <a:lstStyle/>
                    <a:p>
                      <a:r>
                        <a:rPr lang="en-US" sz="1000" dirty="0" smtClean="0"/>
                        <a:t>Time-based</a:t>
                      </a:r>
                      <a:endParaRPr lang="en-US" sz="1000" dirty="0"/>
                    </a:p>
                  </a:txBody>
                  <a:tcPr anchor="ctr"/>
                </a:tc>
                <a:tc>
                  <a:txBody>
                    <a:bodyPr/>
                    <a:lstStyle/>
                    <a:p>
                      <a:r>
                        <a:rPr lang="en-US" sz="1000" dirty="0" smtClean="0"/>
                        <a:t>PC2</a:t>
                      </a:r>
                      <a:endParaRPr lang="en-US" sz="1000" dirty="0"/>
                    </a:p>
                  </a:txBody>
                  <a:tcPr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79358161"/>
              </p:ext>
            </p:extLst>
          </p:nvPr>
        </p:nvGraphicFramePr>
        <p:xfrm>
          <a:off x="6171049" y="1753159"/>
          <a:ext cx="5190170" cy="753771"/>
        </p:xfrm>
        <a:graphic>
          <a:graphicData uri="http://schemas.openxmlformats.org/drawingml/2006/table">
            <a:tbl>
              <a:tblPr firstRow="1" bandRow="1">
                <a:tableStyleId>{3C2FFA5D-87B4-456A-9821-1D502468CF0F}</a:tableStyleId>
              </a:tblPr>
              <a:tblGrid>
                <a:gridCol w="1038034"/>
                <a:gridCol w="1038034"/>
                <a:gridCol w="1038034"/>
                <a:gridCol w="1038034"/>
                <a:gridCol w="1038034"/>
              </a:tblGrid>
              <a:tr h="251257">
                <a:tc>
                  <a:txBody>
                    <a:bodyPr/>
                    <a:lstStyle/>
                    <a:p>
                      <a:r>
                        <a:rPr lang="en-US" sz="1000" dirty="0" smtClean="0"/>
                        <a:t>POB</a:t>
                      </a:r>
                      <a:endParaRPr lang="en-US" sz="1000" dirty="0"/>
                    </a:p>
                  </a:txBody>
                  <a:tcPr anchor="ctr"/>
                </a:tc>
                <a:tc>
                  <a:txBody>
                    <a:bodyPr/>
                    <a:lstStyle/>
                    <a:p>
                      <a:r>
                        <a:rPr lang="en-US" sz="1000" dirty="0" smtClean="0"/>
                        <a:t>P1</a:t>
                      </a:r>
                      <a:endParaRPr lang="en-US" sz="1000" dirty="0"/>
                    </a:p>
                  </a:txBody>
                  <a:tcPr anchor="ctr"/>
                </a:tc>
                <a:tc>
                  <a:txBody>
                    <a:bodyPr/>
                    <a:lstStyle/>
                    <a:p>
                      <a:r>
                        <a:rPr lang="en-US" sz="1000" dirty="0" smtClean="0"/>
                        <a:t>P2</a:t>
                      </a:r>
                      <a:endParaRPr lang="en-US" sz="1000" dirty="0"/>
                    </a:p>
                  </a:txBody>
                  <a:tcPr anchor="ctr"/>
                </a:tc>
                <a:tc>
                  <a:txBody>
                    <a:bodyPr/>
                    <a:lstStyle/>
                    <a:p>
                      <a:r>
                        <a:rPr lang="en-US" sz="1000" dirty="0" smtClean="0"/>
                        <a:t>P3</a:t>
                      </a:r>
                      <a:endParaRPr lang="en-US" sz="1000" dirty="0"/>
                    </a:p>
                  </a:txBody>
                  <a:tcPr anchor="ctr"/>
                </a:tc>
                <a:tc>
                  <a:txBody>
                    <a:bodyPr/>
                    <a:lstStyle/>
                    <a:p>
                      <a:r>
                        <a:rPr lang="en-US" sz="1000" dirty="0" smtClean="0"/>
                        <a:t>P4</a:t>
                      </a:r>
                      <a:endParaRPr lang="en-US" sz="1000" dirty="0"/>
                    </a:p>
                  </a:txBody>
                  <a:tcPr anchor="ctr"/>
                </a:tc>
              </a:tr>
              <a:tr h="251257">
                <a:tc>
                  <a:txBody>
                    <a:bodyPr/>
                    <a:lstStyle/>
                    <a:p>
                      <a:r>
                        <a:rPr lang="en-US" sz="1000" dirty="0" smtClean="0"/>
                        <a:t>POB #1</a:t>
                      </a:r>
                      <a:endParaRPr lang="en-US" sz="1000" dirty="0"/>
                    </a:p>
                  </a:txBody>
                  <a:tcPr anchor="ctr"/>
                </a:tc>
                <a:tc>
                  <a:txBody>
                    <a:bodyPr/>
                    <a:lstStyle/>
                    <a:p>
                      <a:r>
                        <a:rPr lang="en-US" sz="1000" dirty="0" smtClean="0"/>
                        <a:t>150</a:t>
                      </a:r>
                      <a:endParaRPr lang="en-US" sz="1000" dirty="0"/>
                    </a:p>
                  </a:txBody>
                  <a:tcPr anchor="ctr"/>
                </a:tc>
                <a:tc>
                  <a:txBody>
                    <a:bodyPr/>
                    <a:lstStyle/>
                    <a:p>
                      <a:endParaRPr lang="en-US" sz="1000"/>
                    </a:p>
                  </a:txBody>
                  <a:tcPr anchor="ctr"/>
                </a:tc>
                <a:tc>
                  <a:txBody>
                    <a:bodyPr/>
                    <a:lstStyle/>
                    <a:p>
                      <a:endParaRPr lang="en-US" sz="1000"/>
                    </a:p>
                  </a:txBody>
                  <a:tcPr anchor="ctr"/>
                </a:tc>
                <a:tc>
                  <a:txBody>
                    <a:bodyPr/>
                    <a:lstStyle/>
                    <a:p>
                      <a:endParaRPr lang="en-US" sz="1000"/>
                    </a:p>
                  </a:txBody>
                  <a:tcPr anchor="ctr"/>
                </a:tc>
              </a:tr>
              <a:tr h="251257">
                <a:tc>
                  <a:txBody>
                    <a:bodyPr/>
                    <a:lstStyle/>
                    <a:p>
                      <a:r>
                        <a:rPr lang="en-US" sz="1000" dirty="0" smtClean="0"/>
                        <a:t>POB</a:t>
                      </a:r>
                      <a:r>
                        <a:rPr lang="en-US" sz="1000" baseline="0" dirty="0" smtClean="0"/>
                        <a:t> #2</a:t>
                      </a:r>
                      <a:endParaRPr lang="en-US" sz="1000" dirty="0"/>
                    </a:p>
                  </a:txBody>
                  <a:tcPr anchor="ctr"/>
                </a:tc>
                <a:tc>
                  <a:txBody>
                    <a:bodyPr/>
                    <a:lstStyle/>
                    <a:p>
                      <a:r>
                        <a:rPr lang="en-US" sz="1000" dirty="0" smtClean="0"/>
                        <a:t>30</a:t>
                      </a:r>
                      <a:endParaRPr lang="en-US" sz="1000" dirty="0"/>
                    </a:p>
                  </a:txBody>
                  <a:tcPr anchor="ctr"/>
                </a:tc>
                <a:tc>
                  <a:txBody>
                    <a:bodyPr/>
                    <a:lstStyle/>
                    <a:p>
                      <a:r>
                        <a:rPr lang="en-US" sz="1000" dirty="0" smtClean="0"/>
                        <a:t>30</a:t>
                      </a:r>
                      <a:endParaRPr lang="en-US" sz="1000" dirty="0"/>
                    </a:p>
                  </a:txBody>
                  <a:tcPr anchor="ctr"/>
                </a:tc>
                <a:tc>
                  <a:txBody>
                    <a:bodyPr/>
                    <a:lstStyle/>
                    <a:p>
                      <a:r>
                        <a:rPr lang="en-US" sz="1000" dirty="0" smtClean="0"/>
                        <a:t>30</a:t>
                      </a:r>
                      <a:endParaRPr lang="en-US" sz="1000" dirty="0"/>
                    </a:p>
                  </a:txBody>
                  <a:tcPr anchor="ctr"/>
                </a:tc>
                <a:tc>
                  <a:txBody>
                    <a:bodyPr/>
                    <a:lstStyle/>
                    <a:p>
                      <a:r>
                        <a:rPr lang="en-US" sz="1000" dirty="0" smtClean="0"/>
                        <a:t>30</a:t>
                      </a:r>
                      <a:endParaRPr lang="en-US" sz="1000" dirty="0"/>
                    </a:p>
                  </a:txBody>
                  <a:tcPr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84123649"/>
              </p:ext>
            </p:extLst>
          </p:nvPr>
        </p:nvGraphicFramePr>
        <p:xfrm>
          <a:off x="6171049" y="3776332"/>
          <a:ext cx="5190174" cy="1188378"/>
        </p:xfrm>
        <a:graphic>
          <a:graphicData uri="http://schemas.openxmlformats.org/drawingml/2006/table">
            <a:tbl>
              <a:tblPr firstRow="1" bandRow="1">
                <a:tableStyleId>{3C2FFA5D-87B4-456A-9821-1D502468CF0F}</a:tableStyleId>
              </a:tblPr>
              <a:tblGrid>
                <a:gridCol w="865029"/>
                <a:gridCol w="865029"/>
                <a:gridCol w="865029"/>
                <a:gridCol w="865029"/>
                <a:gridCol w="865029"/>
                <a:gridCol w="865029"/>
              </a:tblGrid>
              <a:tr h="264046">
                <a:tc>
                  <a:txBody>
                    <a:bodyPr/>
                    <a:lstStyle/>
                    <a:p>
                      <a:r>
                        <a:rPr lang="en-US" sz="1000" dirty="0" smtClean="0"/>
                        <a:t>POB</a:t>
                      </a:r>
                      <a:endParaRPr lang="en-US" sz="1000" dirty="0"/>
                    </a:p>
                  </a:txBody>
                  <a:tcPr/>
                </a:tc>
                <a:tc>
                  <a:txBody>
                    <a:bodyPr/>
                    <a:lstStyle/>
                    <a:p>
                      <a:r>
                        <a:rPr lang="en-US" sz="1000" dirty="0" smtClean="0"/>
                        <a:t>Profit</a:t>
                      </a:r>
                      <a:r>
                        <a:rPr lang="en-US" sz="1000" baseline="0" dirty="0" smtClean="0"/>
                        <a:t> Center</a:t>
                      </a:r>
                      <a:endParaRPr lang="en-US" sz="1000" dirty="0"/>
                    </a:p>
                  </a:txBody>
                  <a:tcPr/>
                </a:tc>
                <a:tc>
                  <a:txBody>
                    <a:bodyPr/>
                    <a:lstStyle/>
                    <a:p>
                      <a:r>
                        <a:rPr lang="en-US" sz="1000" dirty="0" smtClean="0"/>
                        <a:t>P1</a:t>
                      </a:r>
                      <a:endParaRPr lang="en-US" sz="1000" dirty="0"/>
                    </a:p>
                  </a:txBody>
                  <a:tcPr/>
                </a:tc>
                <a:tc>
                  <a:txBody>
                    <a:bodyPr/>
                    <a:lstStyle/>
                    <a:p>
                      <a:r>
                        <a:rPr lang="en-US" sz="1000" dirty="0" smtClean="0"/>
                        <a:t>P2</a:t>
                      </a:r>
                      <a:endParaRPr lang="en-US" sz="1000" dirty="0"/>
                    </a:p>
                  </a:txBody>
                  <a:tcPr/>
                </a:tc>
                <a:tc>
                  <a:txBody>
                    <a:bodyPr/>
                    <a:lstStyle/>
                    <a:p>
                      <a:r>
                        <a:rPr lang="en-US" sz="1000" dirty="0" smtClean="0"/>
                        <a:t>P3</a:t>
                      </a:r>
                      <a:endParaRPr lang="en-US" sz="1000" dirty="0"/>
                    </a:p>
                  </a:txBody>
                  <a:tcPr/>
                </a:tc>
                <a:tc>
                  <a:txBody>
                    <a:bodyPr/>
                    <a:lstStyle/>
                    <a:p>
                      <a:r>
                        <a:rPr lang="en-US" sz="1000" dirty="0" smtClean="0"/>
                        <a:t>P4</a:t>
                      </a:r>
                      <a:endParaRPr lang="en-US" sz="1000" dirty="0"/>
                    </a:p>
                  </a:txBody>
                  <a:tcPr/>
                </a:tc>
              </a:tr>
              <a:tr h="264046">
                <a:tc>
                  <a:txBody>
                    <a:bodyPr/>
                    <a:lstStyle/>
                    <a:p>
                      <a:r>
                        <a:rPr lang="en-US" sz="1000" dirty="0" smtClean="0"/>
                        <a:t>POB #1</a:t>
                      </a:r>
                      <a:endParaRPr lang="en-US" sz="1000" dirty="0"/>
                    </a:p>
                  </a:txBody>
                  <a:tcPr/>
                </a:tc>
                <a:tc>
                  <a:txBody>
                    <a:bodyPr/>
                    <a:lstStyle/>
                    <a:p>
                      <a:r>
                        <a:rPr lang="en-US" sz="1000" dirty="0" smtClean="0"/>
                        <a:t>PC1</a:t>
                      </a:r>
                      <a:endParaRPr lang="en-US" sz="1000" dirty="0"/>
                    </a:p>
                  </a:txBody>
                  <a:tcPr/>
                </a:tc>
                <a:tc>
                  <a:txBody>
                    <a:bodyPr/>
                    <a:lstStyle/>
                    <a:p>
                      <a:r>
                        <a:rPr lang="en-US" sz="1000" dirty="0" smtClean="0"/>
                        <a:t>90</a:t>
                      </a:r>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tr>
              <a:tr h="264046">
                <a:tc>
                  <a:txBody>
                    <a:bodyPr/>
                    <a:lstStyle/>
                    <a:p>
                      <a:endParaRPr lang="en-US" sz="1000" dirty="0"/>
                    </a:p>
                  </a:txBody>
                  <a:tcPr/>
                </a:tc>
                <a:tc>
                  <a:txBody>
                    <a:bodyPr/>
                    <a:lstStyle/>
                    <a:p>
                      <a:r>
                        <a:rPr lang="en-US" sz="1000" dirty="0" smtClean="0"/>
                        <a:t>PC2</a:t>
                      </a:r>
                      <a:endParaRPr lang="en-US" sz="1000" dirty="0"/>
                    </a:p>
                  </a:txBody>
                  <a:tcPr/>
                </a:tc>
                <a:tc>
                  <a:txBody>
                    <a:bodyPr/>
                    <a:lstStyle/>
                    <a:p>
                      <a:r>
                        <a:rPr lang="en-US" sz="1000" dirty="0" smtClean="0"/>
                        <a:t>60</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264046">
                <a:tc>
                  <a:txBody>
                    <a:bodyPr/>
                    <a:lstStyle/>
                    <a:p>
                      <a:r>
                        <a:rPr lang="en-US" sz="1000" dirty="0" smtClean="0"/>
                        <a:t>POB</a:t>
                      </a:r>
                      <a:r>
                        <a:rPr lang="en-US" sz="1000" baseline="0" dirty="0" smtClean="0"/>
                        <a:t> #2</a:t>
                      </a:r>
                      <a:endParaRPr lang="en-US" sz="1000" dirty="0"/>
                    </a:p>
                  </a:txBody>
                  <a:tcPr/>
                </a:tc>
                <a:tc>
                  <a:txBody>
                    <a:bodyPr/>
                    <a:lstStyle/>
                    <a:p>
                      <a:r>
                        <a:rPr lang="en-US" sz="1000" dirty="0" smtClean="0"/>
                        <a:t>PC2</a:t>
                      </a:r>
                      <a:endParaRPr lang="en-US" sz="1000" dirty="0"/>
                    </a:p>
                  </a:txBody>
                  <a:tcPr/>
                </a:tc>
                <a:tc>
                  <a:txBody>
                    <a:bodyPr/>
                    <a:lstStyle/>
                    <a:p>
                      <a:r>
                        <a:rPr lang="en-US" sz="1000" dirty="0" smtClean="0"/>
                        <a:t>30</a:t>
                      </a:r>
                      <a:endParaRPr lang="en-US" sz="1000" dirty="0"/>
                    </a:p>
                  </a:txBody>
                  <a:tcPr/>
                </a:tc>
                <a:tc>
                  <a:txBody>
                    <a:bodyPr/>
                    <a:lstStyle/>
                    <a:p>
                      <a:r>
                        <a:rPr lang="en-US" sz="1000" dirty="0" smtClean="0"/>
                        <a:t>30</a:t>
                      </a:r>
                      <a:endParaRPr lang="en-US" sz="1000" dirty="0"/>
                    </a:p>
                  </a:txBody>
                  <a:tcPr/>
                </a:tc>
                <a:tc>
                  <a:txBody>
                    <a:bodyPr/>
                    <a:lstStyle/>
                    <a:p>
                      <a:r>
                        <a:rPr lang="en-US" sz="1000" dirty="0" smtClean="0"/>
                        <a:t>30</a:t>
                      </a:r>
                      <a:endParaRPr lang="en-US" sz="1000" dirty="0"/>
                    </a:p>
                  </a:txBody>
                  <a:tcPr/>
                </a:tc>
                <a:tc>
                  <a:txBody>
                    <a:bodyPr/>
                    <a:lstStyle/>
                    <a:p>
                      <a:r>
                        <a:rPr lang="en-US" sz="1000" dirty="0" smtClean="0"/>
                        <a:t>30</a:t>
                      </a:r>
                      <a:endParaRPr lang="en-US" sz="10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52104524"/>
              </p:ext>
            </p:extLst>
          </p:nvPr>
        </p:nvGraphicFramePr>
        <p:xfrm>
          <a:off x="323999" y="3776332"/>
          <a:ext cx="5485130" cy="1341120"/>
        </p:xfrm>
        <a:graphic>
          <a:graphicData uri="http://schemas.openxmlformats.org/drawingml/2006/table">
            <a:tbl>
              <a:tblPr firstRow="1" bandRow="1">
                <a:tableStyleId>{3C2FFA5D-87B4-456A-9821-1D502468CF0F}</a:tableStyleId>
              </a:tblPr>
              <a:tblGrid>
                <a:gridCol w="697920"/>
                <a:gridCol w="739552"/>
                <a:gridCol w="797030"/>
                <a:gridCol w="718889"/>
                <a:gridCol w="765773"/>
                <a:gridCol w="882983"/>
                <a:gridCol w="882983"/>
              </a:tblGrid>
              <a:tr h="377497">
                <a:tc>
                  <a:txBody>
                    <a:bodyPr/>
                    <a:lstStyle/>
                    <a:p>
                      <a:r>
                        <a:rPr lang="en-US" altLang="zh-CN" sz="1000" dirty="0" smtClean="0"/>
                        <a:t>Sending POB</a:t>
                      </a:r>
                      <a:endParaRPr lang="en-US" sz="1000" dirty="0"/>
                    </a:p>
                  </a:txBody>
                  <a:tcPr anchor="ctr"/>
                </a:tc>
                <a:tc>
                  <a:txBody>
                    <a:bodyPr/>
                    <a:lstStyle/>
                    <a:p>
                      <a:r>
                        <a:rPr lang="en-US" sz="1000" dirty="0" smtClean="0"/>
                        <a:t>Transaction</a:t>
                      </a:r>
                      <a:r>
                        <a:rPr lang="en-US" sz="1000" baseline="0" dirty="0" smtClean="0"/>
                        <a:t> Price</a:t>
                      </a:r>
                      <a:endParaRPr lang="en-US" sz="1000" dirty="0"/>
                    </a:p>
                  </a:txBody>
                  <a:tcPr anchor="ctr"/>
                </a:tc>
                <a:tc>
                  <a:txBody>
                    <a:bodyPr/>
                    <a:lstStyle/>
                    <a:p>
                      <a:r>
                        <a:rPr lang="en-US" sz="1000" dirty="0" smtClean="0"/>
                        <a:t>Allocation</a:t>
                      </a:r>
                      <a:r>
                        <a:rPr lang="en-US" sz="1000" baseline="0" dirty="0" smtClean="0"/>
                        <a:t> Difference</a:t>
                      </a:r>
                      <a:endParaRPr lang="en-US" sz="1000" dirty="0"/>
                    </a:p>
                  </a:txBody>
                  <a:tcPr anchor="ctr"/>
                </a:tc>
                <a:tc>
                  <a:txBody>
                    <a:bodyPr/>
                    <a:lstStyle/>
                    <a:p>
                      <a:r>
                        <a:rPr lang="en-US" sz="1000" dirty="0" smtClean="0"/>
                        <a:t>Allocated Price</a:t>
                      </a:r>
                      <a:endParaRPr lang="en-US" sz="1000" dirty="0"/>
                    </a:p>
                  </a:txBody>
                  <a:tcPr anchor="ctr"/>
                </a:tc>
                <a:tc>
                  <a:txBody>
                    <a:bodyPr/>
                    <a:lstStyle/>
                    <a:p>
                      <a:r>
                        <a:rPr lang="en-US" sz="1000" dirty="0" smtClean="0"/>
                        <a:t>Fulfill</a:t>
                      </a:r>
                      <a:r>
                        <a:rPr lang="en-US" sz="1000" baseline="0" dirty="0" smtClean="0"/>
                        <a:t> type</a:t>
                      </a:r>
                      <a:endParaRPr lang="en-US" sz="1000" dirty="0"/>
                    </a:p>
                  </a:txBody>
                  <a:tcPr anchor="ctr"/>
                </a:tc>
                <a:tc>
                  <a:txBody>
                    <a:bodyPr/>
                    <a:lstStyle/>
                    <a:p>
                      <a:r>
                        <a:rPr lang="en-US" altLang="zh-CN" sz="1000" dirty="0" smtClean="0"/>
                        <a:t>Profit</a:t>
                      </a:r>
                      <a:r>
                        <a:rPr lang="en-US" altLang="zh-CN" sz="1000" baseline="0" dirty="0" smtClean="0"/>
                        <a:t> Center</a:t>
                      </a:r>
                      <a:endParaRPr lang="en-US" sz="1000" dirty="0"/>
                    </a:p>
                  </a:txBody>
                  <a:tcPr anchor="ctr"/>
                </a:tc>
                <a:tc>
                  <a:txBody>
                    <a:bodyPr/>
                    <a:lstStyle/>
                    <a:p>
                      <a:r>
                        <a:rPr lang="en-US" sz="1000" dirty="0" smtClean="0"/>
                        <a:t>Allocated</a:t>
                      </a:r>
                      <a:r>
                        <a:rPr lang="en-US" sz="1000" baseline="0" dirty="0" smtClean="0"/>
                        <a:t> From</a:t>
                      </a:r>
                      <a:endParaRPr lang="en-US" sz="1000" dirty="0"/>
                    </a:p>
                  </a:txBody>
                  <a:tcPr anchor="ctr"/>
                </a:tc>
              </a:tr>
              <a:tr h="358071">
                <a:tc>
                  <a:txBody>
                    <a:bodyPr/>
                    <a:lstStyle/>
                    <a:p>
                      <a:r>
                        <a:rPr lang="en-US" sz="1000" dirty="0" smtClean="0"/>
                        <a:t>POB</a:t>
                      </a:r>
                      <a:r>
                        <a:rPr lang="en-US" sz="1000" baseline="0" dirty="0" smtClean="0"/>
                        <a:t> #1</a:t>
                      </a:r>
                      <a:endParaRPr lang="en-US" sz="1000" dirty="0"/>
                    </a:p>
                  </a:txBody>
                  <a:tcPr anchor="ctr"/>
                </a:tc>
                <a:tc>
                  <a:txBody>
                    <a:bodyPr/>
                    <a:lstStyle/>
                    <a:p>
                      <a:r>
                        <a:rPr lang="en-US" sz="1000" dirty="0" smtClean="0"/>
                        <a:t>90</a:t>
                      </a:r>
                      <a:endParaRPr lang="en-US" sz="1000" dirty="0"/>
                    </a:p>
                  </a:txBody>
                  <a:tcPr anchor="ctr"/>
                </a:tc>
                <a:tc>
                  <a:txBody>
                    <a:bodyPr/>
                    <a:lstStyle/>
                    <a:p>
                      <a:r>
                        <a:rPr lang="en-US" sz="1000" dirty="0" smtClean="0"/>
                        <a:t>+60</a:t>
                      </a:r>
                      <a:endParaRPr lang="en-US" sz="1000" dirty="0"/>
                    </a:p>
                  </a:txBody>
                  <a:tcPr anchor="ctr"/>
                </a:tc>
                <a:tc>
                  <a:txBody>
                    <a:bodyPr/>
                    <a:lstStyle/>
                    <a:p>
                      <a:r>
                        <a:rPr lang="en-US" sz="1000" dirty="0" smtClean="0"/>
                        <a:t>120</a:t>
                      </a:r>
                      <a:endParaRPr lang="en-US" sz="1000" dirty="0"/>
                    </a:p>
                  </a:txBody>
                  <a:tcPr anchor="ctr"/>
                </a:tc>
                <a:tc>
                  <a:txBody>
                    <a:bodyPr/>
                    <a:lstStyle/>
                    <a:p>
                      <a:r>
                        <a:rPr lang="en-US" sz="1000" dirty="0" smtClean="0"/>
                        <a:t>Event</a:t>
                      </a:r>
                      <a:r>
                        <a:rPr lang="en-US" sz="1000" baseline="0" dirty="0" smtClean="0"/>
                        <a:t> based</a:t>
                      </a:r>
                      <a:endParaRPr lang="en-US" sz="1000" dirty="0"/>
                    </a:p>
                  </a:txBody>
                  <a:tcPr anchor="ctr"/>
                </a:tc>
                <a:tc>
                  <a:txBody>
                    <a:bodyPr/>
                    <a:lstStyle/>
                    <a:p>
                      <a:r>
                        <a:rPr lang="en-US" sz="1000" dirty="0" smtClean="0"/>
                        <a:t>PC1</a:t>
                      </a:r>
                      <a:endParaRPr lang="en-US" sz="1000" dirty="0"/>
                    </a:p>
                  </a:txBody>
                  <a:tcPr anchor="ctr"/>
                </a:tc>
                <a:tc>
                  <a:txBody>
                    <a:bodyPr/>
                    <a:lstStyle/>
                    <a:p>
                      <a:r>
                        <a:rPr lang="en-US" sz="1000" dirty="0" smtClean="0"/>
                        <a:t>+60 PC2</a:t>
                      </a:r>
                      <a:endParaRPr lang="en-US" sz="1000" dirty="0"/>
                    </a:p>
                  </a:txBody>
                  <a:tcPr anchor="ctr"/>
                </a:tc>
              </a:tr>
              <a:tr h="358071">
                <a:tc>
                  <a:txBody>
                    <a:bodyPr/>
                    <a:lstStyle/>
                    <a:p>
                      <a:r>
                        <a:rPr lang="en-US" sz="1000" dirty="0" smtClean="0"/>
                        <a:t>POB</a:t>
                      </a:r>
                      <a:r>
                        <a:rPr lang="en-US" sz="1000" baseline="0" dirty="0" smtClean="0"/>
                        <a:t> #2</a:t>
                      </a:r>
                      <a:endParaRPr lang="en-US" sz="1000" dirty="0"/>
                    </a:p>
                  </a:txBody>
                  <a:tcPr anchor="ctr"/>
                </a:tc>
                <a:tc>
                  <a:txBody>
                    <a:bodyPr/>
                    <a:lstStyle/>
                    <a:p>
                      <a:r>
                        <a:rPr lang="en-US" sz="1000" dirty="0" smtClean="0"/>
                        <a:t>180</a:t>
                      </a:r>
                      <a:endParaRPr lang="en-US" sz="1000" dirty="0"/>
                    </a:p>
                  </a:txBody>
                  <a:tcPr anchor="ctr"/>
                </a:tc>
                <a:tc>
                  <a:txBody>
                    <a:bodyPr/>
                    <a:lstStyle/>
                    <a:p>
                      <a:r>
                        <a:rPr lang="en-US" sz="1000" dirty="0" smtClean="0"/>
                        <a:t>-60</a:t>
                      </a:r>
                      <a:endParaRPr lang="en-US" sz="1000" dirty="0"/>
                    </a:p>
                  </a:txBody>
                  <a:tcPr anchor="ctr"/>
                </a:tc>
                <a:tc>
                  <a:txBody>
                    <a:bodyPr/>
                    <a:lstStyle/>
                    <a:p>
                      <a:r>
                        <a:rPr lang="en-US" sz="1000" dirty="0" smtClean="0"/>
                        <a:t>120</a:t>
                      </a:r>
                      <a:endParaRPr lang="en-US" sz="1000" dirty="0"/>
                    </a:p>
                  </a:txBody>
                  <a:tcPr anchor="ctr"/>
                </a:tc>
                <a:tc>
                  <a:txBody>
                    <a:bodyPr/>
                    <a:lstStyle/>
                    <a:p>
                      <a:r>
                        <a:rPr lang="en-US" sz="1000" dirty="0" smtClean="0"/>
                        <a:t>Time-based</a:t>
                      </a:r>
                      <a:endParaRPr lang="en-US" sz="1000" dirty="0"/>
                    </a:p>
                  </a:txBody>
                  <a:tcPr anchor="ctr"/>
                </a:tc>
                <a:tc>
                  <a:txBody>
                    <a:bodyPr/>
                    <a:lstStyle/>
                    <a:p>
                      <a:r>
                        <a:rPr lang="en-US" sz="1000" dirty="0" smtClean="0"/>
                        <a:t>PC2</a:t>
                      </a:r>
                      <a:endParaRPr lang="en-US" sz="1000" dirty="0"/>
                    </a:p>
                  </a:txBody>
                  <a:tcPr anchor="ctr"/>
                </a:tc>
                <a:tc>
                  <a:txBody>
                    <a:bodyPr/>
                    <a:lstStyle/>
                    <a:p>
                      <a:endParaRPr lang="en-US" sz="1000" dirty="0"/>
                    </a:p>
                  </a:txBody>
                  <a:tcPr anchor="ctr"/>
                </a:tc>
              </a:tr>
            </a:tbl>
          </a:graphicData>
        </a:graphic>
      </p:graphicFrame>
      <p:sp>
        <p:nvSpPr>
          <p:cNvPr id="4" name="TextBox 3"/>
          <p:cNvSpPr txBox="1"/>
          <p:nvPr/>
        </p:nvSpPr>
        <p:spPr>
          <a:xfrm>
            <a:off x="323998" y="1357339"/>
            <a:ext cx="1495836"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View from FI</a:t>
            </a:r>
            <a:endParaRPr lang="en-US" sz="1800" kern="0" dirty="0" smtClean="0">
              <a:ea typeface="Arial Unicode MS" pitchFamily="34" charset="-128"/>
              <a:cs typeface="Arial Unicode MS" pitchFamily="34" charset="-128"/>
            </a:endParaRPr>
          </a:p>
        </p:txBody>
      </p:sp>
      <p:sp>
        <p:nvSpPr>
          <p:cNvPr id="8" name="TextBox 7"/>
          <p:cNvSpPr txBox="1"/>
          <p:nvPr/>
        </p:nvSpPr>
        <p:spPr>
          <a:xfrm>
            <a:off x="323998" y="3325076"/>
            <a:ext cx="259849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View from FI + PC </a:t>
            </a:r>
            <a:endParaRPr lang="en-US" sz="1800" kern="0" dirty="0" smtClean="0">
              <a:ea typeface="Arial Unicode MS" pitchFamily="34" charset="-128"/>
              <a:cs typeface="Arial Unicode MS" pitchFamily="34" charset="-128"/>
            </a:endParaRPr>
          </a:p>
        </p:txBody>
      </p:sp>
      <p:sp>
        <p:nvSpPr>
          <p:cNvPr id="9" name="TextBox 8"/>
          <p:cNvSpPr txBox="1"/>
          <p:nvPr/>
        </p:nvSpPr>
        <p:spPr>
          <a:xfrm>
            <a:off x="6171048" y="1357339"/>
            <a:ext cx="2166127"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Reporting per period </a:t>
            </a:r>
            <a:endParaRPr lang="en-US" sz="1800" kern="0" dirty="0" smtClean="0">
              <a:ea typeface="Arial Unicode MS" pitchFamily="34" charset="-128"/>
              <a:cs typeface="Arial Unicode MS" pitchFamily="34" charset="-128"/>
            </a:endParaRPr>
          </a:p>
        </p:txBody>
      </p:sp>
      <p:sp>
        <p:nvSpPr>
          <p:cNvPr id="11" name="TextBox 10"/>
          <p:cNvSpPr txBox="1"/>
          <p:nvPr/>
        </p:nvSpPr>
        <p:spPr>
          <a:xfrm>
            <a:off x="6171048" y="3325076"/>
            <a:ext cx="2166127"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Reporting per period </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684300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Recognition</a:t>
            </a:r>
            <a:endParaRPr lang="en-US" dirty="0"/>
          </a:p>
        </p:txBody>
      </p:sp>
      <p:pic>
        <p:nvPicPr>
          <p:cNvPr id="6" name="Picture 5"/>
          <p:cNvPicPr>
            <a:picLocks noChangeAspect="1"/>
          </p:cNvPicPr>
          <p:nvPr/>
        </p:nvPicPr>
        <p:blipFill>
          <a:blip r:embed="rId2"/>
          <a:stretch>
            <a:fillRect/>
          </a:stretch>
        </p:blipFill>
        <p:spPr>
          <a:xfrm>
            <a:off x="370231" y="1241435"/>
            <a:ext cx="6287193" cy="2028404"/>
          </a:xfrm>
          <a:prstGeom prst="rect">
            <a:avLst/>
          </a:prstGeom>
        </p:spPr>
      </p:pic>
      <p:sp>
        <p:nvSpPr>
          <p:cNvPr id="8" name="TextBox 7"/>
          <p:cNvSpPr txBox="1"/>
          <p:nvPr/>
        </p:nvSpPr>
        <p:spPr>
          <a:xfrm>
            <a:off x="343481" y="3835625"/>
            <a:ext cx="5753119" cy="1308050"/>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altLang="zh-CN" sz="1600" kern="0" dirty="0" smtClean="0">
                <a:ea typeface="Arial Unicode MS" pitchFamily="34" charset="-128"/>
                <a:cs typeface="Arial Unicode MS" pitchFamily="34" charset="-128"/>
              </a:rPr>
              <a:t>In the future, cost must be changed from straight line recognition to match the revenue recognition pattern.</a:t>
            </a:r>
          </a:p>
          <a:p>
            <a:pPr marL="285750" indent="-285750" fontAlgn="base">
              <a:spcBef>
                <a:spcPts val="600"/>
              </a:spcBef>
              <a:spcAft>
                <a:spcPct val="0"/>
              </a:spcAft>
              <a:buClr>
                <a:srgbClr val="F0AB00"/>
              </a:buClr>
              <a:buSzPct val="80000"/>
              <a:buFont typeface="Arial" panose="020B0604020202020204" pitchFamily="34" charset="0"/>
              <a:buChar char="•"/>
            </a:pPr>
            <a:r>
              <a:rPr lang="en-US" sz="1600" kern="0" dirty="0" smtClean="0">
                <a:ea typeface="Arial Unicode MS" pitchFamily="34" charset="-128"/>
                <a:cs typeface="Arial Unicode MS" pitchFamily="34" charset="-128"/>
              </a:rPr>
              <a:t>MSFT is sending cost information on leading POB and set the POC of leading POB to match the revenue recognition progress</a:t>
            </a:r>
          </a:p>
        </p:txBody>
      </p:sp>
      <p:sp>
        <p:nvSpPr>
          <p:cNvPr id="9" name="Rectangle 8"/>
          <p:cNvSpPr/>
          <p:nvPr/>
        </p:nvSpPr>
        <p:spPr bwMode="gray">
          <a:xfrm>
            <a:off x="7592560" y="4318251"/>
            <a:ext cx="1893536" cy="40460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Linked POB</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7581995" y="3682699"/>
            <a:ext cx="1893536" cy="40460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Leading POB</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7592560" y="4938442"/>
            <a:ext cx="1893536" cy="40460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Linked POB</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TextBox 11"/>
          <p:cNvSpPr txBox="1"/>
          <p:nvPr/>
        </p:nvSpPr>
        <p:spPr>
          <a:xfrm>
            <a:off x="10764635" y="3885000"/>
            <a:ext cx="1104565"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smtClean="0">
                <a:ea typeface="Arial Unicode MS" pitchFamily="34" charset="-128"/>
                <a:cs typeface="Arial Unicode MS" pitchFamily="34" charset="-128"/>
              </a:rPr>
              <a:t>Revenue allocation</a:t>
            </a:r>
          </a:p>
        </p:txBody>
      </p:sp>
      <p:sp>
        <p:nvSpPr>
          <p:cNvPr id="14" name="TextBox 13"/>
          <p:cNvSpPr txBox="1"/>
          <p:nvPr/>
        </p:nvSpPr>
        <p:spPr>
          <a:xfrm>
            <a:off x="9672213" y="4460168"/>
            <a:ext cx="1720306"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Revenue</a:t>
            </a:r>
          </a:p>
        </p:txBody>
      </p:sp>
      <p:sp>
        <p:nvSpPr>
          <p:cNvPr id="15" name="TextBox 14"/>
          <p:cNvSpPr txBox="1"/>
          <p:nvPr/>
        </p:nvSpPr>
        <p:spPr>
          <a:xfrm>
            <a:off x="9753134" y="5002243"/>
            <a:ext cx="1720306"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Revenue</a:t>
            </a:r>
          </a:p>
        </p:txBody>
      </p:sp>
      <p:sp>
        <p:nvSpPr>
          <p:cNvPr id="17" name="Curved Left Arrow 16"/>
          <p:cNvSpPr/>
          <p:nvPr/>
        </p:nvSpPr>
        <p:spPr bwMode="gray">
          <a:xfrm>
            <a:off x="9975663" y="3851341"/>
            <a:ext cx="299405" cy="619347"/>
          </a:xfrm>
          <a:prstGeom prst="curved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Curved Left Arrow 17"/>
          <p:cNvSpPr/>
          <p:nvPr/>
        </p:nvSpPr>
        <p:spPr bwMode="gray">
          <a:xfrm>
            <a:off x="10152787" y="3805914"/>
            <a:ext cx="416742" cy="1204177"/>
          </a:xfrm>
          <a:prstGeom prst="curved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TextBox 18"/>
          <p:cNvSpPr txBox="1"/>
          <p:nvPr/>
        </p:nvSpPr>
        <p:spPr>
          <a:xfrm>
            <a:off x="6912883" y="3535173"/>
            <a:ext cx="58055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Cost</a:t>
            </a:r>
          </a:p>
        </p:txBody>
      </p:sp>
      <p:sp>
        <p:nvSpPr>
          <p:cNvPr id="20" name="TextBox 19"/>
          <p:cNvSpPr txBox="1"/>
          <p:nvPr/>
        </p:nvSpPr>
        <p:spPr>
          <a:xfrm>
            <a:off x="6652938" y="3851341"/>
            <a:ext cx="939622"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smtClean="0">
                <a:ea typeface="Arial Unicode MS" pitchFamily="34" charset="-128"/>
                <a:cs typeface="Arial Unicode MS" pitchFamily="34" charset="-128"/>
              </a:rPr>
              <a:t>Fulfilled by the POC of revenue</a:t>
            </a:r>
          </a:p>
        </p:txBody>
      </p:sp>
    </p:spTree>
    <p:extLst>
      <p:ext uri="{BB962C8B-B14F-4D97-AF65-F5344CB8AC3E}">
        <p14:creationId xmlns:p14="http://schemas.microsoft.com/office/powerpoint/2010/main" val="3037078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topics</a:t>
            </a:r>
            <a:endParaRPr lang="en-US" dirty="0"/>
          </a:p>
        </p:txBody>
      </p:sp>
      <p:sp>
        <p:nvSpPr>
          <p:cNvPr id="3" name="TextBox 2"/>
          <p:cNvSpPr txBox="1"/>
          <p:nvPr/>
        </p:nvSpPr>
        <p:spPr>
          <a:xfrm>
            <a:off x="519953" y="1810871"/>
            <a:ext cx="10981765" cy="2708434"/>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sz="2000" kern="0" dirty="0" smtClean="0">
                <a:ea typeface="Arial Unicode MS" pitchFamily="34" charset="-128"/>
                <a:cs typeface="Arial Unicode MS" pitchFamily="34" charset="-128"/>
              </a:rPr>
              <a:t>Cumulative catchup: </a:t>
            </a:r>
            <a:r>
              <a:rPr lang="en-US" sz="2000" kern="0" dirty="0" smtClean="0">
                <a:ea typeface="Arial Unicode MS" pitchFamily="34" charset="-128"/>
                <a:cs typeface="Arial Unicode MS" pitchFamily="34" charset="-128"/>
              </a:rPr>
              <a:t>Get to know cont</a:t>
            </a:r>
            <a:r>
              <a:rPr lang="en-US" sz="2000" kern="0" dirty="0" smtClean="0">
                <a:ea typeface="Arial Unicode MS" pitchFamily="34" charset="-128"/>
                <a:cs typeface="Arial Unicode MS" pitchFamily="34" charset="-128"/>
              </a:rPr>
              <a:t>ribution of past the period when change happens within the fiscal year for Management Reporting.</a:t>
            </a:r>
          </a:p>
          <a:p>
            <a:pPr marL="285750" indent="-285750" fontAlgn="base">
              <a:spcBef>
                <a:spcPts val="600"/>
              </a:spcBef>
              <a:spcAft>
                <a:spcPct val="0"/>
              </a:spcAft>
              <a:buClr>
                <a:srgbClr val="F0AB00"/>
              </a:buClr>
              <a:buSzPct val="80000"/>
              <a:buFont typeface="Arial" panose="020B0604020202020204" pitchFamily="34" charset="0"/>
              <a:buChar char="•"/>
            </a:pPr>
            <a:r>
              <a:rPr lang="en-US" sz="2000" kern="0" dirty="0" smtClean="0">
                <a:ea typeface="Arial Unicode MS" pitchFamily="34" charset="-128"/>
                <a:cs typeface="Arial Unicode MS" pitchFamily="34" charset="-128"/>
              </a:rPr>
              <a:t>Usability: Excel-like input screen across contracts </a:t>
            </a:r>
          </a:p>
          <a:p>
            <a:pPr marL="285750" indent="-285750" fontAlgn="base">
              <a:spcBef>
                <a:spcPts val="600"/>
              </a:spcBef>
              <a:spcAft>
                <a:spcPct val="0"/>
              </a:spcAft>
              <a:buClr>
                <a:srgbClr val="F0AB00"/>
              </a:buClr>
              <a:buSzPct val="80000"/>
              <a:buFont typeface="Arial" panose="020B0604020202020204" pitchFamily="34" charset="0"/>
              <a:buChar char="•"/>
            </a:pPr>
            <a:r>
              <a:rPr lang="en-US" sz="2000" kern="0" dirty="0" smtClean="0">
                <a:ea typeface="Arial Unicode MS" pitchFamily="34" charset="-128"/>
                <a:cs typeface="Arial Unicode MS" pitchFamily="34" charset="-128"/>
              </a:rPr>
              <a:t>Process: </a:t>
            </a:r>
            <a:r>
              <a:rPr lang="en-US" sz="2000" kern="0" smtClean="0">
                <a:ea typeface="Arial Unicode MS" pitchFamily="34" charset="-128"/>
                <a:cs typeface="Arial Unicode MS" pitchFamily="34" charset="-128"/>
              </a:rPr>
              <a:t>Setup several </a:t>
            </a:r>
            <a:r>
              <a:rPr lang="en-US" sz="2000" kern="0" dirty="0" smtClean="0">
                <a:ea typeface="Arial Unicode MS" pitchFamily="34" charset="-128"/>
                <a:cs typeface="Arial Unicode MS" pitchFamily="34" charset="-128"/>
              </a:rPr>
              <a:t>review reasons</a:t>
            </a:r>
          </a:p>
          <a:p>
            <a:pPr marL="285750" indent="-285750" fontAlgn="base">
              <a:spcBef>
                <a:spcPts val="600"/>
              </a:spcBef>
              <a:spcAft>
                <a:spcPct val="0"/>
              </a:spcAft>
              <a:buClr>
                <a:srgbClr val="F0AB00"/>
              </a:buClr>
              <a:buSzPct val="80000"/>
              <a:buFont typeface="Arial" panose="020B0604020202020204" pitchFamily="34" charset="0"/>
              <a:buChar char="•"/>
            </a:pPr>
            <a:r>
              <a:rPr lang="en-US" sz="2000" kern="0" dirty="0" smtClean="0">
                <a:ea typeface="Arial Unicode MS" pitchFamily="34" charset="-128"/>
                <a:cs typeface="Arial Unicode MS" pitchFamily="34" charset="-128"/>
              </a:rPr>
              <a:t>Search Contract by Invoice#</a:t>
            </a:r>
          </a:p>
          <a:p>
            <a:pPr marL="285750" indent="-285750" fontAlgn="base">
              <a:spcBef>
                <a:spcPts val="600"/>
              </a:spcBef>
              <a:spcAft>
                <a:spcPct val="0"/>
              </a:spcAft>
              <a:buClr>
                <a:srgbClr val="F0AB00"/>
              </a:buClr>
              <a:buSzPct val="80000"/>
              <a:buFont typeface="Arial" panose="020B0604020202020204" pitchFamily="34" charset="0"/>
              <a:buChar char="•"/>
            </a:pPr>
            <a:r>
              <a:rPr lang="en-US" sz="2000" kern="0" dirty="0" smtClean="0">
                <a:ea typeface="Arial Unicode MS" pitchFamily="34" charset="-128"/>
                <a:cs typeface="Arial Unicode MS" pitchFamily="34" charset="-128"/>
              </a:rPr>
              <a:t>Intercompany process: no additional requirement</a:t>
            </a:r>
            <a:r>
              <a:rPr lang="en-US" sz="2000" kern="0" dirty="0" smtClean="0">
                <a:ea typeface="Arial Unicode MS" pitchFamily="34" charset="-128"/>
                <a:cs typeface="Arial Unicode MS" pitchFamily="34" charset="-128"/>
              </a:rPr>
              <a:t/>
            </a:r>
            <a:br>
              <a:rPr lang="en-US" sz="20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a:r>
            <a:br>
              <a:rPr lang="en-US" sz="1800" kern="0" dirty="0" smtClean="0">
                <a:ea typeface="Arial Unicode MS" pitchFamily="34" charset="-128"/>
                <a:cs typeface="Arial Unicode MS" pitchFamily="34" charset="-128"/>
              </a:rPr>
            </a:b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269157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7" name="Text Placeholder 6"/>
          <p:cNvSpPr>
            <a:spLocks noGrp="1"/>
          </p:cNvSpPr>
          <p:nvPr>
            <p:ph type="body" sz="quarter" idx="10"/>
          </p:nvPr>
        </p:nvSpPr>
        <p:spPr/>
        <p:txBody>
          <a:bodyPr/>
          <a:lstStyle/>
          <a:p>
            <a:r>
              <a:rPr lang="en-US" b="1" dirty="0" smtClean="0"/>
              <a:t>Contact information:</a:t>
            </a:r>
          </a:p>
          <a:p>
            <a:endParaRPr lang="en-US" dirty="0" smtClean="0"/>
          </a:p>
          <a:p>
            <a:r>
              <a:rPr lang="en-US" dirty="0" smtClean="0"/>
              <a:t>F name L name</a:t>
            </a:r>
          </a:p>
          <a:p>
            <a:r>
              <a:rPr lang="en-US" dirty="0" smtClean="0"/>
              <a:t>Title</a:t>
            </a:r>
          </a:p>
          <a:p>
            <a:r>
              <a:rPr lang="en-US" dirty="0" smtClean="0"/>
              <a:t>Address</a:t>
            </a:r>
          </a:p>
          <a:p>
            <a:r>
              <a:rPr lang="en-US" dirty="0" smtClean="0"/>
              <a:t>Phone number</a:t>
            </a:r>
          </a:p>
          <a:p>
            <a:endParaRPr lang="en-US" dirty="0" smtClean="0"/>
          </a:p>
          <a:p>
            <a:r>
              <a:rPr lang="en-US" dirty="0" smtClean="0"/>
              <a:t>F name L name</a:t>
            </a:r>
          </a:p>
          <a:p>
            <a:r>
              <a:rPr lang="en-US" dirty="0" smtClean="0"/>
              <a:t>Title</a:t>
            </a:r>
          </a:p>
          <a:p>
            <a:r>
              <a:rPr lang="en-US" dirty="0" smtClean="0"/>
              <a:t>Address</a:t>
            </a:r>
          </a:p>
          <a:p>
            <a:r>
              <a:rPr lang="en-US" dirty="0" smtClean="0"/>
              <a:t>Phone number</a:t>
            </a:r>
            <a:endParaRPr lang="en-US" dirty="0"/>
          </a:p>
        </p:txBody>
      </p:sp>
    </p:spTree>
    <p:extLst>
      <p:ext uri="{BB962C8B-B14F-4D97-AF65-F5344CB8AC3E}">
        <p14:creationId xmlns:p14="http://schemas.microsoft.com/office/powerpoint/2010/main" val="2431967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7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7227D8D1-ACA9-492A-A633-BB5EA0309E4E}" vid="{4FD1B56B-5D7F-4C0F-85A4-C0031066665D}"/>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SAP_2017_16x9_white</Template>
  <TotalTime>466</TotalTime>
  <Words>521</Words>
  <Application>Microsoft Office PowerPoint</Application>
  <PresentationFormat>Custom</PresentationFormat>
  <Paragraphs>225</Paragraphs>
  <Slides>11</Slides>
  <Notes>5</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Unicode MS</vt:lpstr>
      <vt:lpstr>Arial</vt:lpstr>
      <vt:lpstr>Courier New</vt:lpstr>
      <vt:lpstr>Symbol</vt:lpstr>
      <vt:lpstr>Wingdings</vt:lpstr>
      <vt:lpstr>Wingdings</vt:lpstr>
      <vt:lpstr>SAP_2017_16x9_white</vt:lpstr>
      <vt:lpstr>Microsoft RAR Workshop</vt:lpstr>
      <vt:lpstr>Value Contract ( Consumption-based Rev Rec )</vt:lpstr>
      <vt:lpstr>Reporting approach for explain revenue of value contract</vt:lpstr>
      <vt:lpstr>Management Reporting Requirement on Allocation (1)</vt:lpstr>
      <vt:lpstr>Management Reporting Requirement on Allocation (2)</vt:lpstr>
      <vt:lpstr>Cost Recognition</vt:lpstr>
      <vt:lpstr>Other topics</vt:lpstr>
      <vt:lpstr>Thank you</vt:lpstr>
      <vt:lpstr>PowerPoint Presentation</vt:lpstr>
      <vt:lpstr>PowerPoint Presentation</vt:lpstr>
      <vt:lpstr>The Grid</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Fang, Xin</dc:creator>
  <cp:keywords>2017/16:9/white</cp:keywords>
  <cp:lastModifiedBy>Fang, Xin</cp:lastModifiedBy>
  <cp:revision>30</cp:revision>
  <dcterms:created xsi:type="dcterms:W3CDTF">2017-01-18T00:43:35Z</dcterms:created>
  <dcterms:modified xsi:type="dcterms:W3CDTF">2017-01-18T13:47:19Z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