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65" autoAdjust="0"/>
  </p:normalViewPr>
  <p:slideViewPr>
    <p:cSldViewPr>
      <p:cViewPr>
        <p:scale>
          <a:sx n="70" d="100"/>
          <a:sy n="70" d="100"/>
        </p:scale>
        <p:origin x="-115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1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F343-0162-4F7F-8070-22D8B76DEF93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5C1C-AE50-4D9D-8C75-45C5310E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BF6D0E-8A81-47DE-A01F-976EAAD76472}" type="datetimeFigureOut">
              <a:rPr lang="zh-CN" altLang="en-US" smtClean="0"/>
              <a:t>2010/5/9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XYZ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r>
              <a:rPr lang="en-US" altLang="zh-CN" dirty="0" err="1" smtClean="0"/>
              <a:t>GrammaR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5070379019 </a:t>
            </a:r>
            <a:r>
              <a:rPr lang="zh-CN" altLang="en-US" dirty="0" smtClean="0"/>
              <a:t>吴晔</a:t>
            </a:r>
            <a:endParaRPr lang="en-US" altLang="zh-CN" dirty="0" smtClean="0"/>
          </a:p>
          <a:p>
            <a:r>
              <a:rPr lang="en-US" altLang="zh-CN" dirty="0" smtClean="0"/>
              <a:t>5070379022 </a:t>
            </a:r>
            <a:r>
              <a:rPr lang="zh-CN" altLang="en-US" dirty="0" smtClean="0"/>
              <a:t>杨嘉晨</a:t>
            </a:r>
            <a:endParaRPr lang="en-US" altLang="zh-CN" dirty="0" smtClean="0"/>
          </a:p>
          <a:p>
            <a:r>
              <a:rPr lang="en-US" altLang="zh-CN" dirty="0" smtClean="0"/>
              <a:t>5070379025 </a:t>
            </a:r>
            <a:r>
              <a:rPr lang="zh-CN" altLang="en-US" dirty="0" smtClean="0"/>
              <a:t>詹恢洲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 (Ignored Tokens)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Ignored </a:t>
            </a:r>
            <a:r>
              <a:rPr lang="en-US" altLang="zh-CN" dirty="0">
                <a:solidFill>
                  <a:srgbClr val="FF0000"/>
                </a:solidFill>
              </a:rPr>
              <a:t>Tokens</a:t>
            </a:r>
          </a:p>
          <a:p>
            <a:r>
              <a:rPr lang="en-US" altLang="zh-CN" dirty="0"/>
              <a:t>blanks,</a:t>
            </a:r>
          </a:p>
          <a:p>
            <a:r>
              <a:rPr lang="en-US" altLang="zh-CN" dirty="0" err="1"/>
              <a:t>comment_new_style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comment_new_style_end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comment_any_n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comment_any_o</a:t>
            </a:r>
            <a:r>
              <a:rPr lang="en-US" altLang="zh-CN" dirty="0"/>
              <a:t> 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Edit and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> coloring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</a:t>
            </a:r>
            <a:r>
              <a:rPr lang="en-US" altLang="zh-CN" dirty="0" smtClean="0"/>
              <a:t>Detecting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1600200"/>
            <a:ext cx="678894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An Interpreter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en-US" altLang="zh-CN" sz="2400" dirty="0"/>
              <a:t>To verify that our grammar definition can really work.</a:t>
            </a:r>
          </a:p>
          <a:p>
            <a:endParaRPr lang="zh-CN" altLang="en-US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416824" cy="441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92376" r="61479" b="2567"/>
          <a:stretch/>
        </p:blipFill>
        <p:spPr bwMode="auto">
          <a:xfrm>
            <a:off x="3635896" y="2132856"/>
            <a:ext cx="5147931" cy="6355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Value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2771800" y="1484784"/>
            <a:ext cx="27337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Productions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2483768" y="2132856"/>
            <a:ext cx="3096344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{field} [object]:term point [field]: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[array]:term </a:t>
            </a:r>
            <a:r>
              <a:rPr lang="en-US" altLang="zh-CN" sz="2000" dirty="0" err="1"/>
              <a:t>l_sq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[</a:t>
            </a:r>
            <a:r>
              <a:rPr lang="en-US" altLang="zh-CN" sz="2000" dirty="0"/>
              <a:t>index]: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r_sq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state= </a:t>
            </a:r>
            <a:r>
              <a:rPr lang="en-US" altLang="zh-CN" sz="2000" b="1" dirty="0" smtClean="0"/>
              <a:t>/* … */</a:t>
            </a:r>
          </a:p>
          <a:p>
            <a:pPr marL="0" indent="0">
              <a:buNone/>
            </a:pPr>
            <a:r>
              <a:rPr lang="en-US" altLang="zh-CN" sz="2000" dirty="0" smtClean="0"/>
              <a:t>| {assign} [</a:t>
            </a:r>
            <a:r>
              <a:rPr lang="en-US" altLang="zh-CN" sz="2000" dirty="0"/>
              <a:t>target</a:t>
            </a:r>
            <a:r>
              <a:rPr lang="en-US" altLang="zh-CN" sz="2000" dirty="0" smtClean="0"/>
              <a:t>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assign_opr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semi</a:t>
            </a:r>
          </a:p>
          <a:p>
            <a:pPr marL="0" indent="0">
              <a:buNone/>
            </a:pP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6156176" y="1484784"/>
            <a:ext cx="23146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796136" y="2132856"/>
            <a:ext cx="3177679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</a:p>
          <a:p>
            <a:pPr marL="0" indent="0">
              <a:buNone/>
            </a:pPr>
            <a:r>
              <a:rPr lang="en-US" altLang="zh-CN" sz="2000" dirty="0"/>
              <a:t>   | {field} [object]: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field]:id</a:t>
            </a:r>
          </a:p>
          <a:p>
            <a:pPr marL="0" indent="0">
              <a:buNone/>
            </a:pPr>
            <a:r>
              <a:rPr lang="en-US" altLang="zh-CN" sz="2000" dirty="0"/>
              <a:t>   | 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[index</a:t>
            </a:r>
            <a:r>
              <a:rPr lang="en-US" altLang="zh-CN" sz="2000" dirty="0"/>
              <a:t>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 </a:t>
            </a:r>
            <a:r>
              <a:rPr lang="en-US" altLang="zh-CN" sz="2000" b="1" dirty="0" smtClean="0"/>
              <a:t>= /* …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| {assign} [target]: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[value]: 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1704" y="2348880"/>
            <a:ext cx="24620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Statement →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/* …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[ Exp ]=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4" name="直接连接符​​ 23"/>
          <p:cNvCxnSpPr/>
          <p:nvPr/>
        </p:nvCxnSpPr>
        <p:spPr>
          <a:xfrm>
            <a:off x="2483768" y="1484784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/>
        </p:nvCxnSpPr>
        <p:spPr>
          <a:xfrm>
            <a:off x="5796136" y="155679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Precedence from high to low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(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)</a:t>
            </a:r>
          </a:p>
          <a:p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i="1" dirty="0"/>
              <a:t>t</a:t>
            </a:r>
            <a:r>
              <a:rPr lang="en-US" altLang="zh-CN" i="1" dirty="0" smtClean="0"/>
              <a:t>ype</a:t>
            </a:r>
            <a:r>
              <a:rPr lang="en-US" altLang="zh-CN" dirty="0" smtClean="0"/>
              <a:t> ()</a:t>
            </a:r>
          </a:p>
          <a:p>
            <a:r>
              <a:rPr lang="en-US" altLang="zh-CN" i="1" dirty="0" err="1"/>
              <a:t>e</a:t>
            </a:r>
            <a:r>
              <a:rPr lang="en-US" altLang="zh-CN" i="1" dirty="0" err="1" smtClean="0"/>
              <a:t>xp</a:t>
            </a:r>
            <a:r>
              <a:rPr lang="en-US" altLang="zh-CN" dirty="0" smtClean="0"/>
              <a:t> . </a:t>
            </a:r>
            <a:r>
              <a:rPr lang="en-US" altLang="zh-CN" i="1" dirty="0" smtClean="0"/>
              <a:t>field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 </a:t>
            </a:r>
            <a:r>
              <a:rPr lang="en-US" altLang="zh-CN" i="1" dirty="0" err="1" smtClean="0"/>
              <a:t>func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[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],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</a:t>
            </a:r>
            <a:r>
              <a:rPr lang="en-US" altLang="zh-CN" b="1" dirty="0" smtClean="0"/>
              <a:t>length</a:t>
            </a:r>
          </a:p>
          <a:p>
            <a:r>
              <a:rPr lang="en-US" altLang="zh-CN" dirty="0" smtClean="0"/>
              <a:t>* /</a:t>
            </a:r>
          </a:p>
          <a:p>
            <a:r>
              <a:rPr lang="en-US" altLang="zh-CN" dirty="0" smtClean="0"/>
              <a:t>+ -</a:t>
            </a:r>
          </a:p>
          <a:p>
            <a:r>
              <a:rPr lang="en-US" altLang="zh-CN" dirty="0" smtClean="0"/>
              <a:t>&gt; &lt;</a:t>
            </a:r>
          </a:p>
          <a:p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&amp;&amp;</a:t>
            </a:r>
          </a:p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2909" y="1268759"/>
            <a:ext cx="2663279" cy="510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800" b="1" dirty="0" err="1"/>
              <a:t>exp</a:t>
            </a:r>
            <a:r>
              <a:rPr lang="en-US" altLang="zh-CN" sz="800" b="1" dirty="0"/>
              <a:t> 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} [first]: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 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 [rest]:exp1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exp.or_opr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or_opr,first.exp,rest.exp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exp1</a:t>
            </a:r>
          </a:p>
          <a:p>
            <a:pPr marL="0" indent="0">
              <a:buNone/>
            </a:pPr>
            <a:r>
              <a:rPr lang="en-US" altLang="zh-CN" sz="800" dirty="0"/>
              <a:t> {-&gt; exp1.exp}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exp1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} [first]:exp1 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 [rest]:exp2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exp.and_opr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exp2</a:t>
            </a:r>
          </a:p>
          <a:p>
            <a:pPr marL="0" indent="0">
              <a:buNone/>
            </a:pPr>
            <a:r>
              <a:rPr lang="en-US" altLang="zh-CN" sz="800" dirty="0"/>
              <a:t> {-&gt; exp2.exp}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exp2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} 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 [first]:exp2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exp.not_opr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not_opr,first.exp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exp3</a:t>
            </a:r>
          </a:p>
          <a:p>
            <a:pPr marL="0" indent="0">
              <a:buNone/>
            </a:pPr>
            <a:r>
              <a:rPr lang="en-US" altLang="zh-CN" sz="800" dirty="0"/>
              <a:t> {-&gt; exp3.exp}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exp3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} [first]:exp3 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exp.greater_opr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greater_opr,first.exp,rest.exp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}    [first]:exp3 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exp.less_opr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less_opr,first.exp,rest.exp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exp4</a:t>
            </a:r>
          </a:p>
          <a:p>
            <a:pPr marL="0" indent="0">
              <a:buNone/>
            </a:pPr>
            <a:r>
              <a:rPr lang="en-US" altLang="zh-CN" sz="800" dirty="0"/>
              <a:t> {-&gt; exp4.exp}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altLang="zh-CN" sz="800" b="1" dirty="0"/>
              <a:t>exp4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}  [first]:exp4 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exp.plus_opr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plus_opr,first.exp,rest.exp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} [first]:exp4 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exp.minus_opr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minus_opr,first.exp,rest.exp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exp5</a:t>
            </a:r>
          </a:p>
          <a:p>
            <a:pPr marL="0" indent="0">
              <a:buNone/>
            </a:pPr>
            <a:r>
              <a:rPr lang="en-US" altLang="zh-CN" sz="800" dirty="0"/>
              <a:t> {-&gt; exp5.exp}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 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6732240" y="1250603"/>
            <a:ext cx="228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/>
              <a:t>exp5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}  [first]:exp5 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exp.multiply_opr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multiply_opr,first.exp,rest.exp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} [first]:exp5 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exp.divide_opr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divide_opr,first.exp,rest.exp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{single} term</a:t>
            </a:r>
          </a:p>
          <a:p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term.exp</a:t>
            </a:r>
            <a:r>
              <a:rPr lang="en-US" altLang="zh-CN" sz="800" dirty="0" smtClean="0"/>
              <a:t>} 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endParaRPr lang="zh-CN" altLang="en-US" sz="800" dirty="0" smtClean="0"/>
          </a:p>
          <a:p>
            <a:r>
              <a:rPr lang="en-US" altLang="zh-CN" sz="800" b="1" dirty="0" smtClean="0"/>
              <a:t>term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} 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{-&gt; New </a:t>
            </a:r>
            <a:r>
              <a:rPr lang="en-US" altLang="zh-CN" sz="800" b="1" dirty="0" err="1" smtClean="0"/>
              <a:t>exp.int_lt</a:t>
            </a:r>
            <a:r>
              <a:rPr lang="en-US" altLang="zh-CN" sz="800" b="1" dirty="0" smtClean="0"/>
              <a:t>(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 {-&gt; New </a:t>
            </a:r>
            <a:r>
              <a:rPr lang="en-US" altLang="zh-CN" sz="800" dirty="0" err="1" smtClean="0"/>
              <a:t>exp.real_lt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true_lt</a:t>
            </a:r>
            <a:r>
              <a:rPr lang="en-US" altLang="zh-CN" sz="800" dirty="0" smtClean="0"/>
              <a:t>} true {-&gt; New </a:t>
            </a:r>
            <a:r>
              <a:rPr lang="en-US" altLang="zh-CN" sz="800" dirty="0" err="1" smtClean="0"/>
              <a:t>exp.true_lt</a:t>
            </a:r>
            <a:r>
              <a:rPr lang="en-US" altLang="zh-CN" sz="800" dirty="0" smtClean="0"/>
              <a:t>(true)}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false_lt</a:t>
            </a:r>
            <a:r>
              <a:rPr lang="en-US" altLang="zh-CN" sz="800" dirty="0" smtClean="0"/>
              <a:t>} false {-&gt; New </a:t>
            </a:r>
            <a:r>
              <a:rPr lang="en-US" altLang="zh-CN" sz="800" dirty="0" err="1" smtClean="0"/>
              <a:t>exp.false_lt</a:t>
            </a:r>
            <a:r>
              <a:rPr lang="en-US" altLang="zh-CN" sz="800" dirty="0" smtClean="0"/>
              <a:t>(false)}</a:t>
            </a:r>
          </a:p>
          <a:p>
            <a:r>
              <a:rPr lang="en-US" altLang="zh-CN" sz="800" dirty="0" smtClean="0"/>
              <a:t>  | {this}this{-&gt; New </a:t>
            </a:r>
            <a:r>
              <a:rPr lang="en-US" altLang="zh-CN" sz="800" dirty="0" err="1" smtClean="0"/>
              <a:t>exp.this</a:t>
            </a:r>
            <a:r>
              <a:rPr lang="en-US" altLang="zh-CN" sz="800" dirty="0" smtClean="0"/>
              <a:t>(this)}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sub_exp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exp.exp</a:t>
            </a:r>
            <a:r>
              <a:rPr lang="en-US" altLang="zh-CN" sz="800" dirty="0" smtClean="0"/>
              <a:t>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array_length</a:t>
            </a:r>
            <a:r>
              <a:rPr lang="en-US" altLang="zh-CN" sz="800" dirty="0" smtClean="0"/>
              <a:t>} [array]:term point length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exp.array_length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array.exp,length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mem_func</a:t>
            </a:r>
            <a:r>
              <a:rPr lang="en-US" altLang="zh-CN" sz="800" dirty="0" smtClean="0"/>
              <a:t>}[object]:term point [</a:t>
            </a:r>
            <a:r>
              <a:rPr lang="en-US" altLang="zh-CN" sz="800" dirty="0" err="1" smtClean="0"/>
              <a:t>func</a:t>
            </a:r>
            <a:r>
              <a:rPr lang="en-US" altLang="zh-CN" sz="800" dirty="0" smtClean="0"/>
              <a:t>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[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]:</a:t>
            </a:r>
            <a:r>
              <a:rPr lang="en-US" altLang="zh-CN" sz="800" dirty="0" err="1" smtClean="0"/>
              <a:t>exp_list</a:t>
            </a:r>
            <a:r>
              <a:rPr lang="en-US" altLang="zh-CN" sz="800" dirty="0" smtClean="0"/>
              <a:t>?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exp.mem_func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object.exp,func</a:t>
            </a:r>
            <a:r>
              <a:rPr lang="en-US" altLang="zh-CN" sz="800" dirty="0" smtClean="0"/>
              <a:t>,[</a:t>
            </a:r>
            <a:r>
              <a:rPr lang="en-US" altLang="zh-CN" sz="800" dirty="0" err="1" smtClean="0"/>
              <a:t>args.exp</a:t>
            </a:r>
            <a:r>
              <a:rPr lang="en-US" altLang="zh-CN" sz="800" dirty="0" smtClean="0"/>
              <a:t>])}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new_int_ar</a:t>
            </a:r>
            <a:r>
              <a:rPr lang="en-US" altLang="zh-CN" sz="800" dirty="0" smtClean="0"/>
              <a:t>} new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exp.new_int_ar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new_real_ar</a:t>
            </a:r>
            <a:r>
              <a:rPr lang="en-US" altLang="zh-CN" sz="800" dirty="0" smtClean="0"/>
              <a:t>} new real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exp.new_real_ar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new_object</a:t>
            </a:r>
            <a:r>
              <a:rPr lang="en-US" altLang="zh-CN" sz="800" dirty="0" smtClean="0"/>
              <a:t>} new [type]:id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exp.new_object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type,new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}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 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exp.left_value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r>
              <a:rPr lang="zh-CN" altLang="en-US" sz="800" dirty="0" smtClean="0"/>
              <a:t>  </a:t>
            </a:r>
          </a:p>
          <a:p>
            <a:r>
              <a:rPr lang="en-US" altLang="zh-CN" sz="800" b="1" dirty="0" err="1" smtClean="0"/>
              <a:t>left_value</a:t>
            </a:r>
            <a:r>
              <a:rPr lang="en-US" altLang="zh-CN" sz="800" b="1" dirty="0" smtClean="0"/>
              <a:t> = {</a:t>
            </a:r>
            <a:r>
              <a:rPr lang="en-US" altLang="zh-CN" sz="800" b="1" dirty="0" err="1" smtClean="0"/>
              <a:t>var</a:t>
            </a:r>
            <a:r>
              <a:rPr lang="en-US" altLang="zh-CN" sz="800" b="1" dirty="0" smtClean="0"/>
              <a:t>} id  {-&gt; New </a:t>
            </a:r>
            <a:r>
              <a:rPr lang="en-US" altLang="zh-CN" sz="800" b="1" dirty="0" err="1" smtClean="0"/>
              <a:t>left_value.var</a:t>
            </a:r>
            <a:r>
              <a:rPr lang="en-US" altLang="zh-CN" sz="800" b="1" dirty="0" smtClean="0"/>
              <a:t>(id)}</a:t>
            </a:r>
          </a:p>
          <a:p>
            <a:r>
              <a:rPr lang="en-US" altLang="zh-CN" sz="800" dirty="0" smtClean="0"/>
              <a:t>   | {field} [object]:term point [field]:id</a:t>
            </a:r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left_value.field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object.exp,point,field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 | {</a:t>
            </a:r>
            <a:r>
              <a:rPr lang="en-US" altLang="zh-CN" sz="800" dirty="0" err="1" smtClean="0"/>
              <a:t>arr_sub</a:t>
            </a:r>
            <a:r>
              <a:rPr lang="en-US" altLang="zh-CN" sz="800" dirty="0" smtClean="0"/>
              <a:t>} [array]:term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[index]: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left_value.arr_sub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array.exp,l_sq,index.exp,r_sq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 </a:t>
            </a:r>
            <a:r>
              <a:rPr lang="en-US" altLang="zh-CN" sz="800" dirty="0" smtClean="0"/>
              <a:t>;</a:t>
            </a:r>
            <a:endParaRPr lang="zh-CN" altLang="en-US" sz="800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763688" y="5157192"/>
            <a:ext cx="2160240" cy="92779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Too Complex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We Need AST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897034" y="1554400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792" y="2256149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47" y="2744381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895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912" y="2744381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323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08" y="3308930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888" y="3900849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5819" y="3321170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7533" y="3318993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027" y="3308644"/>
            <a:ext cx="936104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9099" y="330864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5113" y="330236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8834" y="3901446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0008" y="3901446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4041" y="3912047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24" name="直接连接符​​ 23"/>
          <p:cNvCxnSpPr>
            <a:stCxn id="8" idx="2"/>
            <a:endCxn id="9" idx="0"/>
          </p:cNvCxnSpPr>
          <p:nvPr/>
        </p:nvCxnSpPr>
        <p:spPr>
          <a:xfrm flipH="1">
            <a:off x="792915" y="2625481"/>
            <a:ext cx="1147947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>
            <a:stCxn id="8" idx="2"/>
            <a:endCxn id="10" idx="0"/>
          </p:cNvCxnSpPr>
          <p:nvPr/>
        </p:nvCxnSpPr>
        <p:spPr>
          <a:xfrm flipH="1">
            <a:off x="1709926" y="2625481"/>
            <a:ext cx="230936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>
            <a:stCxn id="8" idx="2"/>
            <a:endCxn id="11" idx="0"/>
          </p:cNvCxnSpPr>
          <p:nvPr/>
        </p:nvCxnSpPr>
        <p:spPr>
          <a:xfrm>
            <a:off x="1940862" y="2625481"/>
            <a:ext cx="534101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>
            <a:stCxn id="8" idx="2"/>
            <a:endCxn id="12" idx="0"/>
          </p:cNvCxnSpPr>
          <p:nvPr/>
        </p:nvCxnSpPr>
        <p:spPr>
          <a:xfrm>
            <a:off x="1940862" y="2625481"/>
            <a:ext cx="1214492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>
            <a:stCxn id="9" idx="2"/>
            <a:endCxn id="13" idx="0"/>
          </p:cNvCxnSpPr>
          <p:nvPr/>
        </p:nvCxnSpPr>
        <p:spPr>
          <a:xfrm flipH="1">
            <a:off x="647854" y="3113713"/>
            <a:ext cx="145061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837" y="3308930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39" name="直接连接符​​ 38"/>
          <p:cNvCxnSpPr>
            <a:stCxn id="11" idx="2"/>
            <a:endCxn id="37" idx="0"/>
          </p:cNvCxnSpPr>
          <p:nvPr/>
        </p:nvCxnSpPr>
        <p:spPr>
          <a:xfrm flipH="1">
            <a:off x="1366888" y="3113713"/>
            <a:ext cx="1108075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>
            <a:endCxn id="15" idx="0"/>
          </p:cNvCxnSpPr>
          <p:nvPr/>
        </p:nvCxnSpPr>
        <p:spPr>
          <a:xfrm flipH="1">
            <a:off x="1899850" y="3113713"/>
            <a:ext cx="602359" cy="20745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>
            <a:endCxn id="16" idx="0"/>
          </p:cNvCxnSpPr>
          <p:nvPr/>
        </p:nvCxnSpPr>
        <p:spPr>
          <a:xfrm>
            <a:off x="2502209" y="3113713"/>
            <a:ext cx="145739" cy="2052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>
            <a:endCxn id="18" idx="0"/>
          </p:cNvCxnSpPr>
          <p:nvPr/>
        </p:nvCxnSpPr>
        <p:spPr>
          <a:xfrm>
            <a:off x="2548108" y="3113713"/>
            <a:ext cx="805022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>
            <a:endCxn id="17" idx="0"/>
          </p:cNvCxnSpPr>
          <p:nvPr/>
        </p:nvCxnSpPr>
        <p:spPr>
          <a:xfrm>
            <a:off x="2548108" y="3113713"/>
            <a:ext cx="1470971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>
            <a:endCxn id="19" idx="0"/>
          </p:cNvCxnSpPr>
          <p:nvPr/>
        </p:nvCxnSpPr>
        <p:spPr>
          <a:xfrm>
            <a:off x="2474962" y="3113713"/>
            <a:ext cx="2254182" cy="18865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>
            <a:stCxn id="37" idx="2"/>
            <a:endCxn id="14" idx="0"/>
          </p:cNvCxnSpPr>
          <p:nvPr/>
        </p:nvCxnSpPr>
        <p:spPr>
          <a:xfrm flipH="1">
            <a:off x="1366887" y="3678262"/>
            <a:ext cx="1" cy="22258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>
            <a:stCxn id="17" idx="2"/>
            <a:endCxn id="20" idx="0"/>
          </p:cNvCxnSpPr>
          <p:nvPr/>
        </p:nvCxnSpPr>
        <p:spPr>
          <a:xfrm flipH="1">
            <a:off x="2647948" y="3677976"/>
            <a:ext cx="1371131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 54"/>
          <p:cNvCxnSpPr>
            <a:stCxn id="17" idx="2"/>
            <a:endCxn id="21" idx="0"/>
          </p:cNvCxnSpPr>
          <p:nvPr/>
        </p:nvCxnSpPr>
        <p:spPr>
          <a:xfrm flipH="1">
            <a:off x="3434039" y="3677976"/>
            <a:ext cx="585040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 56"/>
          <p:cNvCxnSpPr>
            <a:stCxn id="17" idx="2"/>
            <a:endCxn id="22" idx="0"/>
          </p:cNvCxnSpPr>
          <p:nvPr/>
        </p:nvCxnSpPr>
        <p:spPr>
          <a:xfrm>
            <a:off x="4019079" y="3677976"/>
            <a:ext cx="0" cy="23407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117" y="4438421"/>
            <a:ext cx="75392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Id:a3</a:t>
            </a:r>
            <a:endParaRPr lang="zh-CN" altLang="en-US" dirty="0"/>
          </a:p>
        </p:txBody>
      </p:sp>
      <p:cxnSp>
        <p:nvCxnSpPr>
          <p:cNvPr id="60" name="直接连接符​​ 59"/>
          <p:cNvCxnSpPr>
            <a:stCxn id="22" idx="2"/>
            <a:endCxn id="58" idx="0"/>
          </p:cNvCxnSpPr>
          <p:nvPr/>
        </p:nvCxnSpPr>
        <p:spPr>
          <a:xfrm>
            <a:off x="4019079" y="4281379"/>
            <a:ext cx="0" cy="15704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6399" y="4409857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57573" y="4409857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21606" y="4420458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64" name="直接连接符​​ 63"/>
          <p:cNvCxnSpPr>
            <a:stCxn id="20" idx="2"/>
            <a:endCxn id="61" idx="0"/>
          </p:cNvCxnSpPr>
          <p:nvPr/>
        </p:nvCxnSpPr>
        <p:spPr>
          <a:xfrm flipH="1">
            <a:off x="1725513" y="4270778"/>
            <a:ext cx="922435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​​ 64"/>
          <p:cNvCxnSpPr>
            <a:stCxn id="20" idx="2"/>
            <a:endCxn id="62" idx="0"/>
          </p:cNvCxnSpPr>
          <p:nvPr/>
        </p:nvCxnSpPr>
        <p:spPr>
          <a:xfrm flipH="1">
            <a:off x="2511604" y="4270778"/>
            <a:ext cx="136344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​​ 65"/>
          <p:cNvCxnSpPr>
            <a:stCxn id="20" idx="2"/>
            <a:endCxn id="63" idx="0"/>
          </p:cNvCxnSpPr>
          <p:nvPr/>
        </p:nvCxnSpPr>
        <p:spPr>
          <a:xfrm>
            <a:off x="2647948" y="4270778"/>
            <a:ext cx="448696" cy="1496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2014" y="4986300"/>
            <a:ext cx="69202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Id:a2</a:t>
            </a:r>
            <a:endParaRPr lang="zh-CN" altLang="en-US" dirty="0"/>
          </a:p>
        </p:txBody>
      </p:sp>
      <p:cxnSp>
        <p:nvCxnSpPr>
          <p:cNvPr id="68" name="直接连接符​​ 67"/>
          <p:cNvCxnSpPr>
            <a:stCxn id="63" idx="2"/>
            <a:endCxn id="67" idx="0"/>
          </p:cNvCxnSpPr>
          <p:nvPr/>
        </p:nvCxnSpPr>
        <p:spPr>
          <a:xfrm flipH="1">
            <a:off x="3088027" y="4789790"/>
            <a:ext cx="8617" cy="19651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50474" y="4965796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77" name="直接连接符​​ 76"/>
          <p:cNvCxnSpPr>
            <a:stCxn id="61" idx="2"/>
            <a:endCxn id="74" idx="0"/>
          </p:cNvCxnSpPr>
          <p:nvPr/>
        </p:nvCxnSpPr>
        <p:spPr>
          <a:xfrm flipH="1">
            <a:off x="1725512" y="4779189"/>
            <a:ext cx="1" cy="1866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3318" y="5486524"/>
            <a:ext cx="7144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Id:a1</a:t>
            </a:r>
            <a:endParaRPr lang="zh-CN" altLang="en-US" dirty="0"/>
          </a:p>
        </p:txBody>
      </p:sp>
      <p:cxnSp>
        <p:nvCxnSpPr>
          <p:cNvPr id="79" name="直接连接符​​ 78"/>
          <p:cNvCxnSpPr>
            <a:stCxn id="74" idx="2"/>
            <a:endCxn id="78" idx="0"/>
          </p:cNvCxnSpPr>
          <p:nvPr/>
        </p:nvCxnSpPr>
        <p:spPr>
          <a:xfrm flipH="1">
            <a:off x="1720550" y="5335128"/>
            <a:ext cx="4962" cy="1513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69887" y="2267974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12160" y="3018479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9225" y="301847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212160" y="3962504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080249" y="4801634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06876" y="3974744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99" name="直接连接符​​ 98"/>
          <p:cNvCxnSpPr>
            <a:stCxn id="93" idx="2"/>
            <a:endCxn id="94" idx="0"/>
          </p:cNvCxnSpPr>
          <p:nvPr/>
        </p:nvCxnSpPr>
        <p:spPr>
          <a:xfrm flipH="1">
            <a:off x="5824228" y="2637306"/>
            <a:ext cx="112572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>
            <a:stCxn id="93" idx="2"/>
            <a:endCxn id="95" idx="0"/>
          </p:cNvCxnSpPr>
          <p:nvPr/>
        </p:nvCxnSpPr>
        <p:spPr>
          <a:xfrm>
            <a:off x="6949957" y="2637306"/>
            <a:ext cx="55631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>
            <a:stCxn id="94" idx="2"/>
            <a:endCxn id="96" idx="0"/>
          </p:cNvCxnSpPr>
          <p:nvPr/>
        </p:nvCxnSpPr>
        <p:spPr>
          <a:xfrm flipH="1">
            <a:off x="5534106" y="3387811"/>
            <a:ext cx="290122" cy="57469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7196" y="398775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103" name="直接连接符​​ 102"/>
          <p:cNvCxnSpPr>
            <a:stCxn id="95" idx="2"/>
            <a:endCxn id="102" idx="0"/>
          </p:cNvCxnSpPr>
          <p:nvPr/>
        </p:nvCxnSpPr>
        <p:spPr>
          <a:xfrm flipH="1">
            <a:off x="6364247" y="3387811"/>
            <a:ext cx="1142029" cy="59994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>
            <a:stCxn id="95" idx="2"/>
            <a:endCxn id="98" idx="0"/>
          </p:cNvCxnSpPr>
          <p:nvPr/>
        </p:nvCxnSpPr>
        <p:spPr>
          <a:xfrm flipH="1">
            <a:off x="7277291" y="3387811"/>
            <a:ext cx="228985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74531" y="3974744"/>
            <a:ext cx="77486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*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78495" y="4803390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13" name="直接连接符​​ 112"/>
          <p:cNvCxnSpPr>
            <a:stCxn id="111" idx="2"/>
            <a:endCxn id="112" idx="0"/>
          </p:cNvCxnSpPr>
          <p:nvPr/>
        </p:nvCxnSpPr>
        <p:spPr>
          <a:xfrm flipH="1">
            <a:off x="7697198" y="4344076"/>
            <a:ext cx="664767" cy="45931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>
            <a:stCxn id="102" idx="2"/>
            <a:endCxn id="97" idx="0"/>
          </p:cNvCxnSpPr>
          <p:nvPr/>
        </p:nvCxnSpPr>
        <p:spPr>
          <a:xfrm>
            <a:off x="6364247" y="4357091"/>
            <a:ext cx="1" cy="44454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>
            <a:stCxn id="95" idx="2"/>
            <a:endCxn id="111" idx="0"/>
          </p:cNvCxnSpPr>
          <p:nvPr/>
        </p:nvCxnSpPr>
        <p:spPr>
          <a:xfrm>
            <a:off x="7506276" y="3387811"/>
            <a:ext cx="855689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36338" y="4790723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25" name="直接连接符​​ 124"/>
          <p:cNvCxnSpPr>
            <a:stCxn id="111" idx="2"/>
            <a:endCxn id="124" idx="0"/>
          </p:cNvCxnSpPr>
          <p:nvPr/>
        </p:nvCxnSpPr>
        <p:spPr>
          <a:xfrm flipH="1">
            <a:off x="8255041" y="4344076"/>
            <a:ext cx="106924" cy="44664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88644" y="4801634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128" name="直接连接符​​ 127"/>
          <p:cNvCxnSpPr>
            <a:stCxn id="111" idx="2"/>
            <a:endCxn id="127" idx="0"/>
          </p:cNvCxnSpPr>
          <p:nvPr/>
        </p:nvCxnSpPr>
        <p:spPr>
          <a:xfrm>
            <a:off x="8361965" y="4344076"/>
            <a:ext cx="445382" cy="45755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​​ 133"/>
          <p:cNvSpPr/>
          <p:nvPr/>
        </p:nvSpPr>
        <p:spPr>
          <a:xfrm>
            <a:off x="2872296" y="12066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r=</a:t>
            </a:r>
            <a:r>
              <a:rPr lang="en-US" altLang="zh-CN" sz="3200" dirty="0" err="1" smtClean="0"/>
              <a:t>this.func</a:t>
            </a:r>
            <a:r>
              <a:rPr lang="en-US" altLang="zh-CN" sz="3200" dirty="0" smtClean="0"/>
              <a:t>(a1,a2,a3);</a:t>
            </a:r>
            <a:endParaRPr lang="zh-CN" altLang="en-US" sz="3200" dirty="0"/>
          </a:p>
        </p:txBody>
      </p:sp>
      <p:cxnSp>
        <p:nvCxnSpPr>
          <p:cNvPr id="136" name="直接连接符​​ 135"/>
          <p:cNvCxnSpPr/>
          <p:nvPr/>
        </p:nvCxnSpPr>
        <p:spPr>
          <a:xfrm>
            <a:off x="5004048" y="1904173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err="1" smtClean="0"/>
              <a:t>Exp</a:t>
            </a:r>
            <a:r>
              <a:rPr lang="en-US" altLang="zh-CN" sz="4400" dirty="0" smtClean="0"/>
              <a:t> defined in AST</a:t>
            </a:r>
            <a:endParaRPr lang="zh-CN" altLang="en-US" sz="4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= {</a:t>
            </a:r>
            <a:r>
              <a:rPr lang="en-US" altLang="zh-CN" sz="1800" dirty="0" err="1" smtClean="0"/>
              <a:t>or_opr</a:t>
            </a:r>
            <a:r>
              <a:rPr lang="en-US" altLang="zh-CN" sz="1800" dirty="0" smtClean="0"/>
              <a:t>} [</a:t>
            </a:r>
            <a:r>
              <a:rPr lang="en-US" altLang="zh-CN" sz="1800" dirty="0" smtClean="0"/>
              <a:t>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</a:t>
            </a:r>
            <a:r>
              <a:rPr lang="en-US" altLang="zh-CN" sz="1800" dirty="0" smtClean="0"/>
              <a:t>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and_opr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not_opr</a:t>
            </a:r>
            <a:r>
              <a:rPr lang="en-US" altLang="zh-CN" sz="1800" dirty="0" smtClean="0"/>
              <a:t>}  [first]: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greater_opr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less_opr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plus_opr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minus_opr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multiply_opr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divide_opr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int_lt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int_lt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real_lt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real_lt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true_lt</a:t>
            </a:r>
            <a:r>
              <a:rPr lang="en-US" altLang="zh-CN" sz="1800" dirty="0" smtClean="0"/>
              <a:t>}true</a:t>
            </a:r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false_lt</a:t>
            </a:r>
            <a:r>
              <a:rPr lang="en-US" altLang="zh-CN" sz="1800" dirty="0" smtClean="0"/>
              <a:t>}false</a:t>
            </a:r>
          </a:p>
          <a:p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57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| {this}this</a:t>
            </a:r>
          </a:p>
          <a:p>
            <a:pPr marL="0" indent="0">
              <a:buNone/>
            </a:pPr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sub_exp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|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array_length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length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mem_func</a:t>
            </a:r>
            <a:r>
              <a:rPr lang="en-US" altLang="zh-CN" sz="1800" dirty="0"/>
              <a:t>}[object]: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]:id [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*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new_int_ar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new_real_ar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new_object</a:t>
            </a:r>
            <a:r>
              <a:rPr lang="en-US" altLang="zh-CN" sz="1800" dirty="0"/>
              <a:t>} [type]: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}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err="1"/>
              <a:t>left_value</a:t>
            </a:r>
            <a:r>
              <a:rPr lang="en-US" altLang="zh-CN" sz="1800" b="1" dirty="0"/>
              <a:t> = {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} id </a:t>
            </a:r>
          </a:p>
          <a:p>
            <a:pPr marL="0" indent="0">
              <a:buNone/>
            </a:pPr>
            <a:r>
              <a:rPr lang="en-US" altLang="zh-CN" sz="1800" dirty="0"/>
              <a:t>   | {field} 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field]:id</a:t>
            </a:r>
          </a:p>
          <a:p>
            <a:pPr marL="0" indent="0">
              <a:buNone/>
            </a:pPr>
            <a:r>
              <a:rPr lang="en-US" altLang="zh-CN" sz="1800" dirty="0"/>
              <a:t>   | {</a:t>
            </a:r>
            <a:r>
              <a:rPr lang="en-US" altLang="zh-CN" sz="1800" dirty="0" err="1"/>
              <a:t>arr_sub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index]: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1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Other modifications to Grammar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real_literal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new real [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Modify </a:t>
            </a:r>
            <a:r>
              <a:rPr lang="en-US" altLang="zh-CN" dirty="0"/>
              <a:t>Main method to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method_decl</a:t>
            </a:r>
            <a:r>
              <a:rPr lang="en-US" altLang="zh-CN" dirty="0" smtClean="0"/>
              <a:t> </a:t>
            </a:r>
            <a:r>
              <a:rPr lang="en-US" altLang="zh-CN" dirty="0"/>
              <a:t>= public type id </a:t>
            </a:r>
            <a:r>
              <a:rPr lang="en-US" altLang="zh-CN" dirty="0" err="1"/>
              <a:t>l_p</a:t>
            </a:r>
            <a:r>
              <a:rPr lang="en-US" altLang="zh-CN" dirty="0"/>
              <a:t> </a:t>
            </a:r>
            <a:r>
              <a:rPr lang="en-US" altLang="zh-CN" dirty="0" err="1"/>
              <a:t>formal_list</a:t>
            </a:r>
            <a:r>
              <a:rPr lang="en-US" altLang="zh-CN" dirty="0"/>
              <a:t>? </a:t>
            </a:r>
            <a:r>
              <a:rPr lang="en-US" altLang="zh-CN" dirty="0" err="1"/>
              <a:t>r_p</a:t>
            </a:r>
            <a:r>
              <a:rPr lang="en-US" altLang="zh-CN" dirty="0"/>
              <a:t> </a:t>
            </a:r>
            <a:r>
              <a:rPr lang="en-US" altLang="zh-CN" dirty="0" err="1" smtClean="0"/>
              <a:t>l_b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pre_decl</a:t>
            </a:r>
            <a:r>
              <a:rPr lang="en-US" altLang="zh-CN" dirty="0" smtClean="0"/>
              <a:t> </a:t>
            </a:r>
            <a:r>
              <a:rPr lang="en-US" altLang="zh-CN" dirty="0" err="1"/>
              <a:t>post_decl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en-US" altLang="zh-CN" dirty="0"/>
              <a:t> return </a:t>
            </a:r>
            <a:r>
              <a:rPr lang="en-US" altLang="zh-CN" dirty="0" err="1"/>
              <a:t>exp</a:t>
            </a:r>
            <a:r>
              <a:rPr lang="en-US" altLang="zh-CN" dirty="0"/>
              <a:t> semi </a:t>
            </a:r>
            <a:r>
              <a:rPr lang="en-US" altLang="zh-CN" dirty="0" err="1" smtClean="0"/>
              <a:t>r_b</a:t>
            </a:r>
            <a:endParaRPr lang="en-US" altLang="zh-CN" dirty="0" smtClean="0"/>
          </a:p>
          <a:p>
            <a:pPr lvl="1"/>
            <a:r>
              <a:rPr lang="en-US" altLang="zh-CN" dirty="0"/>
              <a:t>body = </a:t>
            </a:r>
            <a:r>
              <a:rPr lang="en-US" altLang="zh-CN" dirty="0" err="1"/>
              <a:t>var_decl</a:t>
            </a:r>
            <a:r>
              <a:rPr lang="en-US" altLang="zh-CN" dirty="0"/>
              <a:t>* state*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promotion and cast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9552" y="1772816"/>
            <a:ext cx="4040188" cy="838200"/>
          </a:xfrm>
        </p:spPr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67544" y="2204864"/>
            <a:ext cx="4040188" cy="3941763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-&gt; real , if one of the </a:t>
            </a:r>
            <a:r>
              <a:rPr lang="en-US" altLang="zh-CN" dirty="0" err="1" smtClean="0"/>
              <a:t>operatee</a:t>
            </a:r>
            <a:r>
              <a:rPr lang="en-US" altLang="zh-CN" dirty="0" smtClean="0"/>
              <a:t> is real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Lexer</a:t>
            </a:r>
            <a:r>
              <a:rPr lang="en-US" altLang="zh-CN" dirty="0" smtClean="0"/>
              <a:t> Parser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as parser generator</a:t>
            </a:r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feature </a:t>
            </a:r>
            <a:r>
              <a:rPr lang="en-US" altLang="zh-CN" b="1" i="1" dirty="0" smtClean="0"/>
              <a:t>State</a:t>
            </a:r>
            <a:r>
              <a:rPr lang="en-US" altLang="zh-CN" dirty="0" smtClean="0"/>
              <a:t> to parse comment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Interpreter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progress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F{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static void main(){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(new C().f(1000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 -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0.5);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pre:max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post:max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a;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b;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b=1;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while(a&lt;max){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a=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c=b;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b=a;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824536" cy="4525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Program</a:t>
            </a:r>
          </a:p>
          <a:p>
            <a:pPr lvl="1"/>
            <a:r>
              <a:rPr lang="en-US" altLang="zh-CN" sz="1400" dirty="0" smtClean="0"/>
              <a:t>F -&gt; main</a:t>
            </a:r>
          </a:p>
          <a:p>
            <a:pPr lvl="1"/>
            <a:r>
              <a:rPr lang="en-US" altLang="zh-CN" sz="1600" dirty="0" smtClean="0"/>
              <a:t>C -&gt;add to class declarations table</a:t>
            </a:r>
          </a:p>
          <a:p>
            <a:pPr lvl="2"/>
            <a:r>
              <a:rPr lang="en-US" altLang="zh-CN" sz="1600" dirty="0" smtClean="0"/>
              <a:t>F -&gt; add to  class C method table</a:t>
            </a:r>
          </a:p>
          <a:p>
            <a:pPr lvl="1"/>
            <a:r>
              <a:rPr lang="en-US" altLang="zh-CN" sz="1600" dirty="0" smtClean="0"/>
              <a:t>F</a:t>
            </a:r>
          </a:p>
          <a:p>
            <a:pPr lvl="2"/>
            <a:r>
              <a:rPr lang="en-US" altLang="zh-CN" sz="1400" dirty="0" smtClean="0"/>
              <a:t>Print statement</a:t>
            </a:r>
          </a:p>
          <a:p>
            <a:pPr lvl="3"/>
            <a:r>
              <a:rPr lang="en-US" altLang="zh-CN" sz="1400" dirty="0" smtClean="0"/>
              <a:t>Minus</a:t>
            </a:r>
          </a:p>
          <a:p>
            <a:pPr lvl="4"/>
            <a:r>
              <a:rPr lang="en-US" altLang="zh-CN" sz="1400" dirty="0" err="1" smtClean="0"/>
              <a:t>Func</a:t>
            </a:r>
            <a:r>
              <a:rPr lang="en-US" altLang="zh-CN" sz="1400" dirty="0" smtClean="0"/>
              <a:t> call -&gt; look table</a:t>
            </a:r>
          </a:p>
          <a:p>
            <a:pPr lvl="5"/>
            <a:r>
              <a:rPr lang="en-US" altLang="zh-CN" sz="1400" dirty="0" smtClean="0"/>
              <a:t>New C() -&gt; look table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max=1000;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pre, Jump into f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b=1;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…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return a;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post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Return value – 0.5</a:t>
            </a:r>
          </a:p>
        </p:txBody>
      </p:sp>
      <p:cxnSp>
        <p:nvCxnSpPr>
          <p:cNvPr id="10" name="直接连接符​​ 9"/>
          <p:cNvCxnSpPr/>
          <p:nvPr/>
        </p:nvCxnSpPr>
        <p:spPr>
          <a:xfrm>
            <a:off x="4572000" y="40770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4572000" y="58772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Member functions</a:t>
            </a:r>
            <a:endParaRPr lang="zh-CN" altLang="en-US" dirty="0"/>
          </a:p>
        </p:txBody>
      </p:sp>
      <p:pic>
        <p:nvPicPr>
          <p:cNvPr id="1026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6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Weight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pic>
        <p:nvPicPr>
          <p:cNvPr id="2050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30755" cy="510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(Helpers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xyzlex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Helpers</a:t>
            </a:r>
          </a:p>
          <a:p>
            <a:r>
              <a:rPr lang="en-US" altLang="zh-CN" b="1" dirty="0"/>
              <a:t>all= [ 0 .. 0xffff ] ;</a:t>
            </a:r>
          </a:p>
          <a:p>
            <a:r>
              <a:rPr lang="en-US" altLang="zh-CN" b="1" dirty="0"/>
              <a:t>letter = ['</a:t>
            </a:r>
            <a:r>
              <a:rPr lang="en-US" altLang="zh-CN" b="1" dirty="0" err="1"/>
              <a:t>a'..'z</a:t>
            </a:r>
            <a:r>
              <a:rPr lang="en-US" altLang="zh-CN" b="1" dirty="0"/>
              <a:t>'] | ['A'..'Z'];</a:t>
            </a:r>
          </a:p>
          <a:p>
            <a:r>
              <a:rPr lang="en-US" altLang="zh-CN" b="1" dirty="0"/>
              <a:t>digit = ['0' .. '9'];</a:t>
            </a:r>
          </a:p>
          <a:p>
            <a:r>
              <a:rPr lang="en-US" altLang="zh-CN" b="1" dirty="0"/>
              <a:t>sp = ' 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cr</a:t>
            </a:r>
            <a:r>
              <a:rPr lang="en-US" altLang="zh-CN" b="1" dirty="0"/>
              <a:t> = 13 ; // carriage return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lf = 10 ; // line </a:t>
            </a:r>
            <a:r>
              <a:rPr lang="en-US" altLang="zh-CN" b="1" dirty="0" smtClean="0"/>
              <a:t>feed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(Helpers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/>
              <a:t>tab = 9 ; // tab char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bl</a:t>
            </a:r>
            <a:r>
              <a:rPr lang="en-US" altLang="zh-CN" b="1" dirty="0"/>
              <a:t> = sp | </a:t>
            </a:r>
            <a:r>
              <a:rPr lang="en-US" altLang="zh-CN" b="1" dirty="0" err="1"/>
              <a:t>cr</a:t>
            </a:r>
            <a:r>
              <a:rPr lang="en-US" altLang="zh-CN" b="1" dirty="0"/>
              <a:t> | lf | tab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new_line</a:t>
            </a:r>
            <a:r>
              <a:rPr lang="en-US" altLang="zh-CN" b="1" dirty="0"/>
              <a:t> = </a:t>
            </a:r>
            <a:r>
              <a:rPr lang="en-US" altLang="zh-CN" b="1" dirty="0" err="1"/>
              <a:t>cr</a:t>
            </a:r>
            <a:r>
              <a:rPr lang="en-US" altLang="zh-CN" b="1" dirty="0"/>
              <a:t> | lf 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underscore = '_'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plus_c</a:t>
            </a:r>
            <a:r>
              <a:rPr lang="en-US" altLang="zh-CN" b="1" dirty="0"/>
              <a:t> = '+'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minus_c</a:t>
            </a:r>
            <a:r>
              <a:rPr lang="en-US" altLang="zh-CN" b="1" dirty="0"/>
              <a:t> = '-'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signed_c</a:t>
            </a:r>
            <a:r>
              <a:rPr lang="en-US" altLang="zh-CN" b="1" dirty="0"/>
              <a:t> = </a:t>
            </a:r>
            <a:r>
              <a:rPr lang="en-US" altLang="zh-CN" b="1" dirty="0" err="1"/>
              <a:t>plus_c</a:t>
            </a:r>
            <a:r>
              <a:rPr lang="en-US" altLang="zh-CN" b="1" dirty="0"/>
              <a:t> | </a:t>
            </a:r>
            <a:r>
              <a:rPr lang="en-US" altLang="zh-CN" b="1" dirty="0" err="1"/>
              <a:t>minus_c</a:t>
            </a:r>
            <a:r>
              <a:rPr lang="en-US" altLang="zh-CN" b="1" dirty="0"/>
              <a:t>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e_c</a:t>
            </a:r>
            <a:r>
              <a:rPr lang="en-US" altLang="zh-CN" b="1" dirty="0"/>
              <a:t> = 'E' | 'e' ;</a:t>
            </a:r>
          </a:p>
          <a:p>
            <a:r>
              <a:rPr lang="zh-CN" altLang="en-US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States</a:t>
            </a:r>
          </a:p>
          <a:p>
            <a:r>
              <a:rPr lang="en-US" altLang="zh-CN" dirty="0" smtClean="0"/>
              <a:t>normal</a:t>
            </a:r>
            <a:r>
              <a:rPr lang="en-US" altLang="zh-CN" dirty="0"/>
              <a:t>, </a:t>
            </a:r>
            <a:r>
              <a:rPr lang="en-US" altLang="zh-CN" dirty="0" err="1"/>
              <a:t>comment_new_s,comment_old_s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Tokens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if_key</a:t>
            </a:r>
            <a:r>
              <a:rPr lang="en-US" altLang="zh-CN" b="1" dirty="0"/>
              <a:t> = 'if';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else_key</a:t>
            </a:r>
            <a:r>
              <a:rPr lang="en-US" altLang="zh-CN" b="1" dirty="0"/>
              <a:t> = 'else';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while_key</a:t>
            </a:r>
            <a:r>
              <a:rPr lang="en-US" altLang="zh-CN" b="1" dirty="0"/>
              <a:t> = 'while';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int_key</a:t>
            </a:r>
            <a:r>
              <a:rPr lang="en-US" altLang="zh-CN" b="1" dirty="0"/>
              <a:t> = '</a:t>
            </a:r>
            <a:r>
              <a:rPr lang="en-US" altLang="zh-CN" b="1" dirty="0" err="1"/>
              <a:t>int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real_key</a:t>
            </a:r>
            <a:r>
              <a:rPr lang="en-US" altLang="zh-CN" b="1" dirty="0"/>
              <a:t> = 'real';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pre_key</a:t>
            </a:r>
            <a:r>
              <a:rPr lang="en-US" altLang="zh-CN" b="1" dirty="0"/>
              <a:t> = 'pre';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post_key</a:t>
            </a:r>
            <a:r>
              <a:rPr lang="en-US" altLang="zh-CN" b="1" dirty="0"/>
              <a:t> = 'post</a:t>
            </a:r>
            <a:r>
              <a:rPr lang="en-US" altLang="zh-CN" b="1" dirty="0" smtClean="0"/>
              <a:t>';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 err="1"/>
              <a:t>class_key</a:t>
            </a:r>
            <a:r>
              <a:rPr lang="en-US" altLang="zh-CN" b="1" dirty="0"/>
              <a:t> = 'class';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extends_key</a:t>
            </a:r>
            <a:r>
              <a:rPr lang="en-US" altLang="zh-CN" b="1" dirty="0"/>
              <a:t> = 'extends';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public_key</a:t>
            </a:r>
            <a:r>
              <a:rPr lang="en-US" altLang="zh-CN" b="1" dirty="0"/>
              <a:t> = 'public';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static_key</a:t>
            </a:r>
            <a:r>
              <a:rPr lang="en-US" altLang="zh-CN" b="1" dirty="0"/>
              <a:t> = 'static';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void_key</a:t>
            </a:r>
            <a:r>
              <a:rPr lang="en-US" altLang="zh-CN" b="1" dirty="0"/>
              <a:t> = 'void';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main_key</a:t>
            </a:r>
            <a:r>
              <a:rPr lang="en-US" altLang="zh-CN" b="1" dirty="0"/>
              <a:t> = 'main';</a:t>
            </a:r>
          </a:p>
          <a:p>
            <a:r>
              <a:rPr lang="en-US" altLang="zh-CN" dirty="0"/>
              <a:t>{normal} </a:t>
            </a:r>
            <a:r>
              <a:rPr lang="en-US" altLang="zh-CN" b="1" dirty="0" err="1"/>
              <a:t>new_key</a:t>
            </a:r>
            <a:r>
              <a:rPr lang="en-US" altLang="zh-CN" b="1" dirty="0"/>
              <a:t> = 'new';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this_key</a:t>
            </a:r>
            <a:r>
              <a:rPr lang="en-US" altLang="zh-CN" b="1" dirty="0"/>
              <a:t> = 'this';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boolean_key</a:t>
            </a:r>
            <a:r>
              <a:rPr lang="en-US" altLang="zh-CN" b="1" dirty="0"/>
              <a:t> = '</a:t>
            </a:r>
            <a:r>
              <a:rPr lang="en-US" altLang="zh-CN" b="1" dirty="0" err="1"/>
              <a:t>boolean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point = '.'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id = letter (underscore | digit | letter)*;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real_literal</a:t>
            </a:r>
            <a:r>
              <a:rPr lang="en-US" altLang="zh-CN" b="1" dirty="0"/>
              <a:t> = digit* '.' digit* (</a:t>
            </a:r>
            <a:r>
              <a:rPr lang="en-US" altLang="zh-CN" b="1" dirty="0" err="1"/>
              <a:t>e_c</a:t>
            </a:r>
            <a:r>
              <a:rPr lang="en-US" altLang="zh-CN" b="1" dirty="0"/>
              <a:t> </a:t>
            </a:r>
            <a:r>
              <a:rPr lang="en-US" altLang="zh-CN" b="1" dirty="0" err="1"/>
              <a:t>signed_c</a:t>
            </a:r>
            <a:r>
              <a:rPr lang="en-US" altLang="zh-CN" b="1" dirty="0"/>
              <a:t>? digit+)?;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integer_literal</a:t>
            </a:r>
            <a:r>
              <a:rPr lang="en-US" altLang="zh-CN" b="1" dirty="0"/>
              <a:t> = digit+;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operator = ('&amp;&amp;' | '||' | '&gt;' | '&lt;' | '+' | '-' | '*' | '/' | '=' ); 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left_brace</a:t>
            </a:r>
            <a:r>
              <a:rPr lang="en-US" altLang="zh-CN" b="1" dirty="0"/>
              <a:t> = '{'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right_brace</a:t>
            </a:r>
            <a:r>
              <a:rPr lang="en-US" altLang="zh-CN" b="1" dirty="0"/>
              <a:t> = '}'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left_bracket</a:t>
            </a:r>
            <a:r>
              <a:rPr lang="en-US" altLang="zh-CN" b="1" dirty="0"/>
              <a:t> = '[';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right_bracket</a:t>
            </a:r>
            <a:r>
              <a:rPr lang="en-US" altLang="zh-CN" b="1" dirty="0"/>
              <a:t> = ']';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left_p</a:t>
            </a:r>
            <a:r>
              <a:rPr lang="en-US" altLang="zh-CN" b="1" dirty="0"/>
              <a:t> = '('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right_p</a:t>
            </a:r>
            <a:r>
              <a:rPr lang="en-US" altLang="zh-CN" b="1" dirty="0"/>
              <a:t> = ')'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 (Tokens 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semicolon = ';'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colon = ':'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blanks = </a:t>
            </a:r>
            <a:r>
              <a:rPr lang="en-US" altLang="zh-CN" b="1" dirty="0" err="1"/>
              <a:t>bl</a:t>
            </a:r>
            <a:r>
              <a:rPr lang="en-US" altLang="zh-CN" b="1" dirty="0"/>
              <a:t>*;</a:t>
            </a:r>
          </a:p>
          <a:p>
            <a:endParaRPr lang="zh-CN" altLang="en-US" dirty="0"/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comment_new_style</a:t>
            </a:r>
            <a:r>
              <a:rPr lang="en-US" altLang="zh-CN" b="1" dirty="0"/>
              <a:t> = '//' ;</a:t>
            </a:r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comment_old_style</a:t>
            </a:r>
            <a:r>
              <a:rPr lang="en-US" altLang="zh-CN" b="1" dirty="0"/>
              <a:t> = '/*' 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comment_old_style_end</a:t>
            </a:r>
            <a:r>
              <a:rPr lang="en-US" altLang="zh-CN" b="1" dirty="0"/>
              <a:t> = </a:t>
            </a:r>
            <a:r>
              <a:rPr lang="en-US" altLang="zh-CN" b="1" dirty="0" smtClean="0"/>
              <a:t>'*/';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comment_new_style_end</a:t>
            </a:r>
            <a:r>
              <a:rPr lang="en-US" altLang="zh-CN" b="1" dirty="0"/>
              <a:t> = </a:t>
            </a:r>
            <a:r>
              <a:rPr lang="en-US" altLang="zh-CN" b="1" dirty="0" err="1"/>
              <a:t>new_line</a:t>
            </a:r>
            <a:r>
              <a:rPr lang="en-US" altLang="zh-CN" b="1" dirty="0"/>
              <a:t>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comment_any_n</a:t>
            </a:r>
            <a:r>
              <a:rPr lang="en-US" altLang="zh-CN" b="1" dirty="0"/>
              <a:t> = [all - [</a:t>
            </a:r>
            <a:r>
              <a:rPr lang="en-US" altLang="zh-CN" b="1" dirty="0" err="1"/>
              <a:t>cr</a:t>
            </a:r>
            <a:r>
              <a:rPr lang="en-US" altLang="zh-CN" b="1" dirty="0"/>
              <a:t> + lf ]]*; 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comment_any_o</a:t>
            </a:r>
            <a:r>
              <a:rPr lang="en-US" altLang="zh-CN" b="1" dirty="0"/>
              <a:t> = [all - ['*' + '/']]*;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/>
              <a:t>star = '*';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 err="1"/>
              <a:t>slash_o</a:t>
            </a:r>
            <a:r>
              <a:rPr lang="en-US" altLang="zh-CN" b="1" dirty="0"/>
              <a:t> = '/';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 </a:t>
            </a:r>
            <a:r>
              <a:rPr lang="en-US" altLang="zh-CN" b="1" dirty="0" err="1"/>
              <a:t>slash_n</a:t>
            </a:r>
            <a:r>
              <a:rPr lang="en-US" altLang="zh-CN" b="1" dirty="0"/>
              <a:t> = '/';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111</TotalTime>
  <Words>1586</Words>
  <Application>Microsoft Office PowerPoint</Application>
  <PresentationFormat>全屏显示(4:3)</PresentationFormat>
  <Paragraphs>307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XYZ lexer &amp;GrammaR </vt:lpstr>
      <vt:lpstr>Lexer Parser Generator</vt:lpstr>
      <vt:lpstr>Token Definition (Helpers 1)</vt:lpstr>
      <vt:lpstr>Token Definition (Helpers 2)</vt:lpstr>
      <vt:lpstr>Token Definition (Tokens 1)</vt:lpstr>
      <vt:lpstr>Token Definition (Tokens 2)</vt:lpstr>
      <vt:lpstr>Token Definition</vt:lpstr>
      <vt:lpstr>Token Definition  (Tokens 3)</vt:lpstr>
      <vt:lpstr>Token Definition (Tokens 4)</vt:lpstr>
      <vt:lpstr>Token Definition (Ignored Tokens)</vt:lpstr>
      <vt:lpstr>Edit and lexer coloring</vt:lpstr>
      <vt:lpstr>Error Detecting</vt:lpstr>
      <vt:lpstr>An Interpreter </vt:lpstr>
      <vt:lpstr>Left Value</vt:lpstr>
      <vt:lpstr>Precedence of operator</vt:lpstr>
      <vt:lpstr>CST vs AST</vt:lpstr>
      <vt:lpstr>Exp defined in AST</vt:lpstr>
      <vt:lpstr>Other modifications to Grammar</vt:lpstr>
      <vt:lpstr>Type promotion and cast</vt:lpstr>
      <vt:lpstr>Interpreter progress</vt:lpstr>
      <vt:lpstr>Member functions</vt:lpstr>
      <vt:lpstr>Large Weight Struct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lexer editor</dc:title>
  <dc:creator>farseer</dc:creator>
  <cp:lastModifiedBy>Amitabha</cp:lastModifiedBy>
  <cp:revision>30</cp:revision>
  <dcterms:created xsi:type="dcterms:W3CDTF">2010-03-28T13:59:01Z</dcterms:created>
  <dcterms:modified xsi:type="dcterms:W3CDTF">2010-05-09T12:57:44Z</dcterms:modified>
</cp:coreProperties>
</file>