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sldIdLst>
    <p:sldId id="257" r:id="rId2"/>
    <p:sldId id="259" r:id="rId3"/>
    <p:sldId id="260" r:id="rId4"/>
    <p:sldId id="261" r:id="rId5"/>
    <p:sldId id="262" r:id="rId6"/>
    <p:sldId id="263" r:id="rId7"/>
    <p:sldId id="264"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3" d="100"/>
          <a:sy n="73" d="100"/>
        </p:scale>
        <p:origin x="6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5/22/2022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5/22/2022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5/22/2022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5/22/2022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smtClean="0"/>
              <a:t>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5/22/2022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5/22/2022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5/22/2022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pPr algn="r"/>
            <a:r>
              <a:rPr lang="fa-IR" dirty="0"/>
              <a:t>متعادل کردن انتخاب ویژگی مبتنی بر کاربر و میزان وقوع آنها در تشکیل ساختار خوشه‌بندی</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Ferdinando Di Martino1, Sabrina Senatore2</a:t>
            </a: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 close up of a logo&#10;&#10;Description automatically generated">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718457"/>
            <a:ext cx="11029615" cy="5564777"/>
          </a:xfrm>
        </p:spPr>
        <p:txBody>
          <a:bodyPr>
            <a:normAutofit/>
          </a:bodyPr>
          <a:lstStyle/>
          <a:p>
            <a:pPr algn="just" rtl="1"/>
            <a:r>
              <a:rPr lang="fa-IR" sz="2400" dirty="0" smtClean="0"/>
              <a:t>2</a:t>
            </a:r>
            <a:r>
              <a:rPr lang="fa-IR" sz="2400" dirty="0"/>
              <a:t>  کار مرتبط </a:t>
            </a:r>
            <a:r>
              <a:rPr lang="fa-IR" sz="2400" dirty="0" smtClean="0"/>
              <a:t>:</a:t>
            </a:r>
          </a:p>
          <a:p>
            <a:pPr marL="0" indent="0" algn="just" rtl="1">
              <a:buNone/>
            </a:pPr>
            <a:r>
              <a:rPr lang="fa-IR" sz="2400" dirty="0"/>
              <a:t>  انتخاب ویژگی یک کار شناخته شده برای تشخیص ویژگی‌های مرتبط با حذف داده‌های غیر ضروری است در حالی که تلاش برای حفظ دقت طبقه‌بندی خوب است. در ورودی داده‌های ابعادی بالا، کشف بهترین زیرمجموعه از ویژگی‌های اطلاعاتی که حفظ اطلاعات ویژگی‌های مجموعه داده اصلی و در عین حال سرعت بخشیدن به یادگیری، بسیار مهم است. انتخاب ویژگی یک فرآیند چالش برانگیز و از نظر محاسباتی پرهزینه است: ابعاد عظیم سطح بالایی از نویز را با ویژگی های نامربوط و زائد پنهان می کند</a:t>
            </a:r>
            <a:r>
              <a:rPr lang="fa-IR" sz="2400" dirty="0" smtClean="0"/>
              <a:t>.</a:t>
            </a:r>
          </a:p>
          <a:p>
            <a:pPr marL="0" indent="0" algn="just" rtl="1">
              <a:buNone/>
            </a:pPr>
            <a:endParaRPr lang="en-US" sz="2400" dirty="0"/>
          </a:p>
        </p:txBody>
      </p:sp>
    </p:spTree>
    <p:extLst>
      <p:ext uri="{BB962C8B-B14F-4D97-AF65-F5344CB8AC3E}">
        <p14:creationId xmlns:p14="http://schemas.microsoft.com/office/powerpoint/2010/main" val="188553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25753"/>
          </a:xfrm>
        </p:spPr>
        <p:txBody>
          <a:bodyPr/>
          <a:lstStyle/>
          <a:p>
            <a:pPr algn="ctr"/>
            <a:r>
              <a:rPr lang="fa-IR" dirty="0" smtClean="0"/>
              <a:t>صفحه اول مقاله</a:t>
            </a:r>
            <a:endParaRPr lang="en-US" dirty="0"/>
          </a:p>
        </p:txBody>
      </p:sp>
      <p:pic>
        <p:nvPicPr>
          <p:cNvPr id="4" name="Content Placeholder 3"/>
          <p:cNvPicPr>
            <a:picLocks noGrp="1" noChangeAspect="1"/>
          </p:cNvPicPr>
          <p:nvPr>
            <p:ph idx="1"/>
          </p:nvPr>
        </p:nvPicPr>
        <p:blipFill rotWithShape="1">
          <a:blip r:embed="rId2"/>
          <a:srcRect l="35047" t="21119" r="33691" b="6266"/>
          <a:stretch/>
        </p:blipFill>
        <p:spPr>
          <a:xfrm>
            <a:off x="4017917" y="1227909"/>
            <a:ext cx="4156165" cy="5451592"/>
          </a:xfrm>
          <a:prstGeom prst="rect">
            <a:avLst/>
          </a:prstGeom>
        </p:spPr>
      </p:pic>
    </p:spTree>
    <p:extLst>
      <p:ext uri="{BB962C8B-B14F-4D97-AF65-F5344CB8AC3E}">
        <p14:creationId xmlns:p14="http://schemas.microsoft.com/office/powerpoint/2010/main" val="1025914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718457"/>
            <a:ext cx="11029615" cy="5564777"/>
          </a:xfrm>
        </p:spPr>
        <p:txBody>
          <a:bodyPr>
            <a:normAutofit lnSpcReduction="10000"/>
          </a:bodyPr>
          <a:lstStyle/>
          <a:p>
            <a:pPr algn="just" rtl="1"/>
            <a:r>
              <a:rPr lang="fa-IR" sz="2400" dirty="0" smtClean="0"/>
              <a:t>انتخاب </a:t>
            </a:r>
            <a:r>
              <a:rPr lang="fa-IR" sz="2400" dirty="0"/>
              <a:t>ویژگی یک مرحله کلیدی در استخراج داده‌های با ابعاد بالا را نشان می‌دهد</a:t>
            </a:r>
            <a:r>
              <a:rPr lang="fa-IR" sz="2400" dirty="0" smtClean="0"/>
              <a:t>:</a:t>
            </a:r>
          </a:p>
          <a:p>
            <a:pPr marL="0" indent="0" algn="just" rtl="1">
              <a:buNone/>
            </a:pPr>
            <a:r>
              <a:rPr lang="fa-IR" sz="2400" dirty="0" smtClean="0"/>
              <a:t>اهمیت </a:t>
            </a:r>
            <a:r>
              <a:rPr lang="fa-IR" sz="2400" dirty="0"/>
              <a:t>ویژگی‌ها در حفظ ساختار داده و در عین حال نادیده گرفتن افزونگی ویژگی برای بهبود عملکرد نهایی روش‌های طبقه‌بندی بسیار مهم است. در عین حال، درک دقیق حوزه‌های ویژگی ممکن است به مداخله انسانی نیاز داشته باشد تا اهمیت ویژگی‌های مبتنی بر ساختار را با ویژگی‌های دیکته‌شده توسط تخصص انسانی متعادل کند</a:t>
            </a:r>
            <a:r>
              <a:rPr lang="fa-IR" sz="2400" dirty="0" smtClean="0"/>
              <a:t>.</a:t>
            </a:r>
          </a:p>
          <a:p>
            <a:pPr marL="0" indent="0" algn="just" rtl="1">
              <a:buNone/>
            </a:pPr>
            <a:r>
              <a:rPr lang="fa-IR" sz="2400" dirty="0" smtClean="0"/>
              <a:t> </a:t>
            </a:r>
            <a:r>
              <a:rPr lang="fa-IR" sz="2400" dirty="0"/>
              <a:t>برای پرداختن به این موضوع، این کار یک روش انتخاب ویژگی مبتنی بر انسان را برای خوشه‌بندی داده‌ها معرفی می‌کند. این الگوریتم که </a:t>
            </a:r>
            <a:r>
              <a:rPr lang="en-US" sz="2400" dirty="0"/>
              <a:t>EFCM </a:t>
            </a:r>
            <a:r>
              <a:rPr lang="fa-IR" sz="2400" dirty="0"/>
              <a:t>انتخاب ویژگی (به طور خلاصه </a:t>
            </a:r>
            <a:r>
              <a:rPr lang="en-US" sz="2400" dirty="0"/>
              <a:t>FS-EFCM) </a:t>
            </a:r>
            <a:r>
              <a:rPr lang="fa-IR" sz="2400" dirty="0"/>
              <a:t>نامیده </a:t>
            </a:r>
            <a:r>
              <a:rPr lang="fa-IR" sz="2400" dirty="0" smtClean="0"/>
              <a:t>می‌شود)، </a:t>
            </a:r>
            <a:r>
              <a:rPr lang="fa-IR" sz="2400" dirty="0"/>
              <a:t>با هدف پشتیبانی از ارتباط برخی ویژگی‌ها از حوزه مورد نظر، اما حفظ وقوع آنها در ساختار خوشه‌بندی طبیعی </a:t>
            </a:r>
            <a:r>
              <a:rPr lang="fa-IR" sz="2400" dirty="0" smtClean="0"/>
              <a:t>کار می کند. </a:t>
            </a:r>
            <a:r>
              <a:rPr lang="fa-IR" sz="2400" dirty="0"/>
              <a:t>ارتباط و بروز هر ویژگی در طول اجرای </a:t>
            </a:r>
            <a:r>
              <a:rPr lang="en-US" sz="2400" dirty="0"/>
              <a:t>FS-EFCM </a:t>
            </a:r>
            <a:r>
              <a:rPr lang="fa-IR" sz="2400" dirty="0"/>
              <a:t>ارزیابی می‌شود تا تعادلی بین پیشنهادات انسانی در مورد اهمیت ویژگی و بروز ویژگی در توزیع داده‌های مبتنی بر خوشه طبیعی پیدا شود. نتایج و مقایسه‌های تجربی نشان می‌دهند که الگوریتم در حضور ویژگی های نه چندان قابل توجه چگونه قوی است، و عملکرد طبقه بندی اثربخشی روش انتخاب ویژگی پیشنهادی را در مقایسه با الگوریتم های شناخته شده انتخاب ویژگی نشان می دهد.</a:t>
            </a:r>
            <a:endParaRPr lang="en-US" sz="2400" dirty="0"/>
          </a:p>
        </p:txBody>
      </p:sp>
    </p:spTree>
    <p:extLst>
      <p:ext uri="{BB962C8B-B14F-4D97-AF65-F5344CB8AC3E}">
        <p14:creationId xmlns:p14="http://schemas.microsoft.com/office/powerpoint/2010/main" val="1628245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718457"/>
            <a:ext cx="11029615" cy="5564777"/>
          </a:xfrm>
        </p:spPr>
        <p:txBody>
          <a:bodyPr>
            <a:normAutofit fontScale="92500" lnSpcReduction="20000"/>
          </a:bodyPr>
          <a:lstStyle/>
          <a:p>
            <a:pPr algn="just" rtl="1"/>
            <a:r>
              <a:rPr lang="fa-IR" sz="2400" dirty="0" smtClean="0"/>
              <a:t>مقدمه:</a:t>
            </a:r>
          </a:p>
          <a:p>
            <a:pPr marL="0" indent="0" algn="just" rtl="1">
              <a:buNone/>
            </a:pPr>
            <a:r>
              <a:rPr lang="fa-IR" sz="2400" dirty="0"/>
              <a:t>در طبقه‌بندی داده‌های با ابعاد بالا، انتخاب ویژگی جنبه مهمی را برای بررسی محتاطانه نشان می‌دهد. انتخاب آموزنده ترین ویژگی ها با حفظ دقت طبقه بندی بالا در نمایش ویژگی های مجموعه داده اصلی، یک کار پیچیده است که به طور گسترده در </a:t>
            </a:r>
            <a:r>
              <a:rPr lang="fa-IR" sz="2400" dirty="0" smtClean="0"/>
              <a:t>مقالات طیف </a:t>
            </a:r>
            <a:r>
              <a:rPr lang="fa-IR" sz="2400" dirty="0"/>
              <a:t>گسترده ای از روش های رسمی ممکن و کاربردهای ملموس مورد مطالعه قرار گرفته است</a:t>
            </a:r>
            <a:r>
              <a:rPr lang="fa-IR" sz="2400" dirty="0" smtClean="0"/>
              <a:t>.</a:t>
            </a:r>
          </a:p>
          <a:p>
            <a:pPr marL="0" indent="0" algn="just" rtl="1">
              <a:buNone/>
            </a:pPr>
            <a:r>
              <a:rPr lang="fa-IR" sz="2400" dirty="0"/>
              <a:t>ابعاد داده ها یکی از مشکلات اصلی است و می تواند مانع کارایی فرآیند طبقه بندی و همچنین بار محاسباتی و تعمیم مدل سازش شود</a:t>
            </a:r>
            <a:r>
              <a:rPr lang="fa-IR" sz="2400" dirty="0" smtClean="0"/>
              <a:t>.</a:t>
            </a:r>
          </a:p>
          <a:p>
            <a:pPr marL="0" indent="0" algn="just" rtl="1">
              <a:buNone/>
            </a:pPr>
            <a:r>
              <a:rPr lang="fa-IR" sz="2400" dirty="0"/>
              <a:t>یافتن ویژگی‌های مرتبط می‌تواند کیفیت داده‌ها و قابلیت تفکیک را بهبود بخشد، همچنین کنار گذاشتن ویژگی‌های نامربوط، به‌ویژه ویژگی‌های اضافی می‌تواند به کارایی فرآیند طبقه‌بندی کمک کند</a:t>
            </a:r>
            <a:r>
              <a:rPr lang="fa-IR" sz="2400" dirty="0" smtClean="0"/>
              <a:t>.</a:t>
            </a:r>
          </a:p>
          <a:p>
            <a:pPr marL="0" indent="0" algn="just" rtl="1">
              <a:buNone/>
            </a:pPr>
            <a:r>
              <a:rPr lang="fa-IR" sz="2400" dirty="0"/>
              <a:t>بسیاری از روش‌های انتخاب ویژگی تعریف شده در </a:t>
            </a:r>
            <a:r>
              <a:rPr lang="fa-IR" sz="2400" dirty="0" smtClean="0"/>
              <a:t>مقالات، </a:t>
            </a:r>
            <a:r>
              <a:rPr lang="fa-IR" sz="2400" dirty="0"/>
              <a:t>از فیلترهای مبتنی بر معیارهای متمایز (مانند آنتروپی، توزیع احتمال یا نظریه اطلاعات) تا روش‌های جاسازی شده و بسته‌بندی با استفاده از الگوریتم‌های القایی مختلف را شامل می‌شود </a:t>
            </a:r>
            <a:r>
              <a:rPr lang="fa-IR" sz="2400" dirty="0" smtClean="0"/>
              <a:t>به </a:t>
            </a:r>
            <a:r>
              <a:rPr lang="fa-IR" sz="2400" dirty="0"/>
              <a:t>هر حال، هیچ روش کلی برای ارائه مدل‌سازی انتخاب هوشمند تعریف نشده است. تکنیک های جستجو مانند جستجوی تصادفی، جستجوی گسترده یا ترکیبی نیز برای یافتن زیرمجموعه مناسب ویژگی ها استفاده می شود. روندهای اخیر به سمت الگوریتم های فراابتکاری که به شدت از رفتار جمعی موجودات الهام گرفته شده است همگرا می شوند: آنها جایگزین های معتبری برای جستجوی جامع هستند که به هزینه محاسباتی بالایی نیاز دارند و اغلب وقت گیر هستند. با این حال، الگوریتم های فراابتکاری اغلب از بهینه محلی، عدم تنوع جستجو، و عدم تعادل بین نسبت های اکتشاف و بهره برداری از این الگوریتم ها رنج می برند.</a:t>
            </a:r>
            <a:endParaRPr lang="en-US" sz="2400" dirty="0"/>
          </a:p>
        </p:txBody>
      </p:sp>
    </p:spTree>
    <p:extLst>
      <p:ext uri="{BB962C8B-B14F-4D97-AF65-F5344CB8AC3E}">
        <p14:creationId xmlns:p14="http://schemas.microsoft.com/office/powerpoint/2010/main" val="3620386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718457"/>
            <a:ext cx="11029615" cy="5564777"/>
          </a:xfrm>
        </p:spPr>
        <p:txBody>
          <a:bodyPr>
            <a:normAutofit fontScale="92500" lnSpcReduction="20000"/>
          </a:bodyPr>
          <a:lstStyle/>
          <a:p>
            <a:pPr algn="just" rtl="1"/>
            <a:r>
              <a:rPr lang="fa-IR" sz="2400" dirty="0" smtClean="0"/>
              <a:t>مقدمه:</a:t>
            </a:r>
          </a:p>
          <a:p>
            <a:pPr marL="0" indent="0" algn="just" rtl="1">
              <a:buNone/>
            </a:pPr>
            <a:r>
              <a:rPr lang="fa-IR" sz="2400" dirty="0"/>
              <a:t>به نظر می رسد اکثر رویکردهای انتخاب ویژگی از معیارهای ذاتی (مثلاً محتوای اطلاعاتی یا خطاهای تجربی) استفاده می کنند که عمدتاً بر اطلاعات طبقه نظارت شده متکی هستند. در الگوریتم‌های خوشه‌بندی، افزونگی ویژگی و ارتباط با توجه به گروه‌بندی داده‌های طبیعی (خوشه‌ها به جای کلاس‌ها) اندازه‌گیری می‌شوند. مدل‌های انتخاب ویژگی برای خوشه‌بندی عمدتاً توسط معیارهای اکتشافی برای تخمین کیفیت خوشه‌های حاصل پشتیبانی می‌شوند، مانند فشردگی خوشه، تفکیک‌پذیری پراکندگی و حداکثر احتمال. به عنوان مثال، مدل‌های </a:t>
            </a:r>
            <a:r>
              <a:rPr lang="en-US" sz="2400" dirty="0"/>
              <a:t>Wrapper </a:t>
            </a:r>
            <a:r>
              <a:rPr lang="fa-IR" sz="2400" dirty="0"/>
              <a:t>برای خوشه‌بندی، زیرمجموعه ویژگی‌هایی را جستجو می‌کنند که این معیارها را برآورده می‌کنند، و اغلب از جستجوی متوالی بهره‌برداری </a:t>
            </a:r>
            <a:r>
              <a:rPr lang="fa-IR" sz="2400" dirty="0" smtClean="0"/>
              <a:t>می‌کنند. </a:t>
            </a:r>
            <a:r>
              <a:rPr lang="fa-IR" sz="2400" dirty="0"/>
              <a:t>رویکرد خوشه‌بندی ما با یک مدل فیلتر مناسب است که میزان بروز ویژگی را ارزیابی </a:t>
            </a:r>
            <a:r>
              <a:rPr lang="fa-IR" sz="2400" dirty="0" smtClean="0"/>
              <a:t>می‌کند که </a:t>
            </a:r>
            <a:r>
              <a:rPr lang="fa-IR" sz="2400" dirty="0"/>
              <a:t>این ویژگی چقدر به جداسازی خوشه‌ها کمک می‌کند و در عین حال، سعی می‌کند وزن‌های مربوط به ویژگی ارائه شده به عنوان تخصص خارجی اضافی را برآورده کند. ماهیت داده‌ها و همچنین دانش در مورد حوزه داده‌ها می‌تواند مانع از ویژگی‌هایی شود که با تجزیه و تحلیل ساده دامنه یا با اعمال معیارهای آماری سنتی قابل مشاهده نیستند. انتخاب ویژگی‌های «مرتبط» مناسب نیاز به درک دامنه ویژگی دارد، و این فعالیت اغلب </a:t>
            </a:r>
            <a:r>
              <a:rPr lang="fa-IR" sz="2400" dirty="0" smtClean="0"/>
              <a:t>براساس تجربه انسانی </a:t>
            </a:r>
            <a:r>
              <a:rPr lang="fa-IR" sz="2400" dirty="0"/>
              <a:t>در نظر گرفته شده است، که باید دامنه و همچنین جزئیات فنی الگوریتم‌ها را بدانند تا نتایج طبقه‌بندی و قدرت یادگیری الگوریتم‌ها را تفسیر کنند</a:t>
            </a:r>
            <a:r>
              <a:rPr lang="fa-IR" sz="2400" dirty="0" smtClean="0"/>
              <a:t>. </a:t>
            </a:r>
            <a:r>
              <a:rPr lang="fa-IR" sz="2400" dirty="0"/>
              <a:t>انتخاب ویژگی مبتنی بر انسان می‌تواند منجر به افزایش الگوریتم خوشه‌بندی در تشخیص ویژگی‌های اضافی از ویژگی‌های مرتبط شود. دیدگاه متخصص برای درک موثر زمینه کاربرد و نقش ویژگی های مختلف، به ویژه در حوزه های مرجع تخصصی، بسیار مهم است.</a:t>
            </a:r>
            <a:endParaRPr lang="en-US" sz="2400" dirty="0"/>
          </a:p>
        </p:txBody>
      </p:sp>
    </p:spTree>
    <p:extLst>
      <p:ext uri="{BB962C8B-B14F-4D97-AF65-F5344CB8AC3E}">
        <p14:creationId xmlns:p14="http://schemas.microsoft.com/office/powerpoint/2010/main" val="3436480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718457"/>
            <a:ext cx="11029615" cy="5564777"/>
          </a:xfrm>
        </p:spPr>
        <p:txBody>
          <a:bodyPr>
            <a:normAutofit/>
          </a:bodyPr>
          <a:lstStyle/>
          <a:p>
            <a:pPr algn="just" rtl="1"/>
            <a:r>
              <a:rPr lang="fa-IR" sz="2400" dirty="0" smtClean="0"/>
              <a:t>مقدمه:</a:t>
            </a:r>
          </a:p>
          <a:p>
            <a:pPr marL="0" indent="0" algn="just" rtl="1">
              <a:buNone/>
            </a:pPr>
            <a:r>
              <a:rPr lang="fa-IR" sz="2400" dirty="0"/>
              <a:t>روش‌های انتخاب ویژگی در بسیاری از حوزه‌های کاربردی به طور گسترده استفاده شده است، از </a:t>
            </a:r>
            <a:r>
              <a:rPr lang="fa-IR" sz="2400" dirty="0" smtClean="0"/>
              <a:t>بیوانفورماتیک و پزشکی </a:t>
            </a:r>
            <a:r>
              <a:rPr lang="fa-IR" sz="2400" dirty="0"/>
              <a:t>تا متن کاوی </a:t>
            </a:r>
            <a:r>
              <a:rPr lang="fa-IR" sz="2400" dirty="0" smtClean="0"/>
              <a:t>و </a:t>
            </a:r>
            <a:r>
              <a:rPr lang="fa-IR" sz="2400" dirty="0"/>
              <a:t>حتی در محیط‌های صنعتی که تنظیم پارامتر برای تجزیه و تحلیل پایداری زمان واقعی ضروری است. سیستم های پویا </a:t>
            </a:r>
            <a:r>
              <a:rPr lang="fa-IR" sz="2400" dirty="0" smtClean="0"/>
              <a:t>به </a:t>
            </a:r>
            <a:r>
              <a:rPr lang="fa-IR" sz="2400" dirty="0"/>
              <a:t>ویژه، نقش انتخاب ویژگی به ویژه در پردازش اطلاعات متنی، مانند مقالات، وب‌سایت‌ها، بررسی‌ها، توییترها یا </a:t>
            </a:r>
            <a:r>
              <a:rPr lang="fa-IR" sz="2400" dirty="0" smtClean="0"/>
              <a:t>موسیقی </a:t>
            </a:r>
            <a:r>
              <a:rPr lang="fa-IR" sz="2400" dirty="0"/>
              <a:t>آشکار می‌شود. قدرت </a:t>
            </a:r>
            <a:r>
              <a:rPr lang="fa-IR" sz="2400" dirty="0" smtClean="0"/>
              <a:t>بیان </a:t>
            </a:r>
            <a:r>
              <a:rPr lang="fa-IR" sz="2400" dirty="0"/>
              <a:t>زبان طبیعی بر دشواری تمایز ویژگی‌های مناسبی که روش‌های طبقه‌بندی را با دقت پشتیبانی می‌کنند، تأکید می‌کند. انتخاب اصطلاحات با بالاترین رتبه، با توجه به سنتی ترین تکنیک های بازیابی اطلاعات، تضمینی برای دریافت واقعی ترین ویژگی های مرتبط نیست، به ویژه به دلیل نگرانی های چند معنایی و مترادف که می تواند بر نتیجه طبقه بندی تأثیر بگذارد.</a:t>
            </a:r>
            <a:endParaRPr lang="en-US" sz="2400" dirty="0"/>
          </a:p>
        </p:txBody>
      </p:sp>
    </p:spTree>
    <p:extLst>
      <p:ext uri="{BB962C8B-B14F-4D97-AF65-F5344CB8AC3E}">
        <p14:creationId xmlns:p14="http://schemas.microsoft.com/office/powerpoint/2010/main" val="2617300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718457"/>
            <a:ext cx="11029615" cy="5564777"/>
          </a:xfrm>
        </p:spPr>
        <p:txBody>
          <a:bodyPr>
            <a:normAutofit/>
          </a:bodyPr>
          <a:lstStyle/>
          <a:p>
            <a:pPr algn="just" rtl="1"/>
            <a:r>
              <a:rPr lang="fa-IR" sz="2400" dirty="0" smtClean="0"/>
              <a:t>مقدمه:</a:t>
            </a:r>
          </a:p>
          <a:p>
            <a:pPr marL="0" indent="0" algn="just" rtl="1">
              <a:buNone/>
            </a:pPr>
            <a:r>
              <a:rPr lang="fa-IR" sz="2400" dirty="0"/>
              <a:t>درک معنایی پشت کلمات می تواند بسیار دشوار باشد و رویکردهای خودکار در برخی شرایط شکست می خورند، به ویژه هنگامی که از احساس یا استعاره استفاده می شود. به عنوان مثال، یک عبارت مجازی، مانند "تخم مرغ بد" را می توان به معنای واقعی کلمه توسط یک سیستم خودکار تفسیر کرد که برای تشخیص حواس مختلف کلمه آموزش ندیده است. برای پرداختن به این مسائل، بسیاری از رویکردها سعی در استخراج معناشناسی نهفته در فضای داده، برای غلبه بر اشکال ناشی از چند معنایی، مترادف ها، وابستگی عبارات و استعاره </a:t>
            </a:r>
            <a:r>
              <a:rPr lang="fa-IR" sz="2400" dirty="0" smtClean="0"/>
              <a:t>ها </a:t>
            </a:r>
            <a:r>
              <a:rPr lang="fa-IR" sz="2400" dirty="0"/>
              <a:t>دارند.</a:t>
            </a:r>
          </a:p>
          <a:p>
            <a:pPr marL="0" indent="0" algn="just" rtl="1">
              <a:buNone/>
            </a:pPr>
            <a:endParaRPr lang="en-US" sz="2400" dirty="0"/>
          </a:p>
        </p:txBody>
      </p:sp>
    </p:spTree>
    <p:extLst>
      <p:ext uri="{BB962C8B-B14F-4D97-AF65-F5344CB8AC3E}">
        <p14:creationId xmlns:p14="http://schemas.microsoft.com/office/powerpoint/2010/main" val="1993562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718457"/>
            <a:ext cx="11029615" cy="5564777"/>
          </a:xfrm>
        </p:spPr>
        <p:txBody>
          <a:bodyPr>
            <a:normAutofit/>
          </a:bodyPr>
          <a:lstStyle/>
          <a:p>
            <a:pPr algn="just" rtl="1"/>
            <a:r>
              <a:rPr lang="fa-IR" sz="2400" dirty="0" smtClean="0"/>
              <a:t>مقدمه:</a:t>
            </a:r>
          </a:p>
          <a:p>
            <a:pPr marL="0" indent="0" algn="just" rtl="1">
              <a:buNone/>
            </a:pPr>
            <a:r>
              <a:rPr lang="fa-IR" sz="2400" dirty="0"/>
              <a:t>زمانی که تکنیک های </a:t>
            </a:r>
            <a:r>
              <a:rPr lang="en-US" sz="2400" dirty="0"/>
              <a:t>NLP </a:t>
            </a:r>
            <a:r>
              <a:rPr lang="fa-IR" sz="2400" dirty="0"/>
              <a:t>نتوانند ابهامات ذاتی زبان های طبیعی را حل کنند، نقش انسان در حمایت از انتخاب ویژگی می تواند موثر باشد. بسته به دامنه داده، نکات پیشنهادی متخصص می تواند به الگوریتم کمک کند تا ویژگی هایی را که نماینده دامنه هستند تشخیص دهد و عملکرد فرآیند طبقه بندی را بهبود بخشد. در این زمینه، سیستم‌های خبره مدل مناسبی را برای جمع‌آوری دانش سطح خبره ارائه می‌کنند و یکپارچگی داده‌های معنایی را برای مواجهه با نمایش نمادین </a:t>
            </a:r>
            <a:r>
              <a:rPr lang="fa-IR" sz="2400" dirty="0" smtClean="0"/>
              <a:t>داده‌ها </a:t>
            </a:r>
            <a:r>
              <a:rPr lang="fa-IR" sz="2400" dirty="0"/>
              <a:t>و مسائل زبان طبیعی تضمین می‌کنند</a:t>
            </a:r>
            <a:r>
              <a:rPr lang="fa-IR" sz="2400" dirty="0" smtClean="0"/>
              <a:t>.</a:t>
            </a:r>
          </a:p>
          <a:p>
            <a:pPr marL="0" indent="0" algn="just" rtl="1">
              <a:buNone/>
            </a:pPr>
            <a:r>
              <a:rPr lang="fa-IR" sz="2400" dirty="0"/>
              <a:t>این مقاله یک روش انتخاب ویژگی مبتنی بر انسان برای طبقه‌بندی داده‌ها به نام </a:t>
            </a:r>
            <a:r>
              <a:rPr lang="en-US" sz="2400" dirty="0"/>
              <a:t>FS-EFCM </a:t>
            </a:r>
            <a:r>
              <a:rPr lang="fa-IR" sz="2400" dirty="0"/>
              <a:t>ارائه می‌کند. این روش یک امتیاز مرتبط توسط متخصصان با هر ویژگی به دست می‌آورد: این امتیاز نقش متمایزکننده‌ای در انتخاب ویژگی‌هایی دارد که توسط متخصصان حوزه برای توصیف دامنه مورد علاقه در نظر گرفته می‌شوند.</a:t>
            </a:r>
            <a:endParaRPr lang="en-US" sz="2400" dirty="0"/>
          </a:p>
        </p:txBody>
      </p:sp>
    </p:spTree>
    <p:extLst>
      <p:ext uri="{BB962C8B-B14F-4D97-AF65-F5344CB8AC3E}">
        <p14:creationId xmlns:p14="http://schemas.microsoft.com/office/powerpoint/2010/main" val="492089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718457"/>
            <a:ext cx="11029615" cy="5564777"/>
          </a:xfrm>
        </p:spPr>
        <p:txBody>
          <a:bodyPr>
            <a:normAutofit/>
          </a:bodyPr>
          <a:lstStyle/>
          <a:p>
            <a:pPr algn="just" rtl="1"/>
            <a:r>
              <a:rPr lang="fa-IR" sz="2400" dirty="0" smtClean="0"/>
              <a:t>مقدمه:</a:t>
            </a:r>
          </a:p>
          <a:p>
            <a:pPr marL="0" indent="0" algn="just" rtl="1">
              <a:buNone/>
            </a:pPr>
            <a:r>
              <a:rPr lang="en-US" sz="2400" dirty="0"/>
              <a:t>FS-EFCM </a:t>
            </a:r>
            <a:r>
              <a:rPr lang="fa-IR" sz="2400" dirty="0"/>
              <a:t>ارتباط ویژگی‌ها را نیز در فرآیند خوشه‌بندی طبیعی، با توجه به بروز فردی آنها در ساختار خوشه، ارزیابی می‌کند. معیارهای مربوط به ویژگی و بروز در طول اجرای </a:t>
            </a:r>
            <a:r>
              <a:rPr lang="en-US" sz="2400" dirty="0"/>
              <a:t>FS-EFCM </a:t>
            </a:r>
            <a:r>
              <a:rPr lang="fa-IR" sz="2400" dirty="0"/>
              <a:t>ارزیابی می‌شوند تا تعادل خوبی بین پیشنهادات انسانی (به شکل امتیاز ویژگی) و توزیع داده‌های مبتنی بر خوشه طبیعی که با بروز ویژگی آشکار می‌شود، پیدا کنند. در واقع، در طول اجرای خوشه‌بندی، این دو معیار در هر تکرار «دوئل» می‌کنند و ویژگی‌هایی را که به طور طبیعی در خوشه‌بندی مرتبط هستند، در پرتو پیشنهادات مبتنی بر متخصصان افزایش می‌دهند. هدف الگوریتم رسیدن به یک مبادله بین این دو معیار است، این دو نیرو از ماهیت متفاوتی که منجر به شناسایی ویژگی‌های مربوطه واقعی می‌شود و در نهایت عملکرد خوشه‌بندی خوب را تضمین می‌کند. این مقاله به شرح زیر سازماندهی شده است: بخش 2 کار اصلی مرتبط در استخراج و انتخاب ویژگی ها را با تمرکز بر رویکردهای مبتنی بر </a:t>
            </a:r>
            <a:r>
              <a:rPr lang="en-US" sz="2400" dirty="0"/>
              <a:t>FCM </a:t>
            </a:r>
            <a:r>
              <a:rPr lang="fa-IR" sz="2400" dirty="0"/>
              <a:t>ارائه می کند. بخش 3 الگوریتم جدید </a:t>
            </a:r>
            <a:r>
              <a:rPr lang="en-US" sz="2400" dirty="0"/>
              <a:t>FS-EFCM </a:t>
            </a:r>
            <a:r>
              <a:rPr lang="fa-IR" sz="2400" dirty="0"/>
              <a:t>را پس از یک پیشینه رسمی مختصر در مورد </a:t>
            </a:r>
            <a:r>
              <a:rPr lang="en-US" sz="2400" dirty="0"/>
              <a:t>EFCM </a:t>
            </a:r>
            <a:r>
              <a:rPr lang="fa-IR" sz="2400" dirty="0"/>
              <a:t>معرفی می کند. آزمایشات روی مجموعه داده های یادگیری ماشین </a:t>
            </a:r>
            <a:r>
              <a:rPr lang="en-US" sz="2400" dirty="0"/>
              <a:t>UCI </a:t>
            </a:r>
            <a:r>
              <a:rPr lang="fa-IR" sz="2400" dirty="0"/>
              <a:t>در بخش 4 ارائه شده است. معیارهای عملکرد اثربخشی روش ما را در فیلتر کردن ویژگی های بی فایده و نتایج طبقه بندی نشان می دهد. در نهایت، نتایج اصلی در بخش آخر ارائه شده است.</a:t>
            </a:r>
            <a:endParaRPr lang="en-US" sz="2400" dirty="0"/>
          </a:p>
        </p:txBody>
      </p:sp>
    </p:spTree>
    <p:extLst>
      <p:ext uri="{BB962C8B-B14F-4D97-AF65-F5344CB8AC3E}">
        <p14:creationId xmlns:p14="http://schemas.microsoft.com/office/powerpoint/2010/main" val="248373407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OUR.pptx" id="{C8B94E25-33BD-45D5-BF09-DFDE6F66F827}" vid="{3906A810-667D-48F7-952C-A904CEA9ED63}"/>
    </a:ext>
  </a:extLst>
</a:theme>
</file>

<file path=docProps/app.xml><?xml version="1.0" encoding="utf-8"?>
<Properties xmlns="http://schemas.openxmlformats.org/officeDocument/2006/extended-properties" xmlns:vt="http://schemas.openxmlformats.org/officeDocument/2006/docPropsVTypes">
  <Template>Future forward</Template>
  <TotalTime>0</TotalTime>
  <Words>1526</Words>
  <Application>Microsoft Office PowerPoint</Application>
  <PresentationFormat>Widescreen</PresentationFormat>
  <Paragraphs>24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Franklin Gothic Book</vt:lpstr>
      <vt:lpstr>Franklin Gothic Demi</vt:lpstr>
      <vt:lpstr>Majalla UI</vt:lpstr>
      <vt:lpstr>Wingdings 2</vt:lpstr>
      <vt:lpstr>DividendVTI</vt:lpstr>
      <vt:lpstr>متعادل کردن انتخاب ویژگی مبتنی بر کاربر و میزان وقوع آنها در تشکیل ساختار خوشه‌بندی</vt:lpstr>
      <vt:lpstr>صفحه اول مقاله</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2022-05-22T03:48:18Z</dcterms:created>
  <dcterms:modified xsi:type="dcterms:W3CDTF">2022-05-22T04:52:10Z</dcterms:modified>
</cp:coreProperties>
</file>