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5/22/2022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smtClean="0"/>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r"/>
            <a:r>
              <a:rPr lang="fa-IR" dirty="0"/>
              <a:t>متعادل کردن انتخاب ویژگی مبتنی بر کاربر و میزان وقوع آنها در تشکیل ساختار خوشه‌بندی</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Ferdinando Di Martino1, Sabrina Senatore2</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2</a:t>
            </a:r>
            <a:r>
              <a:rPr lang="fa-IR" sz="2400" dirty="0"/>
              <a:t>  کار مرتبط </a:t>
            </a:r>
            <a:r>
              <a:rPr lang="fa-IR" sz="2400" dirty="0" smtClean="0"/>
              <a:t>:</a:t>
            </a:r>
          </a:p>
          <a:p>
            <a:pPr marL="0" indent="0" algn="just" rtl="1">
              <a:buNone/>
            </a:pPr>
            <a:r>
              <a:rPr lang="fa-IR" sz="2400" dirty="0"/>
              <a:t>  انتخاب ویژگی یک کار شناخته شده برای تشخیص ویژگی‌های مرتبط با حذف داده‌های غیر ضروری است در حالی که تلاش برای حفظ دقت طبقه‌بندی خوب است. در ورودی داده‌های ابعادی بالا، کشف بهترین زیرمجموعه از ویژگی‌های اطلاعاتی که حفظ اطلاعات ویژگی‌های مجموعه داده اصلی و در عین حال سرعت بخشیدن به یادگیری، بسیار مهم است. انتخاب ویژگی یک فرآیند چالش برانگیز و از نظر محاسباتی پرهزینه است: ابعاد عظیم سطح بالایی از نویز را با ویژگی های نامربوط و زائد پنهان می کند</a:t>
            </a:r>
            <a:r>
              <a:rPr lang="fa-IR" sz="2400" dirty="0" smtClean="0"/>
              <a:t>.</a:t>
            </a:r>
          </a:p>
          <a:p>
            <a:pPr marL="0" indent="0" algn="just" rtl="1">
              <a:buNone/>
            </a:pPr>
            <a:endParaRPr lang="en-US" sz="2400" dirty="0"/>
          </a:p>
        </p:txBody>
      </p:sp>
    </p:spTree>
    <p:extLst>
      <p:ext uri="{BB962C8B-B14F-4D97-AF65-F5344CB8AC3E}">
        <p14:creationId xmlns:p14="http://schemas.microsoft.com/office/powerpoint/2010/main" val="18855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fontScale="85000" lnSpcReduction="10000"/>
          </a:bodyPr>
          <a:lstStyle/>
          <a:p>
            <a:pPr algn="just" rtl="1"/>
            <a:r>
              <a:rPr lang="fa-IR" sz="2400" dirty="0" smtClean="0"/>
              <a:t>2</a:t>
            </a:r>
            <a:r>
              <a:rPr lang="fa-IR" sz="2400" dirty="0"/>
              <a:t>  کار مرتبط </a:t>
            </a:r>
            <a:r>
              <a:rPr lang="fa-IR" sz="2400" dirty="0" smtClean="0"/>
              <a:t>:</a:t>
            </a:r>
          </a:p>
          <a:p>
            <a:pPr marL="0" indent="0" algn="just" rtl="1">
              <a:buNone/>
            </a:pPr>
            <a:r>
              <a:rPr lang="fa-IR" sz="2400" dirty="0"/>
              <a:t>  روش های سنتی داده کاوی و یادگیری ماشین نمی توانند برای کنترل فضای ویژگی های ابعادی بالا مناسب باشند. عملکرد آنها اغلب به دلیل انتخاب نادرست ویژگی، که با تکنیک های خودکار به دست می آید، تنزل می یابد. برای کاهش تأثیر منفی ویژگی‌های نامربوط و زائد، الگوریتم‌های انتخاب ویژگی بسیاری در </a:t>
            </a:r>
            <a:r>
              <a:rPr lang="fa-IR" sz="2400" dirty="0" smtClean="0"/>
              <a:t>مقالات </a:t>
            </a:r>
            <a:r>
              <a:rPr lang="fa-IR" sz="2400" dirty="0"/>
              <a:t>توسعه داده </a:t>
            </a:r>
            <a:r>
              <a:rPr lang="fa-IR" sz="2400" dirty="0" smtClean="0"/>
              <a:t>شده‌اند. </a:t>
            </a:r>
            <a:r>
              <a:rPr lang="fa-IR" sz="2400" dirty="0"/>
              <a:t>انتخاب ویژگی اغلب به عنوان یک مسئله بهینه‌سازی با هدف یافتن زیرمجموعه بهینه (تقریباً) مورد مطالعه قرار می‌گیرد، اما انجام استراتژی‌های جستجوی جامع در این زمینه کاملاً غیرعملی است، به‌ویژه با توجه به فضاهای ویژگی </a:t>
            </a:r>
            <a:r>
              <a:rPr lang="fa-IR" sz="2400" dirty="0" smtClean="0"/>
              <a:t>بزرگ. </a:t>
            </a:r>
          </a:p>
          <a:p>
            <a:pPr marL="0" indent="0" algn="just" rtl="1">
              <a:buNone/>
            </a:pPr>
            <a:r>
              <a:rPr lang="fa-IR" sz="2400" dirty="0" smtClean="0"/>
              <a:t>بسته </a:t>
            </a:r>
            <a:r>
              <a:rPr lang="fa-IR" sz="2400" dirty="0"/>
              <a:t>به روش یادگیری، انتخاب ویژگی معمولاً به دو رویکرد عمده تقسیم می‌شود: </a:t>
            </a:r>
            <a:endParaRPr lang="fa-IR" sz="2400" dirty="0" smtClean="0"/>
          </a:p>
          <a:p>
            <a:pPr marL="0" indent="0" algn="just" rtl="1">
              <a:buNone/>
            </a:pPr>
            <a:r>
              <a:rPr lang="fa-IR" sz="2400" dirty="0" smtClean="0"/>
              <a:t>پوششی </a:t>
            </a:r>
            <a:r>
              <a:rPr lang="fa-IR" sz="2400" dirty="0"/>
              <a:t>که از روش‌های یادگیری برای ارزیابی زیرمجموعه‌های بهتر مجموعه ویژگی‌ها استفاده می‌کند. </a:t>
            </a:r>
            <a:endParaRPr lang="fa-IR" sz="2400" dirty="0" smtClean="0"/>
          </a:p>
          <a:p>
            <a:pPr marL="0" indent="0" algn="just" rtl="1">
              <a:buNone/>
            </a:pPr>
            <a:r>
              <a:rPr lang="fa-IR" sz="2400" dirty="0" smtClean="0"/>
              <a:t>فیلتری </a:t>
            </a:r>
            <a:r>
              <a:rPr lang="fa-IR" sz="2400" dirty="0"/>
              <a:t>که برای ارزیابی زیرمجموعه ویژگی ها بر ویژگی های اصلی داده ها تکیه دارد و مستقل از الگوریتم القایی است</a:t>
            </a:r>
            <a:r>
              <a:rPr lang="fa-IR" sz="2400" dirty="0" smtClean="0"/>
              <a:t>.</a:t>
            </a:r>
          </a:p>
          <a:p>
            <a:pPr marL="0" indent="0" algn="just" rtl="1">
              <a:buNone/>
            </a:pPr>
            <a:r>
              <a:rPr lang="fa-IR" sz="2400" dirty="0" smtClean="0"/>
              <a:t> </a:t>
            </a:r>
            <a:r>
              <a:rPr lang="en-US" sz="2400" dirty="0"/>
              <a:t>Wrapper </a:t>
            </a:r>
            <a:r>
              <a:rPr lang="fa-IR" sz="2400" dirty="0"/>
              <a:t>ها به طور گسترده ای برای دقت طبقه </a:t>
            </a:r>
            <a:r>
              <a:rPr lang="fa-IR" sz="2400" dirty="0" smtClean="0"/>
              <a:t>بندی </a:t>
            </a:r>
            <a:r>
              <a:rPr lang="fa-IR" sz="2400" dirty="0"/>
              <a:t>و تکنیک های بهینه سازی برای یافتن بهترین ترکیب از ویژگی </a:t>
            </a:r>
            <a:r>
              <a:rPr lang="fa-IR" sz="2400" dirty="0" smtClean="0"/>
              <a:t>ها </a:t>
            </a:r>
            <a:r>
              <a:rPr lang="fa-IR" sz="2400" dirty="0"/>
              <a:t>از جمله الگوریتم های تکاملی یا بهینه سازی ازدحام ذرات مورد بررسی قرار گرفته اند. روش‌های تصادفی و به‌ویژه روش‌های فراابتکاری نیز برای انتخاب مجموعه ویژگی‌های بهینه در انتخاب ویژگی اتخاذ می‌شوند: آنها در مقایسه با الگوریتم‌های بهینه‌سازی مرسوم‌تر روی مسائل بهینه محلی بهتر کار می‌کنند </a:t>
            </a:r>
            <a:r>
              <a:rPr lang="fa-IR" sz="2400" dirty="0" smtClean="0"/>
              <a:t>. </a:t>
            </a:r>
            <a:r>
              <a:rPr lang="fa-IR" sz="2400" dirty="0"/>
              <a:t>به طور خاص، الگوریتم‌های </a:t>
            </a:r>
            <a:r>
              <a:rPr lang="en-US" sz="2400" dirty="0"/>
              <a:t>PSO </a:t>
            </a:r>
            <a:r>
              <a:rPr lang="fa-IR" sz="2400" dirty="0"/>
              <a:t>به طور گسترده برای انتخاب مهم‌ترین ویژگی‌ها برای انجام یک کار خاص یادگیری ماشینی مورد استفاده قرار گرفته‌اند. </a:t>
            </a:r>
            <a:endParaRPr lang="fa-IR" sz="2400" dirty="0" smtClean="0"/>
          </a:p>
        </p:txBody>
      </p:sp>
    </p:spTree>
    <p:extLst>
      <p:ext uri="{BB962C8B-B14F-4D97-AF65-F5344CB8AC3E}">
        <p14:creationId xmlns:p14="http://schemas.microsoft.com/office/powerpoint/2010/main" val="295121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2</a:t>
            </a:r>
            <a:r>
              <a:rPr lang="fa-IR" sz="2400" dirty="0"/>
              <a:t>  کار مرتبط </a:t>
            </a:r>
            <a:r>
              <a:rPr lang="fa-IR" sz="2400" dirty="0" smtClean="0"/>
              <a:t>:</a:t>
            </a:r>
          </a:p>
          <a:p>
            <a:pPr marL="0" indent="0" algn="just" rtl="1">
              <a:buNone/>
            </a:pPr>
            <a:r>
              <a:rPr lang="fa-IR" sz="2400" dirty="0"/>
              <a:t>  مدل </a:t>
            </a:r>
            <a:r>
              <a:rPr lang="en-US" sz="2400" dirty="0"/>
              <a:t>PCA </a:t>
            </a:r>
            <a:r>
              <a:rPr lang="fa-IR" sz="2400" dirty="0" smtClean="0"/>
              <a:t>(تجزیه </a:t>
            </a:r>
            <a:r>
              <a:rPr lang="fa-IR" sz="2400" dirty="0"/>
              <a:t>و تحلیل مؤلفه اصلی) که برای کاهش ابعاد داده ها اعمال می شود، تبدیل خطی متغیرهایی را که داده ها را در یک سیستم دکارتی جدید نمایش می دهند، اعمال می کند. با این حال، این رویکرد در روش‌های طبقه‌بندی مفید نیست، زیرا انتخاب ویژگی‌های پیش‌بینی‌شده با بالاترین واریانس لزوماً به عملکرد طبقه‌بندی مرتبط نیست. تغییرات تکنیک </a:t>
            </a:r>
            <a:r>
              <a:rPr lang="en-US" sz="2400" dirty="0"/>
              <a:t>PCA </a:t>
            </a:r>
            <a:r>
              <a:rPr lang="fa-IR" sz="2400" dirty="0"/>
              <a:t>مانند روش </a:t>
            </a:r>
            <a:r>
              <a:rPr lang="en-US" sz="2400" dirty="0"/>
              <a:t>LDA </a:t>
            </a:r>
            <a:r>
              <a:rPr lang="fa-IR" sz="2400" dirty="0" smtClean="0"/>
              <a:t>(تحلیل </a:t>
            </a:r>
            <a:r>
              <a:rPr lang="fa-IR" sz="2400" dirty="0"/>
              <a:t>متمایز خطی) </a:t>
            </a:r>
            <a:r>
              <a:rPr lang="fa-IR" sz="2400" dirty="0" smtClean="0"/>
              <a:t>ترکیبی </a:t>
            </a:r>
            <a:r>
              <a:rPr lang="fa-IR" sz="2400" dirty="0"/>
              <a:t>خطی از ویژگی‌ها را پیدا می‌کند که جداسازی کلاس‌ها را به حداکثر می‌رساند. ترکیب ویژگی حاصل ممکن است برای یک طبقه‌بندی خطی یا معمولاً برای کاهش ابعاد، قبل از اعمال طبقه‌بندی بعدی استفاده شود. زمانی که </a:t>
            </a:r>
            <a:r>
              <a:rPr lang="en-US" sz="2400" dirty="0"/>
              <a:t>LDA </a:t>
            </a:r>
            <a:r>
              <a:rPr lang="fa-IR" sz="2400" dirty="0"/>
              <a:t>برای داده‌های ابعادی بالا اعمال می‌شود، در معرض مشکل معروف «نفرین ابعاد» قرار می‌گیرد، زیرا نیاز به افزایش مقدار داده (برای پشتیبانی از نتیجه) اغلب به‌طور </a:t>
            </a:r>
            <a:r>
              <a:rPr lang="fa-IR" sz="2400" dirty="0" smtClean="0"/>
              <a:t>تصاعدی </a:t>
            </a:r>
            <a:r>
              <a:rPr lang="fa-IR" sz="2400" dirty="0"/>
              <a:t>ابعاد افزایش می‌یابد. با توجه به پدیده اوج گیری </a:t>
            </a:r>
            <a:r>
              <a:rPr lang="fa-IR" sz="2400" dirty="0" smtClean="0"/>
              <a:t>، </a:t>
            </a:r>
            <a:r>
              <a:rPr lang="fa-IR" sz="2400" dirty="0"/>
              <a:t>عملکرد طبقه بندی کننده با افزایش تعداد ویژگی ها کاهش می یابد.</a:t>
            </a:r>
            <a:endParaRPr lang="en-US" sz="2400" dirty="0"/>
          </a:p>
        </p:txBody>
      </p:sp>
    </p:spTree>
    <p:extLst>
      <p:ext uri="{BB962C8B-B14F-4D97-AF65-F5344CB8AC3E}">
        <p14:creationId xmlns:p14="http://schemas.microsoft.com/office/powerpoint/2010/main" val="174249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2</a:t>
            </a:r>
            <a:r>
              <a:rPr lang="fa-IR" sz="2400" dirty="0"/>
              <a:t>  انتخاب ویژگی فازی </a:t>
            </a:r>
            <a:r>
              <a:rPr lang="en-US" sz="2400" dirty="0" smtClean="0"/>
              <a:t>C-Means</a:t>
            </a:r>
            <a:endParaRPr lang="fa-IR" sz="2400" dirty="0" smtClean="0"/>
          </a:p>
          <a:p>
            <a:pPr marL="0" indent="0" algn="just" rtl="1">
              <a:buNone/>
            </a:pPr>
            <a:r>
              <a:rPr lang="fa-IR" sz="2400" dirty="0"/>
              <a:t>  برخی از آثار الگوریتم‌های کاهش ویژگی‌های محاسباتی نرم را بر اساس الگوریتم فازی </a:t>
            </a:r>
            <a:r>
              <a:rPr lang="en-US" sz="2400" dirty="0"/>
              <a:t>C-Means (FCM) </a:t>
            </a:r>
            <a:r>
              <a:rPr lang="fa-IR" sz="2400" dirty="0"/>
              <a:t>پیشنهاد می‌کنند. در خوشه بندی </a:t>
            </a:r>
            <a:r>
              <a:rPr lang="en-US" sz="2400" dirty="0"/>
              <a:t>FCM، </a:t>
            </a:r>
            <a:r>
              <a:rPr lang="fa-IR" sz="2400" dirty="0"/>
              <a:t>همانطور </a:t>
            </a:r>
            <a:r>
              <a:rPr lang="fa-IR" sz="2400" dirty="0" smtClean="0"/>
              <a:t>که </a:t>
            </a:r>
            <a:r>
              <a:rPr lang="fa-IR" sz="2400" dirty="0"/>
              <a:t>بیان شد، ماهیت ویژگی ها بر مراکز خوشه تاثیر نمی گذارد. با این حال، از مراکز خوشه‌ای می‌توان برای انتخاب ویژگی‌هایی استفاده کرد که می‌توان از آنها برای تمایز بین خوشه‌های شکل مشابه، که مراکز آنها از یکدیگر بسیار دور هستند، استفاده </a:t>
            </a:r>
            <a:r>
              <a:rPr lang="fa-IR" sz="2400" dirty="0" smtClean="0"/>
              <a:t>کرد.</a:t>
            </a:r>
            <a:endParaRPr lang="fa-IR" sz="2400" dirty="0"/>
          </a:p>
          <a:p>
            <a:pPr marL="0" indent="0" algn="just" rtl="1">
              <a:buNone/>
            </a:pPr>
            <a:r>
              <a:rPr lang="fa-IR" sz="2400" dirty="0" smtClean="0"/>
              <a:t>در، </a:t>
            </a:r>
            <a:r>
              <a:rPr lang="fa-IR" sz="2400" dirty="0"/>
              <a:t>یک روش انتخاب ویژگی </a:t>
            </a:r>
            <a:r>
              <a:rPr lang="en-US" sz="2400" dirty="0"/>
              <a:t>FCM </a:t>
            </a:r>
            <a:r>
              <a:rPr lang="fa-IR" sz="2400" dirty="0"/>
              <a:t>با اتخاذ روش گرادیان برای به حداقل رساندن تابع هدف فازی توسط معیار اطلاعات واگرایی </a:t>
            </a:r>
            <a:r>
              <a:rPr lang="en-US" sz="2400" dirty="0"/>
              <a:t>Kullback-Leibler </a:t>
            </a:r>
            <a:r>
              <a:rPr lang="fa-IR" sz="2400" dirty="0"/>
              <a:t>پیشنهاد شده است. شاخص نسبت فیشر </a:t>
            </a:r>
            <a:r>
              <a:rPr lang="fa-IR" sz="2400" dirty="0" smtClean="0"/>
              <a:t>برای </a:t>
            </a:r>
            <a:r>
              <a:rPr lang="fa-IR" sz="2400" dirty="0"/>
              <a:t>انتخاب آموزنده ترین ویژگی ها در مجموعه داده های طبقه بندی سرطان استفاده می شود. نویسندگان نشان می‌دهند که وقتی </a:t>
            </a:r>
            <a:r>
              <a:rPr lang="en-US" sz="2400" dirty="0"/>
              <a:t>FCM </a:t>
            </a:r>
            <a:r>
              <a:rPr lang="fa-IR" sz="2400" dirty="0"/>
              <a:t>روی ویژگی‌های انتخاب‌شده نسبت به مجموعه ویژگی‌های اصلی اجرا می‌شود، این طبقه‌بندی عملکرد را بهبود می‌بخشد. مدل‌های فازی پیشرفته </a:t>
            </a:r>
            <a:r>
              <a:rPr lang="fa-IR" sz="2400" dirty="0" smtClean="0"/>
              <a:t>امکان </a:t>
            </a:r>
            <a:r>
              <a:rPr lang="fa-IR" sz="2400" dirty="0"/>
              <a:t>شبیه‌سازی دینامیک غیرخطی انگشت دست انسان را برای کنترل مبتنی بر میوالکتریک </a:t>
            </a:r>
            <a:r>
              <a:rPr lang="fa-IR" sz="2400" dirty="0" smtClean="0"/>
              <a:t>برپایه (</a:t>
            </a:r>
            <a:r>
              <a:rPr lang="en-US" sz="2400" dirty="0" smtClean="0"/>
              <a:t>ME</a:t>
            </a:r>
            <a:r>
              <a:rPr lang="fa-IR" sz="2400" dirty="0" smtClean="0"/>
              <a:t>)</a:t>
            </a:r>
            <a:r>
              <a:rPr lang="en-US" sz="2400" dirty="0" smtClean="0"/>
              <a:t> </a:t>
            </a:r>
            <a:r>
              <a:rPr lang="fa-IR" sz="2400" dirty="0" smtClean="0"/>
              <a:t> برای کنترل یک </a:t>
            </a:r>
            <a:r>
              <a:rPr lang="fa-IR" sz="2400" dirty="0"/>
              <a:t>دست مصنوعی فراهم می‌کنند.</a:t>
            </a:r>
          </a:p>
          <a:p>
            <a:pPr marL="0" indent="0" algn="just" rtl="1">
              <a:buNone/>
            </a:pPr>
            <a:endParaRPr lang="fa-IR" sz="2400" dirty="0"/>
          </a:p>
        </p:txBody>
      </p:sp>
    </p:spTree>
    <p:extLst>
      <p:ext uri="{BB962C8B-B14F-4D97-AF65-F5344CB8AC3E}">
        <p14:creationId xmlns:p14="http://schemas.microsoft.com/office/powerpoint/2010/main" val="211104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692331"/>
            <a:ext cx="11029615" cy="5721532"/>
          </a:xfrm>
        </p:spPr>
        <p:txBody>
          <a:bodyPr/>
          <a:lstStyle/>
          <a:p>
            <a:pPr algn="r" rtl="1"/>
            <a:r>
              <a:rPr lang="fa-IR" dirty="0"/>
              <a:t>3      الگوریتم انتخاب </a:t>
            </a:r>
            <a:r>
              <a:rPr lang="fa-IR" dirty="0" smtClean="0"/>
              <a:t>ویژگی</a:t>
            </a:r>
          </a:p>
          <a:p>
            <a:pPr marL="0" indent="0" algn="just" rtl="1">
              <a:buNone/>
            </a:pPr>
            <a:r>
              <a:rPr lang="fa-IR" sz="2400" dirty="0"/>
              <a:t>روش پیشنهادی </a:t>
            </a:r>
            <a:r>
              <a:rPr lang="en-US" sz="2400" dirty="0"/>
              <a:t>FS-EFCM </a:t>
            </a:r>
            <a:r>
              <a:rPr lang="fa-IR" sz="2400" dirty="0"/>
              <a:t>شامل یک فرآیند تکراری است که از الگوریتم </a:t>
            </a:r>
            <a:r>
              <a:rPr lang="en-US" sz="2400" dirty="0"/>
              <a:t>C-Means </a:t>
            </a:r>
            <a:r>
              <a:rPr lang="fa-IR" sz="2400" dirty="0"/>
              <a:t>فازی توسعه یافته استفاده می کند </a:t>
            </a:r>
            <a:r>
              <a:rPr lang="fa-IR" sz="2400" dirty="0" smtClean="0"/>
              <a:t>. </a:t>
            </a:r>
            <a:r>
              <a:rPr lang="en-US" sz="2400" dirty="0"/>
              <a:t>EFCM </a:t>
            </a:r>
            <a:r>
              <a:rPr lang="fa-IR" sz="2400" dirty="0"/>
              <a:t>یک الگوریتم خوشه‌بندی فازی جزئی است که الگوریتم </a:t>
            </a:r>
            <a:r>
              <a:rPr lang="en-US" sz="2400" dirty="0"/>
              <a:t>FCM </a:t>
            </a:r>
            <a:r>
              <a:rPr lang="fa-IR" sz="2400" dirty="0"/>
              <a:t>سنتی </a:t>
            </a:r>
            <a:r>
              <a:rPr lang="fa-IR" sz="2400" dirty="0" smtClean="0"/>
              <a:t>را </a:t>
            </a:r>
            <a:r>
              <a:rPr lang="fa-IR" sz="2400" dirty="0"/>
              <a:t>گسترش می‌دهد و بر اشکالات آن، مانند انتخاب پیشینی تعداد خوشه‌ها و حساسیت به وجود نویز و نقاط پرت، غلبه می‌کند. علاوه بر این، </a:t>
            </a:r>
            <a:r>
              <a:rPr lang="en-US" sz="2400" dirty="0"/>
              <a:t>EFCM </a:t>
            </a:r>
            <a:r>
              <a:rPr lang="fa-IR" sz="2400" dirty="0"/>
              <a:t>نسبت به </a:t>
            </a:r>
            <a:r>
              <a:rPr lang="en-US" sz="2400" dirty="0"/>
              <a:t>FCM </a:t>
            </a:r>
            <a:r>
              <a:rPr lang="fa-IR" sz="2400" dirty="0"/>
              <a:t>نسبت به مقدار دهی اولیه پارتیشن قوی‌تر است و نیازی به تایید پارتیشن‌بندی خوشه‌بندی تولید شده بر روی چندین مقداردهی اولیه تصادفی ندارد. یک فرآیند ادغام بین دو خوشه مشابه در طول هر تکرار امکان به دست آوردن تعداد بهینه خوشه ها را می دهد. مروری کوتاه بر </a:t>
            </a:r>
            <a:r>
              <a:rPr lang="en-US" sz="2400" dirty="0"/>
              <a:t>EFCM </a:t>
            </a:r>
            <a:r>
              <a:rPr lang="fa-IR" sz="2400" dirty="0"/>
              <a:t>در بخش بعدی آورده شده است.</a:t>
            </a:r>
            <a:endParaRPr lang="en-US" sz="2400" dirty="0"/>
          </a:p>
        </p:txBody>
      </p:sp>
    </p:spTree>
    <p:extLst>
      <p:ext uri="{BB962C8B-B14F-4D97-AF65-F5344CB8AC3E}">
        <p14:creationId xmlns:p14="http://schemas.microsoft.com/office/powerpoint/2010/main" val="285415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692331"/>
            <a:ext cx="11029615" cy="5721532"/>
          </a:xfrm>
        </p:spPr>
        <p:txBody>
          <a:bodyPr/>
          <a:lstStyle/>
          <a:p>
            <a:pPr algn="r" rtl="1"/>
            <a:r>
              <a:rPr lang="fa-IR" dirty="0" smtClean="0"/>
              <a:t>1-3</a:t>
            </a:r>
            <a:r>
              <a:rPr lang="fa-IR" dirty="0"/>
              <a:t>     </a:t>
            </a:r>
            <a:r>
              <a:rPr lang="en-US" dirty="0" smtClean="0"/>
              <a:t>EFCM </a:t>
            </a:r>
            <a:r>
              <a:rPr lang="fa-IR" dirty="0"/>
              <a:t>برخی مفاهیم </a:t>
            </a:r>
            <a:r>
              <a:rPr lang="fa-IR" dirty="0" smtClean="0"/>
              <a:t>اولیه</a:t>
            </a:r>
            <a:r>
              <a:rPr lang="en-US" dirty="0"/>
              <a:t>:</a:t>
            </a:r>
            <a:endParaRPr lang="fa-IR" dirty="0" smtClean="0"/>
          </a:p>
          <a:p>
            <a:pPr marL="0" indent="0" algn="just" rtl="1">
              <a:buNone/>
            </a:pPr>
            <a:r>
              <a:rPr lang="fa-IR" sz="2400" dirty="0" smtClean="0"/>
              <a:t>روش </a:t>
            </a:r>
            <a:r>
              <a:rPr lang="fa-IR" sz="2400" dirty="0"/>
              <a:t>پیشنهادی </a:t>
            </a:r>
            <a:r>
              <a:rPr lang="en-US" sz="2400" dirty="0"/>
              <a:t>FS-EFCM </a:t>
            </a:r>
            <a:r>
              <a:rPr lang="fa-IR" sz="2400" dirty="0"/>
              <a:t>شامل یک فرآیند تکراری است که از الگوریتم </a:t>
            </a:r>
            <a:r>
              <a:rPr lang="en-US" sz="2400" dirty="0"/>
              <a:t>C-Means </a:t>
            </a:r>
            <a:r>
              <a:rPr lang="fa-IR" sz="2400" dirty="0"/>
              <a:t>فازی توسعه یافته استفاده می کند </a:t>
            </a:r>
            <a:r>
              <a:rPr lang="fa-IR" sz="2400" dirty="0" smtClean="0"/>
              <a:t>. </a:t>
            </a:r>
            <a:r>
              <a:rPr lang="en-US" sz="2400" dirty="0"/>
              <a:t>EFCM </a:t>
            </a:r>
            <a:r>
              <a:rPr lang="fa-IR" sz="2400" dirty="0"/>
              <a:t>یک الگوریتم خوشه‌بندی فازی جزئی است که الگوریتم </a:t>
            </a:r>
            <a:r>
              <a:rPr lang="en-US" sz="2400" dirty="0"/>
              <a:t>FCM </a:t>
            </a:r>
            <a:r>
              <a:rPr lang="fa-IR" sz="2400" dirty="0"/>
              <a:t>سنتی </a:t>
            </a:r>
            <a:r>
              <a:rPr lang="fa-IR" sz="2400" dirty="0" smtClean="0"/>
              <a:t>را </a:t>
            </a:r>
            <a:r>
              <a:rPr lang="fa-IR" sz="2400" dirty="0"/>
              <a:t>گسترش می‌دهد و بر اشکالات آن، مانند انتخاب پیشینی تعداد خوشه‌ها و حساسیت به وجود نویز و نقاط پرت، غلبه می‌کند. علاوه بر این، </a:t>
            </a:r>
            <a:r>
              <a:rPr lang="en-US" sz="2400" dirty="0"/>
              <a:t>EFCM </a:t>
            </a:r>
            <a:r>
              <a:rPr lang="fa-IR" sz="2400" dirty="0"/>
              <a:t>نسبت به </a:t>
            </a:r>
            <a:r>
              <a:rPr lang="en-US" sz="2400" dirty="0"/>
              <a:t>FCM </a:t>
            </a:r>
            <a:r>
              <a:rPr lang="fa-IR" sz="2400" dirty="0"/>
              <a:t>نسبت به مقدار دهی اولیه پارتیشن قوی‌تر است و نیازی به تایید پارتیشن‌بندی خوشه‌بندی تولید شده بر روی چندین مقداردهی اولیه تصادفی ندارد. یک فرآیند ادغام بین دو خوشه مشابه در طول هر تکرار امکان به دست آوردن تعداد بهینه خوشه ها را می دهد. مروری کوتاه بر </a:t>
            </a:r>
            <a:r>
              <a:rPr lang="en-US" sz="2400" dirty="0"/>
              <a:t>EFCM </a:t>
            </a:r>
            <a:r>
              <a:rPr lang="fa-IR" sz="2400" dirty="0"/>
              <a:t>در بخش بعدی آورده شده است.</a:t>
            </a:r>
            <a:endParaRPr lang="en-US" sz="2400" dirty="0"/>
          </a:p>
        </p:txBody>
      </p:sp>
    </p:spTree>
    <p:extLst>
      <p:ext uri="{BB962C8B-B14F-4D97-AF65-F5344CB8AC3E}">
        <p14:creationId xmlns:p14="http://schemas.microsoft.com/office/powerpoint/2010/main" val="368853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638708"/>
          </a:xfrm>
        </p:spPr>
        <p:txBody>
          <a:bodyPr>
            <a:noAutofit/>
          </a:bodyPr>
          <a:lstStyle/>
          <a:p>
            <a:pPr algn="r" rtl="1"/>
            <a:r>
              <a:rPr lang="fa-IR" sz="1800" dirty="0" smtClean="0"/>
              <a:t>از مقاله</a:t>
            </a:r>
            <a:br>
              <a:rPr lang="fa-IR" sz="1800" dirty="0" smtClean="0"/>
            </a:br>
            <a:r>
              <a:rPr lang="fa-IR" sz="1800" dirty="0" smtClean="0"/>
              <a:t> </a:t>
            </a:r>
            <a:r>
              <a:rPr lang="en-US" sz="1800" dirty="0"/>
              <a:t>Clustering using Vector Membership: An Extension of the Fuzzy C-Means </a:t>
            </a:r>
            <a:r>
              <a:rPr lang="en-US" sz="1800" dirty="0" smtClean="0"/>
              <a:t>Algorithm</a:t>
            </a:r>
            <a:r>
              <a:rPr lang="fa-IR" sz="1800" dirty="0" smtClean="0"/>
              <a:t/>
            </a:r>
            <a:br>
              <a:rPr lang="fa-IR" sz="1800" dirty="0" smtClean="0"/>
            </a:br>
            <a:r>
              <a:rPr lang="fa-IR" sz="1800" dirty="0" smtClean="0"/>
              <a:t>به وسیله </a:t>
            </a:r>
            <a:br>
              <a:rPr lang="fa-IR" sz="1800" dirty="0" smtClean="0"/>
            </a:br>
            <a:r>
              <a:rPr lang="en-US" sz="1800" dirty="0"/>
              <a:t>Srinjoy </a:t>
            </a:r>
            <a:r>
              <a:rPr lang="en-US" sz="1800" dirty="0" smtClean="0"/>
              <a:t>Ganguly </a:t>
            </a:r>
            <a:r>
              <a:rPr lang="en-US" sz="1800" dirty="0"/>
              <a:t>, Digbalay </a:t>
            </a:r>
            <a:r>
              <a:rPr lang="en-US" sz="1800" dirty="0" smtClean="0"/>
              <a:t>Bose </a:t>
            </a:r>
            <a:r>
              <a:rPr lang="en-US" sz="1800" dirty="0"/>
              <a:t>, Amit </a:t>
            </a:r>
            <a:r>
              <a:rPr lang="en-US" sz="1800" dirty="0" smtClean="0"/>
              <a:t>Konar</a:t>
            </a:r>
            <a:r>
              <a:rPr lang="fa-IR" sz="1800" dirty="0" smtClean="0"/>
              <a:t/>
            </a:r>
            <a:br>
              <a:rPr lang="fa-IR" sz="1800" dirty="0" smtClean="0"/>
            </a:br>
            <a:r>
              <a:rPr lang="en-US" sz="1800" dirty="0"/>
              <a:t>https://arxiv.org/ftp/arxiv/papers/1312/1312.4074.pdf</a:t>
            </a:r>
          </a:p>
        </p:txBody>
      </p:sp>
      <p:pic>
        <p:nvPicPr>
          <p:cNvPr id="4" name="Content Placeholder 3"/>
          <p:cNvPicPr>
            <a:picLocks noGrp="1" noChangeAspect="1"/>
          </p:cNvPicPr>
          <p:nvPr>
            <p:ph idx="1"/>
          </p:nvPr>
        </p:nvPicPr>
        <p:blipFill rotWithShape="1">
          <a:blip r:embed="rId2"/>
          <a:srcRect l="21241" t="34060" r="22933" b="7345"/>
          <a:stretch/>
        </p:blipFill>
        <p:spPr>
          <a:xfrm>
            <a:off x="2477589" y="2568538"/>
            <a:ext cx="7236822" cy="4289462"/>
          </a:xfrm>
          <a:prstGeom prst="rect">
            <a:avLst/>
          </a:prstGeom>
        </p:spPr>
      </p:pic>
    </p:spTree>
    <p:extLst>
      <p:ext uri="{BB962C8B-B14F-4D97-AF65-F5344CB8AC3E}">
        <p14:creationId xmlns:p14="http://schemas.microsoft.com/office/powerpoint/2010/main" val="3301742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638708"/>
          </a:xfrm>
        </p:spPr>
        <p:txBody>
          <a:bodyPr>
            <a:noAutofit/>
          </a:bodyPr>
          <a:lstStyle/>
          <a:p>
            <a:pPr algn="r" rtl="1"/>
            <a:r>
              <a:rPr lang="fa-IR" sz="1800" dirty="0" smtClean="0"/>
              <a:t>از مقاله</a:t>
            </a:r>
            <a:br>
              <a:rPr lang="fa-IR" sz="1800" dirty="0" smtClean="0"/>
            </a:br>
            <a:r>
              <a:rPr lang="fa-IR" sz="1800" dirty="0" smtClean="0"/>
              <a:t> </a:t>
            </a:r>
            <a:r>
              <a:rPr lang="en-US" sz="1800" dirty="0"/>
              <a:t>Clustering using Vector Membership: An Extension of the Fuzzy C-Means </a:t>
            </a:r>
            <a:r>
              <a:rPr lang="en-US" sz="1800" dirty="0" smtClean="0"/>
              <a:t>Algorithm</a:t>
            </a:r>
            <a:r>
              <a:rPr lang="fa-IR" sz="1800" dirty="0" smtClean="0"/>
              <a:t/>
            </a:r>
            <a:br>
              <a:rPr lang="fa-IR" sz="1800" dirty="0" smtClean="0"/>
            </a:br>
            <a:r>
              <a:rPr lang="fa-IR" sz="1800" dirty="0" smtClean="0"/>
              <a:t>به وسیله </a:t>
            </a:r>
            <a:br>
              <a:rPr lang="fa-IR" sz="1800" dirty="0" smtClean="0"/>
            </a:br>
            <a:r>
              <a:rPr lang="en-US" sz="1800" dirty="0"/>
              <a:t>Srinjoy </a:t>
            </a:r>
            <a:r>
              <a:rPr lang="en-US" sz="1800" dirty="0" smtClean="0"/>
              <a:t>Ganguly </a:t>
            </a:r>
            <a:r>
              <a:rPr lang="en-US" sz="1800" dirty="0"/>
              <a:t>, Digbalay </a:t>
            </a:r>
            <a:r>
              <a:rPr lang="en-US" sz="1800" dirty="0" smtClean="0"/>
              <a:t>Bose </a:t>
            </a:r>
            <a:r>
              <a:rPr lang="en-US" sz="1800" dirty="0"/>
              <a:t>, Amit </a:t>
            </a:r>
            <a:r>
              <a:rPr lang="en-US" sz="1800" dirty="0" smtClean="0"/>
              <a:t>Konar</a:t>
            </a:r>
            <a:r>
              <a:rPr lang="fa-IR" sz="1800" dirty="0" smtClean="0"/>
              <a:t/>
            </a:r>
            <a:br>
              <a:rPr lang="fa-IR" sz="1800" dirty="0" smtClean="0"/>
            </a:br>
            <a:r>
              <a:rPr lang="en-US" sz="1800" dirty="0"/>
              <a:t>https://arxiv.org/ftp/arxiv/papers/1312/1312.4074.pdf</a:t>
            </a:r>
          </a:p>
        </p:txBody>
      </p:sp>
      <p:sp>
        <p:nvSpPr>
          <p:cNvPr id="3" name="Content Placeholder 2"/>
          <p:cNvSpPr>
            <a:spLocks noGrp="1"/>
          </p:cNvSpPr>
          <p:nvPr>
            <p:ph idx="1"/>
          </p:nvPr>
        </p:nvSpPr>
        <p:spPr/>
        <p:txBody>
          <a:bodyPr>
            <a:normAutofit/>
          </a:bodyPr>
          <a:lstStyle/>
          <a:p>
            <a:pPr algn="r" rtl="1"/>
            <a:r>
              <a:rPr lang="fa-IR" sz="2000" dirty="0"/>
              <a:t>خوشه‌بندی فازی </a:t>
            </a:r>
            <a:r>
              <a:rPr lang="en-US" sz="2000" dirty="0"/>
              <a:t>C-Means (FCM) </a:t>
            </a:r>
            <a:r>
              <a:rPr lang="fa-IR" sz="2000" dirty="0"/>
              <a:t>یکی از محبوب‌ترین روش‌های خوشه‌بندی فازی است که در آن هر عنصر داده ممکن است به طور همزمان عضو چندین خوشه باشد. </a:t>
            </a:r>
            <a:r>
              <a:rPr lang="en-US" sz="2000" dirty="0"/>
              <a:t>FCM </a:t>
            </a:r>
            <a:r>
              <a:rPr lang="fa-IR" sz="2000" dirty="0"/>
              <a:t>شامل یک روش تکراری است که در آن اندازه‌گیری عدم تشابه، که بر حسب فاصله اقلیدسی داده می‌شود، با به‌روزرسانی مراکز خوشه و مقادیر عضویت </a:t>
            </a:r>
            <a:r>
              <a:rPr lang="fa-IR" sz="2000" dirty="0" smtClean="0"/>
              <a:t>به </a:t>
            </a:r>
            <a:r>
              <a:rPr lang="fa-IR" sz="2000" dirty="0"/>
              <a:t>حداقل می‌رسد</a:t>
            </a:r>
            <a:r>
              <a:rPr lang="fa-IR" sz="2000" dirty="0" smtClean="0"/>
              <a:t>.</a:t>
            </a:r>
            <a:endParaRPr lang="en-US" sz="2000" dirty="0" smtClean="0"/>
          </a:p>
          <a:p>
            <a:pPr algn="r" rtl="1"/>
            <a:endParaRPr lang="en-US" sz="2000" dirty="0"/>
          </a:p>
        </p:txBody>
      </p:sp>
    </p:spTree>
    <p:extLst>
      <p:ext uri="{BB962C8B-B14F-4D97-AF65-F5344CB8AC3E}">
        <p14:creationId xmlns:p14="http://schemas.microsoft.com/office/powerpoint/2010/main" val="394527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57646"/>
            <a:ext cx="11029615" cy="5217704"/>
          </a:xfrm>
        </p:spPr>
        <p:txBody>
          <a:bodyPr/>
          <a:lstStyle/>
          <a:p>
            <a:pPr algn="r" rtl="1"/>
            <a:r>
              <a:rPr lang="fa-IR" dirty="0" smtClean="0"/>
              <a:t>اگر</a:t>
            </a:r>
            <a:r>
              <a:rPr lang="en-US" dirty="0" smtClean="0"/>
              <a:t>X</a:t>
            </a:r>
            <a:r>
              <a:rPr lang="en-US" dirty="0"/>
              <a:t>={x1, ..., xN</a:t>
            </a:r>
            <a:r>
              <a:rPr lang="en-US" dirty="0" smtClean="0"/>
              <a:t>} </a:t>
            </a:r>
            <a:r>
              <a:rPr lang="fa-IR" dirty="0"/>
              <a:t>مجموعه‌ای از </a:t>
            </a:r>
            <a:r>
              <a:rPr lang="en-US" dirty="0"/>
              <a:t>N </a:t>
            </a:r>
            <a:r>
              <a:rPr lang="fa-IR" dirty="0"/>
              <a:t>نقطه داده (الگوها) در فضای </a:t>
            </a:r>
            <a:r>
              <a:rPr lang="en-US" dirty="0"/>
              <a:t>n </a:t>
            </a:r>
            <a:r>
              <a:rPr lang="fa-IR" dirty="0"/>
              <a:t>بعدی </a:t>
            </a:r>
            <a:r>
              <a:rPr lang="en-US" dirty="0"/>
              <a:t>Rn </a:t>
            </a:r>
            <a:r>
              <a:rPr lang="fa-IR" dirty="0" smtClean="0"/>
              <a:t> </a:t>
            </a:r>
          </a:p>
          <a:p>
            <a:pPr marL="0" indent="0" algn="r" rtl="1">
              <a:buNone/>
            </a:pPr>
            <a:r>
              <a:rPr lang="en-US" dirty="0" smtClean="0"/>
              <a:t>V </a:t>
            </a:r>
            <a:r>
              <a:rPr lang="en-US" dirty="0"/>
              <a:t>= {v1,…,vC} </a:t>
            </a:r>
            <a:r>
              <a:rPr lang="fa-IR" dirty="0" smtClean="0"/>
              <a:t>مجموعه‌ای </a:t>
            </a:r>
            <a:r>
              <a:rPr lang="fa-IR" dirty="0"/>
              <a:t>از مراکز خوشه های </a:t>
            </a:r>
            <a:r>
              <a:rPr lang="en-US" dirty="0" smtClean="0"/>
              <a:t>C </a:t>
            </a:r>
            <a:r>
              <a:rPr lang="fa-IR" dirty="0" smtClean="0"/>
              <a:t> باشد و اگه </a:t>
            </a:r>
            <a:r>
              <a:rPr lang="en-US" dirty="0" smtClean="0"/>
              <a:t>U </a:t>
            </a:r>
            <a:r>
              <a:rPr lang="fa-IR" dirty="0" smtClean="0"/>
              <a:t> ماتریس </a:t>
            </a:r>
            <a:r>
              <a:rPr lang="fa-IR" dirty="0"/>
              <a:t>پارتیشن </a:t>
            </a:r>
            <a:r>
              <a:rPr lang="en-US" dirty="0"/>
              <a:t>C×N </a:t>
            </a:r>
            <a:r>
              <a:rPr lang="fa-IR" dirty="0"/>
              <a:t>باشد که در آن </a:t>
            </a:r>
            <a:r>
              <a:rPr lang="en-US" dirty="0"/>
              <a:t>uij </a:t>
            </a:r>
            <a:r>
              <a:rPr lang="fa-IR" dirty="0"/>
              <a:t>درجه عضویت الگوی </a:t>
            </a:r>
            <a:r>
              <a:rPr lang="en-US" dirty="0"/>
              <a:t>j </a:t>
            </a:r>
            <a:r>
              <a:rPr lang="fa-IR" dirty="0"/>
              <a:t>ام </a:t>
            </a:r>
            <a:r>
              <a:rPr lang="en-US" dirty="0"/>
              <a:t>xj </a:t>
            </a:r>
            <a:r>
              <a:rPr lang="fa-IR" dirty="0" smtClean="0"/>
              <a:t>به خوشه </a:t>
            </a:r>
            <a:r>
              <a:rPr lang="en-US" dirty="0"/>
              <a:t>i</a:t>
            </a:r>
            <a:r>
              <a:rPr lang="fa-IR" dirty="0"/>
              <a:t>ام </a:t>
            </a:r>
            <a:r>
              <a:rPr lang="en-US" dirty="0"/>
              <a:t>vi </a:t>
            </a:r>
            <a:r>
              <a:rPr lang="fa-IR" dirty="0"/>
              <a:t>است. در الگوریتم </a:t>
            </a:r>
            <a:r>
              <a:rPr lang="en-US" dirty="0"/>
              <a:t>EFCM، </a:t>
            </a:r>
            <a:r>
              <a:rPr lang="fa-IR" dirty="0"/>
              <a:t>نمونه اولیه خوشه یکم توسط یک ابرکره با مرکز </a:t>
            </a:r>
            <a:r>
              <a:rPr lang="en-US" dirty="0"/>
              <a:t>vi </a:t>
            </a:r>
            <a:r>
              <a:rPr lang="fa-IR" dirty="0"/>
              <a:t>و شعاع </a:t>
            </a:r>
            <a:r>
              <a:rPr lang="en-US" dirty="0"/>
              <a:t>ri </a:t>
            </a:r>
            <a:r>
              <a:rPr lang="fa-IR" dirty="0"/>
              <a:t>ارائه می‌شود. الگوریتم خوشه بندی </a:t>
            </a:r>
            <a:r>
              <a:rPr lang="en-US" dirty="0"/>
              <a:t>EFCM </a:t>
            </a:r>
            <a:r>
              <a:rPr lang="fa-IR" dirty="0"/>
              <a:t>تابع هدف زیر را به حداقل می رساند</a:t>
            </a:r>
            <a:r>
              <a:rPr lang="fa-IR" dirty="0" smtClean="0"/>
              <a:t>:</a:t>
            </a:r>
          </a:p>
          <a:p>
            <a:pPr marL="0" indent="0" algn="r" rtl="1">
              <a:buNone/>
            </a:pPr>
            <a:endParaRPr lang="fa-IR" dirty="0" smtClean="0"/>
          </a:p>
          <a:p>
            <a:pPr marL="0" indent="0" algn="r" rtl="1">
              <a:buNone/>
            </a:pPr>
            <a:endParaRPr lang="fa-IR" dirty="0" smtClean="0"/>
          </a:p>
          <a:p>
            <a:pPr marL="0" indent="0" algn="r" rtl="1">
              <a:buNone/>
            </a:pPr>
            <a:endParaRPr lang="fa-IR" dirty="0"/>
          </a:p>
          <a:p>
            <a:pPr marL="0" indent="0" algn="r" rtl="1">
              <a:buNone/>
            </a:pPr>
            <a:r>
              <a:rPr lang="fa-IR" dirty="0"/>
              <a:t>جایی که </a:t>
            </a:r>
            <a:r>
              <a:rPr lang="en-US" dirty="0"/>
              <a:t>r = {r1,…,rC} </a:t>
            </a:r>
            <a:r>
              <a:rPr lang="fa-IR" dirty="0"/>
              <a:t>مجموعه شعاع است، </a:t>
            </a:r>
            <a:r>
              <a:rPr lang="en-US" dirty="0"/>
              <a:t>m </a:t>
            </a:r>
            <a:r>
              <a:rPr lang="fa-IR" dirty="0"/>
              <a:t>پارامتر فازی فایر و </a:t>
            </a:r>
            <a:r>
              <a:rPr lang="en-US" dirty="0"/>
              <a:t>dij </a:t>
            </a:r>
            <a:r>
              <a:rPr lang="fa-IR" dirty="0"/>
              <a:t>فاصله بین خوشه </a:t>
            </a:r>
            <a:r>
              <a:rPr lang="en-US" dirty="0"/>
              <a:t>i </a:t>
            </a:r>
            <a:r>
              <a:rPr lang="fa-IR" dirty="0"/>
              <a:t>و الگوی </a:t>
            </a:r>
            <a:r>
              <a:rPr lang="en-US" dirty="0"/>
              <a:t>j </a:t>
            </a:r>
            <a:r>
              <a:rPr lang="fa-IR" dirty="0"/>
              <a:t>است.</a:t>
            </a:r>
            <a:endParaRPr lang="fa-IR" dirty="0" smtClean="0"/>
          </a:p>
        </p:txBody>
      </p:sp>
      <p:pic>
        <p:nvPicPr>
          <p:cNvPr id="4" name="Picture 3"/>
          <p:cNvPicPr>
            <a:picLocks noChangeAspect="1"/>
          </p:cNvPicPr>
          <p:nvPr/>
        </p:nvPicPr>
        <p:blipFill rotWithShape="1">
          <a:blip r:embed="rId2"/>
          <a:srcRect l="29059" t="52946" r="22437" b="29375"/>
          <a:stretch/>
        </p:blipFill>
        <p:spPr>
          <a:xfrm>
            <a:off x="2954382" y="3098709"/>
            <a:ext cx="6283234" cy="1293223"/>
          </a:xfrm>
          <a:prstGeom prst="rect">
            <a:avLst/>
          </a:prstGeom>
        </p:spPr>
      </p:pic>
    </p:spTree>
    <p:extLst>
      <p:ext uri="{BB962C8B-B14F-4D97-AF65-F5344CB8AC3E}">
        <p14:creationId xmlns:p14="http://schemas.microsoft.com/office/powerpoint/2010/main" val="325517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57646"/>
            <a:ext cx="11029615" cy="5217704"/>
          </a:xfrm>
        </p:spPr>
        <p:txBody>
          <a:bodyPr/>
          <a:lstStyle/>
          <a:p>
            <a:pPr algn="r" rtl="1"/>
            <a:r>
              <a:rPr lang="fa-IR" dirty="0"/>
              <a:t>شعاع </a:t>
            </a:r>
            <a:r>
              <a:rPr lang="en-US" dirty="0"/>
              <a:t>ri </a:t>
            </a:r>
            <a:r>
              <a:rPr lang="fa-IR" dirty="0"/>
              <a:t>با در نظر گرفتن کوواریانس خوشه </a:t>
            </a:r>
            <a:r>
              <a:rPr lang="en-US" dirty="0"/>
              <a:t>i </a:t>
            </a:r>
            <a:r>
              <a:rPr lang="fa-IR" dirty="0"/>
              <a:t>محاسبه می </a:t>
            </a:r>
            <a:r>
              <a:rPr lang="fa-IR" dirty="0" smtClean="0"/>
              <a:t>شود</a:t>
            </a:r>
          </a:p>
          <a:p>
            <a:pPr algn="r" rtl="1"/>
            <a:r>
              <a:rPr lang="fa-IR" dirty="0"/>
              <a:t>که در آن </a:t>
            </a:r>
            <a:r>
              <a:rPr lang="en-US" dirty="0" smtClean="0"/>
              <a:t> Pi</a:t>
            </a:r>
            <a:r>
              <a:rPr lang="fa-IR" dirty="0" smtClean="0"/>
              <a:t>مثبت </a:t>
            </a:r>
            <a:r>
              <a:rPr lang="fa-IR" dirty="0"/>
              <a:t>است و می تواند به شکل زیر تجزیه شود:</a:t>
            </a:r>
            <a:endParaRPr lang="fa-IR" dirty="0" smtClean="0"/>
          </a:p>
          <a:p>
            <a:pPr marL="0" indent="0" algn="r" rtl="1">
              <a:buNone/>
            </a:pPr>
            <a:endParaRPr lang="fa-IR" dirty="0" smtClean="0"/>
          </a:p>
        </p:txBody>
      </p:sp>
      <p:pic>
        <p:nvPicPr>
          <p:cNvPr id="2" name="Picture 1"/>
          <p:cNvPicPr>
            <a:picLocks noChangeAspect="1"/>
          </p:cNvPicPr>
          <p:nvPr/>
        </p:nvPicPr>
        <p:blipFill rotWithShape="1">
          <a:blip r:embed="rId2"/>
          <a:srcRect l="14235" t="44732" r="54202" b="26696"/>
          <a:stretch/>
        </p:blipFill>
        <p:spPr>
          <a:xfrm>
            <a:off x="581192" y="2321469"/>
            <a:ext cx="4088674" cy="2090057"/>
          </a:xfrm>
          <a:prstGeom prst="rect">
            <a:avLst/>
          </a:prstGeom>
        </p:spPr>
      </p:pic>
    </p:spTree>
    <p:extLst>
      <p:ext uri="{BB962C8B-B14F-4D97-AF65-F5344CB8AC3E}">
        <p14:creationId xmlns:p14="http://schemas.microsoft.com/office/powerpoint/2010/main" val="171050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25753"/>
          </a:xfrm>
        </p:spPr>
        <p:txBody>
          <a:bodyPr/>
          <a:lstStyle/>
          <a:p>
            <a:pPr algn="ctr"/>
            <a:r>
              <a:rPr lang="fa-IR" dirty="0" smtClean="0"/>
              <a:t>صفحه اول مقاله</a:t>
            </a:r>
            <a:endParaRPr lang="en-US" dirty="0"/>
          </a:p>
        </p:txBody>
      </p:sp>
      <p:pic>
        <p:nvPicPr>
          <p:cNvPr id="4" name="Content Placeholder 3"/>
          <p:cNvPicPr>
            <a:picLocks noGrp="1" noChangeAspect="1"/>
          </p:cNvPicPr>
          <p:nvPr>
            <p:ph idx="1"/>
          </p:nvPr>
        </p:nvPicPr>
        <p:blipFill rotWithShape="1">
          <a:blip r:embed="rId2"/>
          <a:srcRect l="35047" t="21119" r="33691" b="6266"/>
          <a:stretch/>
        </p:blipFill>
        <p:spPr>
          <a:xfrm>
            <a:off x="4017917" y="1227909"/>
            <a:ext cx="4156165" cy="5451592"/>
          </a:xfrm>
          <a:prstGeom prst="rect">
            <a:avLst/>
          </a:prstGeom>
        </p:spPr>
      </p:pic>
    </p:spTree>
    <p:extLst>
      <p:ext uri="{BB962C8B-B14F-4D97-AF65-F5344CB8AC3E}">
        <p14:creationId xmlns:p14="http://schemas.microsoft.com/office/powerpoint/2010/main" val="102591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lnSpcReduction="10000"/>
          </a:bodyPr>
          <a:lstStyle/>
          <a:p>
            <a:pPr algn="just" rtl="1"/>
            <a:r>
              <a:rPr lang="fa-IR" sz="2400" dirty="0" smtClean="0"/>
              <a:t>انتخاب </a:t>
            </a:r>
            <a:r>
              <a:rPr lang="fa-IR" sz="2400" dirty="0"/>
              <a:t>ویژگی یک مرحله کلیدی در استخراج داده‌های با ابعاد بالا را نشان می‌دهد</a:t>
            </a:r>
            <a:r>
              <a:rPr lang="fa-IR" sz="2400" dirty="0" smtClean="0"/>
              <a:t>:</a:t>
            </a:r>
          </a:p>
          <a:p>
            <a:pPr marL="0" indent="0" algn="just" rtl="1">
              <a:buNone/>
            </a:pPr>
            <a:r>
              <a:rPr lang="fa-IR" sz="2400" dirty="0" smtClean="0"/>
              <a:t>اهمیت </a:t>
            </a:r>
            <a:r>
              <a:rPr lang="fa-IR" sz="2400" dirty="0"/>
              <a:t>ویژگی‌ها در حفظ ساختار داده و در عین حال نادیده گرفتن افزونگی ویژگی برای بهبود عملکرد نهایی روش‌های طبقه‌بندی بسیار مهم است. در عین حال، درک دقیق حوزه‌های ویژگی ممکن است به مداخله انسانی نیاز داشته باشد تا اهمیت ویژگی‌های مبتنی بر ساختار را با ویژگی‌های دیکته‌شده توسط تخصص انسانی متعادل کند</a:t>
            </a:r>
            <a:r>
              <a:rPr lang="fa-IR" sz="2400" dirty="0" smtClean="0"/>
              <a:t>.</a:t>
            </a:r>
          </a:p>
          <a:p>
            <a:pPr marL="0" indent="0" algn="just" rtl="1">
              <a:buNone/>
            </a:pPr>
            <a:r>
              <a:rPr lang="fa-IR" sz="2400" dirty="0" smtClean="0"/>
              <a:t> </a:t>
            </a:r>
            <a:r>
              <a:rPr lang="fa-IR" sz="2400" dirty="0"/>
              <a:t>برای پرداختن به این موضوع، این کار یک روش انتخاب ویژگی مبتنی بر انسان را برای خوشه‌بندی داده‌ها معرفی می‌کند. این الگوریتم که </a:t>
            </a:r>
            <a:r>
              <a:rPr lang="en-US" sz="2400" dirty="0"/>
              <a:t>EFCM </a:t>
            </a:r>
            <a:r>
              <a:rPr lang="fa-IR" sz="2400" dirty="0"/>
              <a:t>انتخاب ویژگی (به طور خلاصه </a:t>
            </a:r>
            <a:r>
              <a:rPr lang="en-US" sz="2400" dirty="0"/>
              <a:t>FS-EFCM) </a:t>
            </a:r>
            <a:r>
              <a:rPr lang="fa-IR" sz="2400" dirty="0"/>
              <a:t>نامیده </a:t>
            </a:r>
            <a:r>
              <a:rPr lang="fa-IR" sz="2400" dirty="0" smtClean="0"/>
              <a:t>می‌شود)، </a:t>
            </a:r>
            <a:r>
              <a:rPr lang="fa-IR" sz="2400" dirty="0"/>
              <a:t>با هدف پشتیبانی از ارتباط برخی ویژگی‌ها از حوزه مورد نظر، اما حفظ وقوع آنها در ساختار خوشه‌بندی طبیعی </a:t>
            </a:r>
            <a:r>
              <a:rPr lang="fa-IR" sz="2400" dirty="0" smtClean="0"/>
              <a:t>کار می کند. </a:t>
            </a:r>
            <a:r>
              <a:rPr lang="fa-IR" sz="2400" dirty="0"/>
              <a:t>ارتباط و بروز هر ویژگی در طول اجرای </a:t>
            </a:r>
            <a:r>
              <a:rPr lang="en-US" sz="2400" dirty="0"/>
              <a:t>FS-EFCM </a:t>
            </a:r>
            <a:r>
              <a:rPr lang="fa-IR" sz="2400" dirty="0"/>
              <a:t>ارزیابی می‌شود تا تعادلی بین پیشنهادات انسانی در مورد اهمیت ویژگی و بروز ویژگی در توزیع داده‌های مبتنی بر خوشه طبیعی پیدا شود. نتایج و مقایسه‌های تجربی نشان می‌دهند که الگوریتم در حضور ویژگی های نه چندان قابل توجه چگونه قوی است، و عملکرد طبقه بندی اثربخشی روش انتخاب ویژگی پیشنهادی را در مقایسه با الگوریتم های شناخته شده انتخاب ویژگی نشان می دهد.</a:t>
            </a:r>
            <a:endParaRPr lang="en-US" sz="2400" dirty="0"/>
          </a:p>
        </p:txBody>
      </p:sp>
    </p:spTree>
    <p:extLst>
      <p:ext uri="{BB962C8B-B14F-4D97-AF65-F5344CB8AC3E}">
        <p14:creationId xmlns:p14="http://schemas.microsoft.com/office/powerpoint/2010/main" val="162824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fontScale="92500" lnSpcReduction="20000"/>
          </a:bodyPr>
          <a:lstStyle/>
          <a:p>
            <a:pPr algn="just" rtl="1"/>
            <a:r>
              <a:rPr lang="fa-IR" sz="2400" dirty="0" smtClean="0"/>
              <a:t>مقدمه:</a:t>
            </a:r>
          </a:p>
          <a:p>
            <a:pPr marL="0" indent="0" algn="just" rtl="1">
              <a:buNone/>
            </a:pPr>
            <a:r>
              <a:rPr lang="fa-IR" sz="2400" dirty="0"/>
              <a:t>در طبقه‌بندی داده‌های با ابعاد بالا، انتخاب ویژگی جنبه مهمی را برای بررسی محتاطانه نشان می‌دهد. انتخاب آموزنده ترین ویژگی ها با حفظ دقت طبقه بندی بالا در نمایش ویژگی های مجموعه داده اصلی، یک کار پیچیده است که به طور گسترده در </a:t>
            </a:r>
            <a:r>
              <a:rPr lang="fa-IR" sz="2400" dirty="0" smtClean="0"/>
              <a:t>مقالات طیف </a:t>
            </a:r>
            <a:r>
              <a:rPr lang="fa-IR" sz="2400" dirty="0"/>
              <a:t>گسترده ای از روش های رسمی ممکن و کاربردهای ملموس مورد مطالعه قرار گرفته است</a:t>
            </a:r>
            <a:r>
              <a:rPr lang="fa-IR" sz="2400" dirty="0" smtClean="0"/>
              <a:t>.</a:t>
            </a:r>
          </a:p>
          <a:p>
            <a:pPr marL="0" indent="0" algn="just" rtl="1">
              <a:buNone/>
            </a:pPr>
            <a:r>
              <a:rPr lang="fa-IR" sz="2400" dirty="0"/>
              <a:t>ابعاد داده ها یکی از مشکلات اصلی است و می تواند مانع کارایی فرآیند طبقه بندی و همچنین بار محاسباتی و تعمیم مدل سازش شود</a:t>
            </a:r>
            <a:r>
              <a:rPr lang="fa-IR" sz="2400" dirty="0" smtClean="0"/>
              <a:t>.</a:t>
            </a:r>
          </a:p>
          <a:p>
            <a:pPr marL="0" indent="0" algn="just" rtl="1">
              <a:buNone/>
            </a:pPr>
            <a:r>
              <a:rPr lang="fa-IR" sz="2400" dirty="0"/>
              <a:t>یافتن ویژگی‌های مرتبط می‌تواند کیفیت داده‌ها و قابلیت تفکیک را بهبود بخشد، همچنین کنار گذاشتن ویژگی‌های نامربوط، به‌ویژه ویژگی‌های اضافی می‌تواند به کارایی فرآیند طبقه‌بندی کمک کند</a:t>
            </a:r>
            <a:r>
              <a:rPr lang="fa-IR" sz="2400" dirty="0" smtClean="0"/>
              <a:t>.</a:t>
            </a:r>
          </a:p>
          <a:p>
            <a:pPr marL="0" indent="0" algn="just" rtl="1">
              <a:buNone/>
            </a:pPr>
            <a:r>
              <a:rPr lang="fa-IR" sz="2400" dirty="0"/>
              <a:t>بسیاری از روش‌های انتخاب ویژگی تعریف شده در </a:t>
            </a:r>
            <a:r>
              <a:rPr lang="fa-IR" sz="2400" dirty="0" smtClean="0"/>
              <a:t>مقالات، </a:t>
            </a:r>
            <a:r>
              <a:rPr lang="fa-IR" sz="2400" dirty="0"/>
              <a:t>از فیلترهای مبتنی بر معیارهای متمایز (مانند آنتروپی، توزیع احتمال یا نظریه اطلاعات) تا روش‌های جاسازی شده و بسته‌بندی با استفاده از الگوریتم‌های القایی مختلف را شامل می‌شود </a:t>
            </a:r>
            <a:r>
              <a:rPr lang="fa-IR" sz="2400" dirty="0" smtClean="0"/>
              <a:t>به </a:t>
            </a:r>
            <a:r>
              <a:rPr lang="fa-IR" sz="2400" dirty="0"/>
              <a:t>هر حال، هیچ روش کلی برای ارائه مدل‌سازی انتخاب هوشمند تعریف نشده است. تکنیک های جستجو مانند جستجوی تصادفی، جستجوی گسترده یا ترکیبی نیز برای یافتن زیرمجموعه مناسب ویژگی ها استفاده می شود. روندهای اخیر به سمت الگوریتم های فراابتکاری که به شدت از رفتار جمعی موجودات الهام گرفته شده است همگرا می شوند: آنها جایگزین های معتبری برای جستجوی جامع هستند که به هزینه محاسباتی بالایی نیاز دارند و اغلب وقت گیر هستند. با این حال، الگوریتم های فراابتکاری اغلب از بهینه محلی، عدم تنوع جستجو، و عدم تعادل بین نسبت های اکتشاف و بهره برداری از این الگوریتم ها رنج می برند.</a:t>
            </a:r>
            <a:endParaRPr lang="en-US" sz="2400" dirty="0"/>
          </a:p>
        </p:txBody>
      </p:sp>
    </p:spTree>
    <p:extLst>
      <p:ext uri="{BB962C8B-B14F-4D97-AF65-F5344CB8AC3E}">
        <p14:creationId xmlns:p14="http://schemas.microsoft.com/office/powerpoint/2010/main" val="362038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fontScale="92500" lnSpcReduction="20000"/>
          </a:bodyPr>
          <a:lstStyle/>
          <a:p>
            <a:pPr algn="just" rtl="1"/>
            <a:r>
              <a:rPr lang="fa-IR" sz="2400" dirty="0" smtClean="0"/>
              <a:t>مقدمه:</a:t>
            </a:r>
          </a:p>
          <a:p>
            <a:pPr marL="0" indent="0" algn="just" rtl="1">
              <a:buNone/>
            </a:pPr>
            <a:r>
              <a:rPr lang="fa-IR" sz="2400" dirty="0"/>
              <a:t>به نظر می رسد اکثر رویکردهای انتخاب ویژگی از معیارهای ذاتی (مثلاً محتوای اطلاعاتی یا خطاهای تجربی) استفاده می کنند که عمدتاً بر اطلاعات طبقه نظارت شده متکی هستند. در الگوریتم‌های خوشه‌بندی، افزونگی ویژگی و ارتباط با توجه به گروه‌بندی داده‌های طبیعی (خوشه‌ها به جای کلاس‌ها) اندازه‌گیری می‌شوند. مدل‌های انتخاب ویژگی برای خوشه‌بندی عمدتاً توسط معیارهای اکتشافی برای تخمین کیفیت خوشه‌های حاصل پشتیبانی می‌شوند، مانند فشردگی خوشه، تفکیک‌پذیری پراکندگی و حداکثر احتمال. به عنوان مثال، مدل‌های </a:t>
            </a:r>
            <a:r>
              <a:rPr lang="en-US" sz="2400" dirty="0"/>
              <a:t>Wrapper </a:t>
            </a:r>
            <a:r>
              <a:rPr lang="fa-IR" sz="2400" dirty="0"/>
              <a:t>برای خوشه‌بندی، زیرمجموعه ویژگی‌هایی را جستجو می‌کنند که این معیارها را برآورده می‌کنند، و اغلب از جستجوی متوالی بهره‌برداری </a:t>
            </a:r>
            <a:r>
              <a:rPr lang="fa-IR" sz="2400" dirty="0" smtClean="0"/>
              <a:t>می‌کنند. </a:t>
            </a:r>
            <a:r>
              <a:rPr lang="fa-IR" sz="2400" dirty="0"/>
              <a:t>رویکرد خوشه‌بندی ما با یک مدل فیلتر مناسب است که میزان بروز ویژگی را ارزیابی </a:t>
            </a:r>
            <a:r>
              <a:rPr lang="fa-IR" sz="2400" dirty="0" smtClean="0"/>
              <a:t>می‌کند که </a:t>
            </a:r>
            <a:r>
              <a:rPr lang="fa-IR" sz="2400" dirty="0"/>
              <a:t>این ویژگی چقدر به جداسازی خوشه‌ها کمک می‌کند و در عین حال، سعی می‌کند وزن‌های مربوط به ویژگی ارائه شده به عنوان تخصص خارجی اضافی را برآورده کند. ماهیت داده‌ها و همچنین دانش در مورد حوزه داده‌ها می‌تواند مانع از ویژگی‌هایی شود که با تجزیه و تحلیل ساده دامنه یا با اعمال معیارهای آماری سنتی قابل مشاهده نیستند. انتخاب ویژگی‌های «مرتبط» مناسب نیاز به درک دامنه ویژگی دارد، و این فعالیت اغلب </a:t>
            </a:r>
            <a:r>
              <a:rPr lang="fa-IR" sz="2400" dirty="0" smtClean="0"/>
              <a:t>براساس تجربه انسانی </a:t>
            </a:r>
            <a:r>
              <a:rPr lang="fa-IR" sz="2400" dirty="0"/>
              <a:t>در نظر گرفته شده است، که باید دامنه و همچنین جزئیات فنی الگوریتم‌ها را بدانند تا نتایج طبقه‌بندی و قدرت یادگیری الگوریتم‌ها را تفسیر کنند</a:t>
            </a:r>
            <a:r>
              <a:rPr lang="fa-IR" sz="2400" dirty="0" smtClean="0"/>
              <a:t>. </a:t>
            </a:r>
            <a:r>
              <a:rPr lang="fa-IR" sz="2400" dirty="0"/>
              <a:t>انتخاب ویژگی مبتنی بر انسان می‌تواند منجر به افزایش الگوریتم خوشه‌بندی در تشخیص ویژگی‌های اضافی از ویژگی‌های مرتبط شود. دیدگاه متخصص برای درک موثر زمینه کاربرد و نقش ویژگی های مختلف، به ویژه در حوزه های مرجع تخصصی، بسیار مهم است.</a:t>
            </a:r>
            <a:endParaRPr lang="en-US" sz="2400" dirty="0"/>
          </a:p>
        </p:txBody>
      </p:sp>
    </p:spTree>
    <p:extLst>
      <p:ext uri="{BB962C8B-B14F-4D97-AF65-F5344CB8AC3E}">
        <p14:creationId xmlns:p14="http://schemas.microsoft.com/office/powerpoint/2010/main" val="343648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fa-IR" sz="2400" dirty="0"/>
              <a:t>روش‌های انتخاب ویژگی در بسیاری از حوزه‌های کاربردی به طور گسترده استفاده شده است، از </a:t>
            </a:r>
            <a:r>
              <a:rPr lang="fa-IR" sz="2400" dirty="0" smtClean="0"/>
              <a:t>بیوانفورماتیک و پزشکی </a:t>
            </a:r>
            <a:r>
              <a:rPr lang="fa-IR" sz="2400" dirty="0"/>
              <a:t>تا متن کاوی </a:t>
            </a:r>
            <a:r>
              <a:rPr lang="fa-IR" sz="2400" dirty="0" smtClean="0"/>
              <a:t>و </a:t>
            </a:r>
            <a:r>
              <a:rPr lang="fa-IR" sz="2400" dirty="0"/>
              <a:t>حتی در محیط‌های صنعتی که تنظیم پارامتر برای تجزیه و تحلیل پایداری زمان واقعی ضروری است. سیستم های پویا </a:t>
            </a:r>
            <a:r>
              <a:rPr lang="fa-IR" sz="2400" dirty="0" smtClean="0"/>
              <a:t>به </a:t>
            </a:r>
            <a:r>
              <a:rPr lang="fa-IR" sz="2400" dirty="0"/>
              <a:t>ویژه، نقش انتخاب ویژگی به ویژه در پردازش اطلاعات متنی، مانند مقالات، وب‌سایت‌ها، بررسی‌ها، توییترها یا </a:t>
            </a:r>
            <a:r>
              <a:rPr lang="fa-IR" sz="2400" dirty="0" smtClean="0"/>
              <a:t>موسیقی </a:t>
            </a:r>
            <a:r>
              <a:rPr lang="fa-IR" sz="2400" dirty="0"/>
              <a:t>آشکار می‌شود. قدرت </a:t>
            </a:r>
            <a:r>
              <a:rPr lang="fa-IR" sz="2400" dirty="0" smtClean="0"/>
              <a:t>بیان </a:t>
            </a:r>
            <a:r>
              <a:rPr lang="fa-IR" sz="2400" dirty="0"/>
              <a:t>زبان طبیعی بر دشواری تمایز ویژگی‌های مناسبی که روش‌های طبقه‌بندی را با دقت پشتیبانی می‌کنند، تأکید می‌کند. انتخاب اصطلاحات با بالاترین رتبه، با توجه به سنتی ترین تکنیک های بازیابی اطلاعات، تضمینی برای دریافت واقعی ترین ویژگی های مرتبط نیست، به ویژه به دلیل نگرانی های چند معنایی و مترادف که می تواند بر نتیجه طبقه بندی تأثیر بگذارد.</a:t>
            </a:r>
            <a:endParaRPr lang="en-US" sz="2400" dirty="0"/>
          </a:p>
        </p:txBody>
      </p:sp>
    </p:spTree>
    <p:extLst>
      <p:ext uri="{BB962C8B-B14F-4D97-AF65-F5344CB8AC3E}">
        <p14:creationId xmlns:p14="http://schemas.microsoft.com/office/powerpoint/2010/main" val="261730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fa-IR" sz="2400" dirty="0"/>
              <a:t>درک معنایی پشت کلمات می تواند بسیار دشوار باشد و رویکردهای خودکار در برخی شرایط شکست می خورند، به ویژه هنگامی که از احساس یا استعاره استفاده می شود. به عنوان مثال، یک عبارت مجازی، مانند "تخم مرغ بد" را می توان به معنای واقعی کلمه توسط یک سیستم خودکار تفسیر کرد که برای تشخیص حواس مختلف کلمه آموزش ندیده است. برای پرداختن به این مسائل، بسیاری از رویکردها سعی در استخراج معناشناسی نهفته در فضای داده، برای غلبه بر اشکال ناشی از چند معنایی، مترادف ها، وابستگی عبارات و استعاره </a:t>
            </a:r>
            <a:r>
              <a:rPr lang="fa-IR" sz="2400" dirty="0" smtClean="0"/>
              <a:t>ها </a:t>
            </a:r>
            <a:r>
              <a:rPr lang="fa-IR" sz="2400" dirty="0"/>
              <a:t>دارند.</a:t>
            </a:r>
          </a:p>
          <a:p>
            <a:pPr marL="0" indent="0" algn="just" rtl="1">
              <a:buNone/>
            </a:pPr>
            <a:endParaRPr lang="en-US" sz="2400" dirty="0"/>
          </a:p>
        </p:txBody>
      </p:sp>
    </p:spTree>
    <p:extLst>
      <p:ext uri="{BB962C8B-B14F-4D97-AF65-F5344CB8AC3E}">
        <p14:creationId xmlns:p14="http://schemas.microsoft.com/office/powerpoint/2010/main" val="199356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fa-IR" sz="2400" dirty="0"/>
              <a:t>زمانی که تکنیک های </a:t>
            </a:r>
            <a:r>
              <a:rPr lang="en-US" sz="2400" dirty="0"/>
              <a:t>NLP </a:t>
            </a:r>
            <a:r>
              <a:rPr lang="fa-IR" sz="2400" dirty="0"/>
              <a:t>نتوانند ابهامات ذاتی زبان های طبیعی را حل کنند، نقش انسان در حمایت از انتخاب ویژگی می تواند موثر باشد. بسته به دامنه داده، نکات پیشنهادی متخصص می تواند به الگوریتم کمک کند تا ویژگی هایی را که نماینده دامنه هستند تشخیص دهد و عملکرد فرآیند طبقه بندی را بهبود بخشد. در این زمینه، سیستم‌های خبره مدل مناسبی را برای جمع‌آوری دانش سطح خبره ارائه می‌کنند و یکپارچگی داده‌های معنایی را برای مواجهه با نمایش نمادین </a:t>
            </a:r>
            <a:r>
              <a:rPr lang="fa-IR" sz="2400" dirty="0" smtClean="0"/>
              <a:t>داده‌ها </a:t>
            </a:r>
            <a:r>
              <a:rPr lang="fa-IR" sz="2400" dirty="0"/>
              <a:t>و مسائل زبان طبیعی تضمین می‌کنند</a:t>
            </a:r>
            <a:r>
              <a:rPr lang="fa-IR" sz="2400" dirty="0" smtClean="0"/>
              <a:t>.</a:t>
            </a:r>
          </a:p>
          <a:p>
            <a:pPr marL="0" indent="0" algn="just" rtl="1">
              <a:buNone/>
            </a:pPr>
            <a:r>
              <a:rPr lang="fa-IR" sz="2400" dirty="0"/>
              <a:t>این مقاله یک روش انتخاب ویژگی مبتنی بر انسان برای طبقه‌بندی داده‌ها به نام </a:t>
            </a:r>
            <a:r>
              <a:rPr lang="en-US" sz="2400" dirty="0"/>
              <a:t>FS-EFCM </a:t>
            </a:r>
            <a:r>
              <a:rPr lang="fa-IR" sz="2400" dirty="0"/>
              <a:t>ارائه می‌کند. این روش یک امتیاز مرتبط توسط متخصصان با هر ویژگی به دست می‌آورد: این امتیاز نقش متمایزکننده‌ای در انتخاب ویژگی‌هایی دارد که توسط متخصصان حوزه برای توصیف دامنه مورد علاقه در نظر گرفته می‌شوند.</a:t>
            </a:r>
            <a:endParaRPr lang="en-US" sz="2400" dirty="0"/>
          </a:p>
        </p:txBody>
      </p:sp>
    </p:spTree>
    <p:extLst>
      <p:ext uri="{BB962C8B-B14F-4D97-AF65-F5344CB8AC3E}">
        <p14:creationId xmlns:p14="http://schemas.microsoft.com/office/powerpoint/2010/main" val="49208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en-US" sz="2400" dirty="0"/>
              <a:t>FS-EFCM </a:t>
            </a:r>
            <a:r>
              <a:rPr lang="fa-IR" sz="2400" dirty="0"/>
              <a:t>ارتباط ویژگی‌ها را نیز در فرآیند خوشه‌بندی طبیعی، با توجه به بروز فردی آنها در ساختار خوشه، ارزیابی می‌کند. معیارهای مربوط به ویژگی و بروز در طول اجرای </a:t>
            </a:r>
            <a:r>
              <a:rPr lang="en-US" sz="2400" dirty="0"/>
              <a:t>FS-EFCM </a:t>
            </a:r>
            <a:r>
              <a:rPr lang="fa-IR" sz="2400" dirty="0"/>
              <a:t>ارزیابی می‌شوند تا تعادل خوبی بین پیشنهادات انسانی (به شکل امتیاز ویژگی) و توزیع داده‌های مبتنی بر خوشه طبیعی که با بروز ویژگی آشکار می‌شود، پیدا کنند. در واقع، در طول اجرای خوشه‌بندی، این دو معیار در هر تکرار «دوئل» می‌کنند و ویژگی‌هایی را که به طور طبیعی در خوشه‌بندی مرتبط هستند، در پرتو پیشنهادات مبتنی بر متخصصان افزایش می‌دهند. هدف الگوریتم رسیدن به یک مبادله بین این دو معیار است، این دو نیرو از ماهیت متفاوتی که منجر به شناسایی ویژگی‌های مربوطه واقعی می‌شود و در نهایت عملکرد خوشه‌بندی خوب را تضمین می‌کند. این مقاله به شرح زیر سازماندهی شده است: بخش 2 کار اصلی مرتبط در استخراج و انتخاب ویژگی ها را با تمرکز بر رویکردهای مبتنی بر </a:t>
            </a:r>
            <a:r>
              <a:rPr lang="en-US" sz="2400" dirty="0"/>
              <a:t>FCM </a:t>
            </a:r>
            <a:r>
              <a:rPr lang="fa-IR" sz="2400" dirty="0"/>
              <a:t>ارائه می کند. بخش 3 الگوریتم جدید </a:t>
            </a:r>
            <a:r>
              <a:rPr lang="en-US" sz="2400" dirty="0"/>
              <a:t>FS-EFCM </a:t>
            </a:r>
            <a:r>
              <a:rPr lang="fa-IR" sz="2400" dirty="0"/>
              <a:t>را پس از یک پیشینه رسمی مختصر در مورد </a:t>
            </a:r>
            <a:r>
              <a:rPr lang="en-US" sz="2400" dirty="0"/>
              <a:t>EFCM </a:t>
            </a:r>
            <a:r>
              <a:rPr lang="fa-IR" sz="2400" dirty="0"/>
              <a:t>معرفی می کند. آزمایشات روی مجموعه داده های یادگیری ماشین </a:t>
            </a:r>
            <a:r>
              <a:rPr lang="en-US" sz="2400" dirty="0"/>
              <a:t>UCI </a:t>
            </a:r>
            <a:r>
              <a:rPr lang="fa-IR" sz="2400" dirty="0"/>
              <a:t>در بخش 4 ارائه شده است. معیارهای عملکرد اثربخشی روش ما را در فیلتر کردن ویژگی های بی فایده و نتایج طبقه بندی نشان می دهد. در نهایت، نتایج اصلی در بخش آخر ارائه شده است.</a:t>
            </a:r>
            <a:endParaRPr lang="en-US" sz="2400" dirty="0"/>
          </a:p>
        </p:txBody>
      </p:sp>
    </p:spTree>
    <p:extLst>
      <p:ext uri="{BB962C8B-B14F-4D97-AF65-F5344CB8AC3E}">
        <p14:creationId xmlns:p14="http://schemas.microsoft.com/office/powerpoint/2010/main" val="24837340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2687</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Franklin Gothic Book</vt:lpstr>
      <vt:lpstr>Franklin Gothic Demi</vt:lpstr>
      <vt:lpstr>Majalla UI</vt:lpstr>
      <vt:lpstr>Wingdings 2</vt:lpstr>
      <vt:lpstr>DividendVTI</vt:lpstr>
      <vt:lpstr>متعادل کردن انتخاب ویژگی مبتنی بر کاربر و میزان وقوع آنها در تشکیل ساختار خوشه‌بندی</vt:lpstr>
      <vt:lpstr>صفحه اول مقاله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از مقاله  Clustering using Vector Membership: An Extension of the Fuzzy C-Means Algorithm به وسیله  Srinjoy Ganguly , Digbalay Bose , Amit Konar https://arxiv.org/ftp/arxiv/papers/1312/1312.4074.pdf</vt:lpstr>
      <vt:lpstr>از مقاله  Clustering using Vector Membership: An Extension of the Fuzzy C-Means Algorithm به وسیله  Srinjoy Ganguly , Digbalay Bose , Amit Konar https://arxiv.org/ftp/arxiv/papers/1312/1312.4074.pdf</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2022-05-22T03:48:18Z</dcterms:created>
  <dcterms:modified xsi:type="dcterms:W3CDTF">2022-05-22T10:23:41Z</dcterms:modified>
</cp:coreProperties>
</file>