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8" r:id="rId4"/>
    <p:sldId id="263" r:id="rId5"/>
    <p:sldId id="259" r:id="rId6"/>
    <p:sldId id="261" r:id="rId7"/>
    <p:sldId id="264" r:id="rId8"/>
    <p:sldId id="269"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7" d="100"/>
          <a:sy n="107" d="100"/>
        </p:scale>
        <p:origin x="2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5</a:t>
            </a:fld>
            <a:endParaRPr lang="en-US"/>
          </a:p>
        </p:txBody>
      </p:sp>
    </p:spTree>
    <p:extLst>
      <p:ext uri="{BB962C8B-B14F-4D97-AF65-F5344CB8AC3E}">
        <p14:creationId xmlns:p14="http://schemas.microsoft.com/office/powerpoint/2010/main" val="170757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D749-4F54-420F-A931-2C352881265C}"/>
              </a:ext>
            </a:extLst>
          </p:cNvPr>
          <p:cNvSpPr>
            <a:spLocks noGrp="1"/>
          </p:cNvSpPr>
          <p:nvPr>
            <p:ph type="title"/>
          </p:nvPr>
        </p:nvSpPr>
        <p:spPr/>
        <p:txBody>
          <a:bodyPr>
            <a:noAutofit/>
          </a:bodyPr>
          <a:lstStyle/>
          <a:p>
            <a:r>
              <a:rPr lang="en-US" sz="3200" dirty="0"/>
              <a:t>Increased accuracy with using custom hyperparameter</a:t>
            </a:r>
          </a:p>
        </p:txBody>
      </p:sp>
      <p:pic>
        <p:nvPicPr>
          <p:cNvPr id="6" name="Picture 5">
            <a:extLst>
              <a:ext uri="{FF2B5EF4-FFF2-40B4-BE49-F238E27FC236}">
                <a16:creationId xmlns:a16="http://schemas.microsoft.com/office/drawing/2014/main" id="{D55A4746-6493-4FD1-B225-D341676BCAAF}"/>
              </a:ext>
            </a:extLst>
          </p:cNvPr>
          <p:cNvPicPr>
            <a:picLocks noChangeAspect="1"/>
          </p:cNvPicPr>
          <p:nvPr/>
        </p:nvPicPr>
        <p:blipFill>
          <a:blip r:embed="rId2"/>
          <a:stretch>
            <a:fillRect/>
          </a:stretch>
        </p:blipFill>
        <p:spPr>
          <a:xfrm>
            <a:off x="913795" y="5402617"/>
            <a:ext cx="10137422" cy="1018371"/>
          </a:xfrm>
          <a:prstGeom prst="rect">
            <a:avLst/>
          </a:prstGeom>
        </p:spPr>
      </p:pic>
      <p:pic>
        <p:nvPicPr>
          <p:cNvPr id="8" name="Picture 7">
            <a:extLst>
              <a:ext uri="{FF2B5EF4-FFF2-40B4-BE49-F238E27FC236}">
                <a16:creationId xmlns:a16="http://schemas.microsoft.com/office/drawing/2014/main" id="{D8B86481-8344-4C2D-B246-1751BF441608}"/>
              </a:ext>
            </a:extLst>
          </p:cNvPr>
          <p:cNvPicPr>
            <a:picLocks noChangeAspect="1"/>
          </p:cNvPicPr>
          <p:nvPr/>
        </p:nvPicPr>
        <p:blipFill>
          <a:blip r:embed="rId3"/>
          <a:stretch>
            <a:fillRect/>
          </a:stretch>
        </p:blipFill>
        <p:spPr>
          <a:xfrm>
            <a:off x="806211" y="4359688"/>
            <a:ext cx="9926435" cy="676369"/>
          </a:xfrm>
          <a:prstGeom prst="rect">
            <a:avLst/>
          </a:prstGeom>
        </p:spPr>
      </p:pic>
    </p:spTree>
    <p:extLst>
      <p:ext uri="{BB962C8B-B14F-4D97-AF65-F5344CB8AC3E}">
        <p14:creationId xmlns:p14="http://schemas.microsoft.com/office/powerpoint/2010/main" val="92524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18C7-BD86-4A06-A377-34D71833F18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A151FC35-03C8-4D07-B667-0941C8E8811A}"/>
              </a:ext>
            </a:extLst>
          </p:cNvPr>
          <p:cNvPicPr>
            <a:picLocks noGrp="1" noChangeAspect="1"/>
          </p:cNvPicPr>
          <p:nvPr>
            <p:ph idx="1"/>
          </p:nvPr>
        </p:nvPicPr>
        <p:blipFill>
          <a:blip r:embed="rId2"/>
          <a:stretch>
            <a:fillRect/>
          </a:stretch>
        </p:blipFill>
        <p:spPr>
          <a:xfrm>
            <a:off x="5707196" y="1714150"/>
            <a:ext cx="5435084" cy="4059237"/>
          </a:xfrm>
        </p:spPr>
      </p:pic>
    </p:spTree>
    <p:extLst>
      <p:ext uri="{BB962C8B-B14F-4D97-AF65-F5344CB8AC3E}">
        <p14:creationId xmlns:p14="http://schemas.microsoft.com/office/powerpoint/2010/main" val="156481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D991-CC03-4286-B4F2-CC1C8B701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0EAAA-5E68-41C6-98CD-C707BB9DA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73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935287" y="1417438"/>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277106" y="1415775"/>
            <a:ext cx="5553678" cy="1949218"/>
          </a:xfrm>
        </p:spPr>
        <p:txBody>
          <a:bodyPr>
            <a:normAutofit/>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913795" y="3093521"/>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1635732" y="3093521"/>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3343799" y="3093519"/>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913795" y="4524496"/>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0B82E2D-42CD-4346-BF10-2E4521E6B5DE}"/>
              </a:ext>
            </a:extLst>
          </p:cNvPr>
          <p:cNvSpPr txBox="1">
            <a:spLocks/>
          </p:cNvSpPr>
          <p:nvPr/>
        </p:nvSpPr>
        <p:spPr>
          <a:xfrm>
            <a:off x="5929679" y="3259776"/>
            <a:ext cx="5238983" cy="23902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ECECEC"/>
              </a:solidFill>
              <a:effectLst/>
              <a:latin typeface="Söhne"/>
            </a:endParaRPr>
          </a:p>
          <a:p>
            <a:r>
              <a:rPr lang="en-US"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913794" y="2701636"/>
            <a:ext cx="4698833" cy="2623539"/>
          </a:xfrm>
        </p:spPr>
        <p:txBody>
          <a:bodyPr anchor="ctr">
            <a:normAutofit/>
          </a:bodyPr>
          <a:lstStyle/>
          <a:p>
            <a:pPr marL="36900" indent="0" algn="ctr">
              <a:buNone/>
            </a:pPr>
            <a:r>
              <a:rPr lang="en-US" sz="1800" b="1" dirty="0"/>
              <a:t>Decision Trees </a:t>
            </a:r>
          </a:p>
          <a:p>
            <a:pPr marL="494100" indent="-457200">
              <a:buFont typeface="+mj-lt"/>
              <a:buAutoNum type="arabicPeriod"/>
            </a:pPr>
            <a:r>
              <a:rPr lang="en-US" sz="1800" dirty="0"/>
              <a:t>Highly sensitive to training data</a:t>
            </a:r>
          </a:p>
          <a:p>
            <a:pPr marL="494100" indent="-457200">
              <a:buFont typeface="+mj-lt"/>
              <a:buAutoNum type="arabicPeriod"/>
            </a:pPr>
            <a:r>
              <a:rPr lang="en-US" sz="1800" dirty="0"/>
              <a:t>Prone to changing significantly with dataset variations</a:t>
            </a:r>
          </a:p>
          <a:p>
            <a:pPr marL="494100" indent="-457200">
              <a:buFont typeface="+mj-lt"/>
              <a:buAutoNum type="arabicPeriod"/>
            </a:pPr>
            <a:r>
              <a:rPr lang="en-US" sz="1800"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137400" y="2208451"/>
            <a:ext cx="4698833" cy="3247511"/>
          </a:xfrm>
        </p:spPr>
        <p:txBody>
          <a:bodyPr anchor="ctr">
            <a:normAutofit/>
          </a:bodyPr>
          <a:lstStyle/>
          <a:p>
            <a:pPr marL="36900" indent="0" algn="ctr">
              <a:buNone/>
            </a:pPr>
            <a:r>
              <a:rPr lang="en-US" sz="1800" b="1" dirty="0"/>
              <a:t>Random Forest </a:t>
            </a:r>
          </a:p>
          <a:p>
            <a:pPr marL="494100" indent="-457200">
              <a:buFont typeface="+mj-lt"/>
              <a:buAutoNum type="arabicPeriod"/>
            </a:pPr>
            <a:r>
              <a:rPr lang="en-US" sz="1800" dirty="0"/>
              <a:t>Less sensitive to training data.</a:t>
            </a:r>
          </a:p>
          <a:p>
            <a:pPr marL="494100" indent="-457200">
              <a:buFont typeface="+mj-lt"/>
              <a:buAutoNum type="arabicPeriod"/>
            </a:pPr>
            <a:r>
              <a:rPr lang="en-US" sz="1800" dirty="0"/>
              <a:t>Utilizes bootstrapping for stability.</a:t>
            </a:r>
          </a:p>
          <a:p>
            <a:pPr marL="494100" indent="-457200">
              <a:buFont typeface="+mj-lt"/>
              <a:buAutoNum type="arabicPeriod"/>
            </a:pPr>
            <a:r>
              <a:rPr lang="en-US" sz="1800" dirty="0"/>
              <a:t>Enhanced generalization capability compared to decision trees.</a:t>
            </a:r>
          </a:p>
        </p:txBody>
      </p:sp>
      <p:sp>
        <p:nvSpPr>
          <p:cNvPr id="5" name="Title 1">
            <a:extLst>
              <a:ext uri="{FF2B5EF4-FFF2-40B4-BE49-F238E27FC236}">
                <a16:creationId xmlns:a16="http://schemas.microsoft.com/office/drawing/2014/main" id="{845564E0-FDF2-4437-943F-3A3704174EBD}"/>
              </a:ext>
            </a:extLst>
          </p:cNvPr>
          <p:cNvSpPr txBox="1">
            <a:spLocks/>
          </p:cNvSpPr>
          <p:nvPr/>
        </p:nvSpPr>
        <p:spPr>
          <a:xfrm>
            <a:off x="1155113" y="1797806"/>
            <a:ext cx="9798975" cy="6860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1800" dirty="0">
                <a:effectLst/>
                <a:latin typeface="+mn-lt"/>
              </a:rPr>
              <a:t>Random forest is generally considered to be less prone to overfitting compared decision trees.</a:t>
            </a:r>
            <a:endParaRPr lang="en-US" sz="1800" dirty="0">
              <a:latin typeface="+mn-lt"/>
            </a:endParaRP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br>
              <a:rPr lang="en-US" b="0" i="0" dirty="0">
                <a:solidFill>
                  <a:srgbClr val="ECECEC"/>
                </a:solidFill>
                <a:effectLst/>
                <a:latin typeface="Söhne"/>
              </a:rPr>
            </a:br>
            <a:endParaRPr lang="en-US" b="0" i="0" dirty="0">
              <a:solidFill>
                <a:srgbClr val="ECECEC"/>
              </a:solidFill>
              <a:effectLst/>
              <a:latin typeface="Söhne"/>
            </a:endParaRPr>
          </a:p>
          <a:p>
            <a:pPr algn="l"/>
            <a:r>
              <a:rPr lang="en-US" dirty="0">
                <a:solidFill>
                  <a:srgbClr val="ECECEC"/>
                </a:solidFill>
                <a:effectLst/>
                <a:latin typeface="Söhne"/>
              </a:rPr>
              <a:t>	</a:t>
            </a:r>
            <a:r>
              <a:rPr lang="en-US" b="1" i="0" dirty="0">
                <a:solidFill>
                  <a:srgbClr val="ECECEC"/>
                </a:solidFill>
                <a:effectLst/>
                <a:latin typeface="Söhne"/>
              </a:rPr>
              <a:t> Bootstrap + Aggregating 		</a:t>
            </a:r>
            <a:r>
              <a:rPr lang="en-US" b="1" dirty="0">
                <a:solidFill>
                  <a:srgbClr val="ECECEC"/>
                </a:solidFill>
                <a:effectLst/>
                <a:latin typeface="Söhne"/>
              </a:rPr>
              <a:t>		</a:t>
            </a:r>
            <a:r>
              <a:rPr lang="en-US" b="1" i="0" dirty="0">
                <a:solidFill>
                  <a:srgbClr val="ECECEC"/>
                </a:solidFill>
                <a:effectLst/>
                <a:latin typeface="Söhne"/>
              </a:rPr>
              <a:t>Bagging</a:t>
            </a: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cxnSp>
        <p:nvCxnSpPr>
          <p:cNvPr id="4" name="Straight Arrow Connector 3">
            <a:extLst>
              <a:ext uri="{FF2B5EF4-FFF2-40B4-BE49-F238E27FC236}">
                <a16:creationId xmlns:a16="http://schemas.microsoft.com/office/drawing/2014/main" id="{929633C5-8D39-4312-A702-C6C7AC21B1CD}"/>
              </a:ext>
            </a:extLst>
          </p:cNvPr>
          <p:cNvCxnSpPr/>
          <p:nvPr/>
        </p:nvCxnSpPr>
        <p:spPr>
          <a:xfrm>
            <a:off x="3746664" y="2968834"/>
            <a:ext cx="114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9582-79F2-4016-B5DF-77EA9B4D294C}"/>
              </a:ext>
            </a:extLst>
          </p:cNvPr>
          <p:cNvSpPr>
            <a:spLocks noGrp="1"/>
          </p:cNvSpPr>
          <p:nvPr>
            <p:ph type="title"/>
          </p:nvPr>
        </p:nvSpPr>
        <p:spPr/>
        <p:txBody>
          <a:bodyPr/>
          <a:lstStyle/>
          <a:p>
            <a:r>
              <a:rPr lang="en-US" dirty="0"/>
              <a:t>hyperparameter</a:t>
            </a:r>
          </a:p>
        </p:txBody>
      </p:sp>
      <p:sp>
        <p:nvSpPr>
          <p:cNvPr id="3" name="Content Placeholder 2">
            <a:extLst>
              <a:ext uri="{FF2B5EF4-FFF2-40B4-BE49-F238E27FC236}">
                <a16:creationId xmlns:a16="http://schemas.microsoft.com/office/drawing/2014/main" id="{8EB8686B-7AF0-4B34-AE93-CF48402AED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79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noAutofit/>
          </a:bodyPr>
          <a:lstStyle/>
          <a:p>
            <a:r>
              <a:rPr lang="en-US" sz="2800" dirty="0"/>
              <a:t>Using Grid Search to find the best parameters for our model</a:t>
            </a:r>
          </a:p>
        </p:txBody>
      </p:sp>
      <p:pic>
        <p:nvPicPr>
          <p:cNvPr id="11" name="Picture 10">
            <a:extLst>
              <a:ext uri="{FF2B5EF4-FFF2-40B4-BE49-F238E27FC236}">
                <a16:creationId xmlns:a16="http://schemas.microsoft.com/office/drawing/2014/main" id="{B254FDE0-A0BE-4B7D-ABD9-C996277E5A19}"/>
              </a:ext>
            </a:extLst>
          </p:cNvPr>
          <p:cNvPicPr>
            <a:picLocks noChangeAspect="1"/>
          </p:cNvPicPr>
          <p:nvPr/>
        </p:nvPicPr>
        <p:blipFill>
          <a:blip r:embed="rId2"/>
          <a:stretch>
            <a:fillRect/>
          </a:stretch>
        </p:blipFill>
        <p:spPr>
          <a:xfrm>
            <a:off x="28724" y="5118266"/>
            <a:ext cx="12163276" cy="914664"/>
          </a:xfrm>
          <a:prstGeom prst="rect">
            <a:avLst/>
          </a:prstGeom>
        </p:spPr>
      </p:pic>
      <p:pic>
        <p:nvPicPr>
          <p:cNvPr id="19" name="Picture 18">
            <a:extLst>
              <a:ext uri="{FF2B5EF4-FFF2-40B4-BE49-F238E27FC236}">
                <a16:creationId xmlns:a16="http://schemas.microsoft.com/office/drawing/2014/main" id="{02BD2CF7-0DA2-4EF8-8F11-8E8117D7D552}"/>
              </a:ext>
            </a:extLst>
          </p:cNvPr>
          <p:cNvPicPr>
            <a:picLocks noChangeAspect="1"/>
          </p:cNvPicPr>
          <p:nvPr/>
        </p:nvPicPr>
        <p:blipFill>
          <a:blip r:embed="rId3"/>
          <a:stretch>
            <a:fillRect/>
          </a:stretch>
        </p:blipFill>
        <p:spPr>
          <a:xfrm>
            <a:off x="1835245" y="1472915"/>
            <a:ext cx="8318157" cy="3170337"/>
          </a:xfrm>
          <a:prstGeom prst="rect">
            <a:avLst/>
          </a:prstGeom>
        </p:spPr>
      </p:pic>
    </p:spTree>
    <p:extLst>
      <p:ext uri="{BB962C8B-B14F-4D97-AF65-F5344CB8AC3E}">
        <p14:creationId xmlns:p14="http://schemas.microsoft.com/office/powerpoint/2010/main" val="131050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1654</TotalTime>
  <Words>778</Words>
  <Application>Microsoft Office PowerPoint</Application>
  <PresentationFormat>Widescreen</PresentationFormat>
  <Paragraphs>57</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Calisto MT</vt:lpstr>
      <vt:lpstr>Inter</vt:lpstr>
      <vt:lpstr>Roboto Mono</vt:lpstr>
      <vt:lpstr>Söhne</vt:lpstr>
      <vt:lpstr>Wingdings</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hyperparameter</vt:lpstr>
      <vt:lpstr>Using Grid Search to find the best parameters for our model</vt:lpstr>
      <vt:lpstr>Increased accuracy with using custom hyperparameter</vt:lpstr>
      <vt:lpstr>Feature importance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93</cp:revision>
  <dcterms:created xsi:type="dcterms:W3CDTF">2024-03-24T13:49:26Z</dcterms:created>
  <dcterms:modified xsi:type="dcterms:W3CDTF">2024-03-29T17:30:55Z</dcterms:modified>
</cp:coreProperties>
</file>