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70" r:id="rId4"/>
    <p:sldId id="258" r:id="rId5"/>
    <p:sldId id="265" r:id="rId6"/>
    <p:sldId id="281" r:id="rId7"/>
    <p:sldId id="259" r:id="rId8"/>
    <p:sldId id="260" r:id="rId9"/>
    <p:sldId id="261" r:id="rId10"/>
    <p:sldId id="262" r:id="rId11"/>
    <p:sldId id="263" r:id="rId12"/>
    <p:sldId id="264" r:id="rId13"/>
    <p:sldId id="266" r:id="rId14"/>
    <p:sldId id="267" r:id="rId15"/>
    <p:sldId id="268" r:id="rId16"/>
    <p:sldId id="269" r:id="rId17"/>
    <p:sldId id="277" r:id="rId18"/>
    <p:sldId id="271" r:id="rId19"/>
    <p:sldId id="272" r:id="rId20"/>
    <p:sldId id="275" r:id="rId21"/>
    <p:sldId id="276" r:id="rId22"/>
    <p:sldId id="273" r:id="rId23"/>
    <p:sldId id="274" r:id="rId24"/>
    <p:sldId id="278" r:id="rId25"/>
    <p:sldId id="279" r:id="rId26"/>
    <p:sldId id="280" r:id="rId27"/>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0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3"/>
    <p:restoredTop sz="94626"/>
  </p:normalViewPr>
  <p:slideViewPr>
    <p:cSldViewPr snapToGrid="0">
      <p:cViewPr varScale="1">
        <p:scale>
          <a:sx n="106" d="100"/>
          <a:sy n="106" d="100"/>
        </p:scale>
        <p:origin x="20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BC6C3-FB73-40B6-B51C-3C441F2092A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577DFD6-1923-4B2E-AABE-3AA65C33EE26}">
      <dgm:prSet/>
      <dgm:spPr/>
      <dgm:t>
        <a:bodyPr/>
        <a:lstStyle/>
        <a:p>
          <a:r>
            <a:rPr lang="en-GB" dirty="0"/>
            <a:t>Versatility: Random Forest tackles both classification and regression tasks effectively.</a:t>
          </a:r>
          <a:endParaRPr lang="en-US" dirty="0"/>
        </a:p>
      </dgm:t>
    </dgm:pt>
    <dgm:pt modelId="{4A2AE803-D8A5-4A5C-9554-94712234410D}" type="parTrans" cxnId="{A4FFBE4A-DB57-4C81-9DBD-4ED238FC3BF3}">
      <dgm:prSet/>
      <dgm:spPr/>
      <dgm:t>
        <a:bodyPr/>
        <a:lstStyle/>
        <a:p>
          <a:endParaRPr lang="en-US"/>
        </a:p>
      </dgm:t>
    </dgm:pt>
    <dgm:pt modelId="{1A736215-B8F4-4E40-B082-EF2C95786EC5}" type="sibTrans" cxnId="{A4FFBE4A-DB57-4C81-9DBD-4ED238FC3BF3}">
      <dgm:prSet/>
      <dgm:spPr/>
      <dgm:t>
        <a:bodyPr/>
        <a:lstStyle/>
        <a:p>
          <a:endParaRPr lang="en-US"/>
        </a:p>
      </dgm:t>
    </dgm:pt>
    <dgm:pt modelId="{8F7684D2-5A35-4978-850F-1662A1C68CED}">
      <dgm:prSet/>
      <dgm:spPr/>
      <dgm:t>
        <a:bodyPr/>
        <a:lstStyle/>
        <a:p>
          <a:r>
            <a:rPr lang="en-GB"/>
            <a:t>Accuracy: Its robustness, stemming from a multitude of decision trees, ensures high prediction accuracy.</a:t>
          </a:r>
          <a:endParaRPr lang="en-US"/>
        </a:p>
      </dgm:t>
    </dgm:pt>
    <dgm:pt modelId="{9A1BB9BB-4466-4309-A51E-CD5F2225AA61}" type="parTrans" cxnId="{BB200E12-C311-47E2-95C5-490F8C237EDA}">
      <dgm:prSet/>
      <dgm:spPr/>
      <dgm:t>
        <a:bodyPr/>
        <a:lstStyle/>
        <a:p>
          <a:endParaRPr lang="en-US"/>
        </a:p>
      </dgm:t>
    </dgm:pt>
    <dgm:pt modelId="{7D59D9CC-FBF1-4F6F-B8B3-5A610CDECABF}" type="sibTrans" cxnId="{BB200E12-C311-47E2-95C5-490F8C237EDA}">
      <dgm:prSet/>
      <dgm:spPr/>
      <dgm:t>
        <a:bodyPr/>
        <a:lstStyle/>
        <a:p>
          <a:endParaRPr lang="en-US"/>
        </a:p>
      </dgm:t>
    </dgm:pt>
    <dgm:pt modelId="{94AA3446-0CB9-43D2-A669-A3B168A8E7D4}">
      <dgm:prSet/>
      <dgm:spPr/>
      <dgm:t>
        <a:bodyPr/>
        <a:lstStyle/>
        <a:p>
          <a:r>
            <a:rPr lang="en-GB"/>
            <a:t>Bias Reduction: By averaging predictions, it mitigates biases and guards against overfitting.</a:t>
          </a:r>
          <a:endParaRPr lang="en-US"/>
        </a:p>
      </dgm:t>
    </dgm:pt>
    <dgm:pt modelId="{F32BFBF4-6FDE-4722-BC16-43ACA6318FA7}" type="parTrans" cxnId="{0AB9FA18-6F98-4E7F-9DD8-B17566A7B121}">
      <dgm:prSet/>
      <dgm:spPr/>
      <dgm:t>
        <a:bodyPr/>
        <a:lstStyle/>
        <a:p>
          <a:endParaRPr lang="en-US"/>
        </a:p>
      </dgm:t>
    </dgm:pt>
    <dgm:pt modelId="{956D25D0-C6ED-4F4A-9A12-64E1C8EC8117}" type="sibTrans" cxnId="{0AB9FA18-6F98-4E7F-9DD8-B17566A7B121}">
      <dgm:prSet/>
      <dgm:spPr/>
      <dgm:t>
        <a:bodyPr/>
        <a:lstStyle/>
        <a:p>
          <a:endParaRPr lang="en-US"/>
        </a:p>
      </dgm:t>
    </dgm:pt>
    <dgm:pt modelId="{855D1526-892E-480C-9707-5A084F1B14F2}">
      <dgm:prSet/>
      <dgm:spPr/>
      <dgm:t>
        <a:bodyPr/>
        <a:lstStyle/>
        <a:p>
          <a:r>
            <a:rPr lang="en-GB"/>
            <a:t>Handling Missing Values: Offers robust mechanisms to manage missing data, enhancing data pre-processing capabilities.</a:t>
          </a:r>
          <a:endParaRPr lang="en-US"/>
        </a:p>
      </dgm:t>
    </dgm:pt>
    <dgm:pt modelId="{8AEF81E8-46B4-41CB-B8A3-C5BB66038FBE}" type="parTrans" cxnId="{904E160F-3147-4339-9FC7-764FCB81F67F}">
      <dgm:prSet/>
      <dgm:spPr/>
      <dgm:t>
        <a:bodyPr/>
        <a:lstStyle/>
        <a:p>
          <a:endParaRPr lang="en-US"/>
        </a:p>
      </dgm:t>
    </dgm:pt>
    <dgm:pt modelId="{B89D4A06-7B16-4245-985E-F6211D32A892}" type="sibTrans" cxnId="{904E160F-3147-4339-9FC7-764FCB81F67F}">
      <dgm:prSet/>
      <dgm:spPr/>
      <dgm:t>
        <a:bodyPr/>
        <a:lstStyle/>
        <a:p>
          <a:endParaRPr lang="en-US"/>
        </a:p>
      </dgm:t>
    </dgm:pt>
    <dgm:pt modelId="{ADAF0D69-9DF0-4D39-9072-09065202CEA3}">
      <dgm:prSet/>
      <dgm:spPr/>
      <dgm:t>
        <a:bodyPr/>
        <a:lstStyle/>
        <a:p>
          <a:r>
            <a:rPr lang="en-GB"/>
            <a:t>Feature Selection: Enables the identification of crucial features, streamlining model building and interpretation.</a:t>
          </a:r>
          <a:endParaRPr lang="en-US"/>
        </a:p>
      </dgm:t>
    </dgm:pt>
    <dgm:pt modelId="{64D2E690-A9BF-4A73-A145-916782A1D5F1}" type="parTrans" cxnId="{C3CC6551-9D8B-47A2-8EBC-054D18A33530}">
      <dgm:prSet/>
      <dgm:spPr/>
      <dgm:t>
        <a:bodyPr/>
        <a:lstStyle/>
        <a:p>
          <a:endParaRPr lang="en-US"/>
        </a:p>
      </dgm:t>
    </dgm:pt>
    <dgm:pt modelId="{7D02B058-2140-49E3-B1B2-BF5DDBFA14FD}" type="sibTrans" cxnId="{C3CC6551-9D8B-47A2-8EBC-054D18A33530}">
      <dgm:prSet/>
      <dgm:spPr/>
      <dgm:t>
        <a:bodyPr/>
        <a:lstStyle/>
        <a:p>
          <a:endParaRPr lang="en-US"/>
        </a:p>
      </dgm:t>
    </dgm:pt>
    <dgm:pt modelId="{9F097505-C6CA-43E1-B7A8-DE78C68346C0}" type="pres">
      <dgm:prSet presAssocID="{48EBC6C3-FB73-40B6-B51C-3C441F2092A5}" presName="root" presStyleCnt="0">
        <dgm:presLayoutVars>
          <dgm:dir/>
          <dgm:resizeHandles val="exact"/>
        </dgm:presLayoutVars>
      </dgm:prSet>
      <dgm:spPr/>
    </dgm:pt>
    <dgm:pt modelId="{F59337F0-8FD5-466D-8F2E-0F2B465BF479}" type="pres">
      <dgm:prSet presAssocID="{F577DFD6-1923-4B2E-AABE-3AA65C33EE26}" presName="compNode" presStyleCnt="0"/>
      <dgm:spPr/>
    </dgm:pt>
    <dgm:pt modelId="{AE1E19CC-ACFB-4723-81A1-BAB320E3DE17}" type="pres">
      <dgm:prSet presAssocID="{F577DFD6-1923-4B2E-AABE-3AA65C33EE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7AB0CF3C-58F2-4B24-A2BC-C5AF0E3877A3}" type="pres">
      <dgm:prSet presAssocID="{F577DFD6-1923-4B2E-AABE-3AA65C33EE26}" presName="spaceRect" presStyleCnt="0"/>
      <dgm:spPr/>
    </dgm:pt>
    <dgm:pt modelId="{36424CE5-D634-40FB-B0E5-DEBB78795A93}" type="pres">
      <dgm:prSet presAssocID="{F577DFD6-1923-4B2E-AABE-3AA65C33EE26}" presName="textRect" presStyleLbl="revTx" presStyleIdx="0" presStyleCnt="5">
        <dgm:presLayoutVars>
          <dgm:chMax val="1"/>
          <dgm:chPref val="1"/>
        </dgm:presLayoutVars>
      </dgm:prSet>
      <dgm:spPr/>
    </dgm:pt>
    <dgm:pt modelId="{B6225CCD-B05D-47CA-9CA3-860E968A1AF9}" type="pres">
      <dgm:prSet presAssocID="{1A736215-B8F4-4E40-B082-EF2C95786EC5}" presName="sibTrans" presStyleCnt="0"/>
      <dgm:spPr/>
    </dgm:pt>
    <dgm:pt modelId="{A38C991F-0046-4555-98CC-3E11B34E2AFE}" type="pres">
      <dgm:prSet presAssocID="{8F7684D2-5A35-4978-850F-1662A1C68CED}" presName="compNode" presStyleCnt="0"/>
      <dgm:spPr/>
    </dgm:pt>
    <dgm:pt modelId="{9F81A395-C666-49F9-8688-55C2A369F72A}" type="pres">
      <dgm:prSet presAssocID="{8F7684D2-5A35-4978-850F-1662A1C68CE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89E95C58-19FB-4DCF-966D-5DFD69A04869}" type="pres">
      <dgm:prSet presAssocID="{8F7684D2-5A35-4978-850F-1662A1C68CED}" presName="spaceRect" presStyleCnt="0"/>
      <dgm:spPr/>
    </dgm:pt>
    <dgm:pt modelId="{3FCC8AC6-A164-48FD-9027-A6DD310EFEFD}" type="pres">
      <dgm:prSet presAssocID="{8F7684D2-5A35-4978-850F-1662A1C68CED}" presName="textRect" presStyleLbl="revTx" presStyleIdx="1" presStyleCnt="5">
        <dgm:presLayoutVars>
          <dgm:chMax val="1"/>
          <dgm:chPref val="1"/>
        </dgm:presLayoutVars>
      </dgm:prSet>
      <dgm:spPr/>
    </dgm:pt>
    <dgm:pt modelId="{A938F1F8-7C99-4702-87DF-ACC809C147E0}" type="pres">
      <dgm:prSet presAssocID="{7D59D9CC-FBF1-4F6F-B8B3-5A610CDECABF}" presName="sibTrans" presStyleCnt="0"/>
      <dgm:spPr/>
    </dgm:pt>
    <dgm:pt modelId="{A334E960-4AF1-4CC9-B5CD-B7361464A8D4}" type="pres">
      <dgm:prSet presAssocID="{94AA3446-0CB9-43D2-A669-A3B168A8E7D4}" presName="compNode" presStyleCnt="0"/>
      <dgm:spPr/>
    </dgm:pt>
    <dgm:pt modelId="{36134369-5E47-40EF-A521-6AD235B9DDE4}" type="pres">
      <dgm:prSet presAssocID="{94AA3446-0CB9-43D2-A669-A3B168A8E7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7E66B1D7-B29B-43DB-ABDF-12800A0FD957}" type="pres">
      <dgm:prSet presAssocID="{94AA3446-0CB9-43D2-A669-A3B168A8E7D4}" presName="spaceRect" presStyleCnt="0"/>
      <dgm:spPr/>
    </dgm:pt>
    <dgm:pt modelId="{AF2436CB-48A5-4516-B24E-9842348C71B2}" type="pres">
      <dgm:prSet presAssocID="{94AA3446-0CB9-43D2-A669-A3B168A8E7D4}" presName="textRect" presStyleLbl="revTx" presStyleIdx="2" presStyleCnt="5">
        <dgm:presLayoutVars>
          <dgm:chMax val="1"/>
          <dgm:chPref val="1"/>
        </dgm:presLayoutVars>
      </dgm:prSet>
      <dgm:spPr/>
    </dgm:pt>
    <dgm:pt modelId="{730685B5-4277-474A-98B3-AFE829EBF9B6}" type="pres">
      <dgm:prSet presAssocID="{956D25D0-C6ED-4F4A-9A12-64E1C8EC8117}" presName="sibTrans" presStyleCnt="0"/>
      <dgm:spPr/>
    </dgm:pt>
    <dgm:pt modelId="{F7E08BF4-0D38-4CA0-8454-0F377078A544}" type="pres">
      <dgm:prSet presAssocID="{855D1526-892E-480C-9707-5A084F1B14F2}" presName="compNode" presStyleCnt="0"/>
      <dgm:spPr/>
    </dgm:pt>
    <dgm:pt modelId="{4B49EE4B-4DC4-4ED9-A866-0B5A2BEE2EFA}" type="pres">
      <dgm:prSet presAssocID="{855D1526-892E-480C-9707-5A084F1B14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65AC3DA0-91E6-41F8-8FD3-70A408477788}" type="pres">
      <dgm:prSet presAssocID="{855D1526-892E-480C-9707-5A084F1B14F2}" presName="spaceRect" presStyleCnt="0"/>
      <dgm:spPr/>
    </dgm:pt>
    <dgm:pt modelId="{DA46CBAC-0F80-4D12-ADC3-B454A5FAEA45}" type="pres">
      <dgm:prSet presAssocID="{855D1526-892E-480C-9707-5A084F1B14F2}" presName="textRect" presStyleLbl="revTx" presStyleIdx="3" presStyleCnt="5">
        <dgm:presLayoutVars>
          <dgm:chMax val="1"/>
          <dgm:chPref val="1"/>
        </dgm:presLayoutVars>
      </dgm:prSet>
      <dgm:spPr/>
    </dgm:pt>
    <dgm:pt modelId="{CF00F00A-65E4-4848-B8AD-4F65CBBB5E46}" type="pres">
      <dgm:prSet presAssocID="{B89D4A06-7B16-4245-985E-F6211D32A892}" presName="sibTrans" presStyleCnt="0"/>
      <dgm:spPr/>
    </dgm:pt>
    <dgm:pt modelId="{ABDA7621-B246-49F8-82E1-4054DA7CDED1}" type="pres">
      <dgm:prSet presAssocID="{ADAF0D69-9DF0-4D39-9072-09065202CEA3}" presName="compNode" presStyleCnt="0"/>
      <dgm:spPr/>
    </dgm:pt>
    <dgm:pt modelId="{0DC3331E-72BA-439E-B9F4-526A94248552}" type="pres">
      <dgm:prSet presAssocID="{ADAF0D69-9DF0-4D39-9072-09065202CE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89EF9B7-6DC6-4862-9DDB-E804B33F1661}" type="pres">
      <dgm:prSet presAssocID="{ADAF0D69-9DF0-4D39-9072-09065202CEA3}" presName="spaceRect" presStyleCnt="0"/>
      <dgm:spPr/>
    </dgm:pt>
    <dgm:pt modelId="{10CAB4C6-FC03-46F9-9C19-4E539ABCD1FE}" type="pres">
      <dgm:prSet presAssocID="{ADAF0D69-9DF0-4D39-9072-09065202CEA3}" presName="textRect" presStyleLbl="revTx" presStyleIdx="4" presStyleCnt="5">
        <dgm:presLayoutVars>
          <dgm:chMax val="1"/>
          <dgm:chPref val="1"/>
        </dgm:presLayoutVars>
      </dgm:prSet>
      <dgm:spPr/>
    </dgm:pt>
  </dgm:ptLst>
  <dgm:cxnLst>
    <dgm:cxn modelId="{904E160F-3147-4339-9FC7-764FCB81F67F}" srcId="{48EBC6C3-FB73-40B6-B51C-3C441F2092A5}" destId="{855D1526-892E-480C-9707-5A084F1B14F2}" srcOrd="3" destOrd="0" parTransId="{8AEF81E8-46B4-41CB-B8A3-C5BB66038FBE}" sibTransId="{B89D4A06-7B16-4245-985E-F6211D32A892}"/>
    <dgm:cxn modelId="{BB200E12-C311-47E2-95C5-490F8C237EDA}" srcId="{48EBC6C3-FB73-40B6-B51C-3C441F2092A5}" destId="{8F7684D2-5A35-4978-850F-1662A1C68CED}" srcOrd="1" destOrd="0" parTransId="{9A1BB9BB-4466-4309-A51E-CD5F2225AA61}" sibTransId="{7D59D9CC-FBF1-4F6F-B8B3-5A610CDECABF}"/>
    <dgm:cxn modelId="{9BB82217-F522-4361-868B-E5941D70FCB5}" type="presOf" srcId="{48EBC6C3-FB73-40B6-B51C-3C441F2092A5}" destId="{9F097505-C6CA-43E1-B7A8-DE78C68346C0}" srcOrd="0" destOrd="0" presId="urn:microsoft.com/office/officeart/2018/2/layout/IconLabelList"/>
    <dgm:cxn modelId="{0AB9FA18-6F98-4E7F-9DD8-B17566A7B121}" srcId="{48EBC6C3-FB73-40B6-B51C-3C441F2092A5}" destId="{94AA3446-0CB9-43D2-A669-A3B168A8E7D4}" srcOrd="2" destOrd="0" parTransId="{F32BFBF4-6FDE-4722-BC16-43ACA6318FA7}" sibTransId="{956D25D0-C6ED-4F4A-9A12-64E1C8EC8117}"/>
    <dgm:cxn modelId="{C8F9EA19-353D-4BC1-B264-054BAF6E117B}" type="presOf" srcId="{855D1526-892E-480C-9707-5A084F1B14F2}" destId="{DA46CBAC-0F80-4D12-ADC3-B454A5FAEA45}" srcOrd="0" destOrd="0" presId="urn:microsoft.com/office/officeart/2018/2/layout/IconLabelList"/>
    <dgm:cxn modelId="{73800831-0389-4F40-837A-51FD142B045E}" type="presOf" srcId="{ADAF0D69-9DF0-4D39-9072-09065202CEA3}" destId="{10CAB4C6-FC03-46F9-9C19-4E539ABCD1FE}" srcOrd="0" destOrd="0" presId="urn:microsoft.com/office/officeart/2018/2/layout/IconLabelList"/>
    <dgm:cxn modelId="{C9DCE23C-B834-4394-AA8B-BF2DE508183F}" type="presOf" srcId="{8F7684D2-5A35-4978-850F-1662A1C68CED}" destId="{3FCC8AC6-A164-48FD-9027-A6DD310EFEFD}" srcOrd="0" destOrd="0" presId="urn:microsoft.com/office/officeart/2018/2/layout/IconLabelList"/>
    <dgm:cxn modelId="{A4FFBE4A-DB57-4C81-9DBD-4ED238FC3BF3}" srcId="{48EBC6C3-FB73-40B6-B51C-3C441F2092A5}" destId="{F577DFD6-1923-4B2E-AABE-3AA65C33EE26}" srcOrd="0" destOrd="0" parTransId="{4A2AE803-D8A5-4A5C-9554-94712234410D}" sibTransId="{1A736215-B8F4-4E40-B082-EF2C95786EC5}"/>
    <dgm:cxn modelId="{C3CC6551-9D8B-47A2-8EBC-054D18A33530}" srcId="{48EBC6C3-FB73-40B6-B51C-3C441F2092A5}" destId="{ADAF0D69-9DF0-4D39-9072-09065202CEA3}" srcOrd="4" destOrd="0" parTransId="{64D2E690-A9BF-4A73-A145-916782A1D5F1}" sibTransId="{7D02B058-2140-49E3-B1B2-BF5DDBFA14FD}"/>
    <dgm:cxn modelId="{794DF85C-AD37-421B-86C7-2C5F48C25250}" type="presOf" srcId="{94AA3446-0CB9-43D2-A669-A3B168A8E7D4}" destId="{AF2436CB-48A5-4516-B24E-9842348C71B2}" srcOrd="0" destOrd="0" presId="urn:microsoft.com/office/officeart/2018/2/layout/IconLabelList"/>
    <dgm:cxn modelId="{867D5786-211D-4661-895D-9C5B48930CF4}" type="presOf" srcId="{F577DFD6-1923-4B2E-AABE-3AA65C33EE26}" destId="{36424CE5-D634-40FB-B0E5-DEBB78795A93}" srcOrd="0" destOrd="0" presId="urn:microsoft.com/office/officeart/2018/2/layout/IconLabelList"/>
    <dgm:cxn modelId="{C3B695F2-9F59-4633-AA17-B7DAB58F37B7}" type="presParOf" srcId="{9F097505-C6CA-43E1-B7A8-DE78C68346C0}" destId="{F59337F0-8FD5-466D-8F2E-0F2B465BF479}" srcOrd="0" destOrd="0" presId="urn:microsoft.com/office/officeart/2018/2/layout/IconLabelList"/>
    <dgm:cxn modelId="{D0480D7A-C225-4445-95CD-580220B79B90}" type="presParOf" srcId="{F59337F0-8FD5-466D-8F2E-0F2B465BF479}" destId="{AE1E19CC-ACFB-4723-81A1-BAB320E3DE17}" srcOrd="0" destOrd="0" presId="urn:microsoft.com/office/officeart/2018/2/layout/IconLabelList"/>
    <dgm:cxn modelId="{833836FD-94DB-4485-8848-B2ED917C5CDD}" type="presParOf" srcId="{F59337F0-8FD5-466D-8F2E-0F2B465BF479}" destId="{7AB0CF3C-58F2-4B24-A2BC-C5AF0E3877A3}" srcOrd="1" destOrd="0" presId="urn:microsoft.com/office/officeart/2018/2/layout/IconLabelList"/>
    <dgm:cxn modelId="{AF99A872-9D5C-4AEA-A1E1-2B8A1B56F0D1}" type="presParOf" srcId="{F59337F0-8FD5-466D-8F2E-0F2B465BF479}" destId="{36424CE5-D634-40FB-B0E5-DEBB78795A93}" srcOrd="2" destOrd="0" presId="urn:microsoft.com/office/officeart/2018/2/layout/IconLabelList"/>
    <dgm:cxn modelId="{F53C4A1F-6CE5-4874-A7FB-3D41E49022DA}" type="presParOf" srcId="{9F097505-C6CA-43E1-B7A8-DE78C68346C0}" destId="{B6225CCD-B05D-47CA-9CA3-860E968A1AF9}" srcOrd="1" destOrd="0" presId="urn:microsoft.com/office/officeart/2018/2/layout/IconLabelList"/>
    <dgm:cxn modelId="{DF53776A-D7C6-4101-BBD8-C47D8F3D6C60}" type="presParOf" srcId="{9F097505-C6CA-43E1-B7A8-DE78C68346C0}" destId="{A38C991F-0046-4555-98CC-3E11B34E2AFE}" srcOrd="2" destOrd="0" presId="urn:microsoft.com/office/officeart/2018/2/layout/IconLabelList"/>
    <dgm:cxn modelId="{CFE0559D-D20C-4808-92CB-9A0E3FBBA044}" type="presParOf" srcId="{A38C991F-0046-4555-98CC-3E11B34E2AFE}" destId="{9F81A395-C666-49F9-8688-55C2A369F72A}" srcOrd="0" destOrd="0" presId="urn:microsoft.com/office/officeart/2018/2/layout/IconLabelList"/>
    <dgm:cxn modelId="{8158F17A-0D1E-41E7-96EF-C22F932018FD}" type="presParOf" srcId="{A38C991F-0046-4555-98CC-3E11B34E2AFE}" destId="{89E95C58-19FB-4DCF-966D-5DFD69A04869}" srcOrd="1" destOrd="0" presId="urn:microsoft.com/office/officeart/2018/2/layout/IconLabelList"/>
    <dgm:cxn modelId="{537D3E97-446B-4608-A170-CFD53AD4BADD}" type="presParOf" srcId="{A38C991F-0046-4555-98CC-3E11B34E2AFE}" destId="{3FCC8AC6-A164-48FD-9027-A6DD310EFEFD}" srcOrd="2" destOrd="0" presId="urn:microsoft.com/office/officeart/2018/2/layout/IconLabelList"/>
    <dgm:cxn modelId="{58FD4411-2CB4-4E57-97A2-BF142B319D37}" type="presParOf" srcId="{9F097505-C6CA-43E1-B7A8-DE78C68346C0}" destId="{A938F1F8-7C99-4702-87DF-ACC809C147E0}" srcOrd="3" destOrd="0" presId="urn:microsoft.com/office/officeart/2018/2/layout/IconLabelList"/>
    <dgm:cxn modelId="{C06D6CDB-158F-4EDC-B664-5F0562B82D6F}" type="presParOf" srcId="{9F097505-C6CA-43E1-B7A8-DE78C68346C0}" destId="{A334E960-4AF1-4CC9-B5CD-B7361464A8D4}" srcOrd="4" destOrd="0" presId="urn:microsoft.com/office/officeart/2018/2/layout/IconLabelList"/>
    <dgm:cxn modelId="{4428DA4F-5A8F-4303-9768-C42A23BBC63C}" type="presParOf" srcId="{A334E960-4AF1-4CC9-B5CD-B7361464A8D4}" destId="{36134369-5E47-40EF-A521-6AD235B9DDE4}" srcOrd="0" destOrd="0" presId="urn:microsoft.com/office/officeart/2018/2/layout/IconLabelList"/>
    <dgm:cxn modelId="{57994F26-24E4-407D-99EC-1749437F8312}" type="presParOf" srcId="{A334E960-4AF1-4CC9-B5CD-B7361464A8D4}" destId="{7E66B1D7-B29B-43DB-ABDF-12800A0FD957}" srcOrd="1" destOrd="0" presId="urn:microsoft.com/office/officeart/2018/2/layout/IconLabelList"/>
    <dgm:cxn modelId="{03060B76-7135-4677-B899-7904DD21C1BE}" type="presParOf" srcId="{A334E960-4AF1-4CC9-B5CD-B7361464A8D4}" destId="{AF2436CB-48A5-4516-B24E-9842348C71B2}" srcOrd="2" destOrd="0" presId="urn:microsoft.com/office/officeart/2018/2/layout/IconLabelList"/>
    <dgm:cxn modelId="{22749E7C-EC24-464B-9E03-D587300B4338}" type="presParOf" srcId="{9F097505-C6CA-43E1-B7A8-DE78C68346C0}" destId="{730685B5-4277-474A-98B3-AFE829EBF9B6}" srcOrd="5" destOrd="0" presId="urn:microsoft.com/office/officeart/2018/2/layout/IconLabelList"/>
    <dgm:cxn modelId="{0BB57619-EF76-4D58-8896-4B2B41FF305F}" type="presParOf" srcId="{9F097505-C6CA-43E1-B7A8-DE78C68346C0}" destId="{F7E08BF4-0D38-4CA0-8454-0F377078A544}" srcOrd="6" destOrd="0" presId="urn:microsoft.com/office/officeart/2018/2/layout/IconLabelList"/>
    <dgm:cxn modelId="{D2CF2FB9-F7AB-43C5-ACB4-176C34819D66}" type="presParOf" srcId="{F7E08BF4-0D38-4CA0-8454-0F377078A544}" destId="{4B49EE4B-4DC4-4ED9-A866-0B5A2BEE2EFA}" srcOrd="0" destOrd="0" presId="urn:microsoft.com/office/officeart/2018/2/layout/IconLabelList"/>
    <dgm:cxn modelId="{1563AC43-0402-4472-B17D-5059DACA9056}" type="presParOf" srcId="{F7E08BF4-0D38-4CA0-8454-0F377078A544}" destId="{65AC3DA0-91E6-41F8-8FD3-70A408477788}" srcOrd="1" destOrd="0" presId="urn:microsoft.com/office/officeart/2018/2/layout/IconLabelList"/>
    <dgm:cxn modelId="{928B5ED9-3A54-4D87-BAE1-12F38D307ADF}" type="presParOf" srcId="{F7E08BF4-0D38-4CA0-8454-0F377078A544}" destId="{DA46CBAC-0F80-4D12-ADC3-B454A5FAEA45}" srcOrd="2" destOrd="0" presId="urn:microsoft.com/office/officeart/2018/2/layout/IconLabelList"/>
    <dgm:cxn modelId="{BBE3A632-65A4-4CC5-AE9B-57DF24C4A683}" type="presParOf" srcId="{9F097505-C6CA-43E1-B7A8-DE78C68346C0}" destId="{CF00F00A-65E4-4848-B8AD-4F65CBBB5E46}" srcOrd="7" destOrd="0" presId="urn:microsoft.com/office/officeart/2018/2/layout/IconLabelList"/>
    <dgm:cxn modelId="{46B757CF-BD4E-493D-89DF-47F297EDB9DB}" type="presParOf" srcId="{9F097505-C6CA-43E1-B7A8-DE78C68346C0}" destId="{ABDA7621-B246-49F8-82E1-4054DA7CDED1}" srcOrd="8" destOrd="0" presId="urn:microsoft.com/office/officeart/2018/2/layout/IconLabelList"/>
    <dgm:cxn modelId="{46D9C7E0-9388-489E-B1D4-BEB13B72F249}" type="presParOf" srcId="{ABDA7621-B246-49F8-82E1-4054DA7CDED1}" destId="{0DC3331E-72BA-439E-B9F4-526A94248552}" srcOrd="0" destOrd="0" presId="urn:microsoft.com/office/officeart/2018/2/layout/IconLabelList"/>
    <dgm:cxn modelId="{BDB87037-753F-483C-AC37-BB2E6FDEB1D0}" type="presParOf" srcId="{ABDA7621-B246-49F8-82E1-4054DA7CDED1}" destId="{189EF9B7-6DC6-4862-9DDB-E804B33F1661}" srcOrd="1" destOrd="0" presId="urn:microsoft.com/office/officeart/2018/2/layout/IconLabelList"/>
    <dgm:cxn modelId="{621A7625-786D-46C5-A39E-C12795C45506}" type="presParOf" srcId="{ABDA7621-B246-49F8-82E1-4054DA7CDED1}" destId="{10CAB4C6-FC03-46F9-9C19-4E539ABCD1F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163EF-7C19-4E5D-85C5-DC0418CF739D}"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62AEA0C8-6237-4A84-96A4-B763BA51D5D3}">
      <dgm:prSet/>
      <dgm:spPr/>
      <dgm:t>
        <a:bodyPr/>
        <a:lstStyle/>
        <a:p>
          <a:pPr>
            <a:lnSpc>
              <a:spcPct val="100000"/>
            </a:lnSpc>
          </a:pPr>
          <a:r>
            <a:rPr lang="en-GB"/>
            <a:t>Computational Complexity: Its reliance on numerous decision trees leads to slower prediction times, increasing computational demands.</a:t>
          </a:r>
          <a:endParaRPr lang="en-US"/>
        </a:p>
      </dgm:t>
    </dgm:pt>
    <dgm:pt modelId="{3C974C34-E784-43BD-A88A-3A696D8834DE}" type="parTrans" cxnId="{6AC255A2-A0AE-467C-B49C-E5AB49E5D46A}">
      <dgm:prSet/>
      <dgm:spPr/>
      <dgm:t>
        <a:bodyPr/>
        <a:lstStyle/>
        <a:p>
          <a:endParaRPr lang="en-US"/>
        </a:p>
      </dgm:t>
    </dgm:pt>
    <dgm:pt modelId="{FF67BE6E-8A67-4615-A8BB-4A2966465D96}" type="sibTrans" cxnId="{6AC255A2-A0AE-467C-B49C-E5AB49E5D46A}">
      <dgm:prSet/>
      <dgm:spPr/>
      <dgm:t>
        <a:bodyPr/>
        <a:lstStyle/>
        <a:p>
          <a:pPr>
            <a:lnSpc>
              <a:spcPct val="100000"/>
            </a:lnSpc>
          </a:pPr>
          <a:endParaRPr lang="en-US"/>
        </a:p>
      </dgm:t>
    </dgm:pt>
    <dgm:pt modelId="{EF5E510A-D811-41CA-892B-F9505179E197}">
      <dgm:prSet/>
      <dgm:spPr/>
      <dgm:t>
        <a:bodyPr/>
        <a:lstStyle/>
        <a:p>
          <a:pPr>
            <a:lnSpc>
              <a:spcPct val="100000"/>
            </a:lnSpc>
          </a:pPr>
          <a:r>
            <a:rPr lang="en-GB"/>
            <a:t>Interpretability: Random Forest models are less intuitive to interpret compared to single decision trees, making it challenging to grasp feature contributions.</a:t>
          </a:r>
          <a:endParaRPr lang="en-US"/>
        </a:p>
      </dgm:t>
    </dgm:pt>
    <dgm:pt modelId="{7C850E54-DF60-4A20-B4F1-D78DBEB357D8}" type="parTrans" cxnId="{D43E1293-54B0-457F-BA31-B7460C0742F0}">
      <dgm:prSet/>
      <dgm:spPr/>
      <dgm:t>
        <a:bodyPr/>
        <a:lstStyle/>
        <a:p>
          <a:endParaRPr lang="en-US"/>
        </a:p>
      </dgm:t>
    </dgm:pt>
    <dgm:pt modelId="{A17C7183-FE0F-4A2F-8035-E23609F77D4D}" type="sibTrans" cxnId="{D43E1293-54B0-457F-BA31-B7460C0742F0}">
      <dgm:prSet/>
      <dgm:spPr/>
      <dgm:t>
        <a:bodyPr/>
        <a:lstStyle/>
        <a:p>
          <a:endParaRPr lang="en-US"/>
        </a:p>
      </dgm:t>
    </dgm:pt>
    <dgm:pt modelId="{D5AEEA2C-5F5F-486D-9330-E17D9E6F64E7}" type="pres">
      <dgm:prSet presAssocID="{EAA163EF-7C19-4E5D-85C5-DC0418CF739D}" presName="root" presStyleCnt="0">
        <dgm:presLayoutVars>
          <dgm:dir/>
          <dgm:resizeHandles val="exact"/>
        </dgm:presLayoutVars>
      </dgm:prSet>
      <dgm:spPr/>
    </dgm:pt>
    <dgm:pt modelId="{7BC4623B-050E-4205-9D61-6C6202C79332}" type="pres">
      <dgm:prSet presAssocID="{EAA163EF-7C19-4E5D-85C5-DC0418CF739D}" presName="container" presStyleCnt="0">
        <dgm:presLayoutVars>
          <dgm:dir/>
          <dgm:resizeHandles val="exact"/>
        </dgm:presLayoutVars>
      </dgm:prSet>
      <dgm:spPr/>
    </dgm:pt>
    <dgm:pt modelId="{6ABFDB1C-11CC-498A-A23E-0006733128FA}" type="pres">
      <dgm:prSet presAssocID="{62AEA0C8-6237-4A84-96A4-B763BA51D5D3}" presName="compNode" presStyleCnt="0"/>
      <dgm:spPr/>
    </dgm:pt>
    <dgm:pt modelId="{3F60C77D-5E94-43A4-86DB-F4B8FAAF455D}" type="pres">
      <dgm:prSet presAssocID="{62AEA0C8-6237-4A84-96A4-B763BA51D5D3}" presName="iconBgRect" presStyleLbl="bgShp" presStyleIdx="0" presStyleCnt="2"/>
      <dgm:spPr/>
    </dgm:pt>
    <dgm:pt modelId="{B4CD5377-6711-4AA0-B70E-343FE163E069}" type="pres">
      <dgm:prSet presAssocID="{62AEA0C8-6237-4A84-96A4-B763BA51D5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A92756CE-AF21-4F66-B4B6-1C6D9F3DBA24}" type="pres">
      <dgm:prSet presAssocID="{62AEA0C8-6237-4A84-96A4-B763BA51D5D3}" presName="spaceRect" presStyleCnt="0"/>
      <dgm:spPr/>
    </dgm:pt>
    <dgm:pt modelId="{70936E92-0A76-4431-923E-E1E6F96AECD2}" type="pres">
      <dgm:prSet presAssocID="{62AEA0C8-6237-4A84-96A4-B763BA51D5D3}" presName="textRect" presStyleLbl="revTx" presStyleIdx="0" presStyleCnt="2">
        <dgm:presLayoutVars>
          <dgm:chMax val="1"/>
          <dgm:chPref val="1"/>
        </dgm:presLayoutVars>
      </dgm:prSet>
      <dgm:spPr/>
    </dgm:pt>
    <dgm:pt modelId="{0E135B29-5419-4252-934B-3997DD538DAC}" type="pres">
      <dgm:prSet presAssocID="{FF67BE6E-8A67-4615-A8BB-4A2966465D96}" presName="sibTrans" presStyleLbl="sibTrans2D1" presStyleIdx="0" presStyleCnt="0"/>
      <dgm:spPr/>
    </dgm:pt>
    <dgm:pt modelId="{B70A2200-E047-4883-AA41-3EA4E71616BA}" type="pres">
      <dgm:prSet presAssocID="{EF5E510A-D811-41CA-892B-F9505179E197}" presName="compNode" presStyleCnt="0"/>
      <dgm:spPr/>
    </dgm:pt>
    <dgm:pt modelId="{9811C533-7A50-4FAD-A907-729DF0859089}" type="pres">
      <dgm:prSet presAssocID="{EF5E510A-D811-41CA-892B-F9505179E197}" presName="iconBgRect" presStyleLbl="bgShp" presStyleIdx="1" presStyleCnt="2"/>
      <dgm:spPr/>
    </dgm:pt>
    <dgm:pt modelId="{3C5AC023-B9CF-4670-BA7C-1F4DB1593F6F}" type="pres">
      <dgm:prSet presAssocID="{EF5E510A-D811-41CA-892B-F9505179E1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13F88609-BD96-4C78-AE3F-6DFC85253382}" type="pres">
      <dgm:prSet presAssocID="{EF5E510A-D811-41CA-892B-F9505179E197}" presName="spaceRect" presStyleCnt="0"/>
      <dgm:spPr/>
    </dgm:pt>
    <dgm:pt modelId="{6FC22DF5-CFD4-46FC-A368-3AFA7CC39A0E}" type="pres">
      <dgm:prSet presAssocID="{EF5E510A-D811-41CA-892B-F9505179E197}" presName="textRect" presStyleLbl="revTx" presStyleIdx="1" presStyleCnt="2">
        <dgm:presLayoutVars>
          <dgm:chMax val="1"/>
          <dgm:chPref val="1"/>
        </dgm:presLayoutVars>
      </dgm:prSet>
      <dgm:spPr/>
    </dgm:pt>
  </dgm:ptLst>
  <dgm:cxnLst>
    <dgm:cxn modelId="{72EF1015-ADB3-8046-BFC0-5BF3AC7EFAB5}" type="presOf" srcId="{FF67BE6E-8A67-4615-A8BB-4A2966465D96}" destId="{0E135B29-5419-4252-934B-3997DD538DAC}" srcOrd="0" destOrd="0" presId="urn:microsoft.com/office/officeart/2018/2/layout/IconCircleList"/>
    <dgm:cxn modelId="{B408F84E-51D2-3945-AAD5-A152D9A0CFBD}" type="presOf" srcId="{EF5E510A-D811-41CA-892B-F9505179E197}" destId="{6FC22DF5-CFD4-46FC-A368-3AFA7CC39A0E}" srcOrd="0" destOrd="0" presId="urn:microsoft.com/office/officeart/2018/2/layout/IconCircleList"/>
    <dgm:cxn modelId="{E271478D-FD0F-2E48-AF68-0EF60143C851}" type="presOf" srcId="{62AEA0C8-6237-4A84-96A4-B763BA51D5D3}" destId="{70936E92-0A76-4431-923E-E1E6F96AECD2}" srcOrd="0" destOrd="0" presId="urn:microsoft.com/office/officeart/2018/2/layout/IconCircleList"/>
    <dgm:cxn modelId="{D43E1293-54B0-457F-BA31-B7460C0742F0}" srcId="{EAA163EF-7C19-4E5D-85C5-DC0418CF739D}" destId="{EF5E510A-D811-41CA-892B-F9505179E197}" srcOrd="1" destOrd="0" parTransId="{7C850E54-DF60-4A20-B4F1-D78DBEB357D8}" sibTransId="{A17C7183-FE0F-4A2F-8035-E23609F77D4D}"/>
    <dgm:cxn modelId="{6AC255A2-A0AE-467C-B49C-E5AB49E5D46A}" srcId="{EAA163EF-7C19-4E5D-85C5-DC0418CF739D}" destId="{62AEA0C8-6237-4A84-96A4-B763BA51D5D3}" srcOrd="0" destOrd="0" parTransId="{3C974C34-E784-43BD-A88A-3A696D8834DE}" sibTransId="{FF67BE6E-8A67-4615-A8BB-4A2966465D96}"/>
    <dgm:cxn modelId="{E79C91FF-6B26-BF44-86CF-3C351B8ED7D8}" type="presOf" srcId="{EAA163EF-7C19-4E5D-85C5-DC0418CF739D}" destId="{D5AEEA2C-5F5F-486D-9330-E17D9E6F64E7}" srcOrd="0" destOrd="0" presId="urn:microsoft.com/office/officeart/2018/2/layout/IconCircleList"/>
    <dgm:cxn modelId="{F36B215F-C10C-674F-8D9E-C077A2A96361}" type="presParOf" srcId="{D5AEEA2C-5F5F-486D-9330-E17D9E6F64E7}" destId="{7BC4623B-050E-4205-9D61-6C6202C79332}" srcOrd="0" destOrd="0" presId="urn:microsoft.com/office/officeart/2018/2/layout/IconCircleList"/>
    <dgm:cxn modelId="{5FB1FAAB-221F-9746-94C0-C30CDE40E161}" type="presParOf" srcId="{7BC4623B-050E-4205-9D61-6C6202C79332}" destId="{6ABFDB1C-11CC-498A-A23E-0006733128FA}" srcOrd="0" destOrd="0" presId="urn:microsoft.com/office/officeart/2018/2/layout/IconCircleList"/>
    <dgm:cxn modelId="{37D8A52E-1301-FC4F-94DF-C2BD78455DA2}" type="presParOf" srcId="{6ABFDB1C-11CC-498A-A23E-0006733128FA}" destId="{3F60C77D-5E94-43A4-86DB-F4B8FAAF455D}" srcOrd="0" destOrd="0" presId="urn:microsoft.com/office/officeart/2018/2/layout/IconCircleList"/>
    <dgm:cxn modelId="{00D8025C-EB1E-BE49-80D5-13A8C486CFBB}" type="presParOf" srcId="{6ABFDB1C-11CC-498A-A23E-0006733128FA}" destId="{B4CD5377-6711-4AA0-B70E-343FE163E069}" srcOrd="1" destOrd="0" presId="urn:microsoft.com/office/officeart/2018/2/layout/IconCircleList"/>
    <dgm:cxn modelId="{CE493B9B-731B-4849-A921-61A4C419641B}" type="presParOf" srcId="{6ABFDB1C-11CC-498A-A23E-0006733128FA}" destId="{A92756CE-AF21-4F66-B4B6-1C6D9F3DBA24}" srcOrd="2" destOrd="0" presId="urn:microsoft.com/office/officeart/2018/2/layout/IconCircleList"/>
    <dgm:cxn modelId="{28A07B67-1C6D-6840-94DB-FC75DB912809}" type="presParOf" srcId="{6ABFDB1C-11CC-498A-A23E-0006733128FA}" destId="{70936E92-0A76-4431-923E-E1E6F96AECD2}" srcOrd="3" destOrd="0" presId="urn:microsoft.com/office/officeart/2018/2/layout/IconCircleList"/>
    <dgm:cxn modelId="{F806F528-4E65-2844-BE0B-98364D21ACA8}" type="presParOf" srcId="{7BC4623B-050E-4205-9D61-6C6202C79332}" destId="{0E135B29-5419-4252-934B-3997DD538DAC}" srcOrd="1" destOrd="0" presId="urn:microsoft.com/office/officeart/2018/2/layout/IconCircleList"/>
    <dgm:cxn modelId="{1BE431E2-9CA3-5F4D-AF72-C43133336467}" type="presParOf" srcId="{7BC4623B-050E-4205-9D61-6C6202C79332}" destId="{B70A2200-E047-4883-AA41-3EA4E71616BA}" srcOrd="2" destOrd="0" presId="urn:microsoft.com/office/officeart/2018/2/layout/IconCircleList"/>
    <dgm:cxn modelId="{FB92C211-994C-C248-9BED-4BCBFA0C6C3C}" type="presParOf" srcId="{B70A2200-E047-4883-AA41-3EA4E71616BA}" destId="{9811C533-7A50-4FAD-A907-729DF0859089}" srcOrd="0" destOrd="0" presId="urn:microsoft.com/office/officeart/2018/2/layout/IconCircleList"/>
    <dgm:cxn modelId="{07136D2B-F312-484D-A56C-FB3FF83A8F13}" type="presParOf" srcId="{B70A2200-E047-4883-AA41-3EA4E71616BA}" destId="{3C5AC023-B9CF-4670-BA7C-1F4DB1593F6F}" srcOrd="1" destOrd="0" presId="urn:microsoft.com/office/officeart/2018/2/layout/IconCircleList"/>
    <dgm:cxn modelId="{10CE72FF-A38A-BA4E-8579-EDC2638F65FB}" type="presParOf" srcId="{B70A2200-E047-4883-AA41-3EA4E71616BA}" destId="{13F88609-BD96-4C78-AE3F-6DFC85253382}" srcOrd="2" destOrd="0" presId="urn:microsoft.com/office/officeart/2018/2/layout/IconCircleList"/>
    <dgm:cxn modelId="{D0F128BA-2320-604C-80A8-46FAF9608194}" type="presParOf" srcId="{B70A2200-E047-4883-AA41-3EA4E71616BA}" destId="{6FC22DF5-CFD4-46FC-A368-3AFA7CC39A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16CBF9-87F4-4F6C-A46E-9CED3D1EF907}"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5C3E575-69B8-4467-BEAA-2610C5AE17EF}">
      <dgm:prSet/>
      <dgm:spPr/>
      <dgm:t>
        <a:bodyPr/>
        <a:lstStyle/>
        <a:p>
          <a:r>
            <a:rPr lang="en-GB"/>
            <a:t>A confusion matrix is a table that is often used to evaluate the performance of a classification model. It compares the actual values of the target variable with the values predicted by the model. Here's a brief overview:</a:t>
          </a:r>
          <a:endParaRPr lang="en-US"/>
        </a:p>
      </dgm:t>
    </dgm:pt>
    <dgm:pt modelId="{419D313E-2B29-4E18-ABF5-1AA5AF031EAE}" type="parTrans" cxnId="{18E5B70A-3473-4622-B424-364AA4176423}">
      <dgm:prSet/>
      <dgm:spPr/>
      <dgm:t>
        <a:bodyPr/>
        <a:lstStyle/>
        <a:p>
          <a:endParaRPr lang="en-US"/>
        </a:p>
      </dgm:t>
    </dgm:pt>
    <dgm:pt modelId="{AB202AC3-46AB-4023-8179-5723AAD08104}" type="sibTrans" cxnId="{18E5B70A-3473-4622-B424-364AA4176423}">
      <dgm:prSet/>
      <dgm:spPr/>
      <dgm:t>
        <a:bodyPr/>
        <a:lstStyle/>
        <a:p>
          <a:endParaRPr lang="en-US"/>
        </a:p>
      </dgm:t>
    </dgm:pt>
    <dgm:pt modelId="{2C551C0E-FE98-4414-ADB4-79D94DF10AF2}">
      <dgm:prSet/>
      <dgm:spPr/>
      <dgm:t>
        <a:bodyPr/>
        <a:lstStyle/>
        <a:p>
          <a:r>
            <a:rPr lang="en-GB"/>
            <a:t>True Positives (TP): The cases where the model correctly predicts the positive class.</a:t>
          </a:r>
          <a:endParaRPr lang="en-US"/>
        </a:p>
      </dgm:t>
    </dgm:pt>
    <dgm:pt modelId="{976137B6-9D0E-494A-9620-4BD3AA594056}" type="parTrans" cxnId="{2AA45CD8-1580-4F29-A428-C7745BAB9577}">
      <dgm:prSet/>
      <dgm:spPr/>
      <dgm:t>
        <a:bodyPr/>
        <a:lstStyle/>
        <a:p>
          <a:endParaRPr lang="en-US"/>
        </a:p>
      </dgm:t>
    </dgm:pt>
    <dgm:pt modelId="{9925C3C5-0CEB-4C23-B551-74D6773A8376}" type="sibTrans" cxnId="{2AA45CD8-1580-4F29-A428-C7745BAB9577}">
      <dgm:prSet/>
      <dgm:spPr/>
      <dgm:t>
        <a:bodyPr/>
        <a:lstStyle/>
        <a:p>
          <a:endParaRPr lang="en-US"/>
        </a:p>
      </dgm:t>
    </dgm:pt>
    <dgm:pt modelId="{817ED96F-A64A-4482-9310-49C9B682DD99}">
      <dgm:prSet/>
      <dgm:spPr/>
      <dgm:t>
        <a:bodyPr/>
        <a:lstStyle/>
        <a:p>
          <a:r>
            <a:rPr lang="en-GB"/>
            <a:t>True Negatives (TN): The cases where the model correctly predicts the negative class.</a:t>
          </a:r>
          <a:endParaRPr lang="en-US"/>
        </a:p>
      </dgm:t>
    </dgm:pt>
    <dgm:pt modelId="{F51DD43A-2F62-44D5-B6F7-3779F21B6766}" type="parTrans" cxnId="{D544BA77-0A88-4FF7-B444-39D4DD7CAE58}">
      <dgm:prSet/>
      <dgm:spPr/>
      <dgm:t>
        <a:bodyPr/>
        <a:lstStyle/>
        <a:p>
          <a:endParaRPr lang="en-US"/>
        </a:p>
      </dgm:t>
    </dgm:pt>
    <dgm:pt modelId="{FCD96281-64A6-4022-B893-5CC202BB90C3}" type="sibTrans" cxnId="{D544BA77-0A88-4FF7-B444-39D4DD7CAE58}">
      <dgm:prSet/>
      <dgm:spPr/>
      <dgm:t>
        <a:bodyPr/>
        <a:lstStyle/>
        <a:p>
          <a:endParaRPr lang="en-US"/>
        </a:p>
      </dgm:t>
    </dgm:pt>
    <dgm:pt modelId="{41CADFCC-A68E-4424-8BD1-78E38564E872}">
      <dgm:prSet/>
      <dgm:spPr/>
      <dgm:t>
        <a:bodyPr/>
        <a:lstStyle/>
        <a:p>
          <a:r>
            <a:rPr lang="en-GB"/>
            <a:t>False Positives (FP): The cases where the model incorrectly predicts the positive class (Type I error).</a:t>
          </a:r>
          <a:endParaRPr lang="en-US"/>
        </a:p>
      </dgm:t>
    </dgm:pt>
    <dgm:pt modelId="{9533597A-150C-44F2-8279-723041AB91DF}" type="parTrans" cxnId="{04497ECE-18C8-4D79-A73F-D60E92E3F8DD}">
      <dgm:prSet/>
      <dgm:spPr/>
      <dgm:t>
        <a:bodyPr/>
        <a:lstStyle/>
        <a:p>
          <a:endParaRPr lang="en-US"/>
        </a:p>
      </dgm:t>
    </dgm:pt>
    <dgm:pt modelId="{3EDA17EE-82CF-4FA6-B973-6F6AF0A33CD7}" type="sibTrans" cxnId="{04497ECE-18C8-4D79-A73F-D60E92E3F8DD}">
      <dgm:prSet/>
      <dgm:spPr/>
      <dgm:t>
        <a:bodyPr/>
        <a:lstStyle/>
        <a:p>
          <a:endParaRPr lang="en-US"/>
        </a:p>
      </dgm:t>
    </dgm:pt>
    <dgm:pt modelId="{0C341B83-5782-4A18-9E7C-A18AF6A0381C}">
      <dgm:prSet/>
      <dgm:spPr/>
      <dgm:t>
        <a:bodyPr/>
        <a:lstStyle/>
        <a:p>
          <a:r>
            <a:rPr lang="en-GB"/>
            <a:t>False Negatives (FN): The cases where the model incorrectly predicts the negative class (Type II error).</a:t>
          </a:r>
          <a:endParaRPr lang="en-US"/>
        </a:p>
      </dgm:t>
    </dgm:pt>
    <dgm:pt modelId="{83979993-4DBA-4B5A-BA45-793C1CBE9161}" type="parTrans" cxnId="{63B5F919-C6D8-4299-A5E3-3244FE358D01}">
      <dgm:prSet/>
      <dgm:spPr/>
      <dgm:t>
        <a:bodyPr/>
        <a:lstStyle/>
        <a:p>
          <a:endParaRPr lang="en-US"/>
        </a:p>
      </dgm:t>
    </dgm:pt>
    <dgm:pt modelId="{F49BB9F9-6630-4A5D-92C3-FC2DC5723058}" type="sibTrans" cxnId="{63B5F919-C6D8-4299-A5E3-3244FE358D01}">
      <dgm:prSet/>
      <dgm:spPr/>
      <dgm:t>
        <a:bodyPr/>
        <a:lstStyle/>
        <a:p>
          <a:endParaRPr lang="en-US"/>
        </a:p>
      </dgm:t>
    </dgm:pt>
    <dgm:pt modelId="{CC1F9DE8-D437-6746-8DA7-9508C30B01D6}" type="pres">
      <dgm:prSet presAssocID="{D716CBF9-87F4-4F6C-A46E-9CED3D1EF907}" presName="outerComposite" presStyleCnt="0">
        <dgm:presLayoutVars>
          <dgm:chMax val="5"/>
          <dgm:dir/>
          <dgm:resizeHandles val="exact"/>
        </dgm:presLayoutVars>
      </dgm:prSet>
      <dgm:spPr/>
    </dgm:pt>
    <dgm:pt modelId="{42D23FEF-CE72-5546-949A-FA745569AC3F}" type="pres">
      <dgm:prSet presAssocID="{D716CBF9-87F4-4F6C-A46E-9CED3D1EF907}" presName="dummyMaxCanvas" presStyleCnt="0">
        <dgm:presLayoutVars/>
      </dgm:prSet>
      <dgm:spPr/>
    </dgm:pt>
    <dgm:pt modelId="{ED4D7583-1428-4344-992C-DB33D7A43C3D}" type="pres">
      <dgm:prSet presAssocID="{D716CBF9-87F4-4F6C-A46E-9CED3D1EF907}" presName="FiveNodes_1" presStyleLbl="node1" presStyleIdx="0" presStyleCnt="5">
        <dgm:presLayoutVars>
          <dgm:bulletEnabled val="1"/>
        </dgm:presLayoutVars>
      </dgm:prSet>
      <dgm:spPr/>
    </dgm:pt>
    <dgm:pt modelId="{32E1DADD-EE60-614B-8BD5-388D0164A58D}" type="pres">
      <dgm:prSet presAssocID="{D716CBF9-87F4-4F6C-A46E-9CED3D1EF907}" presName="FiveNodes_2" presStyleLbl="node1" presStyleIdx="1" presStyleCnt="5">
        <dgm:presLayoutVars>
          <dgm:bulletEnabled val="1"/>
        </dgm:presLayoutVars>
      </dgm:prSet>
      <dgm:spPr/>
    </dgm:pt>
    <dgm:pt modelId="{2EEB4674-D52A-D14A-8FE5-1307346CFF57}" type="pres">
      <dgm:prSet presAssocID="{D716CBF9-87F4-4F6C-A46E-9CED3D1EF907}" presName="FiveNodes_3" presStyleLbl="node1" presStyleIdx="2" presStyleCnt="5">
        <dgm:presLayoutVars>
          <dgm:bulletEnabled val="1"/>
        </dgm:presLayoutVars>
      </dgm:prSet>
      <dgm:spPr/>
    </dgm:pt>
    <dgm:pt modelId="{8A5CBE54-1706-8A4A-9723-19B04A8E7ADC}" type="pres">
      <dgm:prSet presAssocID="{D716CBF9-87F4-4F6C-A46E-9CED3D1EF907}" presName="FiveNodes_4" presStyleLbl="node1" presStyleIdx="3" presStyleCnt="5">
        <dgm:presLayoutVars>
          <dgm:bulletEnabled val="1"/>
        </dgm:presLayoutVars>
      </dgm:prSet>
      <dgm:spPr/>
    </dgm:pt>
    <dgm:pt modelId="{DD893CDD-2AC0-6E4E-99A7-6F394B2F6ECA}" type="pres">
      <dgm:prSet presAssocID="{D716CBF9-87F4-4F6C-A46E-9CED3D1EF907}" presName="FiveNodes_5" presStyleLbl="node1" presStyleIdx="4" presStyleCnt="5">
        <dgm:presLayoutVars>
          <dgm:bulletEnabled val="1"/>
        </dgm:presLayoutVars>
      </dgm:prSet>
      <dgm:spPr/>
    </dgm:pt>
    <dgm:pt modelId="{28D6D69D-837C-CC4C-994C-25914D2BD512}" type="pres">
      <dgm:prSet presAssocID="{D716CBF9-87F4-4F6C-A46E-9CED3D1EF907}" presName="FiveConn_1-2" presStyleLbl="fgAccFollowNode1" presStyleIdx="0" presStyleCnt="4">
        <dgm:presLayoutVars>
          <dgm:bulletEnabled val="1"/>
        </dgm:presLayoutVars>
      </dgm:prSet>
      <dgm:spPr/>
    </dgm:pt>
    <dgm:pt modelId="{D48880A5-2DD9-B745-9427-C623C3AA5F3E}" type="pres">
      <dgm:prSet presAssocID="{D716CBF9-87F4-4F6C-A46E-9CED3D1EF907}" presName="FiveConn_2-3" presStyleLbl="fgAccFollowNode1" presStyleIdx="1" presStyleCnt="4">
        <dgm:presLayoutVars>
          <dgm:bulletEnabled val="1"/>
        </dgm:presLayoutVars>
      </dgm:prSet>
      <dgm:spPr/>
    </dgm:pt>
    <dgm:pt modelId="{92D27E54-BB3B-7E40-92DE-BE03A0E7A05A}" type="pres">
      <dgm:prSet presAssocID="{D716CBF9-87F4-4F6C-A46E-9CED3D1EF907}" presName="FiveConn_3-4" presStyleLbl="fgAccFollowNode1" presStyleIdx="2" presStyleCnt="4">
        <dgm:presLayoutVars>
          <dgm:bulletEnabled val="1"/>
        </dgm:presLayoutVars>
      </dgm:prSet>
      <dgm:spPr/>
    </dgm:pt>
    <dgm:pt modelId="{6811EC05-B29B-F84E-8671-28E02CFE0041}" type="pres">
      <dgm:prSet presAssocID="{D716CBF9-87F4-4F6C-A46E-9CED3D1EF907}" presName="FiveConn_4-5" presStyleLbl="fgAccFollowNode1" presStyleIdx="3" presStyleCnt="4">
        <dgm:presLayoutVars>
          <dgm:bulletEnabled val="1"/>
        </dgm:presLayoutVars>
      </dgm:prSet>
      <dgm:spPr/>
    </dgm:pt>
    <dgm:pt modelId="{897E2D2F-CEE9-3B42-A550-A8E1A7C18B6A}" type="pres">
      <dgm:prSet presAssocID="{D716CBF9-87F4-4F6C-A46E-9CED3D1EF907}" presName="FiveNodes_1_text" presStyleLbl="node1" presStyleIdx="4" presStyleCnt="5">
        <dgm:presLayoutVars>
          <dgm:bulletEnabled val="1"/>
        </dgm:presLayoutVars>
      </dgm:prSet>
      <dgm:spPr/>
    </dgm:pt>
    <dgm:pt modelId="{5F3673D8-4973-194E-91AC-1954EAAA6214}" type="pres">
      <dgm:prSet presAssocID="{D716CBF9-87F4-4F6C-A46E-9CED3D1EF907}" presName="FiveNodes_2_text" presStyleLbl="node1" presStyleIdx="4" presStyleCnt="5">
        <dgm:presLayoutVars>
          <dgm:bulletEnabled val="1"/>
        </dgm:presLayoutVars>
      </dgm:prSet>
      <dgm:spPr/>
    </dgm:pt>
    <dgm:pt modelId="{AD56411E-BA24-3A48-8C70-0CE69D92D2E9}" type="pres">
      <dgm:prSet presAssocID="{D716CBF9-87F4-4F6C-A46E-9CED3D1EF907}" presName="FiveNodes_3_text" presStyleLbl="node1" presStyleIdx="4" presStyleCnt="5">
        <dgm:presLayoutVars>
          <dgm:bulletEnabled val="1"/>
        </dgm:presLayoutVars>
      </dgm:prSet>
      <dgm:spPr/>
    </dgm:pt>
    <dgm:pt modelId="{DAC9A770-447E-294E-8E27-BAF31AED232B}" type="pres">
      <dgm:prSet presAssocID="{D716CBF9-87F4-4F6C-A46E-9CED3D1EF907}" presName="FiveNodes_4_text" presStyleLbl="node1" presStyleIdx="4" presStyleCnt="5">
        <dgm:presLayoutVars>
          <dgm:bulletEnabled val="1"/>
        </dgm:presLayoutVars>
      </dgm:prSet>
      <dgm:spPr/>
    </dgm:pt>
    <dgm:pt modelId="{D046A67C-DA49-194A-96B1-84B34B1230E8}" type="pres">
      <dgm:prSet presAssocID="{D716CBF9-87F4-4F6C-A46E-9CED3D1EF907}" presName="FiveNodes_5_text" presStyleLbl="node1" presStyleIdx="4" presStyleCnt="5">
        <dgm:presLayoutVars>
          <dgm:bulletEnabled val="1"/>
        </dgm:presLayoutVars>
      </dgm:prSet>
      <dgm:spPr/>
    </dgm:pt>
  </dgm:ptLst>
  <dgm:cxnLst>
    <dgm:cxn modelId="{C7669E08-26B0-FD4B-A517-3CF6FEF56682}" type="presOf" srcId="{2C551C0E-FE98-4414-ADB4-79D94DF10AF2}" destId="{32E1DADD-EE60-614B-8BD5-388D0164A58D}" srcOrd="0" destOrd="0" presId="urn:microsoft.com/office/officeart/2005/8/layout/vProcess5"/>
    <dgm:cxn modelId="{60BE610A-B606-FC48-A889-B554BEF694D8}" type="presOf" srcId="{FCD96281-64A6-4022-B893-5CC202BB90C3}" destId="{92D27E54-BB3B-7E40-92DE-BE03A0E7A05A}" srcOrd="0" destOrd="0" presId="urn:microsoft.com/office/officeart/2005/8/layout/vProcess5"/>
    <dgm:cxn modelId="{18E5B70A-3473-4622-B424-364AA4176423}" srcId="{D716CBF9-87F4-4F6C-A46E-9CED3D1EF907}" destId="{E5C3E575-69B8-4467-BEAA-2610C5AE17EF}" srcOrd="0" destOrd="0" parTransId="{419D313E-2B29-4E18-ABF5-1AA5AF031EAE}" sibTransId="{AB202AC3-46AB-4023-8179-5723AAD08104}"/>
    <dgm:cxn modelId="{E57E7813-7E19-7941-8D1F-55D67667D47A}" type="presOf" srcId="{9925C3C5-0CEB-4C23-B551-74D6773A8376}" destId="{D48880A5-2DD9-B745-9427-C623C3AA5F3E}" srcOrd="0" destOrd="0" presId="urn:microsoft.com/office/officeart/2005/8/layout/vProcess5"/>
    <dgm:cxn modelId="{63B5F919-C6D8-4299-A5E3-3244FE358D01}" srcId="{D716CBF9-87F4-4F6C-A46E-9CED3D1EF907}" destId="{0C341B83-5782-4A18-9E7C-A18AF6A0381C}" srcOrd="4" destOrd="0" parTransId="{83979993-4DBA-4B5A-BA45-793C1CBE9161}" sibTransId="{F49BB9F9-6630-4A5D-92C3-FC2DC5723058}"/>
    <dgm:cxn modelId="{286A8043-B577-6941-AAF4-53EB337E38D5}" type="presOf" srcId="{E5C3E575-69B8-4467-BEAA-2610C5AE17EF}" destId="{ED4D7583-1428-4344-992C-DB33D7A43C3D}" srcOrd="0" destOrd="0" presId="urn:microsoft.com/office/officeart/2005/8/layout/vProcess5"/>
    <dgm:cxn modelId="{0434A668-7F55-0E44-B744-7C44086652EF}" type="presOf" srcId="{E5C3E575-69B8-4467-BEAA-2610C5AE17EF}" destId="{897E2D2F-CEE9-3B42-A550-A8E1A7C18B6A}" srcOrd="1" destOrd="0" presId="urn:microsoft.com/office/officeart/2005/8/layout/vProcess5"/>
    <dgm:cxn modelId="{9063F96B-FB36-424C-B171-AD9B25AF49C0}" type="presOf" srcId="{41CADFCC-A68E-4424-8BD1-78E38564E872}" destId="{DAC9A770-447E-294E-8E27-BAF31AED232B}" srcOrd="1" destOrd="0" presId="urn:microsoft.com/office/officeart/2005/8/layout/vProcess5"/>
    <dgm:cxn modelId="{D544BA77-0A88-4FF7-B444-39D4DD7CAE58}" srcId="{D716CBF9-87F4-4F6C-A46E-9CED3D1EF907}" destId="{817ED96F-A64A-4482-9310-49C9B682DD99}" srcOrd="2" destOrd="0" parTransId="{F51DD43A-2F62-44D5-B6F7-3779F21B6766}" sibTransId="{FCD96281-64A6-4022-B893-5CC202BB90C3}"/>
    <dgm:cxn modelId="{D4AE2F7A-D756-8C4F-A93A-145DACF4A022}" type="presOf" srcId="{0C341B83-5782-4A18-9E7C-A18AF6A0381C}" destId="{DD893CDD-2AC0-6E4E-99A7-6F394B2F6ECA}" srcOrd="0" destOrd="0" presId="urn:microsoft.com/office/officeart/2005/8/layout/vProcess5"/>
    <dgm:cxn modelId="{5DF15491-27FE-BB44-8502-DEF5DE95DF93}" type="presOf" srcId="{AB202AC3-46AB-4023-8179-5723AAD08104}" destId="{28D6D69D-837C-CC4C-994C-25914D2BD512}" srcOrd="0" destOrd="0" presId="urn:microsoft.com/office/officeart/2005/8/layout/vProcess5"/>
    <dgm:cxn modelId="{8D89F299-4AB9-A541-AE11-23DF3C945203}" type="presOf" srcId="{0C341B83-5782-4A18-9E7C-A18AF6A0381C}" destId="{D046A67C-DA49-194A-96B1-84B34B1230E8}" srcOrd="1" destOrd="0" presId="urn:microsoft.com/office/officeart/2005/8/layout/vProcess5"/>
    <dgm:cxn modelId="{A4CE9CAD-F55E-754F-9904-70B1F344AAC9}" type="presOf" srcId="{41CADFCC-A68E-4424-8BD1-78E38564E872}" destId="{8A5CBE54-1706-8A4A-9723-19B04A8E7ADC}" srcOrd="0" destOrd="0" presId="urn:microsoft.com/office/officeart/2005/8/layout/vProcess5"/>
    <dgm:cxn modelId="{2E8E5CC1-E49B-8C40-8602-49C7944FE5FF}" type="presOf" srcId="{817ED96F-A64A-4482-9310-49C9B682DD99}" destId="{AD56411E-BA24-3A48-8C70-0CE69D92D2E9}" srcOrd="1" destOrd="0" presId="urn:microsoft.com/office/officeart/2005/8/layout/vProcess5"/>
    <dgm:cxn modelId="{536A06CB-18D1-D844-B99F-771F945C8942}" type="presOf" srcId="{2C551C0E-FE98-4414-ADB4-79D94DF10AF2}" destId="{5F3673D8-4973-194E-91AC-1954EAAA6214}" srcOrd="1" destOrd="0" presId="urn:microsoft.com/office/officeart/2005/8/layout/vProcess5"/>
    <dgm:cxn modelId="{04497ECE-18C8-4D79-A73F-D60E92E3F8DD}" srcId="{D716CBF9-87F4-4F6C-A46E-9CED3D1EF907}" destId="{41CADFCC-A68E-4424-8BD1-78E38564E872}" srcOrd="3" destOrd="0" parTransId="{9533597A-150C-44F2-8279-723041AB91DF}" sibTransId="{3EDA17EE-82CF-4FA6-B973-6F6AF0A33CD7}"/>
    <dgm:cxn modelId="{2AA45CD8-1580-4F29-A428-C7745BAB9577}" srcId="{D716CBF9-87F4-4F6C-A46E-9CED3D1EF907}" destId="{2C551C0E-FE98-4414-ADB4-79D94DF10AF2}" srcOrd="1" destOrd="0" parTransId="{976137B6-9D0E-494A-9620-4BD3AA594056}" sibTransId="{9925C3C5-0CEB-4C23-B551-74D6773A8376}"/>
    <dgm:cxn modelId="{49F642DF-ECAF-0B4E-88C9-408A6D440AC4}" type="presOf" srcId="{3EDA17EE-82CF-4FA6-B973-6F6AF0A33CD7}" destId="{6811EC05-B29B-F84E-8671-28E02CFE0041}" srcOrd="0" destOrd="0" presId="urn:microsoft.com/office/officeart/2005/8/layout/vProcess5"/>
    <dgm:cxn modelId="{AE8A47EF-6040-3E4C-9037-0E38196CB45A}" type="presOf" srcId="{817ED96F-A64A-4482-9310-49C9B682DD99}" destId="{2EEB4674-D52A-D14A-8FE5-1307346CFF57}" srcOrd="0" destOrd="0" presId="urn:microsoft.com/office/officeart/2005/8/layout/vProcess5"/>
    <dgm:cxn modelId="{678E60F3-45C4-CB4F-837B-940C4CABBA64}" type="presOf" srcId="{D716CBF9-87F4-4F6C-A46E-9CED3D1EF907}" destId="{CC1F9DE8-D437-6746-8DA7-9508C30B01D6}" srcOrd="0" destOrd="0" presId="urn:microsoft.com/office/officeart/2005/8/layout/vProcess5"/>
    <dgm:cxn modelId="{B606E814-AED6-C147-82B5-3F1AEE432363}" type="presParOf" srcId="{CC1F9DE8-D437-6746-8DA7-9508C30B01D6}" destId="{42D23FEF-CE72-5546-949A-FA745569AC3F}" srcOrd="0" destOrd="0" presId="urn:microsoft.com/office/officeart/2005/8/layout/vProcess5"/>
    <dgm:cxn modelId="{67DE1A03-0888-0847-B0BA-FDC436B625AA}" type="presParOf" srcId="{CC1F9DE8-D437-6746-8DA7-9508C30B01D6}" destId="{ED4D7583-1428-4344-992C-DB33D7A43C3D}" srcOrd="1" destOrd="0" presId="urn:microsoft.com/office/officeart/2005/8/layout/vProcess5"/>
    <dgm:cxn modelId="{A241F710-F222-A246-95AB-6B16540698E6}" type="presParOf" srcId="{CC1F9DE8-D437-6746-8DA7-9508C30B01D6}" destId="{32E1DADD-EE60-614B-8BD5-388D0164A58D}" srcOrd="2" destOrd="0" presId="urn:microsoft.com/office/officeart/2005/8/layout/vProcess5"/>
    <dgm:cxn modelId="{C6F02DDB-5AE0-3D4E-BED4-F024DFFDA4DF}" type="presParOf" srcId="{CC1F9DE8-D437-6746-8DA7-9508C30B01D6}" destId="{2EEB4674-D52A-D14A-8FE5-1307346CFF57}" srcOrd="3" destOrd="0" presId="urn:microsoft.com/office/officeart/2005/8/layout/vProcess5"/>
    <dgm:cxn modelId="{389BF1B1-3292-5C44-844F-E58F14BB0BCA}" type="presParOf" srcId="{CC1F9DE8-D437-6746-8DA7-9508C30B01D6}" destId="{8A5CBE54-1706-8A4A-9723-19B04A8E7ADC}" srcOrd="4" destOrd="0" presId="urn:microsoft.com/office/officeart/2005/8/layout/vProcess5"/>
    <dgm:cxn modelId="{BBADE862-D28D-B24E-B911-3AD0C70EA83E}" type="presParOf" srcId="{CC1F9DE8-D437-6746-8DA7-9508C30B01D6}" destId="{DD893CDD-2AC0-6E4E-99A7-6F394B2F6ECA}" srcOrd="5" destOrd="0" presId="urn:microsoft.com/office/officeart/2005/8/layout/vProcess5"/>
    <dgm:cxn modelId="{453A53ED-A0CE-4841-9447-A8400996A370}" type="presParOf" srcId="{CC1F9DE8-D437-6746-8DA7-9508C30B01D6}" destId="{28D6D69D-837C-CC4C-994C-25914D2BD512}" srcOrd="6" destOrd="0" presId="urn:microsoft.com/office/officeart/2005/8/layout/vProcess5"/>
    <dgm:cxn modelId="{1BBA6673-6487-6240-8546-E4937E7AE38C}" type="presParOf" srcId="{CC1F9DE8-D437-6746-8DA7-9508C30B01D6}" destId="{D48880A5-2DD9-B745-9427-C623C3AA5F3E}" srcOrd="7" destOrd="0" presId="urn:microsoft.com/office/officeart/2005/8/layout/vProcess5"/>
    <dgm:cxn modelId="{B53432C9-ED3C-2649-B440-AA5CFDF9ED00}" type="presParOf" srcId="{CC1F9DE8-D437-6746-8DA7-9508C30B01D6}" destId="{92D27E54-BB3B-7E40-92DE-BE03A0E7A05A}" srcOrd="8" destOrd="0" presId="urn:microsoft.com/office/officeart/2005/8/layout/vProcess5"/>
    <dgm:cxn modelId="{7CF22257-2372-5D43-B209-CB3AAE2E5CB1}" type="presParOf" srcId="{CC1F9DE8-D437-6746-8DA7-9508C30B01D6}" destId="{6811EC05-B29B-F84E-8671-28E02CFE0041}" srcOrd="9" destOrd="0" presId="urn:microsoft.com/office/officeart/2005/8/layout/vProcess5"/>
    <dgm:cxn modelId="{A6830474-F59B-404D-BEDE-45C9C7757B9C}" type="presParOf" srcId="{CC1F9DE8-D437-6746-8DA7-9508C30B01D6}" destId="{897E2D2F-CEE9-3B42-A550-A8E1A7C18B6A}" srcOrd="10" destOrd="0" presId="urn:microsoft.com/office/officeart/2005/8/layout/vProcess5"/>
    <dgm:cxn modelId="{548F9CEE-E93D-BE41-99B3-D2DE670B5978}" type="presParOf" srcId="{CC1F9DE8-D437-6746-8DA7-9508C30B01D6}" destId="{5F3673D8-4973-194E-91AC-1954EAAA6214}" srcOrd="11" destOrd="0" presId="urn:microsoft.com/office/officeart/2005/8/layout/vProcess5"/>
    <dgm:cxn modelId="{805A675B-5418-D14F-BC86-A904C94A06AA}" type="presParOf" srcId="{CC1F9DE8-D437-6746-8DA7-9508C30B01D6}" destId="{AD56411E-BA24-3A48-8C70-0CE69D92D2E9}" srcOrd="12" destOrd="0" presId="urn:microsoft.com/office/officeart/2005/8/layout/vProcess5"/>
    <dgm:cxn modelId="{00A7C62B-5FF9-5B4E-8EA6-A73355F63709}" type="presParOf" srcId="{CC1F9DE8-D437-6746-8DA7-9508C30B01D6}" destId="{DAC9A770-447E-294E-8E27-BAF31AED232B}" srcOrd="13" destOrd="0" presId="urn:microsoft.com/office/officeart/2005/8/layout/vProcess5"/>
    <dgm:cxn modelId="{E23CE01A-8721-964C-B53C-0724151651A1}" type="presParOf" srcId="{CC1F9DE8-D437-6746-8DA7-9508C30B01D6}" destId="{D046A67C-DA49-194A-96B1-84B34B1230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E19CC-ACFB-4723-81A1-BAB320E3DE17}">
      <dsp:nvSpPr>
        <dsp:cNvPr id="0" name=""/>
        <dsp:cNvSpPr/>
      </dsp:nvSpPr>
      <dsp:spPr>
        <a:xfrm>
          <a:off x="622800" y="12388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24CE5-D634-40FB-B0E5-DEBB78795A93}">
      <dsp:nvSpPr>
        <dsp:cNvPr id="0" name=""/>
        <dsp:cNvSpPr/>
      </dsp:nvSpPr>
      <dsp:spPr>
        <a:xfrm>
          <a:off x="127800" y="2331164"/>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Versatility: Random Forest tackles both classification and regression tasks effectively.</a:t>
          </a:r>
          <a:endParaRPr lang="en-US" sz="1100" kern="1200" dirty="0"/>
        </a:p>
      </dsp:txBody>
      <dsp:txXfrm>
        <a:off x="127800" y="2331164"/>
        <a:ext cx="1800000" cy="787500"/>
      </dsp:txXfrm>
    </dsp:sp>
    <dsp:sp modelId="{9F81A395-C666-49F9-8688-55C2A369F72A}">
      <dsp:nvSpPr>
        <dsp:cNvPr id="0" name=""/>
        <dsp:cNvSpPr/>
      </dsp:nvSpPr>
      <dsp:spPr>
        <a:xfrm>
          <a:off x="2737800" y="123885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CC8AC6-A164-48FD-9027-A6DD310EFEFD}">
      <dsp:nvSpPr>
        <dsp:cNvPr id="0" name=""/>
        <dsp:cNvSpPr/>
      </dsp:nvSpPr>
      <dsp:spPr>
        <a:xfrm>
          <a:off x="2242800" y="2331164"/>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Accuracy: Its robustness, stemming from a multitude of decision trees, ensures high prediction accuracy.</a:t>
          </a:r>
          <a:endParaRPr lang="en-US" sz="1100" kern="1200"/>
        </a:p>
      </dsp:txBody>
      <dsp:txXfrm>
        <a:off x="2242800" y="2331164"/>
        <a:ext cx="1800000" cy="787500"/>
      </dsp:txXfrm>
    </dsp:sp>
    <dsp:sp modelId="{36134369-5E47-40EF-A521-6AD235B9DDE4}">
      <dsp:nvSpPr>
        <dsp:cNvPr id="0" name=""/>
        <dsp:cNvSpPr/>
      </dsp:nvSpPr>
      <dsp:spPr>
        <a:xfrm>
          <a:off x="4852800" y="123885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2436CB-48A5-4516-B24E-9842348C71B2}">
      <dsp:nvSpPr>
        <dsp:cNvPr id="0" name=""/>
        <dsp:cNvSpPr/>
      </dsp:nvSpPr>
      <dsp:spPr>
        <a:xfrm>
          <a:off x="4357800" y="2331164"/>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Bias Reduction: By averaging predictions, it mitigates biases and guards against overfitting.</a:t>
          </a:r>
          <a:endParaRPr lang="en-US" sz="1100" kern="1200"/>
        </a:p>
      </dsp:txBody>
      <dsp:txXfrm>
        <a:off x="4357800" y="2331164"/>
        <a:ext cx="1800000" cy="787500"/>
      </dsp:txXfrm>
    </dsp:sp>
    <dsp:sp modelId="{4B49EE4B-4DC4-4ED9-A866-0B5A2BEE2EFA}">
      <dsp:nvSpPr>
        <dsp:cNvPr id="0" name=""/>
        <dsp:cNvSpPr/>
      </dsp:nvSpPr>
      <dsp:spPr>
        <a:xfrm>
          <a:off x="6967800" y="123885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6CBAC-0F80-4D12-ADC3-B454A5FAEA45}">
      <dsp:nvSpPr>
        <dsp:cNvPr id="0" name=""/>
        <dsp:cNvSpPr/>
      </dsp:nvSpPr>
      <dsp:spPr>
        <a:xfrm>
          <a:off x="6472800" y="2331164"/>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Handling Missing Values: Offers robust mechanisms to manage missing data, enhancing data pre-processing capabilities.</a:t>
          </a:r>
          <a:endParaRPr lang="en-US" sz="1100" kern="1200"/>
        </a:p>
      </dsp:txBody>
      <dsp:txXfrm>
        <a:off x="6472800" y="2331164"/>
        <a:ext cx="1800000" cy="787500"/>
      </dsp:txXfrm>
    </dsp:sp>
    <dsp:sp modelId="{0DC3331E-72BA-439E-B9F4-526A94248552}">
      <dsp:nvSpPr>
        <dsp:cNvPr id="0" name=""/>
        <dsp:cNvSpPr/>
      </dsp:nvSpPr>
      <dsp:spPr>
        <a:xfrm>
          <a:off x="9082800" y="123885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CAB4C6-FC03-46F9-9C19-4E539ABCD1FE}">
      <dsp:nvSpPr>
        <dsp:cNvPr id="0" name=""/>
        <dsp:cNvSpPr/>
      </dsp:nvSpPr>
      <dsp:spPr>
        <a:xfrm>
          <a:off x="8587800" y="2331164"/>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Feature Selection: Enables the identification of crucial features, streamlining model building and interpretation.</a:t>
          </a:r>
          <a:endParaRPr lang="en-US" sz="1100" kern="1200"/>
        </a:p>
      </dsp:txBody>
      <dsp:txXfrm>
        <a:off x="8587800" y="2331164"/>
        <a:ext cx="180000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C77D-5E94-43A4-86DB-F4B8FAAF455D}">
      <dsp:nvSpPr>
        <dsp:cNvPr id="0" name=""/>
        <dsp:cNvSpPr/>
      </dsp:nvSpPr>
      <dsp:spPr>
        <a:xfrm>
          <a:off x="212335" y="151080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D5377-6711-4AA0-B70E-343FE163E069}">
      <dsp:nvSpPr>
        <dsp:cNvPr id="0" name=""/>
        <dsp:cNvSpPr/>
      </dsp:nvSpPr>
      <dsp:spPr>
        <a:xfrm>
          <a:off x="492877" y="179134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36E92-0A76-4431-923E-E1E6F96AECD2}">
      <dsp:nvSpPr>
        <dsp:cNvPr id="0" name=""/>
        <dsp:cNvSpPr/>
      </dsp:nvSpPr>
      <dsp:spPr>
        <a:xfrm>
          <a:off x="1834517" y="15108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Computational Complexity: Its reliance on numerous decision trees leads to slower prediction times, increasing computational demands.</a:t>
          </a:r>
          <a:endParaRPr lang="en-US" sz="1500" kern="1200"/>
        </a:p>
      </dsp:txBody>
      <dsp:txXfrm>
        <a:off x="1834517" y="1510804"/>
        <a:ext cx="3148942" cy="1335915"/>
      </dsp:txXfrm>
    </dsp:sp>
    <dsp:sp modelId="{9811C533-7A50-4FAD-A907-729DF0859089}">
      <dsp:nvSpPr>
        <dsp:cNvPr id="0" name=""/>
        <dsp:cNvSpPr/>
      </dsp:nvSpPr>
      <dsp:spPr>
        <a:xfrm>
          <a:off x="5532139" y="151080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AC023-B9CF-4670-BA7C-1F4DB1593F6F}">
      <dsp:nvSpPr>
        <dsp:cNvPr id="0" name=""/>
        <dsp:cNvSpPr/>
      </dsp:nvSpPr>
      <dsp:spPr>
        <a:xfrm>
          <a:off x="5812681" y="179134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C22DF5-CFD4-46FC-A368-3AFA7CC39A0E}">
      <dsp:nvSpPr>
        <dsp:cNvPr id="0" name=""/>
        <dsp:cNvSpPr/>
      </dsp:nvSpPr>
      <dsp:spPr>
        <a:xfrm>
          <a:off x="7154322" y="15108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t>Interpretability: Random Forest models are less intuitive to interpret compared to single decision trees, making it challenging to grasp feature contributions.</a:t>
          </a:r>
          <a:endParaRPr lang="en-US" sz="1500" kern="1200"/>
        </a:p>
      </dsp:txBody>
      <dsp:txXfrm>
        <a:off x="7154322" y="1510804"/>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7583-1428-4344-992C-DB33D7A43C3D}">
      <dsp:nvSpPr>
        <dsp:cNvPr id="0" name=""/>
        <dsp:cNvSpPr/>
      </dsp:nvSpPr>
      <dsp:spPr>
        <a:xfrm>
          <a:off x="0" y="0"/>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A confusion matrix is a table that is often used to evaluate the performance of a classification model. It compares the actual values of the target variable with the values predicted by the model. Here's a brief overview:</a:t>
          </a:r>
          <a:endParaRPr lang="en-US" sz="1200" kern="1200"/>
        </a:p>
      </dsp:txBody>
      <dsp:txXfrm>
        <a:off x="19476" y="19476"/>
        <a:ext cx="7034124" cy="625999"/>
      </dsp:txXfrm>
    </dsp:sp>
    <dsp:sp modelId="{32E1DADD-EE60-614B-8BD5-388D0164A58D}">
      <dsp:nvSpPr>
        <dsp:cNvPr id="0" name=""/>
        <dsp:cNvSpPr/>
      </dsp:nvSpPr>
      <dsp:spPr>
        <a:xfrm>
          <a:off x="584667" y="757306"/>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True Positives (TP): The cases where the model correctly predicts the positive class.</a:t>
          </a:r>
          <a:endParaRPr lang="en-US" sz="1200" kern="1200"/>
        </a:p>
      </dsp:txBody>
      <dsp:txXfrm>
        <a:off x="604143" y="776782"/>
        <a:ext cx="6773620" cy="625999"/>
      </dsp:txXfrm>
    </dsp:sp>
    <dsp:sp modelId="{2EEB4674-D52A-D14A-8FE5-1307346CFF57}">
      <dsp:nvSpPr>
        <dsp:cNvPr id="0" name=""/>
        <dsp:cNvSpPr/>
      </dsp:nvSpPr>
      <dsp:spPr>
        <a:xfrm>
          <a:off x="1169334" y="1514612"/>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True Negatives (TN): The cases where the model correctly predicts the negative class.</a:t>
          </a:r>
          <a:endParaRPr lang="en-US" sz="1200" kern="1200"/>
        </a:p>
      </dsp:txBody>
      <dsp:txXfrm>
        <a:off x="1188810" y="1534088"/>
        <a:ext cx="6773620" cy="625999"/>
      </dsp:txXfrm>
    </dsp:sp>
    <dsp:sp modelId="{8A5CBE54-1706-8A4A-9723-19B04A8E7ADC}">
      <dsp:nvSpPr>
        <dsp:cNvPr id="0" name=""/>
        <dsp:cNvSpPr/>
      </dsp:nvSpPr>
      <dsp:spPr>
        <a:xfrm>
          <a:off x="1754002" y="2271918"/>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False Positives (FP): The cases where the model incorrectly predicts the positive class (Type I error).</a:t>
          </a:r>
          <a:endParaRPr lang="en-US" sz="1200" kern="1200"/>
        </a:p>
      </dsp:txBody>
      <dsp:txXfrm>
        <a:off x="1773478" y="2291394"/>
        <a:ext cx="6773620" cy="625999"/>
      </dsp:txXfrm>
    </dsp:sp>
    <dsp:sp modelId="{DD893CDD-2AC0-6E4E-99A7-6F394B2F6ECA}">
      <dsp:nvSpPr>
        <dsp:cNvPr id="0" name=""/>
        <dsp:cNvSpPr/>
      </dsp:nvSpPr>
      <dsp:spPr>
        <a:xfrm>
          <a:off x="2338669" y="3029224"/>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False Negatives (FN): The cases where the model incorrectly predicts the negative class (Type II error).</a:t>
          </a:r>
          <a:endParaRPr lang="en-US" sz="1200" kern="1200"/>
        </a:p>
      </dsp:txBody>
      <dsp:txXfrm>
        <a:off x="2358145" y="3048700"/>
        <a:ext cx="6773620" cy="625999"/>
      </dsp:txXfrm>
    </dsp:sp>
    <dsp:sp modelId="{28D6D69D-837C-CC4C-994C-25914D2BD512}">
      <dsp:nvSpPr>
        <dsp:cNvPr id="0" name=""/>
        <dsp:cNvSpPr/>
      </dsp:nvSpPr>
      <dsp:spPr>
        <a:xfrm>
          <a:off x="7397239" y="485784"/>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94488" y="485784"/>
        <a:ext cx="237720" cy="325244"/>
      </dsp:txXfrm>
    </dsp:sp>
    <dsp:sp modelId="{D48880A5-2DD9-B745-9427-C623C3AA5F3E}">
      <dsp:nvSpPr>
        <dsp:cNvPr id="0" name=""/>
        <dsp:cNvSpPr/>
      </dsp:nvSpPr>
      <dsp:spPr>
        <a:xfrm>
          <a:off x="7981907" y="1243090"/>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156" y="1243090"/>
        <a:ext cx="237720" cy="325244"/>
      </dsp:txXfrm>
    </dsp:sp>
    <dsp:sp modelId="{92D27E54-BB3B-7E40-92DE-BE03A0E7A05A}">
      <dsp:nvSpPr>
        <dsp:cNvPr id="0" name=""/>
        <dsp:cNvSpPr/>
      </dsp:nvSpPr>
      <dsp:spPr>
        <a:xfrm>
          <a:off x="8566574" y="1989313"/>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63823" y="1989313"/>
        <a:ext cx="237720" cy="325244"/>
      </dsp:txXfrm>
    </dsp:sp>
    <dsp:sp modelId="{6811EC05-B29B-F84E-8671-28E02CFE0041}">
      <dsp:nvSpPr>
        <dsp:cNvPr id="0" name=""/>
        <dsp:cNvSpPr/>
      </dsp:nvSpPr>
      <dsp:spPr>
        <a:xfrm>
          <a:off x="9151242" y="2754008"/>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48491" y="2754008"/>
        <a:ext cx="237720" cy="3252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4/7/24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80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4/7/24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870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4/7/24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90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32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4/7/24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071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747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4/7/24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420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4/7/24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208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4/7/24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58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4/7/24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78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4/7/24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4/7/24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365642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cs.uci.edu/dataset/19/car+evaluatio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ttern of lines and flowers&#10;&#10;Description automatically generated with medium confidence">
            <a:extLst>
              <a:ext uri="{FF2B5EF4-FFF2-40B4-BE49-F238E27FC236}">
                <a16:creationId xmlns:a16="http://schemas.microsoft.com/office/drawing/2014/main" id="{679D08DC-3AAF-D3ED-2882-58236D6AE693}"/>
              </a:ext>
            </a:extLst>
          </p:cNvPr>
          <p:cNvPicPr>
            <a:picLocks noChangeAspect="1"/>
          </p:cNvPicPr>
          <p:nvPr/>
        </p:nvPicPr>
        <p:blipFill rotWithShape="1">
          <a:blip r:embed="rId2"/>
          <a:srcRect t="2477" r="2" b="13508"/>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90F1C-4820-DBCC-2D4F-B3F5B42B23D2}"/>
              </a:ext>
            </a:extLst>
          </p:cNvPr>
          <p:cNvSpPr>
            <a:spLocks noGrp="1"/>
          </p:cNvSpPr>
          <p:nvPr>
            <p:ph type="ctrTitle"/>
          </p:nvPr>
        </p:nvSpPr>
        <p:spPr>
          <a:xfrm>
            <a:off x="124355" y="771988"/>
            <a:ext cx="4640557" cy="3204134"/>
          </a:xfrm>
        </p:spPr>
        <p:txBody>
          <a:bodyPr anchor="b">
            <a:normAutofit/>
          </a:bodyPr>
          <a:lstStyle/>
          <a:p>
            <a:r>
              <a:rPr lang="en-IT" sz="4800" dirty="0"/>
              <a:t>Random forest classficaiton</a:t>
            </a:r>
          </a:p>
        </p:txBody>
      </p:sp>
      <p:sp>
        <p:nvSpPr>
          <p:cNvPr id="3" name="Subtitle 2">
            <a:extLst>
              <a:ext uri="{FF2B5EF4-FFF2-40B4-BE49-F238E27FC236}">
                <a16:creationId xmlns:a16="http://schemas.microsoft.com/office/drawing/2014/main" id="{EB6062DC-C2C8-BC8B-D46F-D8FFED42D632}"/>
              </a:ext>
            </a:extLst>
          </p:cNvPr>
          <p:cNvSpPr>
            <a:spLocks noGrp="1"/>
          </p:cNvSpPr>
          <p:nvPr>
            <p:ph type="subTitle" idx="1"/>
          </p:nvPr>
        </p:nvSpPr>
        <p:spPr>
          <a:xfrm>
            <a:off x="477981" y="4872922"/>
            <a:ext cx="3933306" cy="1208141"/>
          </a:xfrm>
        </p:spPr>
        <p:txBody>
          <a:bodyPr>
            <a:normAutofit/>
          </a:bodyPr>
          <a:lstStyle/>
          <a:p>
            <a:r>
              <a:rPr lang="en-IT" sz="2000" dirty="0"/>
              <a:t>Hussein H</a:t>
            </a:r>
            <a:r>
              <a:rPr lang="en-GB" sz="2000" dirty="0" err="1"/>
              <a:t>i</a:t>
            </a:r>
            <a:r>
              <a:rPr lang="en-IT" sz="2000" dirty="0"/>
              <a:t>jazi </a:t>
            </a:r>
          </a:p>
          <a:p>
            <a:r>
              <a:rPr lang="en-IT" sz="2000" dirty="0"/>
              <a:t>Farshad Moradi Shahrbabak</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ADBAB-C057-4E99-733C-52ADF7CFA5CA}"/>
              </a:ext>
            </a:extLst>
          </p:cNvPr>
          <p:cNvSpPr>
            <a:spLocks noGrp="1"/>
          </p:cNvSpPr>
          <p:nvPr>
            <p:ph type="title"/>
          </p:nvPr>
        </p:nvSpPr>
        <p:spPr>
          <a:xfrm>
            <a:off x="841246" y="978619"/>
            <a:ext cx="5991244" cy="1106424"/>
          </a:xfrm>
        </p:spPr>
        <p:txBody>
          <a:bodyPr>
            <a:normAutofit/>
          </a:bodyPr>
          <a:lstStyle/>
          <a:p>
            <a:r>
              <a:rPr lang="en-GB" sz="3200" b="1" i="0" dirty="0">
                <a:effectLst/>
                <a:highlight>
                  <a:srgbClr val="FFFFFF"/>
                </a:highlight>
                <a:latin typeface="Inter"/>
              </a:rPr>
              <a:t>Car Evaluation</a:t>
            </a:r>
            <a:br>
              <a:rPr lang="en-GB" sz="3200" b="1" i="0" dirty="0">
                <a:effectLst/>
                <a:highlight>
                  <a:srgbClr val="FFFFFF"/>
                </a:highlight>
                <a:latin typeface="Inter"/>
              </a:rPr>
            </a:br>
            <a:r>
              <a:rPr lang="en-US" sz="3200" dirty="0"/>
              <a:t>Data Set</a:t>
            </a:r>
            <a:endParaRPr lang="en-IT" sz="3200" dirty="0"/>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6719C317-043A-A050-6E0F-E6887924F669}"/>
              </a:ext>
            </a:extLst>
          </p:cNvPr>
          <p:cNvSpPr>
            <a:spLocks noGrp="1"/>
          </p:cNvSpPr>
          <p:nvPr>
            <p:ph idx="1"/>
          </p:nvPr>
        </p:nvSpPr>
        <p:spPr>
          <a:xfrm>
            <a:off x="841248" y="2240070"/>
            <a:ext cx="6406896" cy="3573051"/>
          </a:xfrm>
        </p:spPr>
        <p:txBody>
          <a:bodyPr>
            <a:normAutofit fontScale="25000" lnSpcReduction="20000"/>
          </a:bodyPr>
          <a:lstStyle/>
          <a:p>
            <a:pPr>
              <a:lnSpc>
                <a:spcPct val="100000"/>
              </a:lnSpc>
            </a:pPr>
            <a:r>
              <a:rPr lang="en-GB" sz="4400" b="1" dirty="0"/>
              <a:t>Class Values:</a:t>
            </a:r>
          </a:p>
          <a:p>
            <a:pPr marL="457200" lvl="1" indent="0">
              <a:lnSpc>
                <a:spcPct val="100000"/>
              </a:lnSpc>
              <a:buNone/>
            </a:pPr>
            <a:r>
              <a:rPr lang="en-GB" sz="4400" dirty="0"/>
              <a:t>The target variable with four class values: "</a:t>
            </a:r>
            <a:r>
              <a:rPr lang="en-GB" sz="4400" dirty="0" err="1"/>
              <a:t>unacc</a:t>
            </a:r>
            <a:r>
              <a:rPr lang="en-GB" sz="4400" dirty="0"/>
              <a:t>" (unacceptable), "</a:t>
            </a:r>
            <a:r>
              <a:rPr lang="en-GB" sz="4400" dirty="0" err="1"/>
              <a:t>acc</a:t>
            </a:r>
            <a:r>
              <a:rPr lang="en-GB" sz="4400" dirty="0"/>
              <a:t>" (acceptable), "good," and "</a:t>
            </a:r>
            <a:r>
              <a:rPr lang="en-GB" sz="4400" dirty="0" err="1"/>
              <a:t>vgood</a:t>
            </a:r>
            <a:r>
              <a:rPr lang="en-GB" sz="4400" dirty="0"/>
              <a:t>" (very good), representing overall car acceptability.</a:t>
            </a:r>
          </a:p>
          <a:p>
            <a:pPr>
              <a:lnSpc>
                <a:spcPct val="100000"/>
              </a:lnSpc>
            </a:pPr>
            <a:r>
              <a:rPr lang="en-GB" sz="4400" b="1" dirty="0"/>
              <a:t>Buying:</a:t>
            </a:r>
          </a:p>
          <a:p>
            <a:pPr marL="457200" lvl="1" indent="0">
              <a:lnSpc>
                <a:spcPct val="100000"/>
              </a:lnSpc>
              <a:buNone/>
            </a:pPr>
            <a:r>
              <a:rPr lang="en-GB" sz="4400" dirty="0"/>
              <a:t>Categorizes the buying price into four levels: "</a:t>
            </a:r>
            <a:r>
              <a:rPr lang="en-GB" sz="4400" dirty="0" err="1"/>
              <a:t>vhigh</a:t>
            </a:r>
            <a:r>
              <a:rPr lang="en-GB" sz="4400" dirty="0"/>
              <a:t>" (very high), "high," "med" (medium), and "low."</a:t>
            </a:r>
          </a:p>
          <a:p>
            <a:pPr>
              <a:lnSpc>
                <a:spcPct val="100000"/>
              </a:lnSpc>
            </a:pPr>
            <a:r>
              <a:rPr lang="en-GB" sz="4400" b="1" dirty="0"/>
              <a:t>Maintenance (</a:t>
            </a:r>
            <a:r>
              <a:rPr lang="en-GB" sz="4400" b="1" dirty="0" err="1"/>
              <a:t>Maint</a:t>
            </a:r>
            <a:r>
              <a:rPr lang="en-GB" sz="4400" b="1" dirty="0"/>
              <a:t>):</a:t>
            </a:r>
          </a:p>
          <a:p>
            <a:pPr marL="457200" lvl="1" indent="0">
              <a:lnSpc>
                <a:spcPct val="100000"/>
              </a:lnSpc>
              <a:buNone/>
            </a:pPr>
            <a:r>
              <a:rPr lang="en-GB" sz="4400" dirty="0"/>
              <a:t>Categorizes the maintenance cost into four levels: "</a:t>
            </a:r>
            <a:r>
              <a:rPr lang="en-GB" sz="4400" dirty="0" err="1"/>
              <a:t>vhigh</a:t>
            </a:r>
            <a:r>
              <a:rPr lang="en-GB" sz="4400" dirty="0"/>
              <a:t>" (very high), "high," "med" (medium), and "low."</a:t>
            </a:r>
          </a:p>
          <a:p>
            <a:pPr>
              <a:lnSpc>
                <a:spcPct val="100000"/>
              </a:lnSpc>
            </a:pPr>
            <a:r>
              <a:rPr lang="en-GB" sz="4400" b="1" dirty="0"/>
              <a:t>Doors:</a:t>
            </a:r>
          </a:p>
          <a:p>
            <a:pPr marL="457200" lvl="1" indent="0">
              <a:lnSpc>
                <a:spcPct val="100000"/>
              </a:lnSpc>
              <a:buNone/>
            </a:pPr>
            <a:r>
              <a:rPr lang="en-GB" sz="4400" dirty="0"/>
              <a:t>Indicates the number of doors in the car, with options ranging from 2 to "5more."</a:t>
            </a:r>
          </a:p>
          <a:p>
            <a:pPr>
              <a:lnSpc>
                <a:spcPct val="100000"/>
              </a:lnSpc>
            </a:pPr>
            <a:r>
              <a:rPr lang="en-GB" sz="4400" b="1" dirty="0"/>
              <a:t>Persons:</a:t>
            </a:r>
          </a:p>
          <a:p>
            <a:pPr marL="457200" lvl="1" indent="0">
              <a:lnSpc>
                <a:spcPct val="100000"/>
              </a:lnSpc>
              <a:buNone/>
            </a:pPr>
            <a:r>
              <a:rPr lang="en-GB" sz="4400" dirty="0"/>
              <a:t>Represents the seating capacity, categorized into three levels: 2, 4, and "more."</a:t>
            </a:r>
          </a:p>
          <a:p>
            <a:pPr>
              <a:lnSpc>
                <a:spcPct val="100000"/>
              </a:lnSpc>
            </a:pPr>
            <a:r>
              <a:rPr lang="en-GB" sz="4400" b="1" dirty="0"/>
              <a:t>Luggage Boot (</a:t>
            </a:r>
            <a:r>
              <a:rPr lang="en-GB" sz="4400" b="1" dirty="0" err="1"/>
              <a:t>Lug_boot</a:t>
            </a:r>
            <a:r>
              <a:rPr lang="en-GB" sz="4400" b="1" dirty="0"/>
              <a:t>):</a:t>
            </a:r>
          </a:p>
          <a:p>
            <a:pPr marL="457200" lvl="1" indent="0">
              <a:lnSpc>
                <a:spcPct val="100000"/>
              </a:lnSpc>
              <a:buNone/>
            </a:pPr>
            <a:r>
              <a:rPr lang="en-GB" sz="4400" dirty="0"/>
              <a:t>Describes the size of the luggage boot or trunk space, categorized as "small," "med" (medium), and "big."</a:t>
            </a:r>
          </a:p>
          <a:p>
            <a:pPr>
              <a:lnSpc>
                <a:spcPct val="100000"/>
              </a:lnSpc>
            </a:pPr>
            <a:r>
              <a:rPr lang="en-GB" sz="4400" b="1" dirty="0"/>
              <a:t>Safety:</a:t>
            </a:r>
          </a:p>
          <a:p>
            <a:pPr marL="457200" lvl="1" indent="0">
              <a:lnSpc>
                <a:spcPct val="100000"/>
              </a:lnSpc>
              <a:buNone/>
            </a:pPr>
            <a:r>
              <a:rPr lang="en-GB" sz="4400" dirty="0"/>
              <a:t>Indicates the estimated safety level, categorized as "low," "med" (medium), and "high."</a:t>
            </a:r>
          </a:p>
          <a:p>
            <a:pPr>
              <a:lnSpc>
                <a:spcPct val="100000"/>
              </a:lnSpc>
            </a:pPr>
            <a:endParaRPr lang="en-IT" sz="700" dirty="0"/>
          </a:p>
        </p:txBody>
      </p:sp>
      <p:pic>
        <p:nvPicPr>
          <p:cNvPr id="4" name="Picture 3" descr="A table of letters and numbers&#10;&#10;Description automatically generated">
            <a:extLst>
              <a:ext uri="{FF2B5EF4-FFF2-40B4-BE49-F238E27FC236}">
                <a16:creationId xmlns:a16="http://schemas.microsoft.com/office/drawing/2014/main" id="{896D729C-1E97-7781-D1EF-32F12299BED9}"/>
              </a:ext>
            </a:extLst>
          </p:cNvPr>
          <p:cNvPicPr>
            <a:picLocks noChangeAspect="1"/>
          </p:cNvPicPr>
          <p:nvPr/>
        </p:nvPicPr>
        <p:blipFill>
          <a:blip r:embed="rId2"/>
          <a:stretch>
            <a:fillRect/>
          </a:stretch>
        </p:blipFill>
        <p:spPr>
          <a:xfrm>
            <a:off x="7901374" y="630936"/>
            <a:ext cx="3654536" cy="5495544"/>
          </a:xfrm>
          <a:prstGeom prst="rect">
            <a:avLst/>
          </a:prstGeom>
        </p:spPr>
      </p:pic>
      <p:sp>
        <p:nvSpPr>
          <p:cNvPr id="7" name="TextBox 6">
            <a:extLst>
              <a:ext uri="{FF2B5EF4-FFF2-40B4-BE49-F238E27FC236}">
                <a16:creationId xmlns:a16="http://schemas.microsoft.com/office/drawing/2014/main" id="{EA75B905-158F-39C4-0AF8-8134679BFE11}"/>
              </a:ext>
            </a:extLst>
          </p:cNvPr>
          <p:cNvSpPr txBox="1"/>
          <p:nvPr/>
        </p:nvSpPr>
        <p:spPr>
          <a:xfrm>
            <a:off x="8746435" y="6234196"/>
            <a:ext cx="1967947" cy="523220"/>
          </a:xfrm>
          <a:prstGeom prst="rect">
            <a:avLst/>
          </a:prstGeom>
          <a:noFill/>
        </p:spPr>
        <p:txBody>
          <a:bodyPr wrap="square" rtlCol="0">
            <a:spAutoFit/>
          </a:bodyPr>
          <a:lstStyle/>
          <a:p>
            <a:r>
              <a:rPr lang="en-IT" sz="1400" dirty="0">
                <a:hlinkClick r:id="rId3"/>
              </a:rPr>
              <a:t>Car Evalution dataset</a:t>
            </a:r>
            <a:endParaRPr lang="en-IT" sz="1400" dirty="0"/>
          </a:p>
          <a:p>
            <a:endParaRPr lang="en-IT" sz="1400" dirty="0"/>
          </a:p>
        </p:txBody>
      </p:sp>
    </p:spTree>
    <p:extLst>
      <p:ext uri="{BB962C8B-B14F-4D97-AF65-F5344CB8AC3E}">
        <p14:creationId xmlns:p14="http://schemas.microsoft.com/office/powerpoint/2010/main" val="71431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F6FAE-3F6A-CB37-AD96-0A2CC6E438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Characteristics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4F80D6EA-A987-4522-71B3-43E068DF21B0}"/>
              </a:ext>
            </a:extLst>
          </p:cNvPr>
          <p:cNvPicPr>
            <a:picLocks noChangeAspect="1"/>
          </p:cNvPicPr>
          <p:nvPr/>
        </p:nvPicPr>
        <p:blipFill rotWithShape="1">
          <a:blip r:embed="rId2"/>
          <a:srcRect l="463" t="246" r="2757" b="678"/>
          <a:stretch/>
        </p:blipFill>
        <p:spPr>
          <a:xfrm>
            <a:off x="337172" y="2273391"/>
            <a:ext cx="3584080" cy="3812099"/>
          </a:xfrm>
          <a:prstGeom prst="rect">
            <a:avLst/>
          </a:prstGeom>
        </p:spPr>
      </p:pic>
      <p:pic>
        <p:nvPicPr>
          <p:cNvPr id="4" name="Content Placeholder 4">
            <a:extLst>
              <a:ext uri="{FF2B5EF4-FFF2-40B4-BE49-F238E27FC236}">
                <a16:creationId xmlns:a16="http://schemas.microsoft.com/office/drawing/2014/main" id="{24C08264-B422-0EA3-179F-21B224ADA987}"/>
              </a:ext>
            </a:extLst>
          </p:cNvPr>
          <p:cNvPicPr>
            <a:picLocks noGrp="1" noChangeAspect="1"/>
          </p:cNvPicPr>
          <p:nvPr>
            <p:ph idx="1"/>
          </p:nvPr>
        </p:nvPicPr>
        <p:blipFill rotWithShape="1">
          <a:blip r:embed="rId3"/>
          <a:srcRect t="69356" r="66544" b="-722"/>
          <a:stretch/>
        </p:blipFill>
        <p:spPr>
          <a:xfrm>
            <a:off x="4244340" y="3094067"/>
            <a:ext cx="3703320" cy="2187345"/>
          </a:xfrm>
          <a:prstGeom prst="rect">
            <a:avLst/>
          </a:prstGeom>
        </p:spPr>
      </p:pic>
      <p:pic>
        <p:nvPicPr>
          <p:cNvPr id="6" name="Picture 5">
            <a:extLst>
              <a:ext uri="{FF2B5EF4-FFF2-40B4-BE49-F238E27FC236}">
                <a16:creationId xmlns:a16="http://schemas.microsoft.com/office/drawing/2014/main" id="{83B0EA4E-433A-B6D8-B038-77E7DEB3E87F}"/>
              </a:ext>
            </a:extLst>
          </p:cNvPr>
          <p:cNvPicPr>
            <a:picLocks noChangeAspect="1"/>
          </p:cNvPicPr>
          <p:nvPr/>
        </p:nvPicPr>
        <p:blipFill>
          <a:blip r:embed="rId4"/>
          <a:stretch>
            <a:fillRect/>
          </a:stretch>
        </p:blipFill>
        <p:spPr>
          <a:xfrm>
            <a:off x="8165592" y="3469185"/>
            <a:ext cx="3703320" cy="1437109"/>
          </a:xfrm>
          <a:prstGeom prst="rect">
            <a:avLst/>
          </a:prstGeom>
        </p:spPr>
      </p:pic>
    </p:spTree>
    <p:extLst>
      <p:ext uri="{BB962C8B-B14F-4D97-AF65-F5344CB8AC3E}">
        <p14:creationId xmlns:p14="http://schemas.microsoft.com/office/powerpoint/2010/main" val="235475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3C7F-C4DC-0935-63CB-AC400D1FFF5F}"/>
              </a:ext>
            </a:extLst>
          </p:cNvPr>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dirty="0"/>
              <a:t>Hyperparameters</a:t>
            </a:r>
            <a:endParaRPr lang="en-GB" dirty="0"/>
          </a:p>
        </p:txBody>
      </p:sp>
      <p:sp>
        <p:nvSpPr>
          <p:cNvPr id="4" name="TextBox 3">
            <a:extLst>
              <a:ext uri="{FF2B5EF4-FFF2-40B4-BE49-F238E27FC236}">
                <a16:creationId xmlns:a16="http://schemas.microsoft.com/office/drawing/2014/main" id="{5D00647A-A80C-CACF-38A5-0C1F82BB566C}"/>
              </a:ext>
            </a:extLst>
          </p:cNvPr>
          <p:cNvSpPr txBox="1"/>
          <p:nvPr/>
        </p:nvSpPr>
        <p:spPr>
          <a:xfrm>
            <a:off x="11459817" y="805070"/>
            <a:ext cx="184731" cy="369332"/>
          </a:xfrm>
          <a:prstGeom prst="rect">
            <a:avLst/>
          </a:prstGeom>
          <a:noFill/>
        </p:spPr>
        <p:txBody>
          <a:bodyPr wrap="none" rtlCol="0">
            <a:spAutoFit/>
          </a:bodyPr>
          <a:lstStyle/>
          <a:p>
            <a:endParaRPr lang="en-IT" dirty="0"/>
          </a:p>
        </p:txBody>
      </p:sp>
      <p:sp>
        <p:nvSpPr>
          <p:cNvPr id="6" name="Rectangle 5">
            <a:extLst>
              <a:ext uri="{FF2B5EF4-FFF2-40B4-BE49-F238E27FC236}">
                <a16:creationId xmlns:a16="http://schemas.microsoft.com/office/drawing/2014/main" id="{94425C10-DA6B-228E-B9B1-15B097857F7D}"/>
              </a:ext>
            </a:extLst>
          </p:cNvPr>
          <p:cNvSpPr/>
          <p:nvPr/>
        </p:nvSpPr>
        <p:spPr>
          <a:xfrm>
            <a:off x="795444"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ax_depth:</a:t>
            </a:r>
          </a:p>
          <a:p>
            <a:pPr algn="ctr"/>
            <a:endParaRPr lang="en-IT" dirty="0"/>
          </a:p>
          <a:p>
            <a:pPr algn="ctr"/>
            <a:r>
              <a:rPr lang="en-GB"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Sets tree depth. If specified, limits how deep trees can grow. If not, trees grow until overfitting is detected or all nodes are </a:t>
            </a:r>
            <a:r>
              <a:rPr lang="en-GB" sz="1200" dirty="0" err="1">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pure.r</a:t>
            </a:r>
            <a:endParaRPr lang="en-IT"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3C43469-A362-CF29-1F01-7811AD0B3DB9}"/>
              </a:ext>
            </a:extLst>
          </p:cNvPr>
          <p:cNvSpPr/>
          <p:nvPr/>
        </p:nvSpPr>
        <p:spPr>
          <a:xfrm>
            <a:off x="539069" y="4856563"/>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[None, 10, 20, 30]</a:t>
            </a:r>
          </a:p>
        </p:txBody>
      </p:sp>
      <p:sp>
        <p:nvSpPr>
          <p:cNvPr id="11" name="Rectangle 10">
            <a:extLst>
              <a:ext uri="{FF2B5EF4-FFF2-40B4-BE49-F238E27FC236}">
                <a16:creationId xmlns:a16="http://schemas.microsoft.com/office/drawing/2014/main" id="{56210E45-57D0-CE35-3F17-CF05F5C7B327}"/>
              </a:ext>
            </a:extLst>
          </p:cNvPr>
          <p:cNvSpPr/>
          <p:nvPr/>
        </p:nvSpPr>
        <p:spPr>
          <a:xfrm>
            <a:off x="8431672"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ax_features:</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Specifies the maximum number of features considered for splitting at each node. If set, limits the options for splitting. If not set, considers all features. Helps in controlling randomness and model complexity.</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36F1A04F-0FE9-C15C-3340-08D9F9C1A9C7}"/>
              </a:ext>
            </a:extLst>
          </p:cNvPr>
          <p:cNvSpPr/>
          <p:nvPr/>
        </p:nvSpPr>
        <p:spPr>
          <a:xfrm>
            <a:off x="8175297" y="4856564"/>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[1, 6, 'sqrt', 'log2', None]</a:t>
            </a:r>
          </a:p>
        </p:txBody>
      </p:sp>
      <p:sp>
        <p:nvSpPr>
          <p:cNvPr id="13" name="Rectangle 12">
            <a:extLst>
              <a:ext uri="{FF2B5EF4-FFF2-40B4-BE49-F238E27FC236}">
                <a16:creationId xmlns:a16="http://schemas.microsoft.com/office/drawing/2014/main" id="{ED92AC4C-E42D-A674-7195-3C8E192C658E}"/>
              </a:ext>
            </a:extLst>
          </p:cNvPr>
          <p:cNvSpPr/>
          <p:nvPr/>
        </p:nvSpPr>
        <p:spPr>
          <a:xfrm>
            <a:off x="4632818"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65000"/>
                    <a:lumOff val="35000"/>
                  </a:schemeClr>
                </a:solidFill>
              </a:rPr>
              <a:t>Min_samples_split</a:t>
            </a:r>
            <a:r>
              <a:rPr lang="en-IT" b="1" dirty="0">
                <a:solidFill>
                  <a:schemeClr val="tx1">
                    <a:lumMod val="65000"/>
                    <a:lumOff val="35000"/>
                  </a:schemeClr>
                </a:solidFill>
              </a:rPr>
              <a:t>:</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Sets the minimum number of samples required to split a node. If specified, a node won't split if its samples are below this threshold. If not set, any node with at least one sample can potentially split. This parameter helps control the tree's growth and prevent overfitting.</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4" name="Rectangle 13">
            <a:extLst>
              <a:ext uri="{FF2B5EF4-FFF2-40B4-BE49-F238E27FC236}">
                <a16:creationId xmlns:a16="http://schemas.microsoft.com/office/drawing/2014/main" id="{4AC00C97-99E4-DE49-8587-7AA1F891A9DB}"/>
              </a:ext>
            </a:extLst>
          </p:cNvPr>
          <p:cNvSpPr/>
          <p:nvPr/>
        </p:nvSpPr>
        <p:spPr>
          <a:xfrm>
            <a:off x="4376443" y="4856565"/>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[None, 10, 20, 30]</a:t>
            </a:r>
          </a:p>
        </p:txBody>
      </p:sp>
    </p:spTree>
    <p:extLst>
      <p:ext uri="{BB962C8B-B14F-4D97-AF65-F5344CB8AC3E}">
        <p14:creationId xmlns:p14="http://schemas.microsoft.com/office/powerpoint/2010/main" val="9775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3A22-4737-02B2-484F-441620565412}"/>
              </a:ext>
            </a:extLst>
          </p:cNvPr>
          <p:cNvSpPr>
            <a:spLocks noGrp="1"/>
          </p:cNvSpPr>
          <p:nvPr>
            <p:ph type="title"/>
          </p:nvPr>
        </p:nvSpPr>
        <p:spPr/>
        <p:txBody>
          <a:bodyPr/>
          <a:lstStyle/>
          <a:p>
            <a:r>
              <a:rPr lang="en-IT" dirty="0"/>
              <a:t>Grid Search</a:t>
            </a:r>
          </a:p>
        </p:txBody>
      </p:sp>
      <p:sp>
        <p:nvSpPr>
          <p:cNvPr id="5" name="Rectangle 4">
            <a:extLst>
              <a:ext uri="{FF2B5EF4-FFF2-40B4-BE49-F238E27FC236}">
                <a16:creationId xmlns:a16="http://schemas.microsoft.com/office/drawing/2014/main" id="{D83D68EA-DE13-286E-9041-391C39467E4A}"/>
              </a:ext>
            </a:extLst>
          </p:cNvPr>
          <p:cNvSpPr/>
          <p:nvPr/>
        </p:nvSpPr>
        <p:spPr>
          <a:xfrm>
            <a:off x="1083630" y="3949222"/>
            <a:ext cx="2892752"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dirty="0">
                <a:solidFill>
                  <a:srgbClr val="ACA07D"/>
                </a:solidFill>
                <a:latin typeface="Roboto" panose="02000000000000000000" pitchFamily="2" charset="0"/>
                <a:ea typeface="Roboto" panose="02000000000000000000" pitchFamily="2" charset="0"/>
                <a:cs typeface="Roboto" panose="02000000000000000000" pitchFamily="2" charset="0"/>
              </a:rPr>
              <a:t>Grid Search result</a:t>
            </a:r>
          </a:p>
        </p:txBody>
      </p:sp>
      <p:sp>
        <p:nvSpPr>
          <p:cNvPr id="6" name="TextBox 5">
            <a:extLst>
              <a:ext uri="{FF2B5EF4-FFF2-40B4-BE49-F238E27FC236}">
                <a16:creationId xmlns:a16="http://schemas.microsoft.com/office/drawing/2014/main" id="{6FE13E34-3CB4-78BC-AAE1-F410B7C5746B}"/>
              </a:ext>
            </a:extLst>
          </p:cNvPr>
          <p:cNvSpPr txBox="1"/>
          <p:nvPr/>
        </p:nvSpPr>
        <p:spPr>
          <a:xfrm>
            <a:off x="882127" y="2658487"/>
            <a:ext cx="10564009" cy="923330"/>
          </a:xfrm>
          <a:prstGeom prst="rect">
            <a:avLst/>
          </a:prstGeom>
          <a:noFill/>
        </p:spPr>
        <p:txBody>
          <a:bodyPr wrap="square" rtlCol="0">
            <a:spAutoFit/>
          </a:bodyPr>
          <a:lstStyle/>
          <a:p>
            <a:pPr algn="l"/>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Grid search finds the best model settings by testing different combinations of hyperparameters, like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max_depth</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max_features</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and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min_samples_split</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systematically searching through a grid of possible values to find the most effective setup.</a:t>
            </a:r>
          </a:p>
        </p:txBody>
      </p:sp>
      <p:pic>
        <p:nvPicPr>
          <p:cNvPr id="7" name="Picture 6">
            <a:extLst>
              <a:ext uri="{FF2B5EF4-FFF2-40B4-BE49-F238E27FC236}">
                <a16:creationId xmlns:a16="http://schemas.microsoft.com/office/drawing/2014/main" id="{FE6B55BC-2D43-EFAA-8B60-E5DE6FD6E0C0}"/>
              </a:ext>
            </a:extLst>
          </p:cNvPr>
          <p:cNvPicPr>
            <a:picLocks noChangeAspect="1"/>
          </p:cNvPicPr>
          <p:nvPr/>
        </p:nvPicPr>
        <p:blipFill>
          <a:blip r:embed="rId2"/>
          <a:stretch>
            <a:fillRect/>
          </a:stretch>
        </p:blipFill>
        <p:spPr>
          <a:xfrm>
            <a:off x="1083630" y="4372239"/>
            <a:ext cx="10024739" cy="923330"/>
          </a:xfrm>
          <a:prstGeom prst="rect">
            <a:avLst/>
          </a:prstGeom>
        </p:spPr>
      </p:pic>
    </p:spTree>
    <p:extLst>
      <p:ext uri="{BB962C8B-B14F-4D97-AF65-F5344CB8AC3E}">
        <p14:creationId xmlns:p14="http://schemas.microsoft.com/office/powerpoint/2010/main" val="316373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67535-697A-7ADF-5058-020F6374C54A}"/>
              </a:ext>
            </a:extLst>
          </p:cNvPr>
          <p:cNvSpPr>
            <a:spLocks noGrp="1"/>
          </p:cNvSpPr>
          <p:nvPr>
            <p:ph type="title"/>
          </p:nvPr>
        </p:nvSpPr>
        <p:spPr>
          <a:xfrm>
            <a:off x="655320" y="429030"/>
            <a:ext cx="2834640" cy="5457589"/>
          </a:xfrm>
        </p:spPr>
        <p:txBody>
          <a:bodyPr anchor="ctr">
            <a:normAutofit/>
          </a:bodyPr>
          <a:lstStyle/>
          <a:p>
            <a:r>
              <a:rPr lang="en-IT" dirty="0"/>
              <a:t>Model Training</a:t>
            </a:r>
          </a:p>
        </p:txBody>
      </p:sp>
      <p:sp>
        <p:nvSpPr>
          <p:cNvPr id="14" name="Rectangle 13">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4574D60-576B-133B-6CB6-71090F1110D3}"/>
              </a:ext>
            </a:extLst>
          </p:cNvPr>
          <p:cNvSpPr txBox="1"/>
          <p:nvPr/>
        </p:nvSpPr>
        <p:spPr>
          <a:xfrm>
            <a:off x="4041648" y="1695366"/>
            <a:ext cx="4983341" cy="384262"/>
          </a:xfrm>
          <a:prstGeom prst="rect">
            <a:avLst/>
          </a:prstGeom>
          <a:noFill/>
        </p:spPr>
        <p:txBody>
          <a:bodyPr wrap="square" rtlCol="0">
            <a:spAutoFit/>
          </a:bodyPr>
          <a:lstStyle/>
          <a:p>
            <a:pPr defTabSz="950976">
              <a:spcAft>
                <a:spcPts val="600"/>
              </a:spcAft>
            </a:pPr>
            <a:r>
              <a:rPr lang="en-IT" sz="1872" kern="1200">
                <a:solidFill>
                  <a:schemeClr val="tx1"/>
                </a:solidFill>
                <a:latin typeface="+mn-lt"/>
                <a:ea typeface="+mn-ea"/>
                <a:cs typeface="+mn-cs"/>
              </a:rPr>
              <a:t>Training the model with default parameters:</a:t>
            </a:r>
            <a:endParaRPr lang="en-IT"/>
          </a:p>
        </p:txBody>
      </p:sp>
      <p:pic>
        <p:nvPicPr>
          <p:cNvPr id="4" name="Picture 3">
            <a:extLst>
              <a:ext uri="{FF2B5EF4-FFF2-40B4-BE49-F238E27FC236}">
                <a16:creationId xmlns:a16="http://schemas.microsoft.com/office/drawing/2014/main" id="{79AC834D-8FB4-C938-6264-59ED00569E19}"/>
              </a:ext>
            </a:extLst>
          </p:cNvPr>
          <p:cNvPicPr>
            <a:picLocks noChangeAspect="1"/>
          </p:cNvPicPr>
          <p:nvPr/>
        </p:nvPicPr>
        <p:blipFill>
          <a:blip r:embed="rId2"/>
          <a:stretch>
            <a:fillRect/>
          </a:stretch>
        </p:blipFill>
        <p:spPr>
          <a:xfrm>
            <a:off x="4041648" y="2192190"/>
            <a:ext cx="5893178" cy="660670"/>
          </a:xfrm>
          <a:prstGeom prst="rect">
            <a:avLst/>
          </a:prstGeom>
        </p:spPr>
      </p:pic>
      <p:pic>
        <p:nvPicPr>
          <p:cNvPr id="5" name="Picture 4">
            <a:extLst>
              <a:ext uri="{FF2B5EF4-FFF2-40B4-BE49-F238E27FC236}">
                <a16:creationId xmlns:a16="http://schemas.microsoft.com/office/drawing/2014/main" id="{317DC9E5-E10F-D4FE-8FEB-AFBACF477A72}"/>
              </a:ext>
            </a:extLst>
          </p:cNvPr>
          <p:cNvPicPr>
            <a:picLocks noChangeAspect="1"/>
          </p:cNvPicPr>
          <p:nvPr/>
        </p:nvPicPr>
        <p:blipFill>
          <a:blip r:embed="rId3"/>
          <a:stretch>
            <a:fillRect/>
          </a:stretch>
        </p:blipFill>
        <p:spPr>
          <a:xfrm>
            <a:off x="4038600" y="3895236"/>
            <a:ext cx="7452360" cy="753164"/>
          </a:xfrm>
          <a:prstGeom prst="rect">
            <a:avLst/>
          </a:prstGeom>
        </p:spPr>
      </p:pic>
      <p:sp>
        <p:nvSpPr>
          <p:cNvPr id="6" name="TextBox 5">
            <a:extLst>
              <a:ext uri="{FF2B5EF4-FFF2-40B4-BE49-F238E27FC236}">
                <a16:creationId xmlns:a16="http://schemas.microsoft.com/office/drawing/2014/main" id="{8E07A866-1CE5-EE69-C88D-C9175EE2EE89}"/>
              </a:ext>
            </a:extLst>
          </p:cNvPr>
          <p:cNvSpPr txBox="1"/>
          <p:nvPr/>
        </p:nvSpPr>
        <p:spPr>
          <a:xfrm>
            <a:off x="4041648" y="3401328"/>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spTree>
    <p:extLst>
      <p:ext uri="{BB962C8B-B14F-4D97-AF65-F5344CB8AC3E}">
        <p14:creationId xmlns:p14="http://schemas.microsoft.com/office/powerpoint/2010/main" val="113842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A2F48-5E69-6EAE-CE68-E61D6D50A9B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Feature </a:t>
            </a:r>
            <a:r>
              <a:rPr lang="en-US" sz="7200" dirty="0" err="1"/>
              <a:t>impotance</a:t>
            </a:r>
            <a:endParaRPr lang="en-US" sz="7200" dirty="0"/>
          </a:p>
        </p:txBody>
      </p:sp>
      <p:sp>
        <p:nvSpPr>
          <p:cNvPr id="49" name="Rectangle 4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94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019AD-04A7-9B23-F2D2-4D2BF372F1DE}"/>
              </a:ext>
            </a:extLst>
          </p:cNvPr>
          <p:cNvSpPr>
            <a:spLocks noGrp="1"/>
          </p:cNvSpPr>
          <p:nvPr>
            <p:ph idx="1"/>
          </p:nvPr>
        </p:nvSpPr>
        <p:spPr>
          <a:xfrm>
            <a:off x="841248" y="2252870"/>
            <a:ext cx="3412219" cy="3560251"/>
          </a:xfrm>
        </p:spPr>
        <p:txBody>
          <a:bodyPr>
            <a:normAutofit/>
          </a:bodyPr>
          <a:lstStyle/>
          <a:p>
            <a:pPr>
              <a:lnSpc>
                <a:spcPct val="100000"/>
              </a:lnSpc>
              <a:buFont typeface="+mj-lt"/>
              <a:buAutoNum type="arabicPeriod"/>
            </a:pPr>
            <a:r>
              <a:rPr lang="en-GB" sz="1600" b="1" dirty="0"/>
              <a:t>Model Understanding</a:t>
            </a:r>
            <a:r>
              <a:rPr lang="en-GB" sz="1600" dirty="0"/>
              <a:t>: Reveals which features are most influential in predicting outcomes, aiding in model interpretation.</a:t>
            </a:r>
          </a:p>
          <a:p>
            <a:pPr>
              <a:lnSpc>
                <a:spcPct val="100000"/>
              </a:lnSpc>
              <a:buFont typeface="+mj-lt"/>
              <a:buAutoNum type="arabicPeriod"/>
            </a:pPr>
            <a:r>
              <a:rPr lang="en-GB" sz="1600" b="1" dirty="0"/>
              <a:t>Feature Selection</a:t>
            </a:r>
            <a:r>
              <a:rPr lang="en-GB" sz="1600" dirty="0"/>
              <a:t>: Guides the selection of relevant features, enhancing model performance and reducing complexity.</a:t>
            </a:r>
          </a:p>
          <a:p>
            <a:pPr>
              <a:lnSpc>
                <a:spcPct val="100000"/>
              </a:lnSpc>
              <a:buFont typeface="+mj-lt"/>
              <a:buAutoNum type="arabicPeriod"/>
            </a:pPr>
            <a:r>
              <a:rPr lang="en-GB" sz="1600" b="1" dirty="0"/>
              <a:t>Explanatory Power</a:t>
            </a:r>
            <a:r>
              <a:rPr lang="en-GB" sz="1600" dirty="0"/>
              <a:t>: Facilitates transparent explanations of predictions by highlighting key contributing factors.</a:t>
            </a:r>
          </a:p>
          <a:p>
            <a:pPr>
              <a:lnSpc>
                <a:spcPct val="100000"/>
              </a:lnSpc>
            </a:pPr>
            <a:endParaRPr lang="en-IT" sz="1600" dirty="0"/>
          </a:p>
        </p:txBody>
      </p:sp>
      <p:pic>
        <p:nvPicPr>
          <p:cNvPr id="4" name="Picture 3" descr="A graph with colorful bars&#10;&#10;Description automatically generated with medium confidence">
            <a:extLst>
              <a:ext uri="{FF2B5EF4-FFF2-40B4-BE49-F238E27FC236}">
                <a16:creationId xmlns:a16="http://schemas.microsoft.com/office/drawing/2014/main" id="{F6184481-B939-763C-135E-04BA2E3B9F85}"/>
              </a:ext>
            </a:extLst>
          </p:cNvPr>
          <p:cNvPicPr>
            <a:picLocks noChangeAspect="1"/>
          </p:cNvPicPr>
          <p:nvPr/>
        </p:nvPicPr>
        <p:blipFill rotWithShape="1">
          <a:blip r:embed="rId2"/>
          <a:srcRect l="1701" t="1314" r="1229" b="1562"/>
          <a:stretch/>
        </p:blipFill>
        <p:spPr>
          <a:xfrm>
            <a:off x="5578776" y="1267229"/>
            <a:ext cx="5723405" cy="4323541"/>
          </a:xfrm>
          <a:prstGeom prst="rect">
            <a:avLst/>
          </a:prstGeom>
        </p:spPr>
      </p:pic>
    </p:spTree>
    <p:extLst>
      <p:ext uri="{BB962C8B-B14F-4D97-AF65-F5344CB8AC3E}">
        <p14:creationId xmlns:p14="http://schemas.microsoft.com/office/powerpoint/2010/main" val="49881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7377F6D6-4F02-D5EF-C477-DB944D1F2C24}"/>
              </a:ext>
            </a:extLst>
          </p:cNvPr>
          <p:cNvPicPr>
            <a:picLocks noChangeAspect="1"/>
          </p:cNvPicPr>
          <p:nvPr/>
        </p:nvPicPr>
        <p:blipFill rotWithShape="1">
          <a:blip r:embed="rId2"/>
          <a:srcRect t="1220" b="14510"/>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060983C2-71F2-1B5E-5402-3E2E5AB4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7042"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7122473-13C7-1918-DA5C-C6575D6263EC}"/>
              </a:ext>
            </a:extLst>
          </p:cNvPr>
          <p:cNvSpPr>
            <a:spLocks noGrp="1"/>
          </p:cNvSpPr>
          <p:nvPr>
            <p:ph type="title"/>
          </p:nvPr>
        </p:nvSpPr>
        <p:spPr>
          <a:xfrm>
            <a:off x="7756183" y="1124712"/>
            <a:ext cx="4023360" cy="3200400"/>
          </a:xfrm>
        </p:spPr>
        <p:txBody>
          <a:bodyPr vert="horz" lIns="91440" tIns="45720" rIns="91440" bIns="45720" rtlCol="0" anchor="b">
            <a:normAutofit/>
          </a:bodyPr>
          <a:lstStyle/>
          <a:p>
            <a:r>
              <a:rPr lang="en-US" sz="4800"/>
              <a:t>Final Results</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4061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1724"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06542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765-C7F1-2D77-9BB6-FB3FC3C544DC}"/>
              </a:ext>
            </a:extLst>
          </p:cNvPr>
          <p:cNvSpPr>
            <a:spLocks noGrp="1"/>
          </p:cNvSpPr>
          <p:nvPr>
            <p:ph type="title"/>
          </p:nvPr>
        </p:nvSpPr>
        <p:spPr/>
        <p:txBody>
          <a:bodyPr/>
          <a:lstStyle/>
          <a:p>
            <a:r>
              <a:rPr lang="en-GB" dirty="0"/>
              <a:t>Confusion matrix </a:t>
            </a:r>
            <a:endParaRPr lang="en-IT" dirty="0"/>
          </a:p>
        </p:txBody>
      </p:sp>
      <p:graphicFrame>
        <p:nvGraphicFramePr>
          <p:cNvPr id="5" name="Content Placeholder 2">
            <a:extLst>
              <a:ext uri="{FF2B5EF4-FFF2-40B4-BE49-F238E27FC236}">
                <a16:creationId xmlns:a16="http://schemas.microsoft.com/office/drawing/2014/main" id="{BA6DCAD6-CCC6-F511-6F7B-3913A5D4405E}"/>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92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3C35-F9E5-E8FA-E3BF-E0AE5C9B8CEA}"/>
              </a:ext>
            </a:extLst>
          </p:cNvPr>
          <p:cNvSpPr>
            <a:spLocks noGrp="1"/>
          </p:cNvSpPr>
          <p:nvPr>
            <p:ph type="title"/>
          </p:nvPr>
        </p:nvSpPr>
        <p:spPr/>
        <p:txBody>
          <a:bodyPr/>
          <a:lstStyle/>
          <a:p>
            <a:r>
              <a:rPr lang="en-IT" dirty="0"/>
              <a:t>Final Results</a:t>
            </a:r>
          </a:p>
        </p:txBody>
      </p:sp>
      <p:pic>
        <p:nvPicPr>
          <p:cNvPr id="4" name="Content Placeholder 3">
            <a:extLst>
              <a:ext uri="{FF2B5EF4-FFF2-40B4-BE49-F238E27FC236}">
                <a16:creationId xmlns:a16="http://schemas.microsoft.com/office/drawing/2014/main" id="{84C726DF-064B-E53B-F290-C4EA6B6F4C09}"/>
              </a:ext>
            </a:extLst>
          </p:cNvPr>
          <p:cNvPicPr>
            <a:picLocks noGrp="1" noChangeAspect="1"/>
          </p:cNvPicPr>
          <p:nvPr>
            <p:ph idx="1"/>
          </p:nvPr>
        </p:nvPicPr>
        <p:blipFill>
          <a:blip r:embed="rId2"/>
          <a:stretch>
            <a:fillRect/>
          </a:stretch>
        </p:blipFill>
        <p:spPr>
          <a:xfrm>
            <a:off x="3321994" y="2736208"/>
            <a:ext cx="5548012" cy="2674222"/>
          </a:xfrm>
          <a:prstGeom prst="rect">
            <a:avLst/>
          </a:prstGeom>
        </p:spPr>
      </p:pic>
    </p:spTree>
    <p:extLst>
      <p:ext uri="{BB962C8B-B14F-4D97-AF65-F5344CB8AC3E}">
        <p14:creationId xmlns:p14="http://schemas.microsoft.com/office/powerpoint/2010/main" val="20839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6A381A-3F4A-BBF7-AEF0-D04F7A41C579}"/>
              </a:ext>
            </a:extLst>
          </p:cNvPr>
          <p:cNvSpPr>
            <a:spLocks noGrp="1"/>
          </p:cNvSpPr>
          <p:nvPr>
            <p:ph type="title"/>
          </p:nvPr>
        </p:nvSpPr>
        <p:spPr>
          <a:xfrm>
            <a:off x="237840" y="1165860"/>
            <a:ext cx="4335798" cy="4526280"/>
          </a:xfrm>
        </p:spPr>
        <p:txBody>
          <a:bodyPr vert="horz" lIns="91440" tIns="45720" rIns="91440" bIns="45720" rtlCol="0" anchor="ctr">
            <a:normAutofit/>
          </a:bodyPr>
          <a:lstStyle/>
          <a:p>
            <a:r>
              <a:rPr lang="en-US" sz="2800" dirty="0"/>
              <a:t>What is random forest </a:t>
            </a:r>
            <a:r>
              <a:rPr lang="en-US" sz="4000" dirty="0"/>
              <a:t>:</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4E5ACCDD-2050-8A1F-9DC1-0B8C4B215B35}"/>
              </a:ext>
            </a:extLst>
          </p:cNvPr>
          <p:cNvSpPr txBox="1">
            <a:spLocks/>
          </p:cNvSpPr>
          <p:nvPr/>
        </p:nvSpPr>
        <p:spPr>
          <a:xfrm>
            <a:off x="5364450" y="1293888"/>
            <a:ext cx="6328716" cy="512631"/>
          </a:xfrm>
          <a:prstGeom prst="rect">
            <a:avLst/>
          </a:prstGeom>
        </p:spPr>
        <p:txBody>
          <a:bodyPr anchor="ct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900" indent="0" algn="ctr">
              <a:buFont typeface="Arial" panose="020B0604020202020204" pitchFamily="34" charset="0"/>
              <a:buNone/>
            </a:pPr>
            <a:r>
              <a:rPr lang="en-US" dirty="0">
                <a:latin typeface="Inter"/>
              </a:rPr>
              <a:t>Random forest is a supervised learning algorithm</a:t>
            </a:r>
            <a:endParaRPr lang="en-US" dirty="0"/>
          </a:p>
        </p:txBody>
      </p:sp>
      <p:cxnSp>
        <p:nvCxnSpPr>
          <p:cNvPr id="5" name="Straight Arrow Connector 4">
            <a:extLst>
              <a:ext uri="{FF2B5EF4-FFF2-40B4-BE49-F238E27FC236}">
                <a16:creationId xmlns:a16="http://schemas.microsoft.com/office/drawing/2014/main" id="{E8D9FF0F-A643-D5B5-1E91-EBE8DD32C0E6}"/>
              </a:ext>
            </a:extLst>
          </p:cNvPr>
          <p:cNvCxnSpPr>
            <a:cxnSpLocks/>
            <a:stCxn id="4" idx="2"/>
            <a:endCxn id="7" idx="0"/>
          </p:cNvCxnSpPr>
          <p:nvPr/>
        </p:nvCxnSpPr>
        <p:spPr>
          <a:xfrm flipH="1">
            <a:off x="7058325" y="1806519"/>
            <a:ext cx="1470483"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C4B9A1-43AA-65DE-02C6-39CF0F70E50A}"/>
              </a:ext>
            </a:extLst>
          </p:cNvPr>
          <p:cNvCxnSpPr>
            <a:cxnSpLocks/>
            <a:stCxn id="4" idx="2"/>
            <a:endCxn id="9" idx="0"/>
          </p:cNvCxnSpPr>
          <p:nvPr/>
        </p:nvCxnSpPr>
        <p:spPr>
          <a:xfrm>
            <a:off x="8528808" y="1806519"/>
            <a:ext cx="1582179"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03E957-20F1-85D4-794D-B85EE6BAC2F1}"/>
              </a:ext>
            </a:extLst>
          </p:cNvPr>
          <p:cNvSpPr/>
          <p:nvPr/>
        </p:nvSpPr>
        <p:spPr>
          <a:xfrm>
            <a:off x="6245099"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5261C395-DA67-53D5-63E7-4CF9DED12A9A}"/>
              </a:ext>
            </a:extLst>
          </p:cNvPr>
          <p:cNvSpPr/>
          <p:nvPr/>
        </p:nvSpPr>
        <p:spPr>
          <a:xfrm>
            <a:off x="9297761"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1" name="Rectangle 10">
            <a:extLst>
              <a:ext uri="{FF2B5EF4-FFF2-40B4-BE49-F238E27FC236}">
                <a16:creationId xmlns:a16="http://schemas.microsoft.com/office/drawing/2014/main" id="{7A2E4027-2F0B-C97D-ACA9-C0F577EC59F4}"/>
              </a:ext>
            </a:extLst>
          </p:cNvPr>
          <p:cNvSpPr/>
          <p:nvPr/>
        </p:nvSpPr>
        <p:spPr>
          <a:xfrm>
            <a:off x="5520776" y="4269273"/>
            <a:ext cx="6201832" cy="1422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89370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33C0D8-F2A9-057A-AB18-A2F70A8D1D0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a:t>Final Results: Using custom </a:t>
            </a:r>
            <a:r>
              <a:rPr lang="en-US" sz="2800" dirty="0" err="1"/>
              <a:t>hyperparamets</a:t>
            </a:r>
            <a:endParaRPr lang="en-US" sz="2800" b="0" dirty="0">
              <a:effectLst/>
              <a:highlight>
                <a:srgbClr val="1F1F1F"/>
              </a:highlight>
            </a:endParaRPr>
          </a:p>
        </p:txBody>
      </p:sp>
      <p:sp>
        <p:nvSpPr>
          <p:cNvPr id="22" name="Rectangle: Rounded Corners 2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Content Placeholder 7">
            <a:extLst>
              <a:ext uri="{FF2B5EF4-FFF2-40B4-BE49-F238E27FC236}">
                <a16:creationId xmlns:a16="http://schemas.microsoft.com/office/drawing/2014/main" id="{3FDDC675-9213-EF09-3657-04CFD6A262E2}"/>
              </a:ext>
            </a:extLst>
          </p:cNvPr>
          <p:cNvPicPr>
            <a:picLocks noGrp="1" noChangeAspect="1"/>
          </p:cNvPicPr>
          <p:nvPr>
            <p:ph idx="1"/>
          </p:nvPr>
        </p:nvPicPr>
        <p:blipFill rotWithShape="1">
          <a:blip r:embed="rId2"/>
          <a:srcRect l="1241" t="2638"/>
          <a:stretch/>
        </p:blipFill>
        <p:spPr>
          <a:xfrm>
            <a:off x="385572" y="2842978"/>
            <a:ext cx="5596128" cy="2689523"/>
          </a:xfrm>
          <a:prstGeom prst="rect">
            <a:avLst/>
          </a:prstGeom>
        </p:spPr>
      </p:pic>
      <p:pic>
        <p:nvPicPr>
          <p:cNvPr id="9" name="Content Placeholder 3">
            <a:extLst>
              <a:ext uri="{FF2B5EF4-FFF2-40B4-BE49-F238E27FC236}">
                <a16:creationId xmlns:a16="http://schemas.microsoft.com/office/drawing/2014/main" id="{939E5642-6EEE-76D6-04CE-2B5522D22A6B}"/>
              </a:ext>
            </a:extLst>
          </p:cNvPr>
          <p:cNvPicPr>
            <a:picLocks noChangeAspect="1"/>
          </p:cNvPicPr>
          <p:nvPr/>
        </p:nvPicPr>
        <p:blipFill rotWithShape="1">
          <a:blip r:embed="rId3"/>
          <a:srcRect r="18817" b="6325"/>
          <a:stretch/>
        </p:blipFill>
        <p:spPr>
          <a:xfrm>
            <a:off x="6210302" y="2823651"/>
            <a:ext cx="5596128" cy="2728177"/>
          </a:xfrm>
          <a:prstGeom prst="rect">
            <a:avLst/>
          </a:prstGeom>
        </p:spPr>
      </p:pic>
    </p:spTree>
    <p:extLst>
      <p:ext uri="{BB962C8B-B14F-4D97-AF65-F5344CB8AC3E}">
        <p14:creationId xmlns:p14="http://schemas.microsoft.com/office/powerpoint/2010/main" val="120233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Digital financial graph">
            <a:extLst>
              <a:ext uri="{FF2B5EF4-FFF2-40B4-BE49-F238E27FC236}">
                <a16:creationId xmlns:a16="http://schemas.microsoft.com/office/drawing/2014/main" id="{92AEEC9A-F2FC-3FE7-CB35-F9FDE5C521A5}"/>
              </a:ext>
            </a:extLst>
          </p:cNvPr>
          <p:cNvPicPr>
            <a:picLocks noChangeAspect="1"/>
          </p:cNvPicPr>
          <p:nvPr/>
        </p:nvPicPr>
        <p:blipFill rotWithShape="1">
          <a:blip r:embed="rId2"/>
          <a:src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A46529-B4B9-56CF-49F3-C3DF5C16B2D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a:t>Over sampling the data using smoke</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0524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130-D2FC-22F8-F449-3AEB93405FD6}"/>
              </a:ext>
            </a:extLst>
          </p:cNvPr>
          <p:cNvSpPr>
            <a:spLocks noGrp="1"/>
          </p:cNvSpPr>
          <p:nvPr>
            <p:ph type="title"/>
          </p:nvPr>
        </p:nvSpPr>
        <p:spPr/>
        <p:txBody>
          <a:bodyPr>
            <a:normAutofit/>
          </a:bodyPr>
          <a:lstStyle/>
          <a:p>
            <a:r>
              <a:rPr lang="en-GB" dirty="0"/>
              <a:t>SMOTE</a:t>
            </a:r>
            <a:endParaRPr lang="en-IT" dirty="0"/>
          </a:p>
        </p:txBody>
      </p:sp>
      <p:sp>
        <p:nvSpPr>
          <p:cNvPr id="3" name="Content Placeholder 2">
            <a:extLst>
              <a:ext uri="{FF2B5EF4-FFF2-40B4-BE49-F238E27FC236}">
                <a16:creationId xmlns:a16="http://schemas.microsoft.com/office/drawing/2014/main" id="{FE0EA99C-DAB5-D7F1-315B-CCD9B3FDA7E8}"/>
              </a:ext>
            </a:extLst>
          </p:cNvPr>
          <p:cNvSpPr>
            <a:spLocks noGrp="1"/>
          </p:cNvSpPr>
          <p:nvPr>
            <p:ph idx="1"/>
          </p:nvPr>
        </p:nvSpPr>
        <p:spPr>
          <a:xfrm>
            <a:off x="1115568" y="2478024"/>
            <a:ext cx="4447950" cy="3694176"/>
          </a:xfrm>
        </p:spPr>
        <p:txBody>
          <a:bodyPr/>
          <a:lstStyle/>
          <a:p>
            <a:r>
              <a:rPr lang="en-GB" b="1" dirty="0"/>
              <a:t>W</a:t>
            </a:r>
            <a:r>
              <a:rPr lang="en-IT" b="1" dirty="0"/>
              <a:t>hat is SMOTE: </a:t>
            </a:r>
            <a:br>
              <a:rPr lang="en-GB" dirty="0"/>
            </a:br>
            <a:r>
              <a:rPr lang="en-GB" dirty="0"/>
              <a:t>SMOTE is a technique used to balance imbalanced datasets by generating synthetic samples of the minority class, improving model performance in binary classification tasks.</a:t>
            </a:r>
          </a:p>
          <a:p>
            <a:endParaRPr lang="en-IT" dirty="0"/>
          </a:p>
        </p:txBody>
      </p:sp>
      <p:pic>
        <p:nvPicPr>
          <p:cNvPr id="4" name="Picture 3">
            <a:extLst>
              <a:ext uri="{FF2B5EF4-FFF2-40B4-BE49-F238E27FC236}">
                <a16:creationId xmlns:a16="http://schemas.microsoft.com/office/drawing/2014/main" id="{4EB44913-3ECE-DC7E-EC9A-39C3E4DBABFF}"/>
              </a:ext>
            </a:extLst>
          </p:cNvPr>
          <p:cNvPicPr>
            <a:picLocks noChangeAspect="1"/>
          </p:cNvPicPr>
          <p:nvPr/>
        </p:nvPicPr>
        <p:blipFill>
          <a:blip r:embed="rId2"/>
          <a:stretch>
            <a:fillRect/>
          </a:stretch>
        </p:blipFill>
        <p:spPr>
          <a:xfrm>
            <a:off x="5751391" y="5409230"/>
            <a:ext cx="5904557" cy="470363"/>
          </a:xfrm>
          <a:prstGeom prst="rect">
            <a:avLst/>
          </a:prstGeom>
        </p:spPr>
      </p:pic>
      <p:pic>
        <p:nvPicPr>
          <p:cNvPr id="5" name="Picture 4">
            <a:extLst>
              <a:ext uri="{FF2B5EF4-FFF2-40B4-BE49-F238E27FC236}">
                <a16:creationId xmlns:a16="http://schemas.microsoft.com/office/drawing/2014/main" id="{310B6CDF-EBBB-E154-0315-967F7DA59722}"/>
              </a:ext>
            </a:extLst>
          </p:cNvPr>
          <p:cNvPicPr>
            <a:picLocks noChangeAspect="1"/>
          </p:cNvPicPr>
          <p:nvPr/>
        </p:nvPicPr>
        <p:blipFill rotWithShape="1">
          <a:blip r:embed="rId3"/>
          <a:srcRect l="2197" t="1939" r="2345" b="1777"/>
          <a:stretch/>
        </p:blipFill>
        <p:spPr>
          <a:xfrm>
            <a:off x="7398328" y="2529444"/>
            <a:ext cx="2606634" cy="2553195"/>
          </a:xfrm>
          <a:prstGeom prst="rect">
            <a:avLst/>
          </a:prstGeom>
        </p:spPr>
      </p:pic>
    </p:spTree>
    <p:extLst>
      <p:ext uri="{BB962C8B-B14F-4D97-AF65-F5344CB8AC3E}">
        <p14:creationId xmlns:p14="http://schemas.microsoft.com/office/powerpoint/2010/main" val="84044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1287-301E-AEC4-1ED9-B2372223F1A8}"/>
              </a:ext>
            </a:extLst>
          </p:cNvPr>
          <p:cNvSpPr>
            <a:spLocks noGrp="1"/>
          </p:cNvSpPr>
          <p:nvPr>
            <p:ph type="title"/>
          </p:nvPr>
        </p:nvSpPr>
        <p:spPr/>
        <p:txBody>
          <a:bodyPr>
            <a:normAutofit/>
          </a:bodyPr>
          <a:lstStyle/>
          <a:p>
            <a:r>
              <a:rPr lang="en-GB" dirty="0"/>
              <a:t>Over sampled data: Model Training</a:t>
            </a:r>
            <a:endParaRPr lang="en-IT" dirty="0"/>
          </a:p>
        </p:txBody>
      </p:sp>
      <p:sp>
        <p:nvSpPr>
          <p:cNvPr id="4" name="TextBox 3">
            <a:extLst>
              <a:ext uri="{FF2B5EF4-FFF2-40B4-BE49-F238E27FC236}">
                <a16:creationId xmlns:a16="http://schemas.microsoft.com/office/drawing/2014/main" id="{4D6AC425-8983-6CE6-AEC8-118BBE7EC7DB}"/>
              </a:ext>
            </a:extLst>
          </p:cNvPr>
          <p:cNvSpPr txBox="1"/>
          <p:nvPr/>
        </p:nvSpPr>
        <p:spPr>
          <a:xfrm>
            <a:off x="2413865" y="2442340"/>
            <a:ext cx="4983341" cy="384262"/>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default parameters:</a:t>
            </a:r>
            <a:endParaRPr lang="en-IT" dirty="0"/>
          </a:p>
        </p:txBody>
      </p:sp>
      <p:sp>
        <p:nvSpPr>
          <p:cNvPr id="7" name="TextBox 6">
            <a:extLst>
              <a:ext uri="{FF2B5EF4-FFF2-40B4-BE49-F238E27FC236}">
                <a16:creationId xmlns:a16="http://schemas.microsoft.com/office/drawing/2014/main" id="{5F8709EC-9775-BBC3-3E07-6E415C57BA66}"/>
              </a:ext>
            </a:extLst>
          </p:cNvPr>
          <p:cNvSpPr txBox="1"/>
          <p:nvPr/>
        </p:nvSpPr>
        <p:spPr>
          <a:xfrm>
            <a:off x="2413865" y="4148302"/>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pic>
        <p:nvPicPr>
          <p:cNvPr id="8" name="Picture 7">
            <a:extLst>
              <a:ext uri="{FF2B5EF4-FFF2-40B4-BE49-F238E27FC236}">
                <a16:creationId xmlns:a16="http://schemas.microsoft.com/office/drawing/2014/main" id="{1773A496-A373-9A65-8FEE-C8CC5998E94C}"/>
              </a:ext>
            </a:extLst>
          </p:cNvPr>
          <p:cNvPicPr>
            <a:picLocks noChangeAspect="1"/>
          </p:cNvPicPr>
          <p:nvPr/>
        </p:nvPicPr>
        <p:blipFill>
          <a:blip r:embed="rId2"/>
          <a:stretch>
            <a:fillRect/>
          </a:stretch>
        </p:blipFill>
        <p:spPr>
          <a:xfrm>
            <a:off x="2413865" y="2842297"/>
            <a:ext cx="7364270" cy="753164"/>
          </a:xfrm>
          <a:prstGeom prst="rect">
            <a:avLst/>
          </a:prstGeom>
        </p:spPr>
      </p:pic>
      <p:pic>
        <p:nvPicPr>
          <p:cNvPr id="9" name="Picture 8">
            <a:extLst>
              <a:ext uri="{FF2B5EF4-FFF2-40B4-BE49-F238E27FC236}">
                <a16:creationId xmlns:a16="http://schemas.microsoft.com/office/drawing/2014/main" id="{10053A9B-D482-1FE1-C9E6-E4EDF49741CA}"/>
              </a:ext>
            </a:extLst>
          </p:cNvPr>
          <p:cNvPicPr>
            <a:picLocks noChangeAspect="1"/>
          </p:cNvPicPr>
          <p:nvPr/>
        </p:nvPicPr>
        <p:blipFill>
          <a:blip r:embed="rId3"/>
          <a:stretch>
            <a:fillRect/>
          </a:stretch>
        </p:blipFill>
        <p:spPr>
          <a:xfrm>
            <a:off x="2413865" y="4576736"/>
            <a:ext cx="7364270" cy="816740"/>
          </a:xfrm>
          <a:prstGeom prst="rect">
            <a:avLst/>
          </a:prstGeom>
        </p:spPr>
      </p:pic>
    </p:spTree>
    <p:extLst>
      <p:ext uri="{BB962C8B-B14F-4D97-AF65-F5344CB8AC3E}">
        <p14:creationId xmlns:p14="http://schemas.microsoft.com/office/powerpoint/2010/main" val="24615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1772-6C2B-6A03-A171-3F45628A02F0}"/>
              </a:ext>
            </a:extLst>
          </p:cNvPr>
          <p:cNvSpPr>
            <a:spLocks noGrp="1"/>
          </p:cNvSpPr>
          <p:nvPr>
            <p:ph type="title"/>
          </p:nvPr>
        </p:nvSpPr>
        <p:spPr/>
        <p:txBody>
          <a:bodyPr/>
          <a:lstStyle/>
          <a:p>
            <a:r>
              <a:rPr lang="en-GB" dirty="0"/>
              <a:t>Over sampled data: </a:t>
            </a:r>
            <a:r>
              <a:rPr lang="en-US" sz="4000" dirty="0"/>
              <a:t>Feature </a:t>
            </a:r>
            <a:r>
              <a:rPr lang="en-US" sz="4000" dirty="0" err="1"/>
              <a:t>impotance</a:t>
            </a:r>
            <a:endParaRPr lang="en-IT" dirty="0"/>
          </a:p>
        </p:txBody>
      </p:sp>
      <p:pic>
        <p:nvPicPr>
          <p:cNvPr id="4" name="Content Placeholder 3">
            <a:extLst>
              <a:ext uri="{FF2B5EF4-FFF2-40B4-BE49-F238E27FC236}">
                <a16:creationId xmlns:a16="http://schemas.microsoft.com/office/drawing/2014/main" id="{DBF5F72C-0435-A07F-8E82-2241C0CD02CB}"/>
              </a:ext>
            </a:extLst>
          </p:cNvPr>
          <p:cNvPicPr>
            <a:picLocks noGrp="1" noChangeAspect="1"/>
          </p:cNvPicPr>
          <p:nvPr>
            <p:ph idx="1"/>
          </p:nvPr>
        </p:nvPicPr>
        <p:blipFill>
          <a:blip r:embed="rId2"/>
          <a:stretch>
            <a:fillRect/>
          </a:stretch>
        </p:blipFill>
        <p:spPr>
          <a:xfrm>
            <a:off x="3612299" y="2426573"/>
            <a:ext cx="4967401" cy="3694112"/>
          </a:xfrm>
          <a:prstGeom prst="rect">
            <a:avLst/>
          </a:prstGeom>
        </p:spPr>
      </p:pic>
    </p:spTree>
    <p:extLst>
      <p:ext uri="{BB962C8B-B14F-4D97-AF65-F5344CB8AC3E}">
        <p14:creationId xmlns:p14="http://schemas.microsoft.com/office/powerpoint/2010/main" val="96804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246-2A48-C2F6-768E-A7BCFE11880F}"/>
              </a:ext>
            </a:extLst>
          </p:cNvPr>
          <p:cNvSpPr>
            <a:spLocks noGrp="1"/>
          </p:cNvSpPr>
          <p:nvPr>
            <p:ph type="title"/>
          </p:nvPr>
        </p:nvSpPr>
        <p:spPr/>
        <p:txBody>
          <a:bodyPr>
            <a:normAutofit/>
          </a:bodyPr>
          <a:lstStyle/>
          <a:p>
            <a:r>
              <a:rPr lang="en-IT" dirty="0"/>
              <a:t>Over sampled data: </a:t>
            </a:r>
            <a:r>
              <a:rPr lang="en-GB" dirty="0" err="1"/>
              <a:t>Finall</a:t>
            </a:r>
            <a:r>
              <a:rPr lang="en-GB" dirty="0"/>
              <a:t> Results</a:t>
            </a:r>
            <a:endParaRPr lang="en-IT" dirty="0"/>
          </a:p>
        </p:txBody>
      </p:sp>
      <p:pic>
        <p:nvPicPr>
          <p:cNvPr id="4" name="Content Placeholder 3">
            <a:extLst>
              <a:ext uri="{FF2B5EF4-FFF2-40B4-BE49-F238E27FC236}">
                <a16:creationId xmlns:a16="http://schemas.microsoft.com/office/drawing/2014/main" id="{919A68EE-2429-8AF5-C5E8-BFE74175088F}"/>
              </a:ext>
            </a:extLst>
          </p:cNvPr>
          <p:cNvPicPr>
            <a:picLocks noGrp="1" noChangeAspect="1"/>
          </p:cNvPicPr>
          <p:nvPr>
            <p:ph idx="1"/>
          </p:nvPr>
        </p:nvPicPr>
        <p:blipFill>
          <a:blip r:embed="rId2"/>
          <a:stretch>
            <a:fillRect/>
          </a:stretch>
        </p:blipFill>
        <p:spPr>
          <a:xfrm>
            <a:off x="2788785" y="2600090"/>
            <a:ext cx="6614430" cy="3079131"/>
          </a:xfrm>
          <a:prstGeom prst="rect">
            <a:avLst/>
          </a:prstGeom>
        </p:spPr>
      </p:pic>
    </p:spTree>
    <p:extLst>
      <p:ext uri="{BB962C8B-B14F-4D97-AF65-F5344CB8AC3E}">
        <p14:creationId xmlns:p14="http://schemas.microsoft.com/office/powerpoint/2010/main" val="119898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AE14-F984-217E-279F-B84392DFC199}"/>
              </a:ext>
            </a:extLst>
          </p:cNvPr>
          <p:cNvSpPr>
            <a:spLocks noGrp="1"/>
          </p:cNvSpPr>
          <p:nvPr>
            <p:ph type="title"/>
          </p:nvPr>
        </p:nvSpPr>
        <p:spPr/>
        <p:txBody>
          <a:bodyPr>
            <a:normAutofit/>
          </a:bodyPr>
          <a:lstStyle/>
          <a:p>
            <a:pPr algn="ctr"/>
            <a:r>
              <a:rPr lang="en-IT" sz="6600" dirty="0"/>
              <a:t>Thank you</a:t>
            </a:r>
          </a:p>
        </p:txBody>
      </p:sp>
    </p:spTree>
    <p:extLst>
      <p:ext uri="{BB962C8B-B14F-4D97-AF65-F5344CB8AC3E}">
        <p14:creationId xmlns:p14="http://schemas.microsoft.com/office/powerpoint/2010/main" val="310825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AAD2-C6C3-A22D-70B9-171784F8BA9F}"/>
              </a:ext>
            </a:extLst>
          </p:cNvPr>
          <p:cNvSpPr>
            <a:spLocks noGrp="1"/>
          </p:cNvSpPr>
          <p:nvPr>
            <p:ph type="title"/>
          </p:nvPr>
        </p:nvSpPr>
        <p:spPr/>
        <p:txBody>
          <a:bodyPr/>
          <a:lstStyle/>
          <a:p>
            <a:r>
              <a:rPr lang="en-US" dirty="0">
                <a:latin typeface="Inter"/>
              </a:rPr>
              <a:t>D</a:t>
            </a:r>
            <a:r>
              <a:rPr lang="en-US" i="0" dirty="0">
                <a:solidFill>
                  <a:schemeClr val="tx1"/>
                </a:solidFill>
                <a:effectLst/>
                <a:latin typeface="Inter"/>
              </a:rPr>
              <a:t>ecision trees</a:t>
            </a:r>
            <a:endParaRPr lang="en-IT" dirty="0"/>
          </a:p>
        </p:txBody>
      </p:sp>
      <p:sp>
        <p:nvSpPr>
          <p:cNvPr id="3" name="Content Placeholder 2">
            <a:extLst>
              <a:ext uri="{FF2B5EF4-FFF2-40B4-BE49-F238E27FC236}">
                <a16:creationId xmlns:a16="http://schemas.microsoft.com/office/drawing/2014/main" id="{F07E6B7C-5E2A-A401-BA97-C6CF388CC690}"/>
              </a:ext>
            </a:extLst>
          </p:cNvPr>
          <p:cNvSpPr>
            <a:spLocks noGrp="1"/>
          </p:cNvSpPr>
          <p:nvPr>
            <p:ph idx="1"/>
          </p:nvPr>
        </p:nvSpPr>
        <p:spPr>
          <a:xfrm>
            <a:off x="905692" y="2682888"/>
            <a:ext cx="5721531" cy="1034144"/>
          </a:xfrm>
        </p:spPr>
        <p:txBody>
          <a:bodyPr>
            <a:normAutofit lnSpcReduction="10000"/>
          </a:bodyPr>
          <a:lstStyle/>
          <a:p>
            <a:r>
              <a:rPr lang="en-US" sz="1500" dirty="0"/>
              <a:t>A decision tree is a flowchart-like tree structure where an internal node represents a feature(or attribute), the branch represents a decision rule, and each leaf node represents the outcome.</a:t>
            </a:r>
          </a:p>
          <a:p>
            <a:endParaRPr lang="en-IT" dirty="0"/>
          </a:p>
        </p:txBody>
      </p:sp>
      <p:pic>
        <p:nvPicPr>
          <p:cNvPr id="4" name="Picture 3">
            <a:extLst>
              <a:ext uri="{FF2B5EF4-FFF2-40B4-BE49-F238E27FC236}">
                <a16:creationId xmlns:a16="http://schemas.microsoft.com/office/drawing/2014/main" id="{350CB1BA-C4FD-290D-9715-412B61935BD3}"/>
              </a:ext>
            </a:extLst>
          </p:cNvPr>
          <p:cNvPicPr>
            <a:picLocks noChangeAspect="1"/>
          </p:cNvPicPr>
          <p:nvPr/>
        </p:nvPicPr>
        <p:blipFill>
          <a:blip r:embed="rId2"/>
          <a:stretch>
            <a:fillRect/>
          </a:stretch>
        </p:blipFill>
        <p:spPr>
          <a:xfrm>
            <a:off x="7611345" y="2288404"/>
            <a:ext cx="2032815" cy="1877862"/>
          </a:xfrm>
          <a:prstGeom prst="rect">
            <a:avLst/>
          </a:prstGeom>
        </p:spPr>
      </p:pic>
      <p:sp>
        <p:nvSpPr>
          <p:cNvPr id="6" name="TextBox 5">
            <a:extLst>
              <a:ext uri="{FF2B5EF4-FFF2-40B4-BE49-F238E27FC236}">
                <a16:creationId xmlns:a16="http://schemas.microsoft.com/office/drawing/2014/main" id="{9A3FEDE4-E378-2203-6F1F-2BDFC846BFC6}"/>
              </a:ext>
            </a:extLst>
          </p:cNvPr>
          <p:cNvSpPr txBox="1"/>
          <p:nvPr/>
        </p:nvSpPr>
        <p:spPr>
          <a:xfrm>
            <a:off x="905692" y="4726455"/>
            <a:ext cx="6097836" cy="1015663"/>
          </a:xfrm>
          <a:prstGeom prst="rect">
            <a:avLst/>
          </a:prstGeom>
          <a:noFill/>
        </p:spPr>
        <p:txBody>
          <a:bodyPr wrap="square">
            <a:spAutoFit/>
          </a:bodyPr>
          <a:lstStyle/>
          <a:p>
            <a:pPr marL="171450" indent="-171450">
              <a:buFont typeface="Arial" panose="020B0604020202020204" pitchFamily="34" charset="0"/>
              <a:buChar char="•"/>
            </a:pPr>
            <a:r>
              <a:rPr lang="en-US" sz="1500" dirty="0"/>
              <a:t>Decision trees are popular due to their simplicity and the fact that they can be visualized, which makes them easy to understand. However, they can be prone to overfitting, especially with very complex trees</a:t>
            </a:r>
          </a:p>
        </p:txBody>
      </p:sp>
      <p:pic>
        <p:nvPicPr>
          <p:cNvPr id="7" name="Picture 2" descr="What is a Decision Tree?">
            <a:extLst>
              <a:ext uri="{FF2B5EF4-FFF2-40B4-BE49-F238E27FC236}">
                <a16:creationId xmlns:a16="http://schemas.microsoft.com/office/drawing/2014/main" id="{08DF49E5-6DDA-0AD7-983B-DF291AF408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03825" y="4461557"/>
            <a:ext cx="2847856" cy="1545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67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91C127D-3F5C-40AE-4E0A-1EBE5CD9A550}"/>
              </a:ext>
            </a:extLst>
          </p:cNvPr>
          <p:cNvSpPr>
            <a:spLocks noGrp="1"/>
          </p:cNvSpPr>
          <p:nvPr>
            <p:ph type="title"/>
          </p:nvPr>
        </p:nvSpPr>
        <p:spPr>
          <a:xfrm>
            <a:off x="841248" y="334644"/>
            <a:ext cx="10509504" cy="1076914"/>
          </a:xfrm>
        </p:spPr>
        <p:txBody>
          <a:bodyPr anchor="ctr">
            <a:normAutofit/>
          </a:bodyPr>
          <a:lstStyle/>
          <a:p>
            <a:r>
              <a:rPr lang="en-IT" sz="3700" dirty="0"/>
              <a:t>Why Random forset instead of decision tree?</a:t>
            </a:r>
          </a:p>
        </p:txBody>
      </p:sp>
      <p:sp>
        <p:nvSpPr>
          <p:cNvPr id="21"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9109BD7-7DBD-6DE0-85DD-B9CF9D810342}"/>
              </a:ext>
            </a:extLst>
          </p:cNvPr>
          <p:cNvSpPr txBox="1"/>
          <p:nvPr/>
        </p:nvSpPr>
        <p:spPr>
          <a:xfrm>
            <a:off x="951416" y="2475074"/>
            <a:ext cx="4457865" cy="2862322"/>
          </a:xfrm>
          <a:prstGeom prst="rect">
            <a:avLst/>
          </a:prstGeom>
          <a:noFill/>
        </p:spPr>
        <p:txBody>
          <a:bodyPr wrap="square" rtlCol="0">
            <a:spAutoFit/>
          </a:bodyPr>
          <a:lstStyle/>
          <a:p>
            <a:pPr algn="ctr"/>
            <a:r>
              <a:rPr lang="en-GB" b="1" dirty="0"/>
              <a:t>Random Forest:</a:t>
            </a:r>
          </a:p>
          <a:p>
            <a:pPr marL="494100" indent="-457200">
              <a:lnSpc>
                <a:spcPct val="250000"/>
              </a:lnSpc>
              <a:buFont typeface="+mj-lt"/>
              <a:buAutoNum type="arabicPeriod"/>
            </a:pPr>
            <a:r>
              <a:rPr lang="en-US" sz="1800" dirty="0"/>
              <a:t>Less sensitive to training data.</a:t>
            </a:r>
          </a:p>
          <a:p>
            <a:pPr marL="494100" indent="-457200">
              <a:lnSpc>
                <a:spcPct val="250000"/>
              </a:lnSpc>
              <a:buFont typeface="+mj-lt"/>
              <a:buAutoNum type="arabicPeriod"/>
            </a:pPr>
            <a:r>
              <a:rPr lang="en-US" sz="1800" dirty="0"/>
              <a:t>Utilizes bootstrapping for stability.</a:t>
            </a:r>
          </a:p>
          <a:p>
            <a:pPr marL="494100" indent="-457200">
              <a:lnSpc>
                <a:spcPct val="150000"/>
              </a:lnSpc>
              <a:buFont typeface="+mj-lt"/>
              <a:buAutoNum type="arabicPeriod"/>
            </a:pPr>
            <a:r>
              <a:rPr lang="en-US" sz="1800" dirty="0"/>
              <a:t>Enhanced generalization capability compared to decision trees.</a:t>
            </a:r>
          </a:p>
          <a:p>
            <a:endParaRPr lang="en-IT" dirty="0"/>
          </a:p>
        </p:txBody>
      </p:sp>
      <p:sp>
        <p:nvSpPr>
          <p:cNvPr id="13" name="TextBox 12">
            <a:extLst>
              <a:ext uri="{FF2B5EF4-FFF2-40B4-BE49-F238E27FC236}">
                <a16:creationId xmlns:a16="http://schemas.microsoft.com/office/drawing/2014/main" id="{51C69B40-3324-C762-0F30-B4C44D7C2AA2}"/>
              </a:ext>
            </a:extLst>
          </p:cNvPr>
          <p:cNvSpPr txBox="1"/>
          <p:nvPr/>
        </p:nvSpPr>
        <p:spPr>
          <a:xfrm>
            <a:off x="6006672" y="2466495"/>
            <a:ext cx="5341032" cy="2862322"/>
          </a:xfrm>
          <a:prstGeom prst="rect">
            <a:avLst/>
          </a:prstGeom>
          <a:noFill/>
        </p:spPr>
        <p:txBody>
          <a:bodyPr wrap="square" rtlCol="0">
            <a:spAutoFit/>
          </a:bodyPr>
          <a:lstStyle/>
          <a:p>
            <a:pPr algn="ctr"/>
            <a:r>
              <a:rPr lang="en-IT" sz="1800" b="1" dirty="0"/>
              <a:t>Decision tree </a:t>
            </a:r>
            <a:r>
              <a:rPr lang="en-GB" b="1" dirty="0"/>
              <a:t>:</a:t>
            </a:r>
          </a:p>
          <a:p>
            <a:pPr marL="494100" indent="-457200">
              <a:lnSpc>
                <a:spcPct val="250000"/>
              </a:lnSpc>
              <a:buFont typeface="+mj-lt"/>
              <a:buAutoNum type="arabicPeriod"/>
            </a:pPr>
            <a:r>
              <a:rPr lang="en-US" sz="1800" dirty="0"/>
              <a:t>Highly sensitive to training data</a:t>
            </a:r>
          </a:p>
          <a:p>
            <a:pPr marL="494100" indent="-457200">
              <a:lnSpc>
                <a:spcPct val="150000"/>
              </a:lnSpc>
              <a:buFont typeface="+mj-lt"/>
              <a:buAutoNum type="arabicPeriod"/>
            </a:pPr>
            <a:r>
              <a:rPr lang="en-US" sz="1800" dirty="0"/>
              <a:t>Prone to changing significantly with dataset variations</a:t>
            </a:r>
          </a:p>
          <a:p>
            <a:pPr marL="494100" indent="-457200">
              <a:lnSpc>
                <a:spcPct val="250000"/>
              </a:lnSpc>
              <a:buFont typeface="+mj-lt"/>
              <a:buAutoNum type="arabicPeriod"/>
            </a:pPr>
            <a:r>
              <a:rPr lang="en-US" sz="1800" dirty="0"/>
              <a:t>Difficulty in generalizing due to sensitivity</a:t>
            </a:r>
          </a:p>
          <a:p>
            <a:endParaRPr lang="en-IT" dirty="0"/>
          </a:p>
        </p:txBody>
      </p:sp>
    </p:spTree>
    <p:extLst>
      <p:ext uri="{BB962C8B-B14F-4D97-AF65-F5344CB8AC3E}">
        <p14:creationId xmlns:p14="http://schemas.microsoft.com/office/powerpoint/2010/main" val="217538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05D54-5D87-1DBF-03AE-1A3D2E25F61A}"/>
              </a:ext>
            </a:extLst>
          </p:cNvPr>
          <p:cNvSpPr>
            <a:spLocks noGrp="1"/>
          </p:cNvSpPr>
          <p:nvPr>
            <p:ph type="title"/>
          </p:nvPr>
        </p:nvSpPr>
        <p:spPr>
          <a:xfrm>
            <a:off x="411480" y="1455564"/>
            <a:ext cx="6302716" cy="636950"/>
          </a:xfrm>
        </p:spPr>
        <p:txBody>
          <a:bodyPr vert="horz" lIns="91440" tIns="45720" rIns="91440" bIns="45720" rtlCol="0" anchor="b">
            <a:normAutofit/>
          </a:bodyPr>
          <a:lstStyle/>
          <a:p>
            <a:r>
              <a:rPr lang="en-US" sz="3400" dirty="0"/>
              <a:t>How random forest works</a:t>
            </a:r>
          </a:p>
        </p:txBody>
      </p:sp>
      <p:sp>
        <p:nvSpPr>
          <p:cNvPr id="53" name="Rectangle 5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C5F6CD9-990C-B7FE-E994-8726728AC917}"/>
              </a:ext>
            </a:extLst>
          </p:cNvPr>
          <p:cNvSpPr txBox="1"/>
          <p:nvPr/>
        </p:nvSpPr>
        <p:spPr>
          <a:xfrm>
            <a:off x="411480" y="2684095"/>
            <a:ext cx="6121842" cy="3492868"/>
          </a:xfrm>
          <a:prstGeom prst="rect">
            <a:avLst/>
          </a:prstGeom>
        </p:spPr>
        <p:txBody>
          <a:bodyPr vert="horz" lIns="91440" tIns="45720" rIns="91440" bIns="45720" rtlCol="0">
            <a:normAutofit/>
          </a:bodyPr>
          <a:lstStyle/>
          <a:p>
            <a:pPr marL="114300" indent="-228600">
              <a:spcAft>
                <a:spcPts val="600"/>
              </a:spcAft>
              <a:buFont typeface="Arial" panose="020B0604020202020204" pitchFamily="34" charset="0"/>
              <a:buChar char="•"/>
            </a:pPr>
            <a:r>
              <a:rPr lang="en-US" sz="1400" b="1" i="0" dirty="0">
                <a:effectLst/>
              </a:rPr>
              <a:t>Bootstrap Aggregating (Bagging)</a:t>
            </a:r>
            <a:r>
              <a:rPr lang="en-US" sz="1400" b="0" i="0" dirty="0">
                <a:effectLst/>
              </a:rPr>
              <a:t>: Random Forest begins by creating multiple subsets from the original dataset, with replacement, known as bootstrap aggregating, or bagging. Each subset is used to train a separate decision tree.</a:t>
            </a:r>
          </a:p>
          <a:p>
            <a:pPr marL="114300" indent="-228600">
              <a:spcAft>
                <a:spcPts val="600"/>
              </a:spcAft>
              <a:buFont typeface="Arial" panose="020B0604020202020204" pitchFamily="34" charset="0"/>
              <a:buChar char="•"/>
            </a:pPr>
            <a:r>
              <a:rPr lang="en-US" sz="1400" b="1" i="0" dirty="0">
                <a:effectLst/>
              </a:rPr>
              <a:t>Feature Randomness</a:t>
            </a:r>
            <a:r>
              <a:rPr lang="en-US" sz="1400" b="0" i="0" dirty="0">
                <a:effectLst/>
              </a:rPr>
              <a:t>: When building each tree, Random Forest introduces additional randomness. At each split, it selects a random subset of features, rather than considering all features. This ensures that the trees are diverse and reduces correlation among them.</a:t>
            </a:r>
          </a:p>
          <a:p>
            <a:pPr marL="114300" indent="-228600">
              <a:spcAft>
                <a:spcPts val="600"/>
              </a:spcAft>
              <a:buFont typeface="Arial" panose="020B0604020202020204" pitchFamily="34" charset="0"/>
              <a:buChar char="•"/>
            </a:pPr>
            <a:r>
              <a:rPr lang="en-US" sz="1400" b="1" i="0" dirty="0">
                <a:effectLst/>
              </a:rPr>
              <a:t>Building Trees</a:t>
            </a:r>
            <a:r>
              <a:rPr lang="en-US" sz="1400" b="0" i="0" dirty="0">
                <a:effectLst/>
              </a:rPr>
              <a:t>: Each tree is grown to the largest extent possible without pruning, leading to fully grown, deep trees.</a:t>
            </a:r>
            <a:endParaRPr lang="en-US" sz="1400" dirty="0">
              <a:effectLst/>
            </a:endParaRPr>
          </a:p>
          <a:p>
            <a:pPr marL="114300" indent="-228600">
              <a:spcAft>
                <a:spcPts val="600"/>
              </a:spcAft>
              <a:buFont typeface="Arial" panose="020B0604020202020204" pitchFamily="34" charset="0"/>
              <a:buChar char="•"/>
            </a:pPr>
            <a:r>
              <a:rPr lang="en-US" sz="1400" b="1" i="0" dirty="0">
                <a:effectLst/>
              </a:rPr>
              <a:t>Aggregation for Decision Making</a:t>
            </a:r>
            <a:r>
              <a:rPr lang="en-US" sz="1400" b="0" i="0" dirty="0">
                <a:effectLst/>
              </a:rPr>
              <a:t>: For classification tasks, the mode of all the predictions from different trees is taken as the final prediction. For regression, the average prediction is considered.</a:t>
            </a:r>
          </a:p>
        </p:txBody>
      </p:sp>
      <p:pic>
        <p:nvPicPr>
          <p:cNvPr id="7" name="Picture 6">
            <a:extLst>
              <a:ext uri="{FF2B5EF4-FFF2-40B4-BE49-F238E27FC236}">
                <a16:creationId xmlns:a16="http://schemas.microsoft.com/office/drawing/2014/main" id="{99C8AB38-E58A-49F1-C72A-580410381F23}"/>
              </a:ext>
            </a:extLst>
          </p:cNvPr>
          <p:cNvPicPr>
            <a:picLocks noChangeAspect="1"/>
          </p:cNvPicPr>
          <p:nvPr/>
        </p:nvPicPr>
        <p:blipFill>
          <a:blip r:embed="rId2"/>
          <a:stretch>
            <a:fillRect/>
          </a:stretch>
        </p:blipFill>
        <p:spPr>
          <a:xfrm>
            <a:off x="7091531" y="1775903"/>
            <a:ext cx="4631077" cy="3241753"/>
          </a:xfrm>
          <a:prstGeom prst="rect">
            <a:avLst/>
          </a:prstGeom>
        </p:spPr>
      </p:pic>
    </p:spTree>
    <p:extLst>
      <p:ext uri="{BB962C8B-B14F-4D97-AF65-F5344CB8AC3E}">
        <p14:creationId xmlns:p14="http://schemas.microsoft.com/office/powerpoint/2010/main" val="18699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1C127D-3F5C-40AE-4E0A-1EBE5CD9A550}"/>
              </a:ext>
            </a:extLst>
          </p:cNvPr>
          <p:cNvSpPr>
            <a:spLocks noGrp="1"/>
          </p:cNvSpPr>
          <p:nvPr>
            <p:ph type="title"/>
          </p:nvPr>
        </p:nvSpPr>
        <p:spPr>
          <a:xfrm>
            <a:off x="841248" y="256032"/>
            <a:ext cx="10506456" cy="1014984"/>
          </a:xfrm>
        </p:spPr>
        <p:txBody>
          <a:bodyPr anchor="b">
            <a:normAutofit/>
          </a:bodyPr>
          <a:lstStyle/>
          <a:p>
            <a:r>
              <a:rPr lang="en-IT" dirty="0"/>
              <a:t>Advantages</a:t>
            </a:r>
          </a:p>
        </p:txBody>
      </p:sp>
      <p:graphicFrame>
        <p:nvGraphicFramePr>
          <p:cNvPr id="6" name="Content Placeholder 3">
            <a:extLst>
              <a:ext uri="{FF2B5EF4-FFF2-40B4-BE49-F238E27FC236}">
                <a16:creationId xmlns:a16="http://schemas.microsoft.com/office/drawing/2014/main" id="{A92F9B5C-E859-E5D1-753E-971283DBE52F}"/>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5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9E889-97B5-5097-8EC6-62332429D379}"/>
              </a:ext>
            </a:extLst>
          </p:cNvPr>
          <p:cNvSpPr>
            <a:spLocks noGrp="1"/>
          </p:cNvSpPr>
          <p:nvPr>
            <p:ph type="title"/>
          </p:nvPr>
        </p:nvSpPr>
        <p:spPr>
          <a:xfrm>
            <a:off x="841248" y="256032"/>
            <a:ext cx="10506456" cy="1014984"/>
          </a:xfrm>
        </p:spPr>
        <p:txBody>
          <a:bodyPr anchor="b">
            <a:normAutofit/>
          </a:bodyPr>
          <a:lstStyle/>
          <a:p>
            <a:r>
              <a:rPr lang="en-GB" dirty="0"/>
              <a:t>Disadvantages</a:t>
            </a:r>
            <a:endParaRPr lang="en-IT"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C35206A-43B4-A7B4-FA64-8DFE84D2464D}"/>
              </a:ext>
            </a:extLst>
          </p:cNvPr>
          <p:cNvGraphicFramePr>
            <a:graphicFrameLocks noGrp="1"/>
          </p:cNvGraphicFramePr>
          <p:nvPr>
            <p:ph idx="1"/>
            <p:extLst>
              <p:ext uri="{D42A27DB-BD31-4B8C-83A1-F6EECF244321}">
                <p14:modId xmlns:p14="http://schemas.microsoft.com/office/powerpoint/2010/main" val="341775524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5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558BC-F7A7-00AF-9F30-464861124E0F}"/>
              </a:ext>
            </a:extLst>
          </p:cNvPr>
          <p:cNvSpPr>
            <a:spLocks noGrp="1"/>
          </p:cNvSpPr>
          <p:nvPr>
            <p:ph type="title"/>
          </p:nvPr>
        </p:nvSpPr>
        <p:spPr>
          <a:xfrm>
            <a:off x="612648" y="1078992"/>
            <a:ext cx="6268770" cy="1536192"/>
          </a:xfrm>
        </p:spPr>
        <p:txBody>
          <a:bodyPr anchor="b">
            <a:normAutofit/>
          </a:bodyPr>
          <a:lstStyle/>
          <a:p>
            <a:r>
              <a:rPr lang="en-IT" sz="5200" dirty="0"/>
              <a:t>Problem definition</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BED574-DE1D-6D97-C030-AD5E1E1C7A56}"/>
              </a:ext>
            </a:extLst>
          </p:cNvPr>
          <p:cNvSpPr>
            <a:spLocks noGrp="1"/>
          </p:cNvSpPr>
          <p:nvPr>
            <p:ph idx="1"/>
          </p:nvPr>
        </p:nvSpPr>
        <p:spPr>
          <a:xfrm>
            <a:off x="612648" y="3274186"/>
            <a:ext cx="6268770" cy="2825496"/>
          </a:xfrm>
        </p:spPr>
        <p:txBody>
          <a:bodyPr>
            <a:normAutofit/>
          </a:bodyPr>
          <a:lstStyle/>
          <a:p>
            <a:pPr marL="0" indent="0">
              <a:buNone/>
            </a:pPr>
            <a:r>
              <a:rPr lang="en-GB" sz="1700" dirty="0"/>
              <a:t>The objective of this project is to develop a car evaluation system using machine learning techniques. The goal is to classify cars into four acceptability classes: "</a:t>
            </a:r>
            <a:r>
              <a:rPr lang="en-GB" sz="1700" dirty="0" err="1"/>
              <a:t>unacc</a:t>
            </a:r>
            <a:r>
              <a:rPr lang="en-GB" sz="1700" dirty="0"/>
              <a:t>" (unacceptable), "</a:t>
            </a:r>
            <a:r>
              <a:rPr lang="en-GB" sz="1700" dirty="0" err="1"/>
              <a:t>acc</a:t>
            </a:r>
            <a:r>
              <a:rPr lang="en-GB" sz="1700" dirty="0"/>
              <a:t>" (acceptable), "good," and "</a:t>
            </a:r>
            <a:r>
              <a:rPr lang="en-GB" sz="1700" dirty="0" err="1"/>
              <a:t>vgood</a:t>
            </a:r>
            <a:r>
              <a:rPr lang="en-GB" sz="1700" dirty="0"/>
              <a:t>" (very good) based on input attributes such as buying price, maintenance cost, number of doors, capacity, luggage boot size, and safety rating. This system will aid in decision-making processes for car buyers and manufacturers by providing accurate evaluations of car acceptability.</a:t>
            </a:r>
            <a:endParaRPr lang="en-IT" sz="1700" dirty="0"/>
          </a:p>
        </p:txBody>
      </p:sp>
      <p:pic>
        <p:nvPicPr>
          <p:cNvPr id="7" name="Graphic 6" descr="Bullseye">
            <a:extLst>
              <a:ext uri="{FF2B5EF4-FFF2-40B4-BE49-F238E27FC236}">
                <a16:creationId xmlns:a16="http://schemas.microsoft.com/office/drawing/2014/main" id="{CA356496-360F-3891-FC82-996B18A74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49446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906A605-CBD1-1F34-8432-25FE9B74FBCD}"/>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51000-37C8-5610-F9CB-04600A9F0F8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GB" sz="2400" b="1" i="0" dirty="0">
                <a:solidFill>
                  <a:srgbClr val="202124"/>
                </a:solidFill>
                <a:effectLst/>
                <a:highlight>
                  <a:srgbClr val="FFFFFF"/>
                </a:highlight>
                <a:latin typeface="Inter"/>
              </a:rPr>
              <a:t>Car Evaluation</a:t>
            </a:r>
            <a:br>
              <a:rPr lang="en-GB" sz="2400" b="1" i="0" dirty="0">
                <a:solidFill>
                  <a:srgbClr val="202124"/>
                </a:solidFill>
                <a:effectLst/>
                <a:highlight>
                  <a:srgbClr val="FFFFFF"/>
                </a:highlight>
                <a:latin typeface="Inter"/>
              </a:rPr>
            </a:br>
            <a:r>
              <a:rPr lang="en-US" sz="4800" dirty="0"/>
              <a:t>Data Set</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82722"/>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2"/>
      </a:dk2>
      <a:lt2>
        <a:srgbClr val="E2E3E8"/>
      </a:lt2>
      <a:accent1>
        <a:srgbClr val="ACA07D"/>
      </a:accent1>
      <a:accent2>
        <a:srgbClr val="BE917B"/>
      </a:accent2>
      <a:accent3>
        <a:srgbClr val="CA9397"/>
      </a:accent3>
      <a:accent4>
        <a:srgbClr val="BE7B9C"/>
      </a:accent4>
      <a:accent5>
        <a:srgbClr val="C78EC2"/>
      </a:accent5>
      <a:accent6>
        <a:srgbClr val="A87BBE"/>
      </a:accent6>
      <a:hlink>
        <a:srgbClr val="697BA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2089</TotalTime>
  <Words>1248</Words>
  <Application>Microsoft Macintosh PowerPoint</Application>
  <PresentationFormat>Widescreen</PresentationFormat>
  <Paragraphs>95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Inter</vt:lpstr>
      <vt:lpstr>Neue Haas Grotesk Text Pro</vt:lpstr>
      <vt:lpstr>Roboto</vt:lpstr>
      <vt:lpstr>AccentBoxVTI</vt:lpstr>
      <vt:lpstr>Random forest classficaiton</vt:lpstr>
      <vt:lpstr>What is random forest :</vt:lpstr>
      <vt:lpstr>Decision trees</vt:lpstr>
      <vt:lpstr>Why Random forset instead of decision tree?</vt:lpstr>
      <vt:lpstr>How random forest works</vt:lpstr>
      <vt:lpstr>Advantages</vt:lpstr>
      <vt:lpstr>Disadvantages</vt:lpstr>
      <vt:lpstr>Problem definition</vt:lpstr>
      <vt:lpstr>Car Evaluation Data Set</vt:lpstr>
      <vt:lpstr>Car Evaluation Data Set</vt:lpstr>
      <vt:lpstr>Characteristics</vt:lpstr>
      <vt:lpstr>Hyperparameters</vt:lpstr>
      <vt:lpstr>Grid Search</vt:lpstr>
      <vt:lpstr>Model Training</vt:lpstr>
      <vt:lpstr>Feature impotance</vt:lpstr>
      <vt:lpstr>PowerPoint Presentation</vt:lpstr>
      <vt:lpstr>Final Results</vt:lpstr>
      <vt:lpstr>Confusion matrix </vt:lpstr>
      <vt:lpstr>Final Results</vt:lpstr>
      <vt:lpstr>Final Results: Using custom hyperparamets</vt:lpstr>
      <vt:lpstr>Over sampling the data using smoke</vt:lpstr>
      <vt:lpstr>SMOTE</vt:lpstr>
      <vt:lpstr>Over sampled data: Model Training</vt:lpstr>
      <vt:lpstr>Over sampled data: Feature impotance</vt:lpstr>
      <vt:lpstr>Over sampled data: Finall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classficaiton</dc:title>
  <dc:creator>Hussein Ali Hijazi</dc:creator>
  <cp:lastModifiedBy>Hussein Ali Hijazi</cp:lastModifiedBy>
  <cp:revision>5</cp:revision>
  <dcterms:created xsi:type="dcterms:W3CDTF">2024-03-26T21:29:47Z</dcterms:created>
  <dcterms:modified xsi:type="dcterms:W3CDTF">2024-04-07T02:34:37Z</dcterms:modified>
</cp:coreProperties>
</file>