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9"/>
  </p:notesMasterIdLst>
  <p:sldIdLst>
    <p:sldId id="256" r:id="rId2"/>
    <p:sldId id="257" r:id="rId3"/>
    <p:sldId id="258" r:id="rId4"/>
    <p:sldId id="263"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EA431-1AE3-40AA-B3EA-14C877F26A63}" type="datetimeFigureOut">
              <a:rPr lang="en-US" smtClean="0"/>
              <a:t>3/25/2024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911EF-C85B-43C9-87BA-BC6AB5B0F506}" type="slidenum">
              <a:rPr lang="en-US" smtClean="0"/>
              <a:t>‹#›</a:t>
            </a:fld>
            <a:endParaRPr lang="en-US"/>
          </a:p>
        </p:txBody>
      </p:sp>
    </p:spTree>
    <p:extLst>
      <p:ext uri="{BB962C8B-B14F-4D97-AF65-F5344CB8AC3E}">
        <p14:creationId xmlns:p14="http://schemas.microsoft.com/office/powerpoint/2010/main" val="2037846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9911EF-C85B-43C9-87BA-BC6AB5B0F506}" type="slidenum">
              <a:rPr lang="en-US" smtClean="0"/>
              <a:t>3</a:t>
            </a:fld>
            <a:endParaRPr lang="en-US"/>
          </a:p>
        </p:txBody>
      </p:sp>
    </p:spTree>
    <p:extLst>
      <p:ext uri="{BB962C8B-B14F-4D97-AF65-F5344CB8AC3E}">
        <p14:creationId xmlns:p14="http://schemas.microsoft.com/office/powerpoint/2010/main" val="1694049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583560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429046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3392754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6655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23192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219488-A93D-47F5-9A96-0F5B8B74697B}"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1362646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219488-A93D-47F5-9A96-0F5B8B74697B}"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735552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42329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09264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219488-A93D-47F5-9A96-0F5B8B74697B}"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88909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219488-A93D-47F5-9A96-0F5B8B74697B}"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39171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219488-A93D-47F5-9A96-0F5B8B74697B}"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937341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219488-A93D-47F5-9A96-0F5B8B74697B}"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610560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219488-A93D-47F5-9A96-0F5B8B74697B}"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34956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19488-A93D-47F5-9A96-0F5B8B74697B}"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254702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8707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19488-A93D-47F5-9A96-0F5B8B74697B}"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97C24-8FD1-42E7-A4AD-18353C03C400}" type="slidenum">
              <a:rPr lang="en-US" smtClean="0"/>
              <a:t>‹#›</a:t>
            </a:fld>
            <a:endParaRPr lang="en-US"/>
          </a:p>
        </p:txBody>
      </p:sp>
    </p:spTree>
    <p:extLst>
      <p:ext uri="{BB962C8B-B14F-4D97-AF65-F5344CB8AC3E}">
        <p14:creationId xmlns:p14="http://schemas.microsoft.com/office/powerpoint/2010/main" val="1204970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C219488-A93D-47F5-9A96-0F5B8B74697B}" type="datetimeFigureOut">
              <a:rPr lang="en-US" smtClean="0"/>
              <a:t>3/25/2024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0A97C24-8FD1-42E7-A4AD-18353C03C400}" type="slidenum">
              <a:rPr lang="en-US" smtClean="0"/>
              <a:t>‹#›</a:t>
            </a:fld>
            <a:endParaRPr lang="en-US"/>
          </a:p>
        </p:txBody>
      </p:sp>
    </p:spTree>
    <p:extLst>
      <p:ext uri="{BB962C8B-B14F-4D97-AF65-F5344CB8AC3E}">
        <p14:creationId xmlns:p14="http://schemas.microsoft.com/office/powerpoint/2010/main" val="256941926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2285-F256-49E2-9B0A-4C261C1238CB}"/>
              </a:ext>
            </a:extLst>
          </p:cNvPr>
          <p:cNvSpPr>
            <a:spLocks noGrp="1"/>
          </p:cNvSpPr>
          <p:nvPr>
            <p:ph type="ctrTitle"/>
          </p:nvPr>
        </p:nvSpPr>
        <p:spPr/>
        <p:txBody>
          <a:bodyPr/>
          <a:lstStyle/>
          <a:p>
            <a:r>
              <a:rPr lang="en-US" dirty="0"/>
              <a:t>Random forest</a:t>
            </a:r>
          </a:p>
        </p:txBody>
      </p:sp>
      <p:sp>
        <p:nvSpPr>
          <p:cNvPr id="3" name="Subtitle 2">
            <a:extLst>
              <a:ext uri="{FF2B5EF4-FFF2-40B4-BE49-F238E27FC236}">
                <a16:creationId xmlns:a16="http://schemas.microsoft.com/office/drawing/2014/main" id="{0C002474-9A4E-47FB-ABE2-6A57908655E5}"/>
              </a:ext>
            </a:extLst>
          </p:cNvPr>
          <p:cNvSpPr>
            <a:spLocks noGrp="1"/>
          </p:cNvSpPr>
          <p:nvPr>
            <p:ph type="subTitle" idx="1"/>
          </p:nvPr>
        </p:nvSpPr>
        <p:spPr/>
        <p:txBody>
          <a:bodyPr anchor="ctr"/>
          <a:lstStyle/>
          <a:p>
            <a:r>
              <a:rPr lang="en-US" dirty="0"/>
              <a:t>Student Name: Farshad Moradi Shahrbabak</a:t>
            </a:r>
          </a:p>
        </p:txBody>
      </p:sp>
    </p:spTree>
    <p:extLst>
      <p:ext uri="{BB962C8B-B14F-4D97-AF65-F5344CB8AC3E}">
        <p14:creationId xmlns:p14="http://schemas.microsoft.com/office/powerpoint/2010/main" val="2336146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D0C9-FAEC-4480-884F-29662C2F54A2}"/>
              </a:ext>
            </a:extLst>
          </p:cNvPr>
          <p:cNvSpPr>
            <a:spLocks noGrp="1"/>
          </p:cNvSpPr>
          <p:nvPr>
            <p:ph type="title"/>
          </p:nvPr>
        </p:nvSpPr>
        <p:spPr/>
        <p:txBody>
          <a:bodyPr/>
          <a:lstStyle/>
          <a:p>
            <a:r>
              <a:rPr lang="en-US" dirty="0"/>
              <a:t>What is random forest?</a:t>
            </a:r>
          </a:p>
        </p:txBody>
      </p:sp>
      <p:sp>
        <p:nvSpPr>
          <p:cNvPr id="3" name="Content Placeholder 2">
            <a:extLst>
              <a:ext uri="{FF2B5EF4-FFF2-40B4-BE49-F238E27FC236}">
                <a16:creationId xmlns:a16="http://schemas.microsoft.com/office/drawing/2014/main" id="{BEB5147F-6D23-4B2F-85C3-F2CE1B68497D}"/>
              </a:ext>
            </a:extLst>
          </p:cNvPr>
          <p:cNvSpPr>
            <a:spLocks noGrp="1"/>
          </p:cNvSpPr>
          <p:nvPr>
            <p:ph idx="1"/>
          </p:nvPr>
        </p:nvSpPr>
        <p:spPr>
          <a:xfrm>
            <a:off x="913795" y="1732449"/>
            <a:ext cx="10353762" cy="511987"/>
          </a:xfrm>
        </p:spPr>
        <p:txBody>
          <a:bodyPr anchor="ctr"/>
          <a:lstStyle/>
          <a:p>
            <a:pPr marL="36900" indent="0" algn="ctr">
              <a:buNone/>
            </a:pPr>
            <a:r>
              <a:rPr lang="en-US" b="0" i="0" dirty="0">
                <a:solidFill>
                  <a:schemeClr val="tx1"/>
                </a:solidFill>
                <a:effectLst/>
                <a:latin typeface="Inter"/>
              </a:rPr>
              <a:t>Random forest is a supervised learning algorithm</a:t>
            </a:r>
            <a:endParaRPr lang="en-US" dirty="0">
              <a:solidFill>
                <a:schemeClr val="tx1"/>
              </a:solidFill>
            </a:endParaRPr>
          </a:p>
        </p:txBody>
      </p:sp>
      <p:cxnSp>
        <p:nvCxnSpPr>
          <p:cNvPr id="5" name="Straight Arrow Connector 4">
            <a:extLst>
              <a:ext uri="{FF2B5EF4-FFF2-40B4-BE49-F238E27FC236}">
                <a16:creationId xmlns:a16="http://schemas.microsoft.com/office/drawing/2014/main" id="{73B19F0F-7BE2-4C22-BBDD-9B779FD2D615}"/>
              </a:ext>
            </a:extLst>
          </p:cNvPr>
          <p:cNvCxnSpPr/>
          <p:nvPr/>
        </p:nvCxnSpPr>
        <p:spPr>
          <a:xfrm flipH="1">
            <a:off x="4400116" y="2244436"/>
            <a:ext cx="1603169" cy="979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A2897B0-C29B-4376-9402-EE4D93D8F302}"/>
              </a:ext>
            </a:extLst>
          </p:cNvPr>
          <p:cNvCxnSpPr>
            <a:cxnSpLocks/>
            <a:endCxn id="9" idx="0"/>
          </p:cNvCxnSpPr>
          <p:nvPr/>
        </p:nvCxnSpPr>
        <p:spPr>
          <a:xfrm>
            <a:off x="6003285" y="2244436"/>
            <a:ext cx="1943904" cy="979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E77707D-7D05-4AA6-98FB-3290D7665E51}"/>
              </a:ext>
            </a:extLst>
          </p:cNvPr>
          <p:cNvSpPr/>
          <p:nvPr/>
        </p:nvSpPr>
        <p:spPr>
          <a:xfrm>
            <a:off x="3401665" y="3224151"/>
            <a:ext cx="1686296" cy="688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Inter"/>
              </a:rPr>
              <a:t>classification problems</a:t>
            </a:r>
            <a:endParaRPr lang="en-US" dirty="0">
              <a:solidFill>
                <a:schemeClr val="tx1"/>
              </a:solidFill>
            </a:endParaRPr>
          </a:p>
        </p:txBody>
      </p:sp>
      <p:sp>
        <p:nvSpPr>
          <p:cNvPr id="9" name="Rectangle 8">
            <a:extLst>
              <a:ext uri="{FF2B5EF4-FFF2-40B4-BE49-F238E27FC236}">
                <a16:creationId xmlns:a16="http://schemas.microsoft.com/office/drawing/2014/main" id="{FCF349DF-C039-4467-860E-BE1012A4629F}"/>
              </a:ext>
            </a:extLst>
          </p:cNvPr>
          <p:cNvSpPr/>
          <p:nvPr/>
        </p:nvSpPr>
        <p:spPr>
          <a:xfrm>
            <a:off x="7104041" y="3224151"/>
            <a:ext cx="1686296" cy="688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Inter"/>
              </a:rPr>
              <a:t>regression problems</a:t>
            </a:r>
            <a:endParaRPr lang="en-US" dirty="0">
              <a:solidFill>
                <a:schemeClr val="tx1"/>
              </a:solidFill>
            </a:endParaRPr>
          </a:p>
        </p:txBody>
      </p:sp>
      <p:sp>
        <p:nvSpPr>
          <p:cNvPr id="12" name="Rectangle 11">
            <a:extLst>
              <a:ext uri="{FF2B5EF4-FFF2-40B4-BE49-F238E27FC236}">
                <a16:creationId xmlns:a16="http://schemas.microsoft.com/office/drawing/2014/main" id="{1D8EBBC9-14A7-44F4-85C1-B6408E5A8137}"/>
              </a:ext>
            </a:extLst>
          </p:cNvPr>
          <p:cNvSpPr/>
          <p:nvPr/>
        </p:nvSpPr>
        <p:spPr>
          <a:xfrm>
            <a:off x="913795" y="4827320"/>
            <a:ext cx="9477731" cy="1421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0" i="0" dirty="0">
                <a:solidFill>
                  <a:schemeClr val="tx1"/>
                </a:solidFill>
                <a:effectLst/>
                <a:latin typeface="Inter"/>
              </a:rPr>
              <a:t>It is one of the most flexible and easy to use algorithm. It creates decision trees on the given data samples, gets prediction from each tree and selects the best solution by means of voting</a:t>
            </a:r>
            <a:endParaRPr lang="en-US" dirty="0">
              <a:solidFill>
                <a:schemeClr val="tx1"/>
              </a:solidFill>
            </a:endParaRPr>
          </a:p>
        </p:txBody>
      </p:sp>
    </p:spTree>
    <p:extLst>
      <p:ext uri="{BB962C8B-B14F-4D97-AF65-F5344CB8AC3E}">
        <p14:creationId xmlns:p14="http://schemas.microsoft.com/office/powerpoint/2010/main" val="324055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1F98-C896-46AA-921C-6ABF5FA9579C}"/>
              </a:ext>
            </a:extLst>
          </p:cNvPr>
          <p:cNvSpPr>
            <a:spLocks noGrp="1"/>
          </p:cNvSpPr>
          <p:nvPr>
            <p:ph type="title"/>
          </p:nvPr>
        </p:nvSpPr>
        <p:spPr/>
        <p:txBody>
          <a:bodyPr/>
          <a:lstStyle/>
          <a:p>
            <a:r>
              <a:rPr lang="en-US" dirty="0">
                <a:solidFill>
                  <a:schemeClr val="tx1"/>
                </a:solidFill>
                <a:effectLst/>
                <a:latin typeface="Inter"/>
              </a:rPr>
              <a:t>D</a:t>
            </a:r>
            <a:r>
              <a:rPr lang="en-US" b="0" i="0" dirty="0">
                <a:solidFill>
                  <a:schemeClr val="tx1"/>
                </a:solidFill>
                <a:effectLst/>
                <a:latin typeface="Inter"/>
              </a:rPr>
              <a:t>ecision trees</a:t>
            </a:r>
            <a:endParaRPr lang="en-US" dirty="0"/>
          </a:p>
        </p:txBody>
      </p:sp>
      <p:pic>
        <p:nvPicPr>
          <p:cNvPr id="1026" name="Picture 2" descr="What is a Decision Tree?">
            <a:extLst>
              <a:ext uri="{FF2B5EF4-FFF2-40B4-BE49-F238E27FC236}">
                <a16:creationId xmlns:a16="http://schemas.microsoft.com/office/drawing/2014/main" id="{C02F021C-8A78-4817-AAEE-27842EE183AB}"/>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7178730" y="1417437"/>
            <a:ext cx="2847856" cy="154545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5DA446BF-E654-4CC7-8398-8CDE78E698E5}"/>
              </a:ext>
            </a:extLst>
          </p:cNvPr>
          <p:cNvSpPr>
            <a:spLocks noGrp="1"/>
          </p:cNvSpPr>
          <p:nvPr>
            <p:ph sz="half" idx="2"/>
          </p:nvPr>
        </p:nvSpPr>
        <p:spPr>
          <a:xfrm>
            <a:off x="104914" y="1417437"/>
            <a:ext cx="5238983" cy="4058751"/>
          </a:xfrm>
        </p:spPr>
        <p:txBody>
          <a:bodyPr>
            <a:normAutofit lnSpcReduction="10000"/>
          </a:bodyPr>
          <a:lstStyle/>
          <a:p>
            <a:r>
              <a:rPr lang="en-US" b="0" i="0" dirty="0">
                <a:solidFill>
                  <a:srgbClr val="ECECEC"/>
                </a:solidFill>
                <a:effectLst/>
                <a:cs typeface="Times New Roman" panose="02020603050405020304" pitchFamily="18" charset="0"/>
              </a:rPr>
              <a:t>A decision tree is a flowchart-like tree structure where an internal node represents a feature(or attribute), the branch represents a decision rule, and each leaf node represents the outcome.</a:t>
            </a:r>
          </a:p>
          <a:p>
            <a:endParaRPr lang="en-US" dirty="0">
              <a:solidFill>
                <a:srgbClr val="ECECEC"/>
              </a:solidFill>
              <a:effectLst/>
              <a:latin typeface="Söhne"/>
            </a:endParaRPr>
          </a:p>
          <a:p>
            <a:r>
              <a:rPr lang="en-US" b="0" i="0" dirty="0">
                <a:solidFill>
                  <a:srgbClr val="ECECEC"/>
                </a:solidFill>
                <a:effectLst/>
              </a:rPr>
              <a:t>Decision trees are popular due to their simplicity and the fact that they can be visualized, which makes them easy to understand. However, they can be prone to overfitting, especially with very complex trees</a:t>
            </a:r>
          </a:p>
          <a:p>
            <a:endParaRPr lang="en-US" dirty="0"/>
          </a:p>
        </p:txBody>
      </p:sp>
      <p:pic>
        <p:nvPicPr>
          <p:cNvPr id="5" name="Picture 4">
            <a:extLst>
              <a:ext uri="{FF2B5EF4-FFF2-40B4-BE49-F238E27FC236}">
                <a16:creationId xmlns:a16="http://schemas.microsoft.com/office/drawing/2014/main" id="{BE848C95-7A10-492C-91E0-0939FC24BEE8}"/>
              </a:ext>
            </a:extLst>
          </p:cNvPr>
          <p:cNvPicPr>
            <a:picLocks noChangeAspect="1"/>
          </p:cNvPicPr>
          <p:nvPr/>
        </p:nvPicPr>
        <p:blipFill>
          <a:blip r:embed="rId4"/>
          <a:stretch>
            <a:fillRect/>
          </a:stretch>
        </p:blipFill>
        <p:spPr>
          <a:xfrm>
            <a:off x="6510136" y="3057896"/>
            <a:ext cx="3996714" cy="3692063"/>
          </a:xfrm>
          <a:prstGeom prst="rect">
            <a:avLst/>
          </a:prstGeom>
        </p:spPr>
      </p:pic>
      <p:cxnSp>
        <p:nvCxnSpPr>
          <p:cNvPr id="7" name="Straight Connector 6">
            <a:extLst>
              <a:ext uri="{FF2B5EF4-FFF2-40B4-BE49-F238E27FC236}">
                <a16:creationId xmlns:a16="http://schemas.microsoft.com/office/drawing/2014/main" id="{A246620D-3046-42F2-B70D-256CCCB19CA1}"/>
              </a:ext>
            </a:extLst>
          </p:cNvPr>
          <p:cNvCxnSpPr>
            <a:cxnSpLocks/>
          </p:cNvCxnSpPr>
          <p:nvPr/>
        </p:nvCxnSpPr>
        <p:spPr>
          <a:xfrm>
            <a:off x="7232073" y="3057896"/>
            <a:ext cx="0" cy="369206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96F206-0ACB-48E2-8C04-3B09270BD9E1}"/>
              </a:ext>
            </a:extLst>
          </p:cNvPr>
          <p:cNvCxnSpPr>
            <a:cxnSpLocks/>
          </p:cNvCxnSpPr>
          <p:nvPr/>
        </p:nvCxnSpPr>
        <p:spPr>
          <a:xfrm>
            <a:off x="8940140" y="3057894"/>
            <a:ext cx="0" cy="3692063"/>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2F3E2B-2263-4480-A5DF-D934E52209F5}"/>
              </a:ext>
            </a:extLst>
          </p:cNvPr>
          <p:cNvCxnSpPr/>
          <p:nvPr/>
        </p:nvCxnSpPr>
        <p:spPr>
          <a:xfrm>
            <a:off x="6510136" y="4488871"/>
            <a:ext cx="3996714"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81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A1421-4392-411F-9466-1CE2ABF1EFB1}"/>
              </a:ext>
            </a:extLst>
          </p:cNvPr>
          <p:cNvSpPr>
            <a:spLocks noGrp="1"/>
          </p:cNvSpPr>
          <p:nvPr>
            <p:ph type="title"/>
          </p:nvPr>
        </p:nvSpPr>
        <p:spPr/>
        <p:txBody>
          <a:bodyPr>
            <a:noAutofit/>
          </a:bodyPr>
          <a:lstStyle/>
          <a:p>
            <a:r>
              <a:rPr lang="en-US" sz="3200" dirty="0"/>
              <a:t>Why should use the random forest instead decision tree?</a:t>
            </a:r>
          </a:p>
        </p:txBody>
      </p:sp>
      <p:sp>
        <p:nvSpPr>
          <p:cNvPr id="3" name="Content Placeholder 2">
            <a:extLst>
              <a:ext uri="{FF2B5EF4-FFF2-40B4-BE49-F238E27FC236}">
                <a16:creationId xmlns:a16="http://schemas.microsoft.com/office/drawing/2014/main" id="{2486B1FA-669B-42B8-A109-2CDD5975133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55234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F785-E673-48C5-8D91-765A9DABC25F}"/>
              </a:ext>
            </a:extLst>
          </p:cNvPr>
          <p:cNvSpPr>
            <a:spLocks noGrp="1"/>
          </p:cNvSpPr>
          <p:nvPr>
            <p:ph type="title"/>
          </p:nvPr>
        </p:nvSpPr>
        <p:spPr>
          <a:xfrm>
            <a:off x="913795" y="609923"/>
            <a:ext cx="5934949" cy="708238"/>
          </a:xfrm>
        </p:spPr>
        <p:txBody>
          <a:bodyPr/>
          <a:lstStyle/>
          <a:p>
            <a:r>
              <a:rPr lang="en-US" dirty="0"/>
              <a:t>How random forest works</a:t>
            </a:r>
          </a:p>
        </p:txBody>
      </p:sp>
      <p:sp>
        <p:nvSpPr>
          <p:cNvPr id="5" name="Picture Placeholder 4">
            <a:extLst>
              <a:ext uri="{FF2B5EF4-FFF2-40B4-BE49-F238E27FC236}">
                <a16:creationId xmlns:a16="http://schemas.microsoft.com/office/drawing/2014/main" id="{087C53F0-40A1-40E5-AAB6-F066D26A419C}"/>
              </a:ext>
            </a:extLst>
          </p:cNvPr>
          <p:cNvSpPr>
            <a:spLocks noGrp="1"/>
          </p:cNvSpPr>
          <p:nvPr>
            <p:ph type="pic" idx="1"/>
          </p:nvPr>
        </p:nvSpPr>
        <p:spPr/>
      </p:sp>
      <p:sp>
        <p:nvSpPr>
          <p:cNvPr id="6" name="Text Placeholder 5">
            <a:extLst>
              <a:ext uri="{FF2B5EF4-FFF2-40B4-BE49-F238E27FC236}">
                <a16:creationId xmlns:a16="http://schemas.microsoft.com/office/drawing/2014/main" id="{3BA7244D-D983-4FE7-BF5B-C45711264162}"/>
              </a:ext>
            </a:extLst>
          </p:cNvPr>
          <p:cNvSpPr>
            <a:spLocks noGrp="1"/>
          </p:cNvSpPr>
          <p:nvPr>
            <p:ph type="body" sz="half" idx="2"/>
          </p:nvPr>
        </p:nvSpPr>
        <p:spPr>
          <a:xfrm>
            <a:off x="913795" y="1441853"/>
            <a:ext cx="5934949" cy="5238017"/>
          </a:xfrm>
        </p:spPr>
        <p:txBody>
          <a:bodyPr/>
          <a:lstStyle/>
          <a:p>
            <a:pPr marL="342900" indent="-342900" algn="l">
              <a:buFont typeface="+mj-lt"/>
              <a:buAutoNum type="arabicPeriod"/>
            </a:pPr>
            <a:r>
              <a:rPr lang="en-US" b="1" i="0" dirty="0">
                <a:solidFill>
                  <a:srgbClr val="ECECEC"/>
                </a:solidFill>
                <a:effectLst/>
                <a:latin typeface="Söhne"/>
              </a:rPr>
              <a:t>Bootstrap Aggregating (Bagging)</a:t>
            </a:r>
            <a:r>
              <a:rPr lang="en-US" b="0" i="0" dirty="0">
                <a:solidFill>
                  <a:srgbClr val="ECECEC"/>
                </a:solidFill>
                <a:effectLst/>
                <a:latin typeface="Söhne"/>
              </a:rPr>
              <a:t>: Random Forest begins by creating multiple subsets from the original dataset, with replacement, known as bootstrap aggregating, or bagging. Each subset is used to train a separate decision tree.</a:t>
            </a:r>
          </a:p>
          <a:p>
            <a:pPr marL="342900" indent="-342900" algn="l">
              <a:buFont typeface="+mj-lt"/>
              <a:buAutoNum type="arabicPeriod"/>
            </a:pPr>
            <a:r>
              <a:rPr lang="en-US" b="1" i="0" dirty="0">
                <a:solidFill>
                  <a:srgbClr val="ECECEC"/>
                </a:solidFill>
                <a:effectLst/>
                <a:latin typeface="Söhne"/>
              </a:rPr>
              <a:t>Feature Randomness</a:t>
            </a:r>
            <a:r>
              <a:rPr lang="en-US" b="0" i="0" dirty="0">
                <a:solidFill>
                  <a:srgbClr val="ECECEC"/>
                </a:solidFill>
                <a:effectLst/>
                <a:latin typeface="Söhne"/>
              </a:rPr>
              <a:t>: When building each tree, Random Forest introduces additional randomness. At each split, it selects a random subset of features, rather than considering all features. This ensures that the trees are diverse and reduces correlation among them.</a:t>
            </a:r>
          </a:p>
          <a:p>
            <a:pPr marL="342900" indent="-342900" algn="l">
              <a:buFont typeface="+mj-lt"/>
              <a:buAutoNum type="arabicPeriod"/>
            </a:pPr>
            <a:r>
              <a:rPr lang="en-US" b="1" i="0" dirty="0">
                <a:solidFill>
                  <a:srgbClr val="ECECEC"/>
                </a:solidFill>
                <a:effectLst/>
                <a:latin typeface="Söhne"/>
              </a:rPr>
              <a:t>Building Trees</a:t>
            </a:r>
            <a:r>
              <a:rPr lang="en-US" b="0" i="0" dirty="0">
                <a:solidFill>
                  <a:srgbClr val="ECECEC"/>
                </a:solidFill>
                <a:effectLst/>
                <a:latin typeface="Söhne"/>
              </a:rPr>
              <a:t>: Each tree is grown to the largest extent possible without pruning, leading to fully grown, deep trees.</a:t>
            </a:r>
            <a:endParaRPr lang="en-US" dirty="0">
              <a:solidFill>
                <a:srgbClr val="ECECEC"/>
              </a:solidFill>
              <a:effectLst/>
              <a:latin typeface="Söhne"/>
            </a:endParaRPr>
          </a:p>
          <a:p>
            <a:pPr marL="342900" indent="-342900" algn="l">
              <a:buFont typeface="+mj-lt"/>
              <a:buAutoNum type="arabicPeriod"/>
            </a:pPr>
            <a:r>
              <a:rPr lang="en-US" b="1" i="0" dirty="0">
                <a:solidFill>
                  <a:srgbClr val="ECECEC"/>
                </a:solidFill>
                <a:effectLst/>
                <a:latin typeface="Söhne"/>
              </a:rPr>
              <a:t>Aggregation for Decision Making</a:t>
            </a:r>
            <a:r>
              <a:rPr lang="en-US" b="0" i="0" dirty="0">
                <a:solidFill>
                  <a:srgbClr val="ECECEC"/>
                </a:solidFill>
                <a:effectLst/>
                <a:latin typeface="Söhne"/>
              </a:rPr>
              <a:t>: For classification tasks, the mode of all the predictions from different trees is taken as the final prediction. For regression, the average prediction is considered.</a:t>
            </a:r>
          </a:p>
          <a:p>
            <a:pPr marL="342900" indent="-342900" algn="l">
              <a:buFont typeface="+mj-lt"/>
              <a:buAutoNum type="arabicPeriod"/>
            </a:pPr>
            <a:endParaRPr lang="en-US" b="0" i="0" dirty="0">
              <a:solidFill>
                <a:srgbClr val="ECECEC"/>
              </a:solidFill>
              <a:effectLst/>
              <a:latin typeface="Söhne"/>
            </a:endParaRPr>
          </a:p>
          <a:p>
            <a:pPr marL="342900" indent="-342900" algn="l">
              <a:buFont typeface="+mj-lt"/>
              <a:buAutoNum type="arabicPeriod"/>
            </a:pPr>
            <a:endParaRPr lang="en-US" b="0" i="0" dirty="0">
              <a:solidFill>
                <a:srgbClr val="ECECEC"/>
              </a:solidFill>
              <a:effectLst/>
              <a:latin typeface="Söhne"/>
            </a:endParaRPr>
          </a:p>
          <a:p>
            <a:pPr marL="342900" indent="-342900" algn="l">
              <a:buFont typeface="+mj-lt"/>
              <a:buAutoNum type="arabicPeriod"/>
            </a:pPr>
            <a:endParaRPr lang="en-US" dirty="0">
              <a:solidFill>
                <a:srgbClr val="ECECEC"/>
              </a:solidFill>
              <a:effectLst/>
              <a:latin typeface="Söhne"/>
            </a:endParaRPr>
          </a:p>
          <a:p>
            <a:pPr marL="342900" indent="-342900" algn="l">
              <a:buFont typeface="+mj-lt"/>
              <a:buAutoNum type="arabicPeriod"/>
            </a:pPr>
            <a:endParaRPr lang="en-US" dirty="0"/>
          </a:p>
        </p:txBody>
      </p:sp>
    </p:spTree>
    <p:extLst>
      <p:ext uri="{BB962C8B-B14F-4D97-AF65-F5344CB8AC3E}">
        <p14:creationId xmlns:p14="http://schemas.microsoft.com/office/powerpoint/2010/main" val="1138988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C0B814-C746-4422-ABF8-3BB0E4BA48F0}"/>
              </a:ext>
            </a:extLst>
          </p:cNvPr>
          <p:cNvSpPr>
            <a:spLocks noGrp="1"/>
          </p:cNvSpPr>
          <p:nvPr>
            <p:ph type="title"/>
          </p:nvPr>
        </p:nvSpPr>
        <p:spPr/>
        <p:txBody>
          <a:bodyPr/>
          <a:lstStyle/>
          <a:p>
            <a:r>
              <a:rPr lang="en-US" dirty="0"/>
              <a:t>Summary</a:t>
            </a:r>
          </a:p>
        </p:txBody>
      </p:sp>
      <p:sp>
        <p:nvSpPr>
          <p:cNvPr id="7" name="Rectangle 1">
            <a:extLst>
              <a:ext uri="{FF2B5EF4-FFF2-40B4-BE49-F238E27FC236}">
                <a16:creationId xmlns:a16="http://schemas.microsoft.com/office/drawing/2014/main" id="{B3E4B217-C0AE-4D0F-99DB-20D3CA634889}"/>
              </a:ext>
            </a:extLst>
          </p:cNvPr>
          <p:cNvSpPr>
            <a:spLocks noGrp="1" noChangeArrowheads="1"/>
          </p:cNvSpPr>
          <p:nvPr>
            <p:ph idx="1"/>
          </p:nvPr>
        </p:nvSpPr>
        <p:spPr bwMode="auto">
          <a:xfrm>
            <a:off x="272502" y="1485984"/>
            <a:ext cx="10995055" cy="4200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68241" rIns="91440" bIns="68241"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lumMod val="85000"/>
                </a:schemeClr>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chemeClr val="tx1">
                    <a:lumMod val="85000"/>
                  </a:schemeClr>
                </a:solidFill>
                <a:effectLst/>
                <a:latin typeface="Inter"/>
              </a:rPr>
              <a:t> In this project, I build a Random Forest Classifier to predict the safety of the car. I build two models, one with 10 decision-trees and another one with 100 decision-trees.</a:t>
            </a: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chemeClr val="tx1">
                    <a:lumMod val="85000"/>
                  </a:schemeClr>
                </a:solidFill>
                <a:effectLst/>
                <a:latin typeface="Inter"/>
              </a:rPr>
              <a:t>  he model accuracy score with 10 decision-trees is 0.9247 but the same with 100 decision-trees is 0.9457. So, as expected accuracy increases with number of decision-trees in the model.</a:t>
            </a: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chemeClr val="tx1">
                    <a:lumMod val="85000"/>
                  </a:schemeClr>
                </a:solidFill>
                <a:effectLst/>
                <a:latin typeface="Inter"/>
              </a:rPr>
              <a:t> I have used the Random Forest model to find only the important features, build the model using these features and see its effect on accuracy. The most important feature is </a:t>
            </a:r>
            <a:r>
              <a:rPr kumimoji="0" lang="en-US" altLang="en-US" sz="1600" b="0" i="0" u="none" strike="noStrike" cap="none" normalizeH="0" baseline="0" dirty="0">
                <a:ln>
                  <a:noFill/>
                </a:ln>
                <a:solidFill>
                  <a:schemeClr val="tx1">
                    <a:lumMod val="85000"/>
                  </a:schemeClr>
                </a:solidFill>
                <a:effectLst/>
                <a:latin typeface="Roboto Mono"/>
              </a:rPr>
              <a:t>safety</a:t>
            </a:r>
            <a:r>
              <a:rPr kumimoji="0" lang="en-US" altLang="en-US" sz="1600" b="0" i="0" u="none" strike="noStrike" cap="none" normalizeH="0" baseline="0" dirty="0">
                <a:ln>
                  <a:noFill/>
                </a:ln>
                <a:solidFill>
                  <a:schemeClr val="tx1">
                    <a:lumMod val="85000"/>
                  </a:schemeClr>
                </a:solidFill>
                <a:effectLst/>
                <a:latin typeface="Inter"/>
              </a:rPr>
              <a:t> and least important feature is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a:t>
            </a:r>
          </a:p>
          <a:p>
            <a:pPr marL="0" marR="0" lvl="0" indent="0"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a:ln>
                  <a:noFill/>
                </a:ln>
                <a:solidFill>
                  <a:schemeClr val="tx1">
                    <a:lumMod val="85000"/>
                  </a:schemeClr>
                </a:solidFill>
                <a:effectLst/>
                <a:latin typeface="Inter"/>
              </a:rPr>
              <a:t> I have removed the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 variable from the model, rebuild it and checked its accuracy. The accuracy of the model with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 variable removed is 0.9264. The accuracy of the model with all the variables taken into account is 0.9247. So, we can see that the model accuracy has been improved with </a:t>
            </a:r>
            <a:r>
              <a:rPr kumimoji="0" lang="en-US" altLang="en-US" sz="1600" b="0" i="0" u="none" strike="noStrike" cap="none" normalizeH="0" baseline="0" dirty="0">
                <a:ln>
                  <a:noFill/>
                </a:ln>
                <a:solidFill>
                  <a:schemeClr val="tx1">
                    <a:lumMod val="85000"/>
                  </a:schemeClr>
                </a:solidFill>
                <a:effectLst/>
                <a:latin typeface="Roboto Mono"/>
              </a:rPr>
              <a:t>doors</a:t>
            </a:r>
            <a:r>
              <a:rPr kumimoji="0" lang="en-US" altLang="en-US" sz="1600" b="0" i="0" u="none" strike="noStrike" cap="none" normalizeH="0" baseline="0" dirty="0">
                <a:ln>
                  <a:noFill/>
                </a:ln>
                <a:solidFill>
                  <a:schemeClr val="tx1">
                    <a:lumMod val="85000"/>
                  </a:schemeClr>
                </a:solidFill>
                <a:effectLst/>
                <a:latin typeface="Inter"/>
              </a:rPr>
              <a:t> variable removed from the model.</a:t>
            </a:r>
          </a:p>
          <a:p>
            <a:pPr marL="0" marR="0" lvl="0" indent="0"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0" i="0" u="none" strike="noStrike" cap="none" normalizeH="0" baseline="0" dirty="0">
                <a:ln>
                  <a:noFill/>
                </a:ln>
                <a:solidFill>
                  <a:schemeClr val="tx1">
                    <a:lumMod val="85000"/>
                  </a:schemeClr>
                </a:solidFill>
                <a:effectLst/>
                <a:latin typeface="Inter"/>
              </a:rPr>
              <a:t> The second least important model is </a:t>
            </a:r>
            <a:r>
              <a:rPr kumimoji="0" lang="en-US" altLang="en-US" sz="1600" b="0" i="0" u="none" strike="noStrike" cap="none" normalizeH="0" baseline="0" dirty="0" err="1">
                <a:ln>
                  <a:noFill/>
                </a:ln>
                <a:solidFill>
                  <a:schemeClr val="tx1">
                    <a:lumMod val="85000"/>
                  </a:schemeClr>
                </a:solidFill>
                <a:effectLst/>
                <a:latin typeface="Roboto Mono"/>
              </a:rPr>
              <a:t>lug_boot</a:t>
            </a:r>
            <a:r>
              <a:rPr kumimoji="0" lang="en-US" altLang="en-US" sz="1600" b="0" i="0" u="none" strike="noStrike" cap="none" normalizeH="0" baseline="0" dirty="0">
                <a:ln>
                  <a:noFill/>
                </a:ln>
                <a:solidFill>
                  <a:schemeClr val="tx1">
                    <a:lumMod val="85000"/>
                  </a:schemeClr>
                </a:solidFill>
                <a:effectLst/>
                <a:latin typeface="Inter"/>
              </a:rPr>
              <a:t>. If I remove it from the model and rebuild the model, then the accuracy was found to be 0.8546. It is a significant drop in the accuracy. So, I will not drop it from the model.</a:t>
            </a:r>
          </a:p>
          <a:p>
            <a:pPr marL="0" marR="0" lvl="0" indent="0"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0" i="0" u="none" strike="noStrike" cap="none" normalizeH="0" baseline="0" dirty="0">
                <a:ln>
                  <a:noFill/>
                </a:ln>
                <a:solidFill>
                  <a:schemeClr val="tx1">
                    <a:lumMod val="85000"/>
                  </a:schemeClr>
                </a:solidFill>
                <a:effectLst/>
                <a:latin typeface="Inter"/>
              </a:rPr>
              <a:t>Confusion matrix and classification report are another tool to visualize the model performance. They yield good performance.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lumMod val="85000"/>
                </a:schemeClr>
              </a:solidFill>
              <a:effectLst/>
              <a:latin typeface="Arial" panose="020B0604020202020204" pitchFamily="34" charset="0"/>
            </a:endParaRPr>
          </a:p>
        </p:txBody>
      </p:sp>
    </p:spTree>
    <p:extLst>
      <p:ext uri="{BB962C8B-B14F-4D97-AF65-F5344CB8AC3E}">
        <p14:creationId xmlns:p14="http://schemas.microsoft.com/office/powerpoint/2010/main" val="1986147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D5E8-CFCC-4F8F-AD36-F9C69C7324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E9BD52-1E31-4F5A-ADA2-59D49FCA29C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19255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616</TotalTime>
  <Words>537</Words>
  <Application>Microsoft Office PowerPoint</Application>
  <PresentationFormat>Widescreen</PresentationFormat>
  <Paragraphs>28</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Calisto MT</vt:lpstr>
      <vt:lpstr>Inter</vt:lpstr>
      <vt:lpstr>Roboto Mono</vt:lpstr>
      <vt:lpstr>Söhne</vt:lpstr>
      <vt:lpstr>Wingdings 2</vt:lpstr>
      <vt:lpstr>Slate</vt:lpstr>
      <vt:lpstr>Random forest</vt:lpstr>
      <vt:lpstr>What is random forest?</vt:lpstr>
      <vt:lpstr>Decision trees</vt:lpstr>
      <vt:lpstr>Why should use the random forest instead decision tree?</vt:lpstr>
      <vt:lpstr>How random forest works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dc:title>
  <dc:creator>farshad moradi shahrbabak</dc:creator>
  <cp:lastModifiedBy>farshad moradi shahrbabak</cp:lastModifiedBy>
  <cp:revision>12</cp:revision>
  <dcterms:created xsi:type="dcterms:W3CDTF">2024-03-24T13:49:26Z</dcterms:created>
  <dcterms:modified xsi:type="dcterms:W3CDTF">2024-03-25T15:21:00Z</dcterms:modified>
</cp:coreProperties>
</file>