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70" r:id="rId4"/>
    <p:sldId id="258" r:id="rId5"/>
    <p:sldId id="265" r:id="rId6"/>
    <p:sldId id="260" r:id="rId7"/>
    <p:sldId id="261" r:id="rId8"/>
    <p:sldId id="262" r:id="rId9"/>
    <p:sldId id="263" r:id="rId10"/>
    <p:sldId id="264" r:id="rId11"/>
    <p:sldId id="266" r:id="rId12"/>
    <p:sldId id="267" r:id="rId13"/>
    <p:sldId id="268" r:id="rId14"/>
    <p:sldId id="269" r:id="rId15"/>
    <p:sldId id="277" r:id="rId16"/>
    <p:sldId id="271" r:id="rId17"/>
    <p:sldId id="272" r:id="rId18"/>
    <p:sldId id="275" r:id="rId19"/>
    <p:sldId id="276" r:id="rId20"/>
    <p:sldId id="273" r:id="rId21"/>
    <p:sldId id="274" r:id="rId22"/>
    <p:sldId id="278" r:id="rId23"/>
    <p:sldId id="279" r:id="rId24"/>
    <p:sldId id="280" r:id="rId25"/>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A07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6"/>
    <p:restoredTop sz="94655"/>
  </p:normalViewPr>
  <p:slideViewPr>
    <p:cSldViewPr snapToGrid="0">
      <p:cViewPr>
        <p:scale>
          <a:sx n="103" d="100"/>
          <a:sy n="103" d="100"/>
        </p:scale>
        <p:origin x="744" y="1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16CBF9-87F4-4F6C-A46E-9CED3D1EF907}"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E5C3E575-69B8-4467-BEAA-2610C5AE17EF}">
      <dgm:prSet/>
      <dgm:spPr/>
      <dgm:t>
        <a:bodyPr/>
        <a:lstStyle/>
        <a:p>
          <a:r>
            <a:rPr lang="en-GB" dirty="0"/>
            <a:t>A confusion matrix is a table that is often used to evaluate the performance of a classification model. It compares the actual values of the target variable with the values predicted by the model. Here's a brief overview:</a:t>
          </a:r>
          <a:endParaRPr lang="en-US" dirty="0"/>
        </a:p>
      </dgm:t>
    </dgm:pt>
    <dgm:pt modelId="{419D313E-2B29-4E18-ABF5-1AA5AF031EAE}" type="parTrans" cxnId="{18E5B70A-3473-4622-B424-364AA4176423}">
      <dgm:prSet/>
      <dgm:spPr/>
      <dgm:t>
        <a:bodyPr/>
        <a:lstStyle/>
        <a:p>
          <a:endParaRPr lang="en-US"/>
        </a:p>
      </dgm:t>
    </dgm:pt>
    <dgm:pt modelId="{AB202AC3-46AB-4023-8179-5723AAD08104}" type="sibTrans" cxnId="{18E5B70A-3473-4622-B424-364AA4176423}">
      <dgm:prSet/>
      <dgm:spPr/>
      <dgm:t>
        <a:bodyPr/>
        <a:lstStyle/>
        <a:p>
          <a:endParaRPr lang="en-US"/>
        </a:p>
      </dgm:t>
    </dgm:pt>
    <dgm:pt modelId="{2C551C0E-FE98-4414-ADB4-79D94DF10AF2}">
      <dgm:prSet/>
      <dgm:spPr/>
      <dgm:t>
        <a:bodyPr/>
        <a:lstStyle/>
        <a:p>
          <a:r>
            <a:rPr lang="en-GB" dirty="0"/>
            <a:t>True Positives (TP): The cases where the model correctly predicts the positive class.</a:t>
          </a:r>
          <a:endParaRPr lang="en-US" dirty="0"/>
        </a:p>
      </dgm:t>
    </dgm:pt>
    <dgm:pt modelId="{976137B6-9D0E-494A-9620-4BD3AA594056}" type="parTrans" cxnId="{2AA45CD8-1580-4F29-A428-C7745BAB9577}">
      <dgm:prSet/>
      <dgm:spPr/>
      <dgm:t>
        <a:bodyPr/>
        <a:lstStyle/>
        <a:p>
          <a:endParaRPr lang="en-US"/>
        </a:p>
      </dgm:t>
    </dgm:pt>
    <dgm:pt modelId="{9925C3C5-0CEB-4C23-B551-74D6773A8376}" type="sibTrans" cxnId="{2AA45CD8-1580-4F29-A428-C7745BAB9577}">
      <dgm:prSet/>
      <dgm:spPr/>
      <dgm:t>
        <a:bodyPr/>
        <a:lstStyle/>
        <a:p>
          <a:endParaRPr lang="en-US"/>
        </a:p>
      </dgm:t>
    </dgm:pt>
    <dgm:pt modelId="{817ED96F-A64A-4482-9310-49C9B682DD99}">
      <dgm:prSet/>
      <dgm:spPr/>
      <dgm:t>
        <a:bodyPr/>
        <a:lstStyle/>
        <a:p>
          <a:r>
            <a:rPr lang="en-GB" dirty="0"/>
            <a:t>True Negatives (TN): The cases where the model correctly predicts the negative class.</a:t>
          </a:r>
          <a:endParaRPr lang="en-US" dirty="0"/>
        </a:p>
      </dgm:t>
    </dgm:pt>
    <dgm:pt modelId="{F51DD43A-2F62-44D5-B6F7-3779F21B6766}" type="parTrans" cxnId="{D544BA77-0A88-4FF7-B444-39D4DD7CAE58}">
      <dgm:prSet/>
      <dgm:spPr/>
      <dgm:t>
        <a:bodyPr/>
        <a:lstStyle/>
        <a:p>
          <a:endParaRPr lang="en-US"/>
        </a:p>
      </dgm:t>
    </dgm:pt>
    <dgm:pt modelId="{FCD96281-64A6-4022-B893-5CC202BB90C3}" type="sibTrans" cxnId="{D544BA77-0A88-4FF7-B444-39D4DD7CAE58}">
      <dgm:prSet/>
      <dgm:spPr/>
      <dgm:t>
        <a:bodyPr/>
        <a:lstStyle/>
        <a:p>
          <a:endParaRPr lang="en-US"/>
        </a:p>
      </dgm:t>
    </dgm:pt>
    <dgm:pt modelId="{41CADFCC-A68E-4424-8BD1-78E38564E872}">
      <dgm:prSet/>
      <dgm:spPr/>
      <dgm:t>
        <a:bodyPr/>
        <a:lstStyle/>
        <a:p>
          <a:r>
            <a:rPr lang="en-GB" dirty="0"/>
            <a:t>False Positives (FP): The cases where the model incorrectly predicts the positive class (Type I error).</a:t>
          </a:r>
          <a:endParaRPr lang="en-US" dirty="0"/>
        </a:p>
      </dgm:t>
    </dgm:pt>
    <dgm:pt modelId="{9533597A-150C-44F2-8279-723041AB91DF}" type="parTrans" cxnId="{04497ECE-18C8-4D79-A73F-D60E92E3F8DD}">
      <dgm:prSet/>
      <dgm:spPr/>
      <dgm:t>
        <a:bodyPr/>
        <a:lstStyle/>
        <a:p>
          <a:endParaRPr lang="en-US"/>
        </a:p>
      </dgm:t>
    </dgm:pt>
    <dgm:pt modelId="{3EDA17EE-82CF-4FA6-B973-6F6AF0A33CD7}" type="sibTrans" cxnId="{04497ECE-18C8-4D79-A73F-D60E92E3F8DD}">
      <dgm:prSet/>
      <dgm:spPr/>
      <dgm:t>
        <a:bodyPr/>
        <a:lstStyle/>
        <a:p>
          <a:endParaRPr lang="en-US"/>
        </a:p>
      </dgm:t>
    </dgm:pt>
    <dgm:pt modelId="{0C341B83-5782-4A18-9E7C-A18AF6A0381C}">
      <dgm:prSet/>
      <dgm:spPr/>
      <dgm:t>
        <a:bodyPr/>
        <a:lstStyle/>
        <a:p>
          <a:r>
            <a:rPr lang="en-GB"/>
            <a:t>False Negatives (FN): The cases where the model incorrectly predicts the negative class (Type II error).</a:t>
          </a:r>
          <a:endParaRPr lang="en-US"/>
        </a:p>
      </dgm:t>
    </dgm:pt>
    <dgm:pt modelId="{83979993-4DBA-4B5A-BA45-793C1CBE9161}" type="parTrans" cxnId="{63B5F919-C6D8-4299-A5E3-3244FE358D01}">
      <dgm:prSet/>
      <dgm:spPr/>
      <dgm:t>
        <a:bodyPr/>
        <a:lstStyle/>
        <a:p>
          <a:endParaRPr lang="en-US"/>
        </a:p>
      </dgm:t>
    </dgm:pt>
    <dgm:pt modelId="{F49BB9F9-6630-4A5D-92C3-FC2DC5723058}" type="sibTrans" cxnId="{63B5F919-C6D8-4299-A5E3-3244FE358D01}">
      <dgm:prSet/>
      <dgm:spPr/>
      <dgm:t>
        <a:bodyPr/>
        <a:lstStyle/>
        <a:p>
          <a:endParaRPr lang="en-US"/>
        </a:p>
      </dgm:t>
    </dgm:pt>
    <dgm:pt modelId="{CC1F9DE8-D437-6746-8DA7-9508C30B01D6}" type="pres">
      <dgm:prSet presAssocID="{D716CBF9-87F4-4F6C-A46E-9CED3D1EF907}" presName="outerComposite" presStyleCnt="0">
        <dgm:presLayoutVars>
          <dgm:chMax val="5"/>
          <dgm:dir/>
          <dgm:resizeHandles val="exact"/>
        </dgm:presLayoutVars>
      </dgm:prSet>
      <dgm:spPr/>
    </dgm:pt>
    <dgm:pt modelId="{42D23FEF-CE72-5546-949A-FA745569AC3F}" type="pres">
      <dgm:prSet presAssocID="{D716CBF9-87F4-4F6C-A46E-9CED3D1EF907}" presName="dummyMaxCanvas" presStyleCnt="0">
        <dgm:presLayoutVars/>
      </dgm:prSet>
      <dgm:spPr/>
    </dgm:pt>
    <dgm:pt modelId="{ED4D7583-1428-4344-992C-DB33D7A43C3D}" type="pres">
      <dgm:prSet presAssocID="{D716CBF9-87F4-4F6C-A46E-9CED3D1EF907}" presName="FiveNodes_1" presStyleLbl="node1" presStyleIdx="0" presStyleCnt="5">
        <dgm:presLayoutVars>
          <dgm:bulletEnabled val="1"/>
        </dgm:presLayoutVars>
      </dgm:prSet>
      <dgm:spPr/>
    </dgm:pt>
    <dgm:pt modelId="{32E1DADD-EE60-614B-8BD5-388D0164A58D}" type="pres">
      <dgm:prSet presAssocID="{D716CBF9-87F4-4F6C-A46E-9CED3D1EF907}" presName="FiveNodes_2" presStyleLbl="node1" presStyleIdx="1" presStyleCnt="5">
        <dgm:presLayoutVars>
          <dgm:bulletEnabled val="1"/>
        </dgm:presLayoutVars>
      </dgm:prSet>
      <dgm:spPr/>
    </dgm:pt>
    <dgm:pt modelId="{2EEB4674-D52A-D14A-8FE5-1307346CFF57}" type="pres">
      <dgm:prSet presAssocID="{D716CBF9-87F4-4F6C-A46E-9CED3D1EF907}" presName="FiveNodes_3" presStyleLbl="node1" presStyleIdx="2" presStyleCnt="5">
        <dgm:presLayoutVars>
          <dgm:bulletEnabled val="1"/>
        </dgm:presLayoutVars>
      </dgm:prSet>
      <dgm:spPr/>
    </dgm:pt>
    <dgm:pt modelId="{8A5CBE54-1706-8A4A-9723-19B04A8E7ADC}" type="pres">
      <dgm:prSet presAssocID="{D716CBF9-87F4-4F6C-A46E-9CED3D1EF907}" presName="FiveNodes_4" presStyleLbl="node1" presStyleIdx="3" presStyleCnt="5">
        <dgm:presLayoutVars>
          <dgm:bulletEnabled val="1"/>
        </dgm:presLayoutVars>
      </dgm:prSet>
      <dgm:spPr/>
    </dgm:pt>
    <dgm:pt modelId="{DD893CDD-2AC0-6E4E-99A7-6F394B2F6ECA}" type="pres">
      <dgm:prSet presAssocID="{D716CBF9-87F4-4F6C-A46E-9CED3D1EF907}" presName="FiveNodes_5" presStyleLbl="node1" presStyleIdx="4" presStyleCnt="5">
        <dgm:presLayoutVars>
          <dgm:bulletEnabled val="1"/>
        </dgm:presLayoutVars>
      </dgm:prSet>
      <dgm:spPr/>
    </dgm:pt>
    <dgm:pt modelId="{28D6D69D-837C-CC4C-994C-25914D2BD512}" type="pres">
      <dgm:prSet presAssocID="{D716CBF9-87F4-4F6C-A46E-9CED3D1EF907}" presName="FiveConn_1-2" presStyleLbl="fgAccFollowNode1" presStyleIdx="0" presStyleCnt="4">
        <dgm:presLayoutVars>
          <dgm:bulletEnabled val="1"/>
        </dgm:presLayoutVars>
      </dgm:prSet>
      <dgm:spPr/>
    </dgm:pt>
    <dgm:pt modelId="{D48880A5-2DD9-B745-9427-C623C3AA5F3E}" type="pres">
      <dgm:prSet presAssocID="{D716CBF9-87F4-4F6C-A46E-9CED3D1EF907}" presName="FiveConn_2-3" presStyleLbl="fgAccFollowNode1" presStyleIdx="1" presStyleCnt="4">
        <dgm:presLayoutVars>
          <dgm:bulletEnabled val="1"/>
        </dgm:presLayoutVars>
      </dgm:prSet>
      <dgm:spPr/>
    </dgm:pt>
    <dgm:pt modelId="{92D27E54-BB3B-7E40-92DE-BE03A0E7A05A}" type="pres">
      <dgm:prSet presAssocID="{D716CBF9-87F4-4F6C-A46E-9CED3D1EF907}" presName="FiveConn_3-4" presStyleLbl="fgAccFollowNode1" presStyleIdx="2" presStyleCnt="4">
        <dgm:presLayoutVars>
          <dgm:bulletEnabled val="1"/>
        </dgm:presLayoutVars>
      </dgm:prSet>
      <dgm:spPr/>
    </dgm:pt>
    <dgm:pt modelId="{6811EC05-B29B-F84E-8671-28E02CFE0041}" type="pres">
      <dgm:prSet presAssocID="{D716CBF9-87F4-4F6C-A46E-9CED3D1EF907}" presName="FiveConn_4-5" presStyleLbl="fgAccFollowNode1" presStyleIdx="3" presStyleCnt="4">
        <dgm:presLayoutVars>
          <dgm:bulletEnabled val="1"/>
        </dgm:presLayoutVars>
      </dgm:prSet>
      <dgm:spPr/>
    </dgm:pt>
    <dgm:pt modelId="{897E2D2F-CEE9-3B42-A550-A8E1A7C18B6A}" type="pres">
      <dgm:prSet presAssocID="{D716CBF9-87F4-4F6C-A46E-9CED3D1EF907}" presName="FiveNodes_1_text" presStyleLbl="node1" presStyleIdx="4" presStyleCnt="5">
        <dgm:presLayoutVars>
          <dgm:bulletEnabled val="1"/>
        </dgm:presLayoutVars>
      </dgm:prSet>
      <dgm:spPr/>
    </dgm:pt>
    <dgm:pt modelId="{5F3673D8-4973-194E-91AC-1954EAAA6214}" type="pres">
      <dgm:prSet presAssocID="{D716CBF9-87F4-4F6C-A46E-9CED3D1EF907}" presName="FiveNodes_2_text" presStyleLbl="node1" presStyleIdx="4" presStyleCnt="5">
        <dgm:presLayoutVars>
          <dgm:bulletEnabled val="1"/>
        </dgm:presLayoutVars>
      </dgm:prSet>
      <dgm:spPr/>
    </dgm:pt>
    <dgm:pt modelId="{AD56411E-BA24-3A48-8C70-0CE69D92D2E9}" type="pres">
      <dgm:prSet presAssocID="{D716CBF9-87F4-4F6C-A46E-9CED3D1EF907}" presName="FiveNodes_3_text" presStyleLbl="node1" presStyleIdx="4" presStyleCnt="5">
        <dgm:presLayoutVars>
          <dgm:bulletEnabled val="1"/>
        </dgm:presLayoutVars>
      </dgm:prSet>
      <dgm:spPr/>
    </dgm:pt>
    <dgm:pt modelId="{DAC9A770-447E-294E-8E27-BAF31AED232B}" type="pres">
      <dgm:prSet presAssocID="{D716CBF9-87F4-4F6C-A46E-9CED3D1EF907}" presName="FiveNodes_4_text" presStyleLbl="node1" presStyleIdx="4" presStyleCnt="5">
        <dgm:presLayoutVars>
          <dgm:bulletEnabled val="1"/>
        </dgm:presLayoutVars>
      </dgm:prSet>
      <dgm:spPr/>
    </dgm:pt>
    <dgm:pt modelId="{D046A67C-DA49-194A-96B1-84B34B1230E8}" type="pres">
      <dgm:prSet presAssocID="{D716CBF9-87F4-4F6C-A46E-9CED3D1EF907}" presName="FiveNodes_5_text" presStyleLbl="node1" presStyleIdx="4" presStyleCnt="5">
        <dgm:presLayoutVars>
          <dgm:bulletEnabled val="1"/>
        </dgm:presLayoutVars>
      </dgm:prSet>
      <dgm:spPr/>
    </dgm:pt>
  </dgm:ptLst>
  <dgm:cxnLst>
    <dgm:cxn modelId="{C7669E08-26B0-FD4B-A517-3CF6FEF56682}" type="presOf" srcId="{2C551C0E-FE98-4414-ADB4-79D94DF10AF2}" destId="{32E1DADD-EE60-614B-8BD5-388D0164A58D}" srcOrd="0" destOrd="0" presId="urn:microsoft.com/office/officeart/2005/8/layout/vProcess5"/>
    <dgm:cxn modelId="{60BE610A-B606-FC48-A889-B554BEF694D8}" type="presOf" srcId="{FCD96281-64A6-4022-B893-5CC202BB90C3}" destId="{92D27E54-BB3B-7E40-92DE-BE03A0E7A05A}" srcOrd="0" destOrd="0" presId="urn:microsoft.com/office/officeart/2005/8/layout/vProcess5"/>
    <dgm:cxn modelId="{18E5B70A-3473-4622-B424-364AA4176423}" srcId="{D716CBF9-87F4-4F6C-A46E-9CED3D1EF907}" destId="{E5C3E575-69B8-4467-BEAA-2610C5AE17EF}" srcOrd="0" destOrd="0" parTransId="{419D313E-2B29-4E18-ABF5-1AA5AF031EAE}" sibTransId="{AB202AC3-46AB-4023-8179-5723AAD08104}"/>
    <dgm:cxn modelId="{E57E7813-7E19-7941-8D1F-55D67667D47A}" type="presOf" srcId="{9925C3C5-0CEB-4C23-B551-74D6773A8376}" destId="{D48880A5-2DD9-B745-9427-C623C3AA5F3E}" srcOrd="0" destOrd="0" presId="urn:microsoft.com/office/officeart/2005/8/layout/vProcess5"/>
    <dgm:cxn modelId="{63B5F919-C6D8-4299-A5E3-3244FE358D01}" srcId="{D716CBF9-87F4-4F6C-A46E-9CED3D1EF907}" destId="{0C341B83-5782-4A18-9E7C-A18AF6A0381C}" srcOrd="4" destOrd="0" parTransId="{83979993-4DBA-4B5A-BA45-793C1CBE9161}" sibTransId="{F49BB9F9-6630-4A5D-92C3-FC2DC5723058}"/>
    <dgm:cxn modelId="{286A8043-B577-6941-AAF4-53EB337E38D5}" type="presOf" srcId="{E5C3E575-69B8-4467-BEAA-2610C5AE17EF}" destId="{ED4D7583-1428-4344-992C-DB33D7A43C3D}" srcOrd="0" destOrd="0" presId="urn:microsoft.com/office/officeart/2005/8/layout/vProcess5"/>
    <dgm:cxn modelId="{0434A668-7F55-0E44-B744-7C44086652EF}" type="presOf" srcId="{E5C3E575-69B8-4467-BEAA-2610C5AE17EF}" destId="{897E2D2F-CEE9-3B42-A550-A8E1A7C18B6A}" srcOrd="1" destOrd="0" presId="urn:microsoft.com/office/officeart/2005/8/layout/vProcess5"/>
    <dgm:cxn modelId="{9063F96B-FB36-424C-B171-AD9B25AF49C0}" type="presOf" srcId="{41CADFCC-A68E-4424-8BD1-78E38564E872}" destId="{DAC9A770-447E-294E-8E27-BAF31AED232B}" srcOrd="1" destOrd="0" presId="urn:microsoft.com/office/officeart/2005/8/layout/vProcess5"/>
    <dgm:cxn modelId="{D544BA77-0A88-4FF7-B444-39D4DD7CAE58}" srcId="{D716CBF9-87F4-4F6C-A46E-9CED3D1EF907}" destId="{817ED96F-A64A-4482-9310-49C9B682DD99}" srcOrd="2" destOrd="0" parTransId="{F51DD43A-2F62-44D5-B6F7-3779F21B6766}" sibTransId="{FCD96281-64A6-4022-B893-5CC202BB90C3}"/>
    <dgm:cxn modelId="{D4AE2F7A-D756-8C4F-A93A-145DACF4A022}" type="presOf" srcId="{0C341B83-5782-4A18-9E7C-A18AF6A0381C}" destId="{DD893CDD-2AC0-6E4E-99A7-6F394B2F6ECA}" srcOrd="0" destOrd="0" presId="urn:microsoft.com/office/officeart/2005/8/layout/vProcess5"/>
    <dgm:cxn modelId="{5DF15491-27FE-BB44-8502-DEF5DE95DF93}" type="presOf" srcId="{AB202AC3-46AB-4023-8179-5723AAD08104}" destId="{28D6D69D-837C-CC4C-994C-25914D2BD512}" srcOrd="0" destOrd="0" presId="urn:microsoft.com/office/officeart/2005/8/layout/vProcess5"/>
    <dgm:cxn modelId="{8D89F299-4AB9-A541-AE11-23DF3C945203}" type="presOf" srcId="{0C341B83-5782-4A18-9E7C-A18AF6A0381C}" destId="{D046A67C-DA49-194A-96B1-84B34B1230E8}" srcOrd="1" destOrd="0" presId="urn:microsoft.com/office/officeart/2005/8/layout/vProcess5"/>
    <dgm:cxn modelId="{A4CE9CAD-F55E-754F-9904-70B1F344AAC9}" type="presOf" srcId="{41CADFCC-A68E-4424-8BD1-78E38564E872}" destId="{8A5CBE54-1706-8A4A-9723-19B04A8E7ADC}" srcOrd="0" destOrd="0" presId="urn:microsoft.com/office/officeart/2005/8/layout/vProcess5"/>
    <dgm:cxn modelId="{2E8E5CC1-E49B-8C40-8602-49C7944FE5FF}" type="presOf" srcId="{817ED96F-A64A-4482-9310-49C9B682DD99}" destId="{AD56411E-BA24-3A48-8C70-0CE69D92D2E9}" srcOrd="1" destOrd="0" presId="urn:microsoft.com/office/officeart/2005/8/layout/vProcess5"/>
    <dgm:cxn modelId="{536A06CB-18D1-D844-B99F-771F945C8942}" type="presOf" srcId="{2C551C0E-FE98-4414-ADB4-79D94DF10AF2}" destId="{5F3673D8-4973-194E-91AC-1954EAAA6214}" srcOrd="1" destOrd="0" presId="urn:microsoft.com/office/officeart/2005/8/layout/vProcess5"/>
    <dgm:cxn modelId="{04497ECE-18C8-4D79-A73F-D60E92E3F8DD}" srcId="{D716CBF9-87F4-4F6C-A46E-9CED3D1EF907}" destId="{41CADFCC-A68E-4424-8BD1-78E38564E872}" srcOrd="3" destOrd="0" parTransId="{9533597A-150C-44F2-8279-723041AB91DF}" sibTransId="{3EDA17EE-82CF-4FA6-B973-6F6AF0A33CD7}"/>
    <dgm:cxn modelId="{2AA45CD8-1580-4F29-A428-C7745BAB9577}" srcId="{D716CBF9-87F4-4F6C-A46E-9CED3D1EF907}" destId="{2C551C0E-FE98-4414-ADB4-79D94DF10AF2}" srcOrd="1" destOrd="0" parTransId="{976137B6-9D0E-494A-9620-4BD3AA594056}" sibTransId="{9925C3C5-0CEB-4C23-B551-74D6773A8376}"/>
    <dgm:cxn modelId="{49F642DF-ECAF-0B4E-88C9-408A6D440AC4}" type="presOf" srcId="{3EDA17EE-82CF-4FA6-B973-6F6AF0A33CD7}" destId="{6811EC05-B29B-F84E-8671-28E02CFE0041}" srcOrd="0" destOrd="0" presId="urn:microsoft.com/office/officeart/2005/8/layout/vProcess5"/>
    <dgm:cxn modelId="{AE8A47EF-6040-3E4C-9037-0E38196CB45A}" type="presOf" srcId="{817ED96F-A64A-4482-9310-49C9B682DD99}" destId="{2EEB4674-D52A-D14A-8FE5-1307346CFF57}" srcOrd="0" destOrd="0" presId="urn:microsoft.com/office/officeart/2005/8/layout/vProcess5"/>
    <dgm:cxn modelId="{678E60F3-45C4-CB4F-837B-940C4CABBA64}" type="presOf" srcId="{D716CBF9-87F4-4F6C-A46E-9CED3D1EF907}" destId="{CC1F9DE8-D437-6746-8DA7-9508C30B01D6}" srcOrd="0" destOrd="0" presId="urn:microsoft.com/office/officeart/2005/8/layout/vProcess5"/>
    <dgm:cxn modelId="{B606E814-AED6-C147-82B5-3F1AEE432363}" type="presParOf" srcId="{CC1F9DE8-D437-6746-8DA7-9508C30B01D6}" destId="{42D23FEF-CE72-5546-949A-FA745569AC3F}" srcOrd="0" destOrd="0" presId="urn:microsoft.com/office/officeart/2005/8/layout/vProcess5"/>
    <dgm:cxn modelId="{67DE1A03-0888-0847-B0BA-FDC436B625AA}" type="presParOf" srcId="{CC1F9DE8-D437-6746-8DA7-9508C30B01D6}" destId="{ED4D7583-1428-4344-992C-DB33D7A43C3D}" srcOrd="1" destOrd="0" presId="urn:microsoft.com/office/officeart/2005/8/layout/vProcess5"/>
    <dgm:cxn modelId="{A241F710-F222-A246-95AB-6B16540698E6}" type="presParOf" srcId="{CC1F9DE8-D437-6746-8DA7-9508C30B01D6}" destId="{32E1DADD-EE60-614B-8BD5-388D0164A58D}" srcOrd="2" destOrd="0" presId="urn:microsoft.com/office/officeart/2005/8/layout/vProcess5"/>
    <dgm:cxn modelId="{C6F02DDB-5AE0-3D4E-BED4-F024DFFDA4DF}" type="presParOf" srcId="{CC1F9DE8-D437-6746-8DA7-9508C30B01D6}" destId="{2EEB4674-D52A-D14A-8FE5-1307346CFF57}" srcOrd="3" destOrd="0" presId="urn:microsoft.com/office/officeart/2005/8/layout/vProcess5"/>
    <dgm:cxn modelId="{389BF1B1-3292-5C44-844F-E58F14BB0BCA}" type="presParOf" srcId="{CC1F9DE8-D437-6746-8DA7-9508C30B01D6}" destId="{8A5CBE54-1706-8A4A-9723-19B04A8E7ADC}" srcOrd="4" destOrd="0" presId="urn:microsoft.com/office/officeart/2005/8/layout/vProcess5"/>
    <dgm:cxn modelId="{BBADE862-D28D-B24E-B911-3AD0C70EA83E}" type="presParOf" srcId="{CC1F9DE8-D437-6746-8DA7-9508C30B01D6}" destId="{DD893CDD-2AC0-6E4E-99A7-6F394B2F6ECA}" srcOrd="5" destOrd="0" presId="urn:microsoft.com/office/officeart/2005/8/layout/vProcess5"/>
    <dgm:cxn modelId="{453A53ED-A0CE-4841-9447-A8400996A370}" type="presParOf" srcId="{CC1F9DE8-D437-6746-8DA7-9508C30B01D6}" destId="{28D6D69D-837C-CC4C-994C-25914D2BD512}" srcOrd="6" destOrd="0" presId="urn:microsoft.com/office/officeart/2005/8/layout/vProcess5"/>
    <dgm:cxn modelId="{1BBA6673-6487-6240-8546-E4937E7AE38C}" type="presParOf" srcId="{CC1F9DE8-D437-6746-8DA7-9508C30B01D6}" destId="{D48880A5-2DD9-B745-9427-C623C3AA5F3E}" srcOrd="7" destOrd="0" presId="urn:microsoft.com/office/officeart/2005/8/layout/vProcess5"/>
    <dgm:cxn modelId="{B53432C9-ED3C-2649-B440-AA5CFDF9ED00}" type="presParOf" srcId="{CC1F9DE8-D437-6746-8DA7-9508C30B01D6}" destId="{92D27E54-BB3B-7E40-92DE-BE03A0E7A05A}" srcOrd="8" destOrd="0" presId="urn:microsoft.com/office/officeart/2005/8/layout/vProcess5"/>
    <dgm:cxn modelId="{7CF22257-2372-5D43-B209-CB3AAE2E5CB1}" type="presParOf" srcId="{CC1F9DE8-D437-6746-8DA7-9508C30B01D6}" destId="{6811EC05-B29B-F84E-8671-28E02CFE0041}" srcOrd="9" destOrd="0" presId="urn:microsoft.com/office/officeart/2005/8/layout/vProcess5"/>
    <dgm:cxn modelId="{A6830474-F59B-404D-BEDE-45C9C7757B9C}" type="presParOf" srcId="{CC1F9DE8-D437-6746-8DA7-9508C30B01D6}" destId="{897E2D2F-CEE9-3B42-A550-A8E1A7C18B6A}" srcOrd="10" destOrd="0" presId="urn:microsoft.com/office/officeart/2005/8/layout/vProcess5"/>
    <dgm:cxn modelId="{548F9CEE-E93D-BE41-99B3-D2DE670B5978}" type="presParOf" srcId="{CC1F9DE8-D437-6746-8DA7-9508C30B01D6}" destId="{5F3673D8-4973-194E-91AC-1954EAAA6214}" srcOrd="11" destOrd="0" presId="urn:microsoft.com/office/officeart/2005/8/layout/vProcess5"/>
    <dgm:cxn modelId="{805A675B-5418-D14F-BC86-A904C94A06AA}" type="presParOf" srcId="{CC1F9DE8-D437-6746-8DA7-9508C30B01D6}" destId="{AD56411E-BA24-3A48-8C70-0CE69D92D2E9}" srcOrd="12" destOrd="0" presId="urn:microsoft.com/office/officeart/2005/8/layout/vProcess5"/>
    <dgm:cxn modelId="{00A7C62B-5FF9-5B4E-8EA6-A73355F63709}" type="presParOf" srcId="{CC1F9DE8-D437-6746-8DA7-9508C30B01D6}" destId="{DAC9A770-447E-294E-8E27-BAF31AED232B}" srcOrd="13" destOrd="0" presId="urn:microsoft.com/office/officeart/2005/8/layout/vProcess5"/>
    <dgm:cxn modelId="{E23CE01A-8721-964C-B53C-0724151651A1}" type="presParOf" srcId="{CC1F9DE8-D437-6746-8DA7-9508C30B01D6}" destId="{D046A67C-DA49-194A-96B1-84B34B1230E8}"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D7583-1428-4344-992C-DB33D7A43C3D}">
      <dsp:nvSpPr>
        <dsp:cNvPr id="0" name=""/>
        <dsp:cNvSpPr/>
      </dsp:nvSpPr>
      <dsp:spPr>
        <a:xfrm>
          <a:off x="0" y="0"/>
          <a:ext cx="7829458" cy="664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dirty="0"/>
            <a:t>A confusion matrix is a table that is often used to evaluate the performance of a classification model. It compares the actual values of the target variable with the values predicted by the model. Here's a brief overview:</a:t>
          </a:r>
          <a:endParaRPr lang="en-US" sz="1200" kern="1200" dirty="0"/>
        </a:p>
      </dsp:txBody>
      <dsp:txXfrm>
        <a:off x="19476" y="19476"/>
        <a:ext cx="7034124" cy="625999"/>
      </dsp:txXfrm>
    </dsp:sp>
    <dsp:sp modelId="{32E1DADD-EE60-614B-8BD5-388D0164A58D}">
      <dsp:nvSpPr>
        <dsp:cNvPr id="0" name=""/>
        <dsp:cNvSpPr/>
      </dsp:nvSpPr>
      <dsp:spPr>
        <a:xfrm>
          <a:off x="584667" y="757306"/>
          <a:ext cx="7829458" cy="664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dirty="0"/>
            <a:t>True Positives (TP): The cases where the model correctly predicts the positive class.</a:t>
          </a:r>
          <a:endParaRPr lang="en-US" sz="1200" kern="1200" dirty="0"/>
        </a:p>
      </dsp:txBody>
      <dsp:txXfrm>
        <a:off x="604143" y="776782"/>
        <a:ext cx="6773620" cy="625999"/>
      </dsp:txXfrm>
    </dsp:sp>
    <dsp:sp modelId="{2EEB4674-D52A-D14A-8FE5-1307346CFF57}">
      <dsp:nvSpPr>
        <dsp:cNvPr id="0" name=""/>
        <dsp:cNvSpPr/>
      </dsp:nvSpPr>
      <dsp:spPr>
        <a:xfrm>
          <a:off x="1169334" y="1514612"/>
          <a:ext cx="7829458" cy="664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dirty="0"/>
            <a:t>True Negatives (TN): The cases where the model correctly predicts the negative class.</a:t>
          </a:r>
          <a:endParaRPr lang="en-US" sz="1200" kern="1200" dirty="0"/>
        </a:p>
      </dsp:txBody>
      <dsp:txXfrm>
        <a:off x="1188810" y="1534088"/>
        <a:ext cx="6773620" cy="625999"/>
      </dsp:txXfrm>
    </dsp:sp>
    <dsp:sp modelId="{8A5CBE54-1706-8A4A-9723-19B04A8E7ADC}">
      <dsp:nvSpPr>
        <dsp:cNvPr id="0" name=""/>
        <dsp:cNvSpPr/>
      </dsp:nvSpPr>
      <dsp:spPr>
        <a:xfrm>
          <a:off x="1754002" y="2271918"/>
          <a:ext cx="7829458" cy="664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dirty="0"/>
            <a:t>False Positives (FP): The cases where the model incorrectly predicts the positive class (Type I error).</a:t>
          </a:r>
          <a:endParaRPr lang="en-US" sz="1200" kern="1200" dirty="0"/>
        </a:p>
      </dsp:txBody>
      <dsp:txXfrm>
        <a:off x="1773478" y="2291394"/>
        <a:ext cx="6773620" cy="625999"/>
      </dsp:txXfrm>
    </dsp:sp>
    <dsp:sp modelId="{DD893CDD-2AC0-6E4E-99A7-6F394B2F6ECA}">
      <dsp:nvSpPr>
        <dsp:cNvPr id="0" name=""/>
        <dsp:cNvSpPr/>
      </dsp:nvSpPr>
      <dsp:spPr>
        <a:xfrm>
          <a:off x="2338669" y="3029224"/>
          <a:ext cx="7829458" cy="664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a:t>False Negatives (FN): The cases where the model incorrectly predicts the negative class (Type II error).</a:t>
          </a:r>
          <a:endParaRPr lang="en-US" sz="1200" kern="1200"/>
        </a:p>
      </dsp:txBody>
      <dsp:txXfrm>
        <a:off x="2358145" y="3048700"/>
        <a:ext cx="6773620" cy="625999"/>
      </dsp:txXfrm>
    </dsp:sp>
    <dsp:sp modelId="{28D6D69D-837C-CC4C-994C-25914D2BD512}">
      <dsp:nvSpPr>
        <dsp:cNvPr id="0" name=""/>
        <dsp:cNvSpPr/>
      </dsp:nvSpPr>
      <dsp:spPr>
        <a:xfrm>
          <a:off x="7397239" y="485784"/>
          <a:ext cx="432218" cy="43221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494488" y="485784"/>
        <a:ext cx="237720" cy="325244"/>
      </dsp:txXfrm>
    </dsp:sp>
    <dsp:sp modelId="{D48880A5-2DD9-B745-9427-C623C3AA5F3E}">
      <dsp:nvSpPr>
        <dsp:cNvPr id="0" name=""/>
        <dsp:cNvSpPr/>
      </dsp:nvSpPr>
      <dsp:spPr>
        <a:xfrm>
          <a:off x="7981907" y="1243090"/>
          <a:ext cx="432218" cy="43221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079156" y="1243090"/>
        <a:ext cx="237720" cy="325244"/>
      </dsp:txXfrm>
    </dsp:sp>
    <dsp:sp modelId="{92D27E54-BB3B-7E40-92DE-BE03A0E7A05A}">
      <dsp:nvSpPr>
        <dsp:cNvPr id="0" name=""/>
        <dsp:cNvSpPr/>
      </dsp:nvSpPr>
      <dsp:spPr>
        <a:xfrm>
          <a:off x="8566574" y="1989313"/>
          <a:ext cx="432218" cy="43221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663823" y="1989313"/>
        <a:ext cx="237720" cy="325244"/>
      </dsp:txXfrm>
    </dsp:sp>
    <dsp:sp modelId="{6811EC05-B29B-F84E-8671-28E02CFE0041}">
      <dsp:nvSpPr>
        <dsp:cNvPr id="0" name=""/>
        <dsp:cNvSpPr/>
      </dsp:nvSpPr>
      <dsp:spPr>
        <a:xfrm>
          <a:off x="9151242" y="2754008"/>
          <a:ext cx="432218" cy="43221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9248491" y="2754008"/>
        <a:ext cx="237720" cy="32524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4/8/24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1804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4/8/24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88701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4/8/24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8909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4/8/24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13261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4/8/24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70712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4/8/24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37474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4/8/24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54206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4/8/24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22080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4/8/24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75873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4/8/24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5785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4/8/24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0850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4/8/24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63656421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rchive.ics.uci.edu/dataset/19/car+evaluation"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attern of lines and flowers&#10;&#10;Description automatically generated with medium confidence">
            <a:extLst>
              <a:ext uri="{FF2B5EF4-FFF2-40B4-BE49-F238E27FC236}">
                <a16:creationId xmlns:a16="http://schemas.microsoft.com/office/drawing/2014/main" id="{679D08DC-3AAF-D3ED-2882-58236D6AE693}"/>
              </a:ext>
            </a:extLst>
          </p:cNvPr>
          <p:cNvPicPr>
            <a:picLocks noChangeAspect="1"/>
          </p:cNvPicPr>
          <p:nvPr/>
        </p:nvPicPr>
        <p:blipFill rotWithShape="1">
          <a:blip r:embed="rId2"/>
          <a:srcRect t="2477" r="2" b="13508"/>
          <a:stretch/>
        </p:blipFill>
        <p:spPr>
          <a:xfrm>
            <a:off x="4110127" y="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1" name="Freeform: Shape 10">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490F1C-4820-DBCC-2D4F-B3F5B42B23D2}"/>
              </a:ext>
            </a:extLst>
          </p:cNvPr>
          <p:cNvSpPr>
            <a:spLocks noGrp="1"/>
          </p:cNvSpPr>
          <p:nvPr>
            <p:ph type="ctrTitle"/>
          </p:nvPr>
        </p:nvSpPr>
        <p:spPr>
          <a:xfrm>
            <a:off x="124355" y="771988"/>
            <a:ext cx="4640557" cy="3204134"/>
          </a:xfrm>
        </p:spPr>
        <p:txBody>
          <a:bodyPr anchor="b">
            <a:normAutofit/>
          </a:bodyPr>
          <a:lstStyle/>
          <a:p>
            <a:r>
              <a:rPr lang="en-IT" sz="4800" dirty="0"/>
              <a:t>Random forest classficaiton</a:t>
            </a:r>
          </a:p>
        </p:txBody>
      </p:sp>
      <p:sp>
        <p:nvSpPr>
          <p:cNvPr id="3" name="Subtitle 2">
            <a:extLst>
              <a:ext uri="{FF2B5EF4-FFF2-40B4-BE49-F238E27FC236}">
                <a16:creationId xmlns:a16="http://schemas.microsoft.com/office/drawing/2014/main" id="{EB6062DC-C2C8-BC8B-D46F-D8FFED42D632}"/>
              </a:ext>
            </a:extLst>
          </p:cNvPr>
          <p:cNvSpPr>
            <a:spLocks noGrp="1"/>
          </p:cNvSpPr>
          <p:nvPr>
            <p:ph type="subTitle" idx="1"/>
          </p:nvPr>
        </p:nvSpPr>
        <p:spPr>
          <a:xfrm>
            <a:off x="477981" y="4872922"/>
            <a:ext cx="3933306" cy="1208141"/>
          </a:xfrm>
        </p:spPr>
        <p:txBody>
          <a:bodyPr>
            <a:normAutofit/>
          </a:bodyPr>
          <a:lstStyle/>
          <a:p>
            <a:r>
              <a:rPr lang="en-IT" sz="2000" dirty="0"/>
              <a:t>Hussein H</a:t>
            </a:r>
            <a:r>
              <a:rPr lang="en-GB" sz="2000" dirty="0" err="1"/>
              <a:t>i</a:t>
            </a:r>
            <a:r>
              <a:rPr lang="en-IT" sz="2000" dirty="0"/>
              <a:t>jazi </a:t>
            </a:r>
          </a:p>
          <a:p>
            <a:r>
              <a:rPr lang="en-IT" sz="2000" dirty="0"/>
              <a:t>Farshad Moradi Shahrbabak</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5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E3C7F-C4DC-0935-63CB-AC400D1FFF5F}"/>
              </a:ext>
            </a:extLst>
          </p:cNvPr>
          <p:cNvSpPr>
            <a:spLocks noGrp="1"/>
          </p:cNvSpPr>
          <p:nvPr>
            <p:ph type="title"/>
          </p:nvPr>
        </p:nvSpPr>
        <p:spPr>
          <a:noFill/>
          <a:ln>
            <a:noFill/>
          </a:ln>
        </p:spPr>
        <p:style>
          <a:lnRef idx="2">
            <a:schemeClr val="dk1"/>
          </a:lnRef>
          <a:fillRef idx="1">
            <a:schemeClr val="lt1"/>
          </a:fillRef>
          <a:effectRef idx="0">
            <a:schemeClr val="dk1"/>
          </a:effectRef>
          <a:fontRef idx="minor">
            <a:schemeClr val="dk1"/>
          </a:fontRef>
        </p:style>
        <p:txBody>
          <a:bodyPr>
            <a:normAutofit/>
          </a:bodyPr>
          <a:lstStyle/>
          <a:p>
            <a:r>
              <a:rPr lang="en-US" dirty="0"/>
              <a:t>Hyperparameters</a:t>
            </a:r>
            <a:endParaRPr lang="en-GB" dirty="0"/>
          </a:p>
        </p:txBody>
      </p:sp>
      <p:sp>
        <p:nvSpPr>
          <p:cNvPr id="4" name="TextBox 3">
            <a:extLst>
              <a:ext uri="{FF2B5EF4-FFF2-40B4-BE49-F238E27FC236}">
                <a16:creationId xmlns:a16="http://schemas.microsoft.com/office/drawing/2014/main" id="{5D00647A-A80C-CACF-38A5-0C1F82BB566C}"/>
              </a:ext>
            </a:extLst>
          </p:cNvPr>
          <p:cNvSpPr txBox="1"/>
          <p:nvPr/>
        </p:nvSpPr>
        <p:spPr>
          <a:xfrm>
            <a:off x="11459817" y="805070"/>
            <a:ext cx="184731" cy="369332"/>
          </a:xfrm>
          <a:prstGeom prst="rect">
            <a:avLst/>
          </a:prstGeom>
          <a:noFill/>
        </p:spPr>
        <p:txBody>
          <a:bodyPr wrap="none" rtlCol="0">
            <a:spAutoFit/>
          </a:bodyPr>
          <a:lstStyle/>
          <a:p>
            <a:endParaRPr lang="en-IT" dirty="0"/>
          </a:p>
        </p:txBody>
      </p:sp>
      <p:sp>
        <p:nvSpPr>
          <p:cNvPr id="6" name="Rectangle 5">
            <a:extLst>
              <a:ext uri="{FF2B5EF4-FFF2-40B4-BE49-F238E27FC236}">
                <a16:creationId xmlns:a16="http://schemas.microsoft.com/office/drawing/2014/main" id="{94425C10-DA6B-228E-B9B1-15B097857F7D}"/>
              </a:ext>
            </a:extLst>
          </p:cNvPr>
          <p:cNvSpPr/>
          <p:nvPr/>
        </p:nvSpPr>
        <p:spPr>
          <a:xfrm>
            <a:off x="795444" y="2710525"/>
            <a:ext cx="3212876" cy="2162430"/>
          </a:xfrm>
          <a:prstGeom prst="rect">
            <a:avLst/>
          </a:prstGeom>
          <a:ln>
            <a:solidFill>
              <a:srgbClr val="ACA07D"/>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b="1" dirty="0">
                <a:solidFill>
                  <a:schemeClr val="tx1">
                    <a:lumMod val="75000"/>
                    <a:lumOff val="25000"/>
                  </a:schemeClr>
                </a:solidFill>
              </a:rPr>
              <a:t>M</a:t>
            </a:r>
            <a:r>
              <a:rPr lang="en-IT" b="1" dirty="0">
                <a:solidFill>
                  <a:schemeClr val="tx1">
                    <a:lumMod val="75000"/>
                    <a:lumOff val="25000"/>
                  </a:schemeClr>
                </a:solidFill>
              </a:rPr>
              <a:t>ax_depth:</a:t>
            </a:r>
          </a:p>
          <a:p>
            <a:pPr algn="ctr"/>
            <a:endParaRPr lang="en-IT" dirty="0"/>
          </a:p>
          <a:p>
            <a:pPr algn="ctr"/>
            <a:r>
              <a:rPr lang="en-GB" sz="1200" dirty="0">
                <a:ln w="0"/>
                <a:solidFill>
                  <a:schemeClr val="tx1"/>
                </a:solidFill>
                <a:effectLst>
                  <a:outerShdw blurRad="38100" dist="25400" dir="5400000" algn="ctr" rotWithShape="0">
                    <a:srgbClr val="6E747A">
                      <a:alpha val="43000"/>
                    </a:srgbClr>
                  </a:outerShdw>
                </a:effectLst>
                <a:latin typeface="Roboto" panose="02000000000000000000" pitchFamily="2" charset="0"/>
                <a:ea typeface="Roboto" panose="02000000000000000000" pitchFamily="2" charset="0"/>
                <a:cs typeface="Roboto" panose="02000000000000000000" pitchFamily="2" charset="0"/>
              </a:rPr>
              <a:t>Sets tree depth. If specified, limits how deep trees can grow. If not, trees grow until overfitting is detected or all nodes are purer</a:t>
            </a:r>
            <a:endParaRPr lang="en-IT" sz="1200" dirty="0">
              <a:ln w="0"/>
              <a:solidFill>
                <a:schemeClr val="tx1"/>
              </a:solidFill>
              <a:effectLst>
                <a:outerShdw blurRad="38100" dist="25400" dir="5400000" algn="ctr" rotWithShape="0">
                  <a:srgbClr val="6E747A">
                    <a:alpha val="43000"/>
                  </a:srgbClr>
                </a:outerShdw>
              </a:effectLst>
              <a:latin typeface="Roboto" panose="02000000000000000000" pitchFamily="2" charset="0"/>
              <a:ea typeface="Roboto" panose="02000000000000000000" pitchFamily="2" charset="0"/>
              <a:cs typeface="Roboto" panose="02000000000000000000" pitchFamily="2" charset="0"/>
            </a:endParaRPr>
          </a:p>
        </p:txBody>
      </p:sp>
      <p:sp>
        <p:nvSpPr>
          <p:cNvPr id="8" name="Rectangle 7">
            <a:extLst>
              <a:ext uri="{FF2B5EF4-FFF2-40B4-BE49-F238E27FC236}">
                <a16:creationId xmlns:a16="http://schemas.microsoft.com/office/drawing/2014/main" id="{93C43469-A362-CF29-1F01-7811AD0B3DB9}"/>
              </a:ext>
            </a:extLst>
          </p:cNvPr>
          <p:cNvSpPr/>
          <p:nvPr/>
        </p:nvSpPr>
        <p:spPr>
          <a:xfrm>
            <a:off x="539069" y="4856563"/>
            <a:ext cx="2298820" cy="423017"/>
          </a:xfrm>
          <a:prstGeom prst="rect">
            <a:avLst/>
          </a:prstGeom>
          <a:ln>
            <a:solidFill>
              <a:srgbClr val="ACA07D"/>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solidFill>
                  <a:srgbClr val="ACA07D"/>
                </a:solidFill>
                <a:latin typeface="Roboto" panose="02000000000000000000" pitchFamily="2" charset="0"/>
                <a:ea typeface="Roboto" panose="02000000000000000000" pitchFamily="2" charset="0"/>
                <a:cs typeface="Roboto" panose="02000000000000000000" pitchFamily="2" charset="0"/>
              </a:rPr>
              <a:t>[None, 10, 20, 30]</a:t>
            </a:r>
          </a:p>
        </p:txBody>
      </p:sp>
      <p:sp>
        <p:nvSpPr>
          <p:cNvPr id="11" name="Rectangle 10">
            <a:extLst>
              <a:ext uri="{FF2B5EF4-FFF2-40B4-BE49-F238E27FC236}">
                <a16:creationId xmlns:a16="http://schemas.microsoft.com/office/drawing/2014/main" id="{56210E45-57D0-CE35-3F17-CF05F5C7B327}"/>
              </a:ext>
            </a:extLst>
          </p:cNvPr>
          <p:cNvSpPr/>
          <p:nvPr/>
        </p:nvSpPr>
        <p:spPr>
          <a:xfrm>
            <a:off x="8431672" y="2710525"/>
            <a:ext cx="3212876" cy="2162430"/>
          </a:xfrm>
          <a:prstGeom prst="rect">
            <a:avLst/>
          </a:prstGeom>
          <a:ln>
            <a:solidFill>
              <a:srgbClr val="ACA07D"/>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b="1" dirty="0">
                <a:solidFill>
                  <a:schemeClr val="tx1">
                    <a:lumMod val="75000"/>
                    <a:lumOff val="25000"/>
                  </a:schemeClr>
                </a:solidFill>
              </a:rPr>
              <a:t>M</a:t>
            </a:r>
            <a:r>
              <a:rPr lang="en-IT" b="1" dirty="0">
                <a:solidFill>
                  <a:schemeClr val="tx1">
                    <a:lumMod val="75000"/>
                    <a:lumOff val="25000"/>
                  </a:schemeClr>
                </a:solidFill>
              </a:rPr>
              <a:t>ax_features:</a:t>
            </a:r>
          </a:p>
          <a:p>
            <a:pPr algn="ctr"/>
            <a:endParaRPr lang="en-IT" dirty="0"/>
          </a:p>
          <a:p>
            <a:pPr algn="ctr"/>
            <a:r>
              <a:rPr lang="en-GB" sz="1200" dirty="0">
                <a:latin typeface="Roboto" panose="02000000000000000000" pitchFamily="2" charset="0"/>
                <a:ea typeface="Roboto" panose="02000000000000000000" pitchFamily="2" charset="0"/>
                <a:cs typeface="Roboto" panose="02000000000000000000" pitchFamily="2" charset="0"/>
              </a:rPr>
              <a:t>Specifies the maximum number of features considered for splitting at each node. If set, limits the options for splitting. If not set, considers all features. Helps in controlling randomness and model complexity.</a:t>
            </a:r>
            <a:endParaRPr lang="en-IT" sz="1200" dirty="0">
              <a:latin typeface="Roboto" panose="02000000000000000000" pitchFamily="2" charset="0"/>
              <a:ea typeface="Roboto" panose="02000000000000000000" pitchFamily="2" charset="0"/>
              <a:cs typeface="Roboto" panose="02000000000000000000" pitchFamily="2" charset="0"/>
            </a:endParaRPr>
          </a:p>
        </p:txBody>
      </p:sp>
      <p:sp>
        <p:nvSpPr>
          <p:cNvPr id="12" name="Rectangle 11">
            <a:extLst>
              <a:ext uri="{FF2B5EF4-FFF2-40B4-BE49-F238E27FC236}">
                <a16:creationId xmlns:a16="http://schemas.microsoft.com/office/drawing/2014/main" id="{36F1A04F-0FE9-C15C-3340-08D9F9C1A9C7}"/>
              </a:ext>
            </a:extLst>
          </p:cNvPr>
          <p:cNvSpPr/>
          <p:nvPr/>
        </p:nvSpPr>
        <p:spPr>
          <a:xfrm>
            <a:off x="8175297" y="4856564"/>
            <a:ext cx="2298820" cy="423017"/>
          </a:xfrm>
          <a:prstGeom prst="rect">
            <a:avLst/>
          </a:prstGeom>
          <a:ln>
            <a:solidFill>
              <a:srgbClr val="ACA07D"/>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solidFill>
                  <a:srgbClr val="ACA07D"/>
                </a:solidFill>
                <a:latin typeface="Roboto" panose="02000000000000000000" pitchFamily="2" charset="0"/>
                <a:ea typeface="Roboto" panose="02000000000000000000" pitchFamily="2" charset="0"/>
                <a:cs typeface="Roboto" panose="02000000000000000000" pitchFamily="2" charset="0"/>
              </a:rPr>
              <a:t>[1, 6, 'sqrt', 'log2', None]</a:t>
            </a:r>
          </a:p>
        </p:txBody>
      </p:sp>
      <p:sp>
        <p:nvSpPr>
          <p:cNvPr id="13" name="Rectangle 12">
            <a:extLst>
              <a:ext uri="{FF2B5EF4-FFF2-40B4-BE49-F238E27FC236}">
                <a16:creationId xmlns:a16="http://schemas.microsoft.com/office/drawing/2014/main" id="{ED92AC4C-E42D-A674-7195-3C8E192C658E}"/>
              </a:ext>
            </a:extLst>
          </p:cNvPr>
          <p:cNvSpPr/>
          <p:nvPr/>
        </p:nvSpPr>
        <p:spPr>
          <a:xfrm>
            <a:off x="4632818" y="2710525"/>
            <a:ext cx="3212876" cy="2162430"/>
          </a:xfrm>
          <a:prstGeom prst="rect">
            <a:avLst/>
          </a:prstGeom>
          <a:ln>
            <a:solidFill>
              <a:srgbClr val="ACA07D"/>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b="1" dirty="0">
                <a:solidFill>
                  <a:schemeClr val="tx1">
                    <a:lumMod val="65000"/>
                    <a:lumOff val="35000"/>
                  </a:schemeClr>
                </a:solidFill>
              </a:rPr>
              <a:t>Min_samples_split</a:t>
            </a:r>
            <a:r>
              <a:rPr lang="en-IT" b="1" dirty="0">
                <a:solidFill>
                  <a:schemeClr val="tx1">
                    <a:lumMod val="65000"/>
                    <a:lumOff val="35000"/>
                  </a:schemeClr>
                </a:solidFill>
              </a:rPr>
              <a:t>:</a:t>
            </a:r>
          </a:p>
          <a:p>
            <a:pPr algn="ctr"/>
            <a:endParaRPr lang="en-IT" dirty="0"/>
          </a:p>
          <a:p>
            <a:pPr algn="ctr"/>
            <a:r>
              <a:rPr lang="en-GB" sz="1200" dirty="0">
                <a:latin typeface="Roboto" panose="02000000000000000000" pitchFamily="2" charset="0"/>
                <a:ea typeface="Roboto" panose="02000000000000000000" pitchFamily="2" charset="0"/>
                <a:cs typeface="Roboto" panose="02000000000000000000" pitchFamily="2" charset="0"/>
              </a:rPr>
              <a:t>Sets the minimum number of samples required to split a node. If specified, a node won't split if its samples are below this threshold. If not set, any node with at least one sample can potentially split. This parameter helps control the tree's growth and prevent overfitting.</a:t>
            </a:r>
            <a:endParaRPr lang="en-IT" sz="1200" dirty="0">
              <a:latin typeface="Roboto" panose="02000000000000000000" pitchFamily="2" charset="0"/>
              <a:ea typeface="Roboto" panose="02000000000000000000" pitchFamily="2" charset="0"/>
              <a:cs typeface="Roboto" panose="02000000000000000000" pitchFamily="2" charset="0"/>
            </a:endParaRPr>
          </a:p>
        </p:txBody>
      </p:sp>
      <p:sp>
        <p:nvSpPr>
          <p:cNvPr id="14" name="Rectangle 13">
            <a:extLst>
              <a:ext uri="{FF2B5EF4-FFF2-40B4-BE49-F238E27FC236}">
                <a16:creationId xmlns:a16="http://schemas.microsoft.com/office/drawing/2014/main" id="{4AC00C97-99E4-DE49-8587-7AA1F891A9DB}"/>
              </a:ext>
            </a:extLst>
          </p:cNvPr>
          <p:cNvSpPr/>
          <p:nvPr/>
        </p:nvSpPr>
        <p:spPr>
          <a:xfrm>
            <a:off x="4376443" y="4856565"/>
            <a:ext cx="2298820" cy="423017"/>
          </a:xfrm>
          <a:prstGeom prst="rect">
            <a:avLst/>
          </a:prstGeom>
          <a:ln>
            <a:solidFill>
              <a:srgbClr val="ACA07D"/>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solidFill>
                  <a:srgbClr val="ACA07D"/>
                </a:solidFill>
                <a:latin typeface="Roboto" panose="02000000000000000000" pitchFamily="2" charset="0"/>
                <a:ea typeface="Roboto" panose="02000000000000000000" pitchFamily="2" charset="0"/>
                <a:cs typeface="Roboto" panose="02000000000000000000" pitchFamily="2" charset="0"/>
              </a:rPr>
              <a:t>[2, 3, 4, 5 ,6]</a:t>
            </a:r>
          </a:p>
        </p:txBody>
      </p:sp>
    </p:spTree>
    <p:extLst>
      <p:ext uri="{BB962C8B-B14F-4D97-AF65-F5344CB8AC3E}">
        <p14:creationId xmlns:p14="http://schemas.microsoft.com/office/powerpoint/2010/main" val="977520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animBg="1"/>
      <p:bldP spid="12"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63A22-4737-02B2-484F-441620565412}"/>
              </a:ext>
            </a:extLst>
          </p:cNvPr>
          <p:cNvSpPr>
            <a:spLocks noGrp="1"/>
          </p:cNvSpPr>
          <p:nvPr>
            <p:ph type="title"/>
          </p:nvPr>
        </p:nvSpPr>
        <p:spPr/>
        <p:txBody>
          <a:bodyPr/>
          <a:lstStyle/>
          <a:p>
            <a:r>
              <a:rPr lang="en-IT" dirty="0"/>
              <a:t>Grid Search</a:t>
            </a:r>
          </a:p>
        </p:txBody>
      </p:sp>
      <p:sp>
        <p:nvSpPr>
          <p:cNvPr id="5" name="Rectangle 4">
            <a:extLst>
              <a:ext uri="{FF2B5EF4-FFF2-40B4-BE49-F238E27FC236}">
                <a16:creationId xmlns:a16="http://schemas.microsoft.com/office/drawing/2014/main" id="{D83D68EA-DE13-286E-9041-391C39467E4A}"/>
              </a:ext>
            </a:extLst>
          </p:cNvPr>
          <p:cNvSpPr/>
          <p:nvPr/>
        </p:nvSpPr>
        <p:spPr>
          <a:xfrm>
            <a:off x="1083630" y="3949221"/>
            <a:ext cx="2892752" cy="423017"/>
          </a:xfrm>
          <a:prstGeom prst="rect">
            <a:avLst/>
          </a:prstGeom>
          <a:ln>
            <a:solidFill>
              <a:srgbClr val="ACA07D"/>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600" b="1" dirty="0">
                <a:solidFill>
                  <a:srgbClr val="ACA07D"/>
                </a:solidFill>
                <a:latin typeface="Roboto" panose="02000000000000000000" pitchFamily="2" charset="0"/>
                <a:ea typeface="Roboto" panose="02000000000000000000" pitchFamily="2" charset="0"/>
                <a:cs typeface="Roboto" panose="02000000000000000000" pitchFamily="2" charset="0"/>
              </a:rPr>
              <a:t>Grid Search result</a:t>
            </a:r>
          </a:p>
        </p:txBody>
      </p:sp>
      <p:sp>
        <p:nvSpPr>
          <p:cNvPr id="6" name="TextBox 5">
            <a:extLst>
              <a:ext uri="{FF2B5EF4-FFF2-40B4-BE49-F238E27FC236}">
                <a16:creationId xmlns:a16="http://schemas.microsoft.com/office/drawing/2014/main" id="{6FE13E34-3CB4-78BC-AAE1-F410B7C5746B}"/>
              </a:ext>
            </a:extLst>
          </p:cNvPr>
          <p:cNvSpPr txBox="1"/>
          <p:nvPr/>
        </p:nvSpPr>
        <p:spPr>
          <a:xfrm>
            <a:off x="882127" y="2658487"/>
            <a:ext cx="10564009" cy="923330"/>
          </a:xfrm>
          <a:prstGeom prst="rect">
            <a:avLst/>
          </a:prstGeom>
          <a:noFill/>
        </p:spPr>
        <p:txBody>
          <a:bodyPr wrap="square" rtlCol="0">
            <a:spAutoFit/>
          </a:bodyPr>
          <a:lstStyle/>
          <a:p>
            <a:pPr algn="l"/>
            <a:r>
              <a:rPr lang="en-GB" dirty="0">
                <a:solidFill>
                  <a:schemeClr val="tx1">
                    <a:lumMod val="85000"/>
                    <a:lumOff val="15000"/>
                  </a:schemeClr>
                </a:solidFill>
                <a:latin typeface="Roboto" panose="02000000000000000000" pitchFamily="2" charset="0"/>
                <a:ea typeface="Roboto" panose="02000000000000000000" pitchFamily="2" charset="0"/>
                <a:cs typeface="Roboto" panose="02000000000000000000" pitchFamily="2" charset="0"/>
              </a:rPr>
              <a:t>Grid search finds the best model settings by testing different combinations of hyperparameters, like </a:t>
            </a:r>
            <a:r>
              <a:rPr lang="en-GB" dirty="0" err="1">
                <a:solidFill>
                  <a:schemeClr val="tx1">
                    <a:lumMod val="85000"/>
                    <a:lumOff val="15000"/>
                  </a:schemeClr>
                </a:solidFill>
                <a:latin typeface="Roboto" panose="02000000000000000000" pitchFamily="2" charset="0"/>
                <a:ea typeface="Roboto" panose="02000000000000000000" pitchFamily="2" charset="0"/>
                <a:cs typeface="Roboto" panose="02000000000000000000" pitchFamily="2" charset="0"/>
              </a:rPr>
              <a:t>max_depth</a:t>
            </a:r>
            <a:r>
              <a:rPr lang="en-GB" dirty="0">
                <a:solidFill>
                  <a:schemeClr val="tx1">
                    <a:lumMod val="85000"/>
                    <a:lumOff val="15000"/>
                  </a:schemeClr>
                </a:solidFill>
                <a:latin typeface="Roboto" panose="02000000000000000000" pitchFamily="2" charset="0"/>
                <a:ea typeface="Roboto" panose="02000000000000000000" pitchFamily="2" charset="0"/>
                <a:cs typeface="Roboto" panose="02000000000000000000" pitchFamily="2" charset="0"/>
              </a:rPr>
              <a:t>, </a:t>
            </a:r>
            <a:r>
              <a:rPr lang="en-GB" dirty="0" err="1">
                <a:solidFill>
                  <a:schemeClr val="tx1">
                    <a:lumMod val="85000"/>
                    <a:lumOff val="15000"/>
                  </a:schemeClr>
                </a:solidFill>
                <a:latin typeface="Roboto" panose="02000000000000000000" pitchFamily="2" charset="0"/>
                <a:ea typeface="Roboto" panose="02000000000000000000" pitchFamily="2" charset="0"/>
                <a:cs typeface="Roboto" panose="02000000000000000000" pitchFamily="2" charset="0"/>
              </a:rPr>
              <a:t>max_features</a:t>
            </a:r>
            <a:r>
              <a:rPr lang="en-GB" dirty="0">
                <a:solidFill>
                  <a:schemeClr val="tx1">
                    <a:lumMod val="85000"/>
                    <a:lumOff val="15000"/>
                  </a:schemeClr>
                </a:solidFill>
                <a:latin typeface="Roboto" panose="02000000000000000000" pitchFamily="2" charset="0"/>
                <a:ea typeface="Roboto" panose="02000000000000000000" pitchFamily="2" charset="0"/>
                <a:cs typeface="Roboto" panose="02000000000000000000" pitchFamily="2" charset="0"/>
              </a:rPr>
              <a:t>, and </a:t>
            </a:r>
            <a:r>
              <a:rPr lang="en-GB" dirty="0" err="1">
                <a:solidFill>
                  <a:schemeClr val="tx1">
                    <a:lumMod val="85000"/>
                    <a:lumOff val="15000"/>
                  </a:schemeClr>
                </a:solidFill>
                <a:latin typeface="Roboto" panose="02000000000000000000" pitchFamily="2" charset="0"/>
                <a:ea typeface="Roboto" panose="02000000000000000000" pitchFamily="2" charset="0"/>
                <a:cs typeface="Roboto" panose="02000000000000000000" pitchFamily="2" charset="0"/>
              </a:rPr>
              <a:t>min_samples_split</a:t>
            </a:r>
            <a:r>
              <a:rPr lang="en-GB" dirty="0">
                <a:solidFill>
                  <a:schemeClr val="tx1">
                    <a:lumMod val="85000"/>
                    <a:lumOff val="15000"/>
                  </a:schemeClr>
                </a:solidFill>
                <a:latin typeface="Roboto" panose="02000000000000000000" pitchFamily="2" charset="0"/>
                <a:ea typeface="Roboto" panose="02000000000000000000" pitchFamily="2" charset="0"/>
                <a:cs typeface="Roboto" panose="02000000000000000000" pitchFamily="2" charset="0"/>
              </a:rPr>
              <a:t>, systematically searching through a grid of possible values to find the most effective setup.</a:t>
            </a:r>
          </a:p>
        </p:txBody>
      </p:sp>
      <p:pic>
        <p:nvPicPr>
          <p:cNvPr id="4" name="Picture 3">
            <a:extLst>
              <a:ext uri="{FF2B5EF4-FFF2-40B4-BE49-F238E27FC236}">
                <a16:creationId xmlns:a16="http://schemas.microsoft.com/office/drawing/2014/main" id="{0E5B9E67-F1CE-2D5A-9970-0F0062E9CFE1}"/>
              </a:ext>
            </a:extLst>
          </p:cNvPr>
          <p:cNvPicPr>
            <a:picLocks noChangeAspect="1"/>
          </p:cNvPicPr>
          <p:nvPr/>
        </p:nvPicPr>
        <p:blipFill>
          <a:blip r:embed="rId2"/>
          <a:stretch>
            <a:fillRect/>
          </a:stretch>
        </p:blipFill>
        <p:spPr>
          <a:xfrm>
            <a:off x="1083630" y="4343876"/>
            <a:ext cx="10126928" cy="1031313"/>
          </a:xfrm>
          <a:prstGeom prst="rect">
            <a:avLst/>
          </a:prstGeom>
        </p:spPr>
      </p:pic>
    </p:spTree>
    <p:extLst>
      <p:ext uri="{BB962C8B-B14F-4D97-AF65-F5344CB8AC3E}">
        <p14:creationId xmlns:p14="http://schemas.microsoft.com/office/powerpoint/2010/main" val="31637350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367535-697A-7ADF-5058-020F6374C54A}"/>
              </a:ext>
            </a:extLst>
          </p:cNvPr>
          <p:cNvSpPr>
            <a:spLocks noGrp="1"/>
          </p:cNvSpPr>
          <p:nvPr>
            <p:ph type="title"/>
          </p:nvPr>
        </p:nvSpPr>
        <p:spPr>
          <a:xfrm>
            <a:off x="655320" y="429030"/>
            <a:ext cx="2834640" cy="5457589"/>
          </a:xfrm>
        </p:spPr>
        <p:txBody>
          <a:bodyPr anchor="ctr">
            <a:normAutofit/>
          </a:bodyPr>
          <a:lstStyle/>
          <a:p>
            <a:r>
              <a:rPr lang="en-IT" dirty="0"/>
              <a:t>Model Training</a:t>
            </a:r>
          </a:p>
        </p:txBody>
      </p:sp>
      <p:sp>
        <p:nvSpPr>
          <p:cNvPr id="14" name="Rectangle 13">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4574D60-576B-133B-6CB6-71090F1110D3}"/>
              </a:ext>
            </a:extLst>
          </p:cNvPr>
          <p:cNvSpPr txBox="1"/>
          <p:nvPr/>
        </p:nvSpPr>
        <p:spPr>
          <a:xfrm>
            <a:off x="4041648" y="1695366"/>
            <a:ext cx="4983341" cy="384262"/>
          </a:xfrm>
          <a:prstGeom prst="rect">
            <a:avLst/>
          </a:prstGeom>
          <a:noFill/>
        </p:spPr>
        <p:txBody>
          <a:bodyPr wrap="square" rtlCol="0">
            <a:spAutoFit/>
          </a:bodyPr>
          <a:lstStyle/>
          <a:p>
            <a:pPr defTabSz="950976">
              <a:spcAft>
                <a:spcPts val="600"/>
              </a:spcAft>
            </a:pPr>
            <a:r>
              <a:rPr lang="en-IT" sz="1872" kern="1200" dirty="0">
                <a:solidFill>
                  <a:schemeClr val="tx1"/>
                </a:solidFill>
                <a:latin typeface="+mn-lt"/>
                <a:ea typeface="+mn-ea"/>
                <a:cs typeface="+mn-cs"/>
              </a:rPr>
              <a:t>Training the model with default parameters:</a:t>
            </a:r>
            <a:endParaRPr lang="en-IT" dirty="0"/>
          </a:p>
        </p:txBody>
      </p:sp>
      <p:sp>
        <p:nvSpPr>
          <p:cNvPr id="6" name="TextBox 5">
            <a:extLst>
              <a:ext uri="{FF2B5EF4-FFF2-40B4-BE49-F238E27FC236}">
                <a16:creationId xmlns:a16="http://schemas.microsoft.com/office/drawing/2014/main" id="{8E07A866-1CE5-EE69-C88D-C9175EE2EE89}"/>
              </a:ext>
            </a:extLst>
          </p:cNvPr>
          <p:cNvSpPr txBox="1"/>
          <p:nvPr/>
        </p:nvSpPr>
        <p:spPr>
          <a:xfrm>
            <a:off x="4041648" y="3401328"/>
            <a:ext cx="5377774" cy="380425"/>
          </a:xfrm>
          <a:prstGeom prst="rect">
            <a:avLst/>
          </a:prstGeom>
          <a:noFill/>
        </p:spPr>
        <p:txBody>
          <a:bodyPr wrap="square" rtlCol="0">
            <a:spAutoFit/>
          </a:bodyPr>
          <a:lstStyle/>
          <a:p>
            <a:pPr defTabSz="950976">
              <a:spcAft>
                <a:spcPts val="600"/>
              </a:spcAft>
            </a:pPr>
            <a:r>
              <a:rPr lang="en-IT" sz="1872" kern="1200" dirty="0">
                <a:solidFill>
                  <a:schemeClr val="tx1"/>
                </a:solidFill>
                <a:latin typeface="+mn-lt"/>
                <a:ea typeface="+mn-ea"/>
                <a:cs typeface="+mn-cs"/>
              </a:rPr>
              <a:t>Training the model with custom parameters:</a:t>
            </a:r>
            <a:endParaRPr lang="en-IT" dirty="0"/>
          </a:p>
        </p:txBody>
      </p:sp>
      <p:pic>
        <p:nvPicPr>
          <p:cNvPr id="7" name="Picture 6">
            <a:extLst>
              <a:ext uri="{FF2B5EF4-FFF2-40B4-BE49-F238E27FC236}">
                <a16:creationId xmlns:a16="http://schemas.microsoft.com/office/drawing/2014/main" id="{62A1DA0C-6848-581D-EF38-75F39BFCF2AD}"/>
              </a:ext>
            </a:extLst>
          </p:cNvPr>
          <p:cNvPicPr>
            <a:picLocks noChangeAspect="1"/>
          </p:cNvPicPr>
          <p:nvPr/>
        </p:nvPicPr>
        <p:blipFill>
          <a:blip r:embed="rId2"/>
          <a:stretch>
            <a:fillRect/>
          </a:stretch>
        </p:blipFill>
        <p:spPr>
          <a:xfrm>
            <a:off x="4038599" y="2139195"/>
            <a:ext cx="6981322" cy="734876"/>
          </a:xfrm>
          <a:prstGeom prst="rect">
            <a:avLst/>
          </a:prstGeom>
        </p:spPr>
      </p:pic>
      <p:pic>
        <p:nvPicPr>
          <p:cNvPr id="8" name="Picture 7">
            <a:extLst>
              <a:ext uri="{FF2B5EF4-FFF2-40B4-BE49-F238E27FC236}">
                <a16:creationId xmlns:a16="http://schemas.microsoft.com/office/drawing/2014/main" id="{8C1DF810-824A-3DC1-AD0C-209F2EEFDEBC}"/>
              </a:ext>
            </a:extLst>
          </p:cNvPr>
          <p:cNvPicPr>
            <a:picLocks noChangeAspect="1"/>
          </p:cNvPicPr>
          <p:nvPr/>
        </p:nvPicPr>
        <p:blipFill>
          <a:blip r:embed="rId3"/>
          <a:stretch>
            <a:fillRect/>
          </a:stretch>
        </p:blipFill>
        <p:spPr>
          <a:xfrm>
            <a:off x="4038599" y="3818122"/>
            <a:ext cx="7467600" cy="825500"/>
          </a:xfrm>
          <a:prstGeom prst="rect">
            <a:avLst/>
          </a:prstGeom>
        </p:spPr>
      </p:pic>
    </p:spTree>
    <p:extLst>
      <p:ext uri="{BB962C8B-B14F-4D97-AF65-F5344CB8AC3E}">
        <p14:creationId xmlns:p14="http://schemas.microsoft.com/office/powerpoint/2010/main" val="11384229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3" name="Rectangle 42">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Freeform: Shape 44">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7" name="Freeform: Shape 46">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5A2F48-5E69-6EAE-CE68-E61D6D50A9B5}"/>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dirty="0"/>
              <a:t>Feature importance</a:t>
            </a:r>
          </a:p>
        </p:txBody>
      </p:sp>
      <p:sp>
        <p:nvSpPr>
          <p:cNvPr id="49" name="Rectangle 48">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183902"/>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294004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3A019AD-04A7-9B23-F2D2-4D2BF372F1DE}"/>
              </a:ext>
            </a:extLst>
          </p:cNvPr>
          <p:cNvSpPr>
            <a:spLocks noGrp="1"/>
          </p:cNvSpPr>
          <p:nvPr>
            <p:ph idx="1"/>
          </p:nvPr>
        </p:nvSpPr>
        <p:spPr>
          <a:xfrm>
            <a:off x="841248" y="2252870"/>
            <a:ext cx="3412219" cy="3560251"/>
          </a:xfrm>
        </p:spPr>
        <p:txBody>
          <a:bodyPr>
            <a:normAutofit/>
          </a:bodyPr>
          <a:lstStyle/>
          <a:p>
            <a:pPr>
              <a:lnSpc>
                <a:spcPct val="100000"/>
              </a:lnSpc>
              <a:buFont typeface="+mj-lt"/>
              <a:buAutoNum type="arabicPeriod"/>
            </a:pPr>
            <a:r>
              <a:rPr lang="en-GB" sz="1600" b="1" dirty="0"/>
              <a:t>Model Understanding</a:t>
            </a:r>
            <a:r>
              <a:rPr lang="en-GB" sz="1600" dirty="0"/>
              <a:t>: Reveals which features are most influential in predicting outcomes, aiding in model interpretation.</a:t>
            </a:r>
          </a:p>
          <a:p>
            <a:pPr>
              <a:lnSpc>
                <a:spcPct val="100000"/>
              </a:lnSpc>
              <a:buFont typeface="+mj-lt"/>
              <a:buAutoNum type="arabicPeriod"/>
            </a:pPr>
            <a:r>
              <a:rPr lang="en-GB" sz="1600" b="1" dirty="0"/>
              <a:t>Feature Selection</a:t>
            </a:r>
            <a:r>
              <a:rPr lang="en-GB" sz="1600" dirty="0"/>
              <a:t>: Guides the selection of relevant features, enhancing model performance and reducing complexity.</a:t>
            </a:r>
          </a:p>
          <a:p>
            <a:pPr>
              <a:lnSpc>
                <a:spcPct val="100000"/>
              </a:lnSpc>
              <a:buFont typeface="+mj-lt"/>
              <a:buAutoNum type="arabicPeriod"/>
            </a:pPr>
            <a:r>
              <a:rPr lang="en-GB" sz="1600" b="1" dirty="0"/>
              <a:t>Explanatory Power</a:t>
            </a:r>
            <a:r>
              <a:rPr lang="en-GB" sz="1600" dirty="0"/>
              <a:t>: Facilitates a clear explanations of predictions by highlighting key contributing factors.</a:t>
            </a:r>
          </a:p>
          <a:p>
            <a:pPr>
              <a:lnSpc>
                <a:spcPct val="100000"/>
              </a:lnSpc>
            </a:pPr>
            <a:endParaRPr lang="en-IT" sz="1600" dirty="0"/>
          </a:p>
        </p:txBody>
      </p:sp>
      <p:pic>
        <p:nvPicPr>
          <p:cNvPr id="4" name="Picture 3" descr="A graph with colorful bars&#10;&#10;Description automatically generated with medium confidence">
            <a:extLst>
              <a:ext uri="{FF2B5EF4-FFF2-40B4-BE49-F238E27FC236}">
                <a16:creationId xmlns:a16="http://schemas.microsoft.com/office/drawing/2014/main" id="{F6184481-B939-763C-135E-04BA2E3B9F85}"/>
              </a:ext>
            </a:extLst>
          </p:cNvPr>
          <p:cNvPicPr>
            <a:picLocks noChangeAspect="1"/>
          </p:cNvPicPr>
          <p:nvPr/>
        </p:nvPicPr>
        <p:blipFill rotWithShape="1">
          <a:blip r:embed="rId2"/>
          <a:srcRect l="1701" t="1314" r="1229" b="1562"/>
          <a:stretch/>
        </p:blipFill>
        <p:spPr>
          <a:xfrm>
            <a:off x="5591136" y="1267229"/>
            <a:ext cx="5723405" cy="4323541"/>
          </a:xfrm>
          <a:prstGeom prst="rect">
            <a:avLst/>
          </a:prstGeom>
        </p:spPr>
      </p:pic>
    </p:spTree>
    <p:extLst>
      <p:ext uri="{BB962C8B-B14F-4D97-AF65-F5344CB8AC3E}">
        <p14:creationId xmlns:p14="http://schemas.microsoft.com/office/powerpoint/2010/main" val="4988176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Magnifying glass showing decling performance">
            <a:extLst>
              <a:ext uri="{FF2B5EF4-FFF2-40B4-BE49-F238E27FC236}">
                <a16:creationId xmlns:a16="http://schemas.microsoft.com/office/drawing/2014/main" id="{7377F6D6-4F02-D5EF-C477-DB944D1F2C24}"/>
              </a:ext>
            </a:extLst>
          </p:cNvPr>
          <p:cNvPicPr>
            <a:picLocks noChangeAspect="1"/>
          </p:cNvPicPr>
          <p:nvPr/>
        </p:nvPicPr>
        <p:blipFill rotWithShape="1">
          <a:blip r:embed="rId2"/>
          <a:srcRect t="1220" b="14510"/>
          <a:stretch/>
        </p:blipFill>
        <p:spPr>
          <a:xfrm>
            <a:off x="20" y="10"/>
            <a:ext cx="12191979" cy="6857990"/>
          </a:xfrm>
          <a:prstGeom prst="rect">
            <a:avLst/>
          </a:prstGeom>
        </p:spPr>
      </p:pic>
      <p:sp>
        <p:nvSpPr>
          <p:cNvPr id="17" name="Rectangle 16">
            <a:extLst>
              <a:ext uri="{FF2B5EF4-FFF2-40B4-BE49-F238E27FC236}">
                <a16:creationId xmlns:a16="http://schemas.microsoft.com/office/drawing/2014/main" id="{060983C2-71F2-1B5E-5402-3E2E5AB42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167042" y="-166956"/>
            <a:ext cx="6858002" cy="7191913"/>
          </a:xfrm>
          <a:prstGeom prst="rect">
            <a:avLst/>
          </a:prstGeom>
          <a:gradFill>
            <a:gsLst>
              <a:gs pos="0">
                <a:schemeClr val="bg1">
                  <a:alpha val="0"/>
                </a:schemeClr>
              </a:gs>
              <a:gs pos="46000">
                <a:schemeClr val="bg1">
                  <a:alpha val="55000"/>
                </a:schemeClr>
              </a:gs>
              <a:gs pos="25000">
                <a:schemeClr val="bg1">
                  <a:alpha val="38000"/>
                </a:schemeClr>
              </a:gs>
              <a:gs pos="100000">
                <a:schemeClr val="bg1">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67122473-13C7-1918-DA5C-C6575D6263EC}"/>
              </a:ext>
            </a:extLst>
          </p:cNvPr>
          <p:cNvSpPr>
            <a:spLocks noGrp="1"/>
          </p:cNvSpPr>
          <p:nvPr>
            <p:ph type="title"/>
          </p:nvPr>
        </p:nvSpPr>
        <p:spPr>
          <a:xfrm>
            <a:off x="7756183" y="1124712"/>
            <a:ext cx="4023360" cy="3200400"/>
          </a:xfrm>
        </p:spPr>
        <p:txBody>
          <a:bodyPr vert="horz" lIns="91440" tIns="45720" rIns="91440" bIns="45720" rtlCol="0" anchor="b">
            <a:normAutofit/>
          </a:bodyPr>
          <a:lstStyle/>
          <a:p>
            <a:r>
              <a:rPr lang="en-US" sz="4800"/>
              <a:t>Final Results</a:t>
            </a:r>
          </a:p>
        </p:txBody>
      </p:sp>
      <p:sp>
        <p:nvSpPr>
          <p:cNvPr id="19" name="Rectangle 18">
            <a:extLst>
              <a:ext uri="{FF2B5EF4-FFF2-40B4-BE49-F238E27FC236}">
                <a16:creationId xmlns:a16="http://schemas.microsoft.com/office/drawing/2014/main" id="{2165A4AE-FFE9-B2D5-017C-17337DDB3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04061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90E701D1-A34F-CF86-7316-8761C7835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61724"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9065428"/>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0765-C7F1-2D77-9BB6-FB3FC3C544DC}"/>
              </a:ext>
            </a:extLst>
          </p:cNvPr>
          <p:cNvSpPr>
            <a:spLocks noGrp="1"/>
          </p:cNvSpPr>
          <p:nvPr>
            <p:ph type="title"/>
          </p:nvPr>
        </p:nvSpPr>
        <p:spPr/>
        <p:txBody>
          <a:bodyPr/>
          <a:lstStyle/>
          <a:p>
            <a:r>
              <a:rPr lang="en-GB" dirty="0"/>
              <a:t>Confusion matrix </a:t>
            </a:r>
            <a:endParaRPr lang="en-IT" dirty="0"/>
          </a:p>
        </p:txBody>
      </p:sp>
      <p:graphicFrame>
        <p:nvGraphicFramePr>
          <p:cNvPr id="5" name="Content Placeholder 2">
            <a:extLst>
              <a:ext uri="{FF2B5EF4-FFF2-40B4-BE49-F238E27FC236}">
                <a16:creationId xmlns:a16="http://schemas.microsoft.com/office/drawing/2014/main" id="{BA6DCAD6-CCC6-F511-6F7B-3913A5D4405E}"/>
              </a:ext>
            </a:extLst>
          </p:cNvPr>
          <p:cNvGraphicFramePr>
            <a:graphicFrameLocks noGrp="1"/>
          </p:cNvGraphicFramePr>
          <p:nvPr>
            <p:ph idx="1"/>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49218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ED4D7583-1428-4344-992C-DB33D7A43C3D}"/>
                                            </p:graphicEl>
                                          </p:spTgt>
                                        </p:tgtEl>
                                        <p:attrNameLst>
                                          <p:attrName>style.visibility</p:attrName>
                                        </p:attrNameLst>
                                      </p:cBhvr>
                                      <p:to>
                                        <p:strVal val="visible"/>
                                      </p:to>
                                    </p:set>
                                    <p:animEffect transition="in" filter="fade">
                                      <p:cBhvr>
                                        <p:cTn id="7" dur="500"/>
                                        <p:tgtEl>
                                          <p:spTgt spid="5">
                                            <p:graphicEl>
                                              <a:dgm id="{ED4D7583-1428-4344-992C-DB33D7A43C3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28D6D69D-837C-CC4C-994C-25914D2BD512}"/>
                                            </p:graphicEl>
                                          </p:spTgt>
                                        </p:tgtEl>
                                        <p:attrNameLst>
                                          <p:attrName>style.visibility</p:attrName>
                                        </p:attrNameLst>
                                      </p:cBhvr>
                                      <p:to>
                                        <p:strVal val="visible"/>
                                      </p:to>
                                    </p:set>
                                    <p:animEffect transition="in" filter="fade">
                                      <p:cBhvr>
                                        <p:cTn id="12" dur="500"/>
                                        <p:tgtEl>
                                          <p:spTgt spid="5">
                                            <p:graphicEl>
                                              <a:dgm id="{28D6D69D-837C-CC4C-994C-25914D2BD512}"/>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32E1DADD-EE60-614B-8BD5-388D0164A58D}"/>
                                            </p:graphicEl>
                                          </p:spTgt>
                                        </p:tgtEl>
                                        <p:attrNameLst>
                                          <p:attrName>style.visibility</p:attrName>
                                        </p:attrNameLst>
                                      </p:cBhvr>
                                      <p:to>
                                        <p:strVal val="visible"/>
                                      </p:to>
                                    </p:set>
                                    <p:animEffect transition="in" filter="fade">
                                      <p:cBhvr>
                                        <p:cTn id="15" dur="500"/>
                                        <p:tgtEl>
                                          <p:spTgt spid="5">
                                            <p:graphicEl>
                                              <a:dgm id="{32E1DADD-EE60-614B-8BD5-388D0164A58D}"/>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D48880A5-2DD9-B745-9427-C623C3AA5F3E}"/>
                                            </p:graphicEl>
                                          </p:spTgt>
                                        </p:tgtEl>
                                        <p:attrNameLst>
                                          <p:attrName>style.visibility</p:attrName>
                                        </p:attrNameLst>
                                      </p:cBhvr>
                                      <p:to>
                                        <p:strVal val="visible"/>
                                      </p:to>
                                    </p:set>
                                    <p:animEffect transition="in" filter="fade">
                                      <p:cBhvr>
                                        <p:cTn id="20" dur="500"/>
                                        <p:tgtEl>
                                          <p:spTgt spid="5">
                                            <p:graphicEl>
                                              <a:dgm id="{D48880A5-2DD9-B745-9427-C623C3AA5F3E}"/>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graphicEl>
                                              <a:dgm id="{2EEB4674-D52A-D14A-8FE5-1307346CFF57}"/>
                                            </p:graphicEl>
                                          </p:spTgt>
                                        </p:tgtEl>
                                        <p:attrNameLst>
                                          <p:attrName>style.visibility</p:attrName>
                                        </p:attrNameLst>
                                      </p:cBhvr>
                                      <p:to>
                                        <p:strVal val="visible"/>
                                      </p:to>
                                    </p:set>
                                    <p:animEffect transition="in" filter="fade">
                                      <p:cBhvr>
                                        <p:cTn id="23" dur="500"/>
                                        <p:tgtEl>
                                          <p:spTgt spid="5">
                                            <p:graphicEl>
                                              <a:dgm id="{2EEB4674-D52A-D14A-8FE5-1307346CFF57}"/>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graphicEl>
                                              <a:dgm id="{92D27E54-BB3B-7E40-92DE-BE03A0E7A05A}"/>
                                            </p:graphicEl>
                                          </p:spTgt>
                                        </p:tgtEl>
                                        <p:attrNameLst>
                                          <p:attrName>style.visibility</p:attrName>
                                        </p:attrNameLst>
                                      </p:cBhvr>
                                      <p:to>
                                        <p:strVal val="visible"/>
                                      </p:to>
                                    </p:set>
                                    <p:animEffect transition="in" filter="fade">
                                      <p:cBhvr>
                                        <p:cTn id="28" dur="500"/>
                                        <p:tgtEl>
                                          <p:spTgt spid="5">
                                            <p:graphicEl>
                                              <a:dgm id="{92D27E54-BB3B-7E40-92DE-BE03A0E7A05A}"/>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graphicEl>
                                              <a:dgm id="{8A5CBE54-1706-8A4A-9723-19B04A8E7ADC}"/>
                                            </p:graphicEl>
                                          </p:spTgt>
                                        </p:tgtEl>
                                        <p:attrNameLst>
                                          <p:attrName>style.visibility</p:attrName>
                                        </p:attrNameLst>
                                      </p:cBhvr>
                                      <p:to>
                                        <p:strVal val="visible"/>
                                      </p:to>
                                    </p:set>
                                    <p:animEffect transition="in" filter="fade">
                                      <p:cBhvr>
                                        <p:cTn id="31" dur="500"/>
                                        <p:tgtEl>
                                          <p:spTgt spid="5">
                                            <p:graphicEl>
                                              <a:dgm id="{8A5CBE54-1706-8A4A-9723-19B04A8E7ADC}"/>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graphicEl>
                                              <a:dgm id="{6811EC05-B29B-F84E-8671-28E02CFE0041}"/>
                                            </p:graphicEl>
                                          </p:spTgt>
                                        </p:tgtEl>
                                        <p:attrNameLst>
                                          <p:attrName>style.visibility</p:attrName>
                                        </p:attrNameLst>
                                      </p:cBhvr>
                                      <p:to>
                                        <p:strVal val="visible"/>
                                      </p:to>
                                    </p:set>
                                    <p:animEffect transition="in" filter="fade">
                                      <p:cBhvr>
                                        <p:cTn id="36" dur="500"/>
                                        <p:tgtEl>
                                          <p:spTgt spid="5">
                                            <p:graphicEl>
                                              <a:dgm id="{6811EC05-B29B-F84E-8671-28E02CFE0041}"/>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graphicEl>
                                              <a:dgm id="{DD893CDD-2AC0-6E4E-99A7-6F394B2F6ECA}"/>
                                            </p:graphicEl>
                                          </p:spTgt>
                                        </p:tgtEl>
                                        <p:attrNameLst>
                                          <p:attrName>style.visibility</p:attrName>
                                        </p:attrNameLst>
                                      </p:cBhvr>
                                      <p:to>
                                        <p:strVal val="visible"/>
                                      </p:to>
                                    </p:set>
                                    <p:animEffect transition="in" filter="fade">
                                      <p:cBhvr>
                                        <p:cTn id="39" dur="500"/>
                                        <p:tgtEl>
                                          <p:spTgt spid="5">
                                            <p:graphicEl>
                                              <a:dgm id="{DD893CDD-2AC0-6E4E-99A7-6F394B2F6EC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3C35-F9E5-E8FA-E3BF-E0AE5C9B8CEA}"/>
              </a:ext>
            </a:extLst>
          </p:cNvPr>
          <p:cNvSpPr>
            <a:spLocks noGrp="1"/>
          </p:cNvSpPr>
          <p:nvPr>
            <p:ph type="title"/>
          </p:nvPr>
        </p:nvSpPr>
        <p:spPr/>
        <p:txBody>
          <a:bodyPr/>
          <a:lstStyle/>
          <a:p>
            <a:r>
              <a:rPr lang="en-IT" dirty="0"/>
              <a:t>Final Results</a:t>
            </a:r>
          </a:p>
        </p:txBody>
      </p:sp>
      <p:pic>
        <p:nvPicPr>
          <p:cNvPr id="4" name="Content Placeholder 3">
            <a:extLst>
              <a:ext uri="{FF2B5EF4-FFF2-40B4-BE49-F238E27FC236}">
                <a16:creationId xmlns:a16="http://schemas.microsoft.com/office/drawing/2014/main" id="{84C726DF-064B-E53B-F290-C4EA6B6F4C09}"/>
              </a:ext>
            </a:extLst>
          </p:cNvPr>
          <p:cNvPicPr>
            <a:picLocks noGrp="1" noChangeAspect="1"/>
          </p:cNvPicPr>
          <p:nvPr>
            <p:ph idx="1"/>
          </p:nvPr>
        </p:nvPicPr>
        <p:blipFill>
          <a:blip r:embed="rId2"/>
          <a:stretch>
            <a:fillRect/>
          </a:stretch>
        </p:blipFill>
        <p:spPr>
          <a:xfrm>
            <a:off x="3097911" y="2762583"/>
            <a:ext cx="5996177" cy="2890244"/>
          </a:xfrm>
          <a:prstGeom prst="rect">
            <a:avLst/>
          </a:prstGeom>
        </p:spPr>
      </p:pic>
    </p:spTree>
    <p:extLst>
      <p:ext uri="{BB962C8B-B14F-4D97-AF65-F5344CB8AC3E}">
        <p14:creationId xmlns:p14="http://schemas.microsoft.com/office/powerpoint/2010/main" val="2083983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33C0D8-F2A9-057A-AB18-A2F70A8D1D0B}"/>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2800" dirty="0"/>
              <a:t>Final Results: Using custom </a:t>
            </a:r>
            <a:r>
              <a:rPr lang="en-US" sz="2800" dirty="0" err="1"/>
              <a:t>hyperparamets</a:t>
            </a:r>
            <a:r>
              <a:rPr lang="en-US" sz="2800" dirty="0"/>
              <a:t> (discussed in class)</a:t>
            </a:r>
            <a:endParaRPr lang="en-US" sz="2800" b="0" dirty="0">
              <a:effectLst/>
              <a:highlight>
                <a:srgbClr val="1F1F1F"/>
              </a:highlight>
            </a:endParaRPr>
          </a:p>
        </p:txBody>
      </p:sp>
      <p:sp>
        <p:nvSpPr>
          <p:cNvPr id="22" name="Rectangle: Rounded Corners 21">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8" name="Content Placeholder 7">
            <a:extLst>
              <a:ext uri="{FF2B5EF4-FFF2-40B4-BE49-F238E27FC236}">
                <a16:creationId xmlns:a16="http://schemas.microsoft.com/office/drawing/2014/main" id="{3FDDC675-9213-EF09-3657-04CFD6A262E2}"/>
              </a:ext>
            </a:extLst>
          </p:cNvPr>
          <p:cNvPicPr>
            <a:picLocks noGrp="1" noChangeAspect="1"/>
          </p:cNvPicPr>
          <p:nvPr>
            <p:ph idx="1"/>
          </p:nvPr>
        </p:nvPicPr>
        <p:blipFill rotWithShape="1">
          <a:blip r:embed="rId2"/>
          <a:srcRect l="1241" t="2638"/>
          <a:stretch/>
        </p:blipFill>
        <p:spPr>
          <a:xfrm>
            <a:off x="385572" y="2842978"/>
            <a:ext cx="5596128" cy="2689523"/>
          </a:xfrm>
          <a:prstGeom prst="rect">
            <a:avLst/>
          </a:prstGeom>
        </p:spPr>
      </p:pic>
      <p:pic>
        <p:nvPicPr>
          <p:cNvPr id="9" name="Content Placeholder 3">
            <a:extLst>
              <a:ext uri="{FF2B5EF4-FFF2-40B4-BE49-F238E27FC236}">
                <a16:creationId xmlns:a16="http://schemas.microsoft.com/office/drawing/2014/main" id="{939E5642-6EEE-76D6-04CE-2B5522D22A6B}"/>
              </a:ext>
            </a:extLst>
          </p:cNvPr>
          <p:cNvPicPr>
            <a:picLocks noChangeAspect="1"/>
          </p:cNvPicPr>
          <p:nvPr/>
        </p:nvPicPr>
        <p:blipFill rotWithShape="1">
          <a:blip r:embed="rId3"/>
          <a:srcRect r="18817" b="6325"/>
          <a:stretch/>
        </p:blipFill>
        <p:spPr>
          <a:xfrm>
            <a:off x="6210302" y="2823651"/>
            <a:ext cx="5596128" cy="2728177"/>
          </a:xfrm>
          <a:prstGeom prst="rect">
            <a:avLst/>
          </a:prstGeom>
        </p:spPr>
      </p:pic>
    </p:spTree>
    <p:extLst>
      <p:ext uri="{BB962C8B-B14F-4D97-AF65-F5344CB8AC3E}">
        <p14:creationId xmlns:p14="http://schemas.microsoft.com/office/powerpoint/2010/main" val="12023324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Digital financial graph">
            <a:extLst>
              <a:ext uri="{FF2B5EF4-FFF2-40B4-BE49-F238E27FC236}">
                <a16:creationId xmlns:a16="http://schemas.microsoft.com/office/drawing/2014/main" id="{92AEEC9A-F2FC-3FE7-CB35-F9FDE5C521A5}"/>
              </a:ext>
            </a:extLst>
          </p:cNvPr>
          <p:cNvPicPr>
            <a:picLocks noChangeAspect="1"/>
          </p:cNvPicPr>
          <p:nvPr/>
        </p:nvPicPr>
        <p:blipFill rotWithShape="1">
          <a:blip r:embed="rId2"/>
          <a:srcRect/>
          <a:stretch/>
        </p:blipFill>
        <p:spPr>
          <a:xfrm>
            <a:off x="20" y="10"/>
            <a:ext cx="12191979" cy="6857990"/>
          </a:xfrm>
          <a:prstGeom prst="rect">
            <a:avLst/>
          </a:prstGeom>
        </p:spPr>
      </p:pic>
      <p:sp>
        <p:nvSpPr>
          <p:cNvPr id="17" name="Rectangle 16">
            <a:extLst>
              <a:ext uri="{FF2B5EF4-FFF2-40B4-BE49-F238E27FC236}">
                <a16:creationId xmlns:a16="http://schemas.microsoft.com/office/drawing/2014/main" id="{8D19661F-4B4C-74C1-7FC3-31FB14D49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6955" y="-166956"/>
            <a:ext cx="6858002" cy="7191913"/>
          </a:xfrm>
          <a:prstGeom prst="rect">
            <a:avLst/>
          </a:prstGeom>
          <a:gradFill>
            <a:gsLst>
              <a:gs pos="0">
                <a:schemeClr val="bg1">
                  <a:alpha val="0"/>
                </a:schemeClr>
              </a:gs>
              <a:gs pos="46000">
                <a:schemeClr val="bg1">
                  <a:alpha val="55000"/>
                </a:schemeClr>
              </a:gs>
              <a:gs pos="25000">
                <a:schemeClr val="bg1">
                  <a:alpha val="38000"/>
                </a:schemeClr>
              </a:gs>
              <a:gs pos="100000">
                <a:schemeClr val="bg1">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ADA46529-B4B9-56CF-49F3-C3DF5C16B2DB}"/>
              </a:ext>
            </a:extLst>
          </p:cNvPr>
          <p:cNvSpPr>
            <a:spLocks noGrp="1"/>
          </p:cNvSpPr>
          <p:nvPr>
            <p:ph type="title"/>
          </p:nvPr>
        </p:nvSpPr>
        <p:spPr>
          <a:xfrm>
            <a:off x="475488" y="1124712"/>
            <a:ext cx="4023360" cy="3200400"/>
          </a:xfrm>
        </p:spPr>
        <p:txBody>
          <a:bodyPr vert="horz" lIns="91440" tIns="45720" rIns="91440" bIns="45720" rtlCol="0" anchor="b">
            <a:normAutofit/>
          </a:bodyPr>
          <a:lstStyle/>
          <a:p>
            <a:r>
              <a:rPr lang="en-US" sz="4800" dirty="0"/>
              <a:t>Over sampling the data using SMOTE</a:t>
            </a:r>
          </a:p>
        </p:txBody>
      </p:sp>
      <p:sp>
        <p:nvSpPr>
          <p:cNvPr id="19" name="Rectangle 18">
            <a:extLst>
              <a:ext uri="{FF2B5EF4-FFF2-40B4-BE49-F238E27FC236}">
                <a16:creationId xmlns:a16="http://schemas.microsoft.com/office/drawing/2014/main" id="{2165A4AE-FFE9-B2D5-017C-17337DDB3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90E701D1-A34F-CF86-7316-8761C7835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0005241"/>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6A381A-3F4A-BBF7-AEF0-D04F7A41C579}"/>
              </a:ext>
            </a:extLst>
          </p:cNvPr>
          <p:cNvSpPr>
            <a:spLocks noGrp="1"/>
          </p:cNvSpPr>
          <p:nvPr>
            <p:ph type="title"/>
          </p:nvPr>
        </p:nvSpPr>
        <p:spPr>
          <a:xfrm>
            <a:off x="416025" y="1165860"/>
            <a:ext cx="4335798" cy="4526280"/>
          </a:xfrm>
        </p:spPr>
        <p:txBody>
          <a:bodyPr vert="horz" lIns="91440" tIns="45720" rIns="91440" bIns="45720" rtlCol="0" anchor="ctr">
            <a:normAutofit/>
          </a:bodyPr>
          <a:lstStyle/>
          <a:p>
            <a:r>
              <a:rPr lang="en-US" sz="2800" dirty="0"/>
              <a:t>What is random forest </a:t>
            </a:r>
            <a:r>
              <a:rPr lang="en-US" sz="4000" dirty="0"/>
              <a:t>:</a:t>
            </a:r>
          </a:p>
        </p:txBody>
      </p:sp>
      <p:sp>
        <p:nvSpPr>
          <p:cNvPr id="20" name="Rectangle 19">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2">
            <a:extLst>
              <a:ext uri="{FF2B5EF4-FFF2-40B4-BE49-F238E27FC236}">
                <a16:creationId xmlns:a16="http://schemas.microsoft.com/office/drawing/2014/main" id="{4E5ACCDD-2050-8A1F-9DC1-0B8C4B215B35}"/>
              </a:ext>
            </a:extLst>
          </p:cNvPr>
          <p:cNvSpPr txBox="1">
            <a:spLocks/>
          </p:cNvSpPr>
          <p:nvPr/>
        </p:nvSpPr>
        <p:spPr>
          <a:xfrm>
            <a:off x="5364450" y="1293888"/>
            <a:ext cx="6328716" cy="512631"/>
          </a:xfrm>
          <a:prstGeom prst="rect">
            <a:avLst/>
          </a:prstGeom>
        </p:spPr>
        <p:txBody>
          <a:bodyPr anchor="ct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900" indent="0" algn="ctr">
              <a:buFont typeface="Arial" panose="020B0604020202020204" pitchFamily="34" charset="0"/>
              <a:buNone/>
            </a:pPr>
            <a:r>
              <a:rPr lang="en-US" dirty="0">
                <a:latin typeface="Inter"/>
              </a:rPr>
              <a:t>Random forest is a supervised learning algorithm</a:t>
            </a:r>
            <a:endParaRPr lang="en-US" dirty="0"/>
          </a:p>
        </p:txBody>
      </p:sp>
      <p:cxnSp>
        <p:nvCxnSpPr>
          <p:cNvPr id="5" name="Straight Arrow Connector 4">
            <a:extLst>
              <a:ext uri="{FF2B5EF4-FFF2-40B4-BE49-F238E27FC236}">
                <a16:creationId xmlns:a16="http://schemas.microsoft.com/office/drawing/2014/main" id="{E8D9FF0F-A643-D5B5-1E91-EBE8DD32C0E6}"/>
              </a:ext>
            </a:extLst>
          </p:cNvPr>
          <p:cNvCxnSpPr>
            <a:cxnSpLocks/>
            <a:stCxn id="4" idx="2"/>
            <a:endCxn id="7" idx="0"/>
          </p:cNvCxnSpPr>
          <p:nvPr/>
        </p:nvCxnSpPr>
        <p:spPr>
          <a:xfrm flipH="1">
            <a:off x="7058325" y="1806519"/>
            <a:ext cx="1470483" cy="13101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AC4B9A1-43AA-65DE-02C6-39CF0F70E50A}"/>
              </a:ext>
            </a:extLst>
          </p:cNvPr>
          <p:cNvCxnSpPr>
            <a:cxnSpLocks/>
            <a:stCxn id="4" idx="2"/>
            <a:endCxn id="9" idx="0"/>
          </p:cNvCxnSpPr>
          <p:nvPr/>
        </p:nvCxnSpPr>
        <p:spPr>
          <a:xfrm>
            <a:off x="8528808" y="1806519"/>
            <a:ext cx="1582179" cy="13101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803E957-20F1-85D4-794D-B85EE6BAC2F1}"/>
              </a:ext>
            </a:extLst>
          </p:cNvPr>
          <p:cNvSpPr/>
          <p:nvPr/>
        </p:nvSpPr>
        <p:spPr>
          <a:xfrm>
            <a:off x="6245099" y="3116684"/>
            <a:ext cx="1626451" cy="6896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Inter"/>
              </a:rPr>
              <a:t>classification problems</a:t>
            </a:r>
            <a:endParaRPr lang="en-US" dirty="0">
              <a:solidFill>
                <a:schemeClr val="tx1"/>
              </a:solidFill>
            </a:endParaRPr>
          </a:p>
        </p:txBody>
      </p:sp>
      <p:sp>
        <p:nvSpPr>
          <p:cNvPr id="9" name="Rectangle 8">
            <a:extLst>
              <a:ext uri="{FF2B5EF4-FFF2-40B4-BE49-F238E27FC236}">
                <a16:creationId xmlns:a16="http://schemas.microsoft.com/office/drawing/2014/main" id="{5261C395-DA67-53D5-63E7-4CF9DED12A9A}"/>
              </a:ext>
            </a:extLst>
          </p:cNvPr>
          <p:cNvSpPr/>
          <p:nvPr/>
        </p:nvSpPr>
        <p:spPr>
          <a:xfrm>
            <a:off x="9297761" y="3116684"/>
            <a:ext cx="1626451" cy="6896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Inter"/>
              </a:rPr>
              <a:t>regression problems</a:t>
            </a:r>
            <a:endParaRPr lang="en-US" dirty="0">
              <a:solidFill>
                <a:schemeClr val="tx1"/>
              </a:solidFill>
            </a:endParaRPr>
          </a:p>
        </p:txBody>
      </p:sp>
      <p:sp>
        <p:nvSpPr>
          <p:cNvPr id="11" name="Rectangle 10">
            <a:extLst>
              <a:ext uri="{FF2B5EF4-FFF2-40B4-BE49-F238E27FC236}">
                <a16:creationId xmlns:a16="http://schemas.microsoft.com/office/drawing/2014/main" id="{7A2E4027-2F0B-C97D-ACA9-C0F577EC59F4}"/>
              </a:ext>
            </a:extLst>
          </p:cNvPr>
          <p:cNvSpPr/>
          <p:nvPr/>
        </p:nvSpPr>
        <p:spPr>
          <a:xfrm>
            <a:off x="5520776" y="4269273"/>
            <a:ext cx="6201832" cy="14228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0" i="0" dirty="0">
                <a:solidFill>
                  <a:schemeClr val="tx1"/>
                </a:solidFill>
                <a:effectLst/>
                <a:latin typeface="Inter"/>
              </a:rPr>
              <a:t>It is one of the most flexible and easy to use algorithm. It creates decision trees on the given data samples, gets prediction from each tree and selects the best solution by means of voting</a:t>
            </a:r>
            <a:endParaRPr lang="en-US" dirty="0">
              <a:solidFill>
                <a:schemeClr val="tx1"/>
              </a:solidFill>
            </a:endParaRPr>
          </a:p>
        </p:txBody>
      </p:sp>
    </p:spTree>
    <p:extLst>
      <p:ext uri="{BB962C8B-B14F-4D97-AF65-F5344CB8AC3E}">
        <p14:creationId xmlns:p14="http://schemas.microsoft.com/office/powerpoint/2010/main" val="8937006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1130-D2FC-22F8-F449-3AEB93405FD6}"/>
              </a:ext>
            </a:extLst>
          </p:cNvPr>
          <p:cNvSpPr>
            <a:spLocks noGrp="1"/>
          </p:cNvSpPr>
          <p:nvPr>
            <p:ph type="title"/>
          </p:nvPr>
        </p:nvSpPr>
        <p:spPr/>
        <p:txBody>
          <a:bodyPr>
            <a:normAutofit/>
          </a:bodyPr>
          <a:lstStyle/>
          <a:p>
            <a:r>
              <a:rPr lang="en-GB" dirty="0"/>
              <a:t>SMOTE</a:t>
            </a:r>
            <a:endParaRPr lang="en-IT" dirty="0"/>
          </a:p>
        </p:txBody>
      </p:sp>
      <p:sp>
        <p:nvSpPr>
          <p:cNvPr id="3" name="Content Placeholder 2">
            <a:extLst>
              <a:ext uri="{FF2B5EF4-FFF2-40B4-BE49-F238E27FC236}">
                <a16:creationId xmlns:a16="http://schemas.microsoft.com/office/drawing/2014/main" id="{FE0EA99C-DAB5-D7F1-315B-CCD9B3FDA7E8}"/>
              </a:ext>
            </a:extLst>
          </p:cNvPr>
          <p:cNvSpPr>
            <a:spLocks noGrp="1"/>
          </p:cNvSpPr>
          <p:nvPr>
            <p:ph idx="1"/>
          </p:nvPr>
        </p:nvSpPr>
        <p:spPr>
          <a:xfrm>
            <a:off x="1115568" y="2478024"/>
            <a:ext cx="4447950" cy="475241"/>
          </a:xfrm>
        </p:spPr>
        <p:txBody>
          <a:bodyPr/>
          <a:lstStyle/>
          <a:p>
            <a:pPr>
              <a:lnSpc>
                <a:spcPct val="107000"/>
              </a:lnSpc>
              <a:spcAft>
                <a:spcPts val="800"/>
              </a:spcAft>
            </a:pPr>
            <a:r>
              <a:rPr lang="en-GB" b="1" dirty="0"/>
              <a:t>W</a:t>
            </a:r>
            <a:r>
              <a:rPr lang="en-IT" b="1" dirty="0"/>
              <a:t>hat is SMOTE: </a:t>
            </a:r>
            <a:endParaRPr lang="en-IT" dirty="0"/>
          </a:p>
        </p:txBody>
      </p:sp>
      <p:pic>
        <p:nvPicPr>
          <p:cNvPr id="4" name="Picture 3">
            <a:extLst>
              <a:ext uri="{FF2B5EF4-FFF2-40B4-BE49-F238E27FC236}">
                <a16:creationId xmlns:a16="http://schemas.microsoft.com/office/drawing/2014/main" id="{4EB44913-3ECE-DC7E-EC9A-39C3E4DBABFF}"/>
              </a:ext>
            </a:extLst>
          </p:cNvPr>
          <p:cNvPicPr>
            <a:picLocks noChangeAspect="1"/>
          </p:cNvPicPr>
          <p:nvPr/>
        </p:nvPicPr>
        <p:blipFill>
          <a:blip r:embed="rId2"/>
          <a:stretch>
            <a:fillRect/>
          </a:stretch>
        </p:blipFill>
        <p:spPr>
          <a:xfrm>
            <a:off x="5751391" y="5409230"/>
            <a:ext cx="5904557" cy="470363"/>
          </a:xfrm>
          <a:prstGeom prst="rect">
            <a:avLst/>
          </a:prstGeom>
        </p:spPr>
      </p:pic>
      <p:pic>
        <p:nvPicPr>
          <p:cNvPr id="5" name="Picture 4">
            <a:extLst>
              <a:ext uri="{FF2B5EF4-FFF2-40B4-BE49-F238E27FC236}">
                <a16:creationId xmlns:a16="http://schemas.microsoft.com/office/drawing/2014/main" id="{310B6CDF-EBBB-E154-0315-967F7DA59722}"/>
              </a:ext>
            </a:extLst>
          </p:cNvPr>
          <p:cNvPicPr>
            <a:picLocks noChangeAspect="1"/>
          </p:cNvPicPr>
          <p:nvPr/>
        </p:nvPicPr>
        <p:blipFill rotWithShape="1">
          <a:blip r:embed="rId3"/>
          <a:srcRect l="2197" t="1939" r="2345" b="1777"/>
          <a:stretch/>
        </p:blipFill>
        <p:spPr>
          <a:xfrm>
            <a:off x="7398328" y="2529444"/>
            <a:ext cx="2606634" cy="2553195"/>
          </a:xfrm>
          <a:prstGeom prst="rect">
            <a:avLst/>
          </a:prstGeom>
        </p:spPr>
      </p:pic>
      <p:sp>
        <p:nvSpPr>
          <p:cNvPr id="6" name="Content Placeholder 2">
            <a:extLst>
              <a:ext uri="{FF2B5EF4-FFF2-40B4-BE49-F238E27FC236}">
                <a16:creationId xmlns:a16="http://schemas.microsoft.com/office/drawing/2014/main" id="{099A8529-B112-F044-DB35-20EE1B57EF18}"/>
              </a:ext>
            </a:extLst>
          </p:cNvPr>
          <p:cNvSpPr txBox="1">
            <a:spLocks/>
          </p:cNvSpPr>
          <p:nvPr/>
        </p:nvSpPr>
        <p:spPr>
          <a:xfrm>
            <a:off x="1115568" y="2953265"/>
            <a:ext cx="4447950" cy="239671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synthetic samples from the minority class instead of simply duplicating existing samples(overcome the overfitting problem that can arise with random oversampling)</a:t>
            </a:r>
            <a:endParaRPr lang="en-IT" sz="2000" dirty="0">
              <a:latin typeface="Calibri" panose="020F0502020204030204" pitchFamily="34" charset="0"/>
              <a:ea typeface="Calibri" panose="020F0502020204030204" pitchFamily="34" charset="0"/>
              <a:cs typeface="Arial" panose="020B0604020202020204" pitchFamily="34" charset="0"/>
            </a:endParaRPr>
          </a:p>
          <a:p>
            <a:endParaRPr lang="en-IT" dirty="0"/>
          </a:p>
        </p:txBody>
      </p:sp>
    </p:spTree>
    <p:extLst>
      <p:ext uri="{BB962C8B-B14F-4D97-AF65-F5344CB8AC3E}">
        <p14:creationId xmlns:p14="http://schemas.microsoft.com/office/powerpoint/2010/main" val="8404416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51287-301E-AEC4-1ED9-B2372223F1A8}"/>
              </a:ext>
            </a:extLst>
          </p:cNvPr>
          <p:cNvSpPr>
            <a:spLocks noGrp="1"/>
          </p:cNvSpPr>
          <p:nvPr>
            <p:ph type="title"/>
          </p:nvPr>
        </p:nvSpPr>
        <p:spPr/>
        <p:txBody>
          <a:bodyPr>
            <a:normAutofit/>
          </a:bodyPr>
          <a:lstStyle/>
          <a:p>
            <a:r>
              <a:rPr lang="en-GB" dirty="0"/>
              <a:t>Over sampled data: Model Training</a:t>
            </a:r>
            <a:endParaRPr lang="en-IT" dirty="0"/>
          </a:p>
        </p:txBody>
      </p:sp>
      <p:sp>
        <p:nvSpPr>
          <p:cNvPr id="4" name="TextBox 3">
            <a:extLst>
              <a:ext uri="{FF2B5EF4-FFF2-40B4-BE49-F238E27FC236}">
                <a16:creationId xmlns:a16="http://schemas.microsoft.com/office/drawing/2014/main" id="{4D6AC425-8983-6CE6-AEC8-118BBE7EC7DB}"/>
              </a:ext>
            </a:extLst>
          </p:cNvPr>
          <p:cNvSpPr txBox="1"/>
          <p:nvPr/>
        </p:nvSpPr>
        <p:spPr>
          <a:xfrm>
            <a:off x="2413865" y="2442340"/>
            <a:ext cx="4983341" cy="384262"/>
          </a:xfrm>
          <a:prstGeom prst="rect">
            <a:avLst/>
          </a:prstGeom>
          <a:noFill/>
        </p:spPr>
        <p:txBody>
          <a:bodyPr wrap="square" rtlCol="0">
            <a:spAutoFit/>
          </a:bodyPr>
          <a:lstStyle/>
          <a:p>
            <a:pPr defTabSz="950976">
              <a:spcAft>
                <a:spcPts val="600"/>
              </a:spcAft>
            </a:pPr>
            <a:r>
              <a:rPr lang="en-IT" sz="1872" kern="1200" dirty="0">
                <a:solidFill>
                  <a:schemeClr val="tx1"/>
                </a:solidFill>
                <a:latin typeface="+mn-lt"/>
                <a:ea typeface="+mn-ea"/>
                <a:cs typeface="+mn-cs"/>
              </a:rPr>
              <a:t>Training the model with default parameters:</a:t>
            </a:r>
            <a:endParaRPr lang="en-IT" dirty="0"/>
          </a:p>
        </p:txBody>
      </p:sp>
      <p:sp>
        <p:nvSpPr>
          <p:cNvPr id="7" name="TextBox 6">
            <a:extLst>
              <a:ext uri="{FF2B5EF4-FFF2-40B4-BE49-F238E27FC236}">
                <a16:creationId xmlns:a16="http://schemas.microsoft.com/office/drawing/2014/main" id="{5F8709EC-9775-BBC3-3E07-6E415C57BA66}"/>
              </a:ext>
            </a:extLst>
          </p:cNvPr>
          <p:cNvSpPr txBox="1"/>
          <p:nvPr/>
        </p:nvSpPr>
        <p:spPr>
          <a:xfrm>
            <a:off x="2413865" y="4148302"/>
            <a:ext cx="5377774" cy="380425"/>
          </a:xfrm>
          <a:prstGeom prst="rect">
            <a:avLst/>
          </a:prstGeom>
          <a:noFill/>
        </p:spPr>
        <p:txBody>
          <a:bodyPr wrap="square" rtlCol="0">
            <a:spAutoFit/>
          </a:bodyPr>
          <a:lstStyle/>
          <a:p>
            <a:pPr defTabSz="950976">
              <a:spcAft>
                <a:spcPts val="600"/>
              </a:spcAft>
            </a:pPr>
            <a:r>
              <a:rPr lang="en-IT" sz="1872" kern="1200" dirty="0">
                <a:solidFill>
                  <a:schemeClr val="tx1"/>
                </a:solidFill>
                <a:latin typeface="+mn-lt"/>
                <a:ea typeface="+mn-ea"/>
                <a:cs typeface="+mn-cs"/>
              </a:rPr>
              <a:t>Training the model with custom parameters:</a:t>
            </a:r>
            <a:endParaRPr lang="en-IT" dirty="0"/>
          </a:p>
        </p:txBody>
      </p:sp>
      <p:pic>
        <p:nvPicPr>
          <p:cNvPr id="3" name="Picture 2">
            <a:extLst>
              <a:ext uri="{FF2B5EF4-FFF2-40B4-BE49-F238E27FC236}">
                <a16:creationId xmlns:a16="http://schemas.microsoft.com/office/drawing/2014/main" id="{3F14C9EE-1706-116B-5D9A-86D00FA6DAD4}"/>
              </a:ext>
            </a:extLst>
          </p:cNvPr>
          <p:cNvPicPr>
            <a:picLocks noChangeAspect="1"/>
          </p:cNvPicPr>
          <p:nvPr/>
        </p:nvPicPr>
        <p:blipFill>
          <a:blip r:embed="rId2"/>
          <a:stretch>
            <a:fillRect/>
          </a:stretch>
        </p:blipFill>
        <p:spPr>
          <a:xfrm>
            <a:off x="2413865" y="2894563"/>
            <a:ext cx="7252642" cy="816739"/>
          </a:xfrm>
          <a:prstGeom prst="rect">
            <a:avLst/>
          </a:prstGeom>
        </p:spPr>
      </p:pic>
      <p:pic>
        <p:nvPicPr>
          <p:cNvPr id="5" name="Picture 4">
            <a:extLst>
              <a:ext uri="{FF2B5EF4-FFF2-40B4-BE49-F238E27FC236}">
                <a16:creationId xmlns:a16="http://schemas.microsoft.com/office/drawing/2014/main" id="{F34E39E4-2907-2E32-FEF1-AED3875DAD7E}"/>
              </a:ext>
            </a:extLst>
          </p:cNvPr>
          <p:cNvPicPr>
            <a:picLocks noChangeAspect="1"/>
          </p:cNvPicPr>
          <p:nvPr/>
        </p:nvPicPr>
        <p:blipFill>
          <a:blip r:embed="rId3"/>
          <a:stretch>
            <a:fillRect/>
          </a:stretch>
        </p:blipFill>
        <p:spPr>
          <a:xfrm>
            <a:off x="2407501" y="4557357"/>
            <a:ext cx="7376997" cy="816739"/>
          </a:xfrm>
          <a:prstGeom prst="rect">
            <a:avLst/>
          </a:prstGeom>
        </p:spPr>
      </p:pic>
    </p:spTree>
    <p:extLst>
      <p:ext uri="{BB962C8B-B14F-4D97-AF65-F5344CB8AC3E}">
        <p14:creationId xmlns:p14="http://schemas.microsoft.com/office/powerpoint/2010/main" val="2461525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51772-6C2B-6A03-A171-3F45628A02F0}"/>
              </a:ext>
            </a:extLst>
          </p:cNvPr>
          <p:cNvSpPr>
            <a:spLocks noGrp="1"/>
          </p:cNvSpPr>
          <p:nvPr>
            <p:ph type="title"/>
          </p:nvPr>
        </p:nvSpPr>
        <p:spPr/>
        <p:txBody>
          <a:bodyPr/>
          <a:lstStyle/>
          <a:p>
            <a:r>
              <a:rPr lang="en-GB" dirty="0"/>
              <a:t>Over sampled data: </a:t>
            </a:r>
            <a:r>
              <a:rPr lang="en-US" sz="4000" dirty="0"/>
              <a:t>Feature importance</a:t>
            </a:r>
            <a:endParaRPr lang="en-IT" dirty="0"/>
          </a:p>
        </p:txBody>
      </p:sp>
      <p:pic>
        <p:nvPicPr>
          <p:cNvPr id="4" name="Content Placeholder 3">
            <a:extLst>
              <a:ext uri="{FF2B5EF4-FFF2-40B4-BE49-F238E27FC236}">
                <a16:creationId xmlns:a16="http://schemas.microsoft.com/office/drawing/2014/main" id="{DBF5F72C-0435-A07F-8E82-2241C0CD02CB}"/>
              </a:ext>
            </a:extLst>
          </p:cNvPr>
          <p:cNvPicPr>
            <a:picLocks noGrp="1" noChangeAspect="1"/>
          </p:cNvPicPr>
          <p:nvPr>
            <p:ph idx="1"/>
          </p:nvPr>
        </p:nvPicPr>
        <p:blipFill>
          <a:blip r:embed="rId2"/>
          <a:stretch>
            <a:fillRect/>
          </a:stretch>
        </p:blipFill>
        <p:spPr>
          <a:xfrm>
            <a:off x="3429998" y="2344104"/>
            <a:ext cx="5332003" cy="3965256"/>
          </a:xfrm>
          <a:prstGeom prst="rect">
            <a:avLst/>
          </a:prstGeom>
        </p:spPr>
      </p:pic>
    </p:spTree>
    <p:extLst>
      <p:ext uri="{BB962C8B-B14F-4D97-AF65-F5344CB8AC3E}">
        <p14:creationId xmlns:p14="http://schemas.microsoft.com/office/powerpoint/2010/main" val="96804753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5A246-2A48-C2F6-768E-A7BCFE11880F}"/>
              </a:ext>
            </a:extLst>
          </p:cNvPr>
          <p:cNvSpPr>
            <a:spLocks noGrp="1"/>
          </p:cNvSpPr>
          <p:nvPr>
            <p:ph type="title"/>
          </p:nvPr>
        </p:nvSpPr>
        <p:spPr/>
        <p:txBody>
          <a:bodyPr>
            <a:normAutofit/>
          </a:bodyPr>
          <a:lstStyle/>
          <a:p>
            <a:r>
              <a:rPr lang="en-IT" dirty="0"/>
              <a:t>Over sampled data: </a:t>
            </a:r>
            <a:r>
              <a:rPr lang="en-GB" dirty="0"/>
              <a:t>Final Results</a:t>
            </a:r>
            <a:endParaRPr lang="en-IT" dirty="0"/>
          </a:p>
        </p:txBody>
      </p:sp>
      <p:pic>
        <p:nvPicPr>
          <p:cNvPr id="7" name="Content Placeholder 6">
            <a:extLst>
              <a:ext uri="{FF2B5EF4-FFF2-40B4-BE49-F238E27FC236}">
                <a16:creationId xmlns:a16="http://schemas.microsoft.com/office/drawing/2014/main" id="{4ECCEE7B-4A47-3754-AEC4-10D4CBF841C9}"/>
              </a:ext>
            </a:extLst>
          </p:cNvPr>
          <p:cNvPicPr>
            <a:picLocks noGrp="1" noChangeAspect="1"/>
          </p:cNvPicPr>
          <p:nvPr>
            <p:ph idx="1"/>
          </p:nvPr>
        </p:nvPicPr>
        <p:blipFill>
          <a:blip r:embed="rId2"/>
          <a:stretch>
            <a:fillRect/>
          </a:stretch>
        </p:blipFill>
        <p:spPr>
          <a:xfrm>
            <a:off x="2895696" y="2676762"/>
            <a:ext cx="6400607" cy="2960087"/>
          </a:xfrm>
          <a:prstGeom prst="rect">
            <a:avLst/>
          </a:prstGeom>
        </p:spPr>
      </p:pic>
    </p:spTree>
    <p:extLst>
      <p:ext uri="{BB962C8B-B14F-4D97-AF65-F5344CB8AC3E}">
        <p14:creationId xmlns:p14="http://schemas.microsoft.com/office/powerpoint/2010/main" val="11989842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AE14-F984-217E-279F-B84392DFC199}"/>
              </a:ext>
            </a:extLst>
          </p:cNvPr>
          <p:cNvSpPr>
            <a:spLocks noGrp="1"/>
          </p:cNvSpPr>
          <p:nvPr>
            <p:ph type="title"/>
          </p:nvPr>
        </p:nvSpPr>
        <p:spPr/>
        <p:txBody>
          <a:bodyPr>
            <a:normAutofit/>
          </a:bodyPr>
          <a:lstStyle/>
          <a:p>
            <a:pPr algn="ctr"/>
            <a:r>
              <a:rPr lang="en-IT" sz="6600" dirty="0"/>
              <a:t>Thank you</a:t>
            </a:r>
          </a:p>
        </p:txBody>
      </p:sp>
    </p:spTree>
    <p:extLst>
      <p:ext uri="{BB962C8B-B14F-4D97-AF65-F5344CB8AC3E}">
        <p14:creationId xmlns:p14="http://schemas.microsoft.com/office/powerpoint/2010/main" val="310825850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AAD2-C6C3-A22D-70B9-171784F8BA9F}"/>
              </a:ext>
            </a:extLst>
          </p:cNvPr>
          <p:cNvSpPr>
            <a:spLocks noGrp="1"/>
          </p:cNvSpPr>
          <p:nvPr>
            <p:ph type="title"/>
          </p:nvPr>
        </p:nvSpPr>
        <p:spPr/>
        <p:txBody>
          <a:bodyPr/>
          <a:lstStyle/>
          <a:p>
            <a:r>
              <a:rPr lang="en-US" dirty="0">
                <a:latin typeface="Inter"/>
              </a:rPr>
              <a:t>D</a:t>
            </a:r>
            <a:r>
              <a:rPr lang="en-US" i="0" dirty="0">
                <a:solidFill>
                  <a:schemeClr val="tx1"/>
                </a:solidFill>
                <a:effectLst/>
                <a:latin typeface="Inter"/>
              </a:rPr>
              <a:t>ecision trees</a:t>
            </a:r>
            <a:endParaRPr lang="en-IT" dirty="0"/>
          </a:p>
        </p:txBody>
      </p:sp>
      <p:sp>
        <p:nvSpPr>
          <p:cNvPr id="3" name="Content Placeholder 2">
            <a:extLst>
              <a:ext uri="{FF2B5EF4-FFF2-40B4-BE49-F238E27FC236}">
                <a16:creationId xmlns:a16="http://schemas.microsoft.com/office/drawing/2014/main" id="{F07E6B7C-5E2A-A401-BA97-C6CF388CC690}"/>
              </a:ext>
            </a:extLst>
          </p:cNvPr>
          <p:cNvSpPr>
            <a:spLocks noGrp="1"/>
          </p:cNvSpPr>
          <p:nvPr>
            <p:ph idx="1"/>
          </p:nvPr>
        </p:nvSpPr>
        <p:spPr>
          <a:xfrm>
            <a:off x="891437" y="2728593"/>
            <a:ext cx="5721531" cy="1034144"/>
          </a:xfrm>
        </p:spPr>
        <p:txBody>
          <a:bodyPr>
            <a:normAutofit lnSpcReduction="10000"/>
          </a:bodyPr>
          <a:lstStyle/>
          <a:p>
            <a:r>
              <a:rPr lang="en-US" sz="1500" dirty="0"/>
              <a:t>A decision tree is a flowchart-like tree structure where an internal node represents a feature(or attribute), the branch represents a decision rule, and each leaf node represents the outcome.</a:t>
            </a:r>
          </a:p>
          <a:p>
            <a:endParaRPr lang="en-IT" dirty="0"/>
          </a:p>
        </p:txBody>
      </p:sp>
      <p:pic>
        <p:nvPicPr>
          <p:cNvPr id="4" name="Picture 3">
            <a:extLst>
              <a:ext uri="{FF2B5EF4-FFF2-40B4-BE49-F238E27FC236}">
                <a16:creationId xmlns:a16="http://schemas.microsoft.com/office/drawing/2014/main" id="{350CB1BA-C4FD-290D-9715-412B61935BD3}"/>
              </a:ext>
            </a:extLst>
          </p:cNvPr>
          <p:cNvPicPr>
            <a:picLocks noChangeAspect="1"/>
          </p:cNvPicPr>
          <p:nvPr/>
        </p:nvPicPr>
        <p:blipFill>
          <a:blip r:embed="rId2"/>
          <a:stretch>
            <a:fillRect/>
          </a:stretch>
        </p:blipFill>
        <p:spPr>
          <a:xfrm>
            <a:off x="7785516" y="4295355"/>
            <a:ext cx="2032815" cy="1877862"/>
          </a:xfrm>
          <a:prstGeom prst="rect">
            <a:avLst/>
          </a:prstGeom>
        </p:spPr>
      </p:pic>
      <p:sp>
        <p:nvSpPr>
          <p:cNvPr id="6" name="TextBox 5">
            <a:extLst>
              <a:ext uri="{FF2B5EF4-FFF2-40B4-BE49-F238E27FC236}">
                <a16:creationId xmlns:a16="http://schemas.microsoft.com/office/drawing/2014/main" id="{9A3FEDE4-E378-2203-6F1F-2BDFC846BFC6}"/>
              </a:ext>
            </a:extLst>
          </p:cNvPr>
          <p:cNvSpPr txBox="1"/>
          <p:nvPr/>
        </p:nvSpPr>
        <p:spPr>
          <a:xfrm>
            <a:off x="891437" y="4671704"/>
            <a:ext cx="6097836" cy="1015663"/>
          </a:xfrm>
          <a:prstGeom prst="rect">
            <a:avLst/>
          </a:prstGeom>
          <a:noFill/>
        </p:spPr>
        <p:txBody>
          <a:bodyPr wrap="square">
            <a:spAutoFit/>
          </a:bodyPr>
          <a:lstStyle/>
          <a:p>
            <a:pPr marL="171450" indent="-171450">
              <a:buFont typeface="Arial" panose="020B0604020202020204" pitchFamily="34" charset="0"/>
              <a:buChar char="•"/>
            </a:pPr>
            <a:r>
              <a:rPr lang="en-US" sz="1500" dirty="0"/>
              <a:t>Decision trees are popular due to their simplicity and the fact that they can be visualized, which makes them easy to understand. However, they can be prone to overfitting, especially with very complex trees</a:t>
            </a:r>
          </a:p>
        </p:txBody>
      </p:sp>
      <p:pic>
        <p:nvPicPr>
          <p:cNvPr id="7" name="Picture 2" descr="What is a Decision Tree?">
            <a:extLst>
              <a:ext uri="{FF2B5EF4-FFF2-40B4-BE49-F238E27FC236}">
                <a16:creationId xmlns:a16="http://schemas.microsoft.com/office/drawing/2014/main" id="{08DF49E5-6DDA-0AD7-983B-DF291AF4089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77995" y="2341199"/>
            <a:ext cx="2847856" cy="154545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92C19D1E-9890-E33C-4F76-135EA476701C}"/>
              </a:ext>
            </a:extLst>
          </p:cNvPr>
          <p:cNvCxnSpPr>
            <a:cxnSpLocks/>
          </p:cNvCxnSpPr>
          <p:nvPr/>
        </p:nvCxnSpPr>
        <p:spPr>
          <a:xfrm>
            <a:off x="8151230" y="4295355"/>
            <a:ext cx="0" cy="1877862"/>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1F0FF37-25BA-BC83-1D8A-2E3947046B22}"/>
              </a:ext>
            </a:extLst>
          </p:cNvPr>
          <p:cNvCxnSpPr>
            <a:cxnSpLocks/>
          </p:cNvCxnSpPr>
          <p:nvPr/>
        </p:nvCxnSpPr>
        <p:spPr>
          <a:xfrm>
            <a:off x="9022087" y="4295355"/>
            <a:ext cx="0" cy="1877862"/>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F811978-738C-2341-CF4C-9F296D035FC4}"/>
              </a:ext>
            </a:extLst>
          </p:cNvPr>
          <p:cNvCxnSpPr>
            <a:cxnSpLocks/>
          </p:cNvCxnSpPr>
          <p:nvPr/>
        </p:nvCxnSpPr>
        <p:spPr>
          <a:xfrm>
            <a:off x="7785516" y="5023414"/>
            <a:ext cx="2032815"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26717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C91C127D-3F5C-40AE-4E0A-1EBE5CD9A550}"/>
              </a:ext>
            </a:extLst>
          </p:cNvPr>
          <p:cNvSpPr>
            <a:spLocks noGrp="1"/>
          </p:cNvSpPr>
          <p:nvPr>
            <p:ph type="title"/>
          </p:nvPr>
        </p:nvSpPr>
        <p:spPr>
          <a:xfrm>
            <a:off x="841248" y="334644"/>
            <a:ext cx="10509504" cy="1076914"/>
          </a:xfrm>
        </p:spPr>
        <p:txBody>
          <a:bodyPr anchor="ctr">
            <a:normAutofit/>
          </a:bodyPr>
          <a:lstStyle/>
          <a:p>
            <a:r>
              <a:rPr lang="en-IT" sz="3700" dirty="0"/>
              <a:t>Why Random forset instead of decision tree?</a:t>
            </a:r>
          </a:p>
        </p:txBody>
      </p:sp>
      <p:sp>
        <p:nvSpPr>
          <p:cNvPr id="21" name="Rectangle 2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9109BD7-7DBD-6DE0-85DD-B9CF9D810342}"/>
              </a:ext>
            </a:extLst>
          </p:cNvPr>
          <p:cNvSpPr txBox="1"/>
          <p:nvPr/>
        </p:nvSpPr>
        <p:spPr>
          <a:xfrm>
            <a:off x="951416" y="2475074"/>
            <a:ext cx="4457865" cy="369332"/>
          </a:xfrm>
          <a:prstGeom prst="rect">
            <a:avLst/>
          </a:prstGeom>
          <a:noFill/>
        </p:spPr>
        <p:txBody>
          <a:bodyPr wrap="square" rtlCol="0">
            <a:spAutoFit/>
          </a:bodyPr>
          <a:lstStyle/>
          <a:p>
            <a:pPr algn="ctr"/>
            <a:r>
              <a:rPr lang="en-GB" b="1" dirty="0"/>
              <a:t>Random Forest:</a:t>
            </a:r>
          </a:p>
        </p:txBody>
      </p:sp>
      <p:sp>
        <p:nvSpPr>
          <p:cNvPr id="13" name="TextBox 12">
            <a:extLst>
              <a:ext uri="{FF2B5EF4-FFF2-40B4-BE49-F238E27FC236}">
                <a16:creationId xmlns:a16="http://schemas.microsoft.com/office/drawing/2014/main" id="{51C69B40-3324-C762-0F30-B4C44D7C2AA2}"/>
              </a:ext>
            </a:extLst>
          </p:cNvPr>
          <p:cNvSpPr txBox="1"/>
          <p:nvPr/>
        </p:nvSpPr>
        <p:spPr>
          <a:xfrm>
            <a:off x="6006672" y="2466495"/>
            <a:ext cx="5341032" cy="369332"/>
          </a:xfrm>
          <a:prstGeom prst="rect">
            <a:avLst/>
          </a:prstGeom>
          <a:noFill/>
        </p:spPr>
        <p:txBody>
          <a:bodyPr wrap="square" rtlCol="0">
            <a:spAutoFit/>
          </a:bodyPr>
          <a:lstStyle/>
          <a:p>
            <a:pPr algn="ctr"/>
            <a:r>
              <a:rPr lang="en-IT" sz="1800" b="1" dirty="0"/>
              <a:t>Decision tree </a:t>
            </a:r>
            <a:r>
              <a:rPr lang="en-GB" b="1" dirty="0"/>
              <a:t>:</a:t>
            </a:r>
          </a:p>
        </p:txBody>
      </p:sp>
      <p:sp>
        <p:nvSpPr>
          <p:cNvPr id="2" name="TextBox 1">
            <a:extLst>
              <a:ext uri="{FF2B5EF4-FFF2-40B4-BE49-F238E27FC236}">
                <a16:creationId xmlns:a16="http://schemas.microsoft.com/office/drawing/2014/main" id="{E80C9F50-D5E0-E168-1E67-93F1586DD18F}"/>
              </a:ext>
            </a:extLst>
          </p:cNvPr>
          <p:cNvSpPr txBox="1"/>
          <p:nvPr/>
        </p:nvSpPr>
        <p:spPr>
          <a:xfrm>
            <a:off x="1147634" y="3012591"/>
            <a:ext cx="4065427" cy="646331"/>
          </a:xfrm>
          <a:prstGeom prst="rect">
            <a:avLst/>
          </a:prstGeom>
          <a:noFill/>
        </p:spPr>
        <p:txBody>
          <a:bodyPr wrap="square" rtlCol="0">
            <a:spAutoFit/>
          </a:bodyPr>
          <a:lstStyle/>
          <a:p>
            <a:r>
              <a:rPr lang="en-US" sz="1800" dirty="0"/>
              <a:t>1. Less sensitive to training data.</a:t>
            </a:r>
          </a:p>
          <a:p>
            <a:endParaRPr lang="en-IT" dirty="0"/>
          </a:p>
        </p:txBody>
      </p:sp>
      <p:sp>
        <p:nvSpPr>
          <p:cNvPr id="4" name="TextBox 3">
            <a:extLst>
              <a:ext uri="{FF2B5EF4-FFF2-40B4-BE49-F238E27FC236}">
                <a16:creationId xmlns:a16="http://schemas.microsoft.com/office/drawing/2014/main" id="{6A0533D1-268F-F91A-2EC9-AD9EFCF86FD9}"/>
              </a:ext>
            </a:extLst>
          </p:cNvPr>
          <p:cNvSpPr txBox="1"/>
          <p:nvPr/>
        </p:nvSpPr>
        <p:spPr>
          <a:xfrm>
            <a:off x="1096949" y="3751751"/>
            <a:ext cx="4065427" cy="646331"/>
          </a:xfrm>
          <a:prstGeom prst="rect">
            <a:avLst/>
          </a:prstGeom>
          <a:noFill/>
        </p:spPr>
        <p:txBody>
          <a:bodyPr wrap="square" rtlCol="0">
            <a:spAutoFit/>
          </a:bodyPr>
          <a:lstStyle/>
          <a:p>
            <a:pPr marL="36900"/>
            <a:r>
              <a:rPr lang="en-US" dirty="0"/>
              <a:t>2. </a:t>
            </a:r>
            <a:r>
              <a:rPr lang="en-US" sz="1800" dirty="0"/>
              <a:t>Utilizes bootstrapping for stability.</a:t>
            </a:r>
          </a:p>
          <a:p>
            <a:endParaRPr lang="en-IT" dirty="0"/>
          </a:p>
        </p:txBody>
      </p:sp>
      <p:sp>
        <p:nvSpPr>
          <p:cNvPr id="5" name="TextBox 4">
            <a:extLst>
              <a:ext uri="{FF2B5EF4-FFF2-40B4-BE49-F238E27FC236}">
                <a16:creationId xmlns:a16="http://schemas.microsoft.com/office/drawing/2014/main" id="{CBEBD340-E1D8-5874-C82B-CD796D1E72CC}"/>
              </a:ext>
            </a:extLst>
          </p:cNvPr>
          <p:cNvSpPr txBox="1"/>
          <p:nvPr/>
        </p:nvSpPr>
        <p:spPr>
          <a:xfrm>
            <a:off x="1096949" y="4610137"/>
            <a:ext cx="4457865" cy="1200329"/>
          </a:xfrm>
          <a:prstGeom prst="rect">
            <a:avLst/>
          </a:prstGeom>
          <a:noFill/>
        </p:spPr>
        <p:txBody>
          <a:bodyPr wrap="square" rtlCol="0">
            <a:spAutoFit/>
          </a:bodyPr>
          <a:lstStyle/>
          <a:p>
            <a:pPr marL="36900"/>
            <a:r>
              <a:rPr lang="en-US" dirty="0"/>
              <a:t>3. </a:t>
            </a:r>
            <a:r>
              <a:rPr lang="en-US" sz="1800" dirty="0"/>
              <a:t>Enhanced generalization capability compared to decision trees.</a:t>
            </a:r>
          </a:p>
          <a:p>
            <a:pPr marL="36900"/>
            <a:endParaRPr lang="en-US" sz="1800" dirty="0"/>
          </a:p>
          <a:p>
            <a:endParaRPr lang="en-IT" dirty="0"/>
          </a:p>
        </p:txBody>
      </p:sp>
      <p:sp>
        <p:nvSpPr>
          <p:cNvPr id="11" name="TextBox 10">
            <a:extLst>
              <a:ext uri="{FF2B5EF4-FFF2-40B4-BE49-F238E27FC236}">
                <a16:creationId xmlns:a16="http://schemas.microsoft.com/office/drawing/2014/main" id="{B3245855-D204-B814-E16B-08786FD4A9FE}"/>
              </a:ext>
            </a:extLst>
          </p:cNvPr>
          <p:cNvSpPr txBox="1"/>
          <p:nvPr/>
        </p:nvSpPr>
        <p:spPr>
          <a:xfrm>
            <a:off x="6516008" y="2665779"/>
            <a:ext cx="4065427" cy="667234"/>
          </a:xfrm>
          <a:prstGeom prst="rect">
            <a:avLst/>
          </a:prstGeom>
          <a:noFill/>
        </p:spPr>
        <p:txBody>
          <a:bodyPr wrap="square" rtlCol="0">
            <a:spAutoFit/>
          </a:bodyPr>
          <a:lstStyle/>
          <a:p>
            <a:pPr marL="36900">
              <a:lnSpc>
                <a:spcPct val="250000"/>
              </a:lnSpc>
            </a:pPr>
            <a:r>
              <a:rPr lang="en-US" sz="1800" dirty="0"/>
              <a:t>1. Highly sensitive to training data</a:t>
            </a:r>
          </a:p>
        </p:txBody>
      </p:sp>
      <p:sp>
        <p:nvSpPr>
          <p:cNvPr id="12" name="TextBox 11">
            <a:extLst>
              <a:ext uri="{FF2B5EF4-FFF2-40B4-BE49-F238E27FC236}">
                <a16:creationId xmlns:a16="http://schemas.microsoft.com/office/drawing/2014/main" id="{B0E27F13-0B93-FA4F-5418-A0E945A160AE}"/>
              </a:ext>
            </a:extLst>
          </p:cNvPr>
          <p:cNvSpPr txBox="1"/>
          <p:nvPr/>
        </p:nvSpPr>
        <p:spPr>
          <a:xfrm>
            <a:off x="6516007" y="3519738"/>
            <a:ext cx="4065427" cy="874983"/>
          </a:xfrm>
          <a:prstGeom prst="rect">
            <a:avLst/>
          </a:prstGeom>
          <a:noFill/>
        </p:spPr>
        <p:txBody>
          <a:bodyPr wrap="square" rtlCol="0">
            <a:spAutoFit/>
          </a:bodyPr>
          <a:lstStyle/>
          <a:p>
            <a:pPr marL="36900">
              <a:lnSpc>
                <a:spcPct val="150000"/>
              </a:lnSpc>
            </a:pPr>
            <a:r>
              <a:rPr lang="en-US" sz="1800" dirty="0"/>
              <a:t>2. Prone to changing significantly with dataset variations</a:t>
            </a:r>
          </a:p>
        </p:txBody>
      </p:sp>
      <p:sp>
        <p:nvSpPr>
          <p:cNvPr id="14" name="TextBox 13">
            <a:extLst>
              <a:ext uri="{FF2B5EF4-FFF2-40B4-BE49-F238E27FC236}">
                <a16:creationId xmlns:a16="http://schemas.microsoft.com/office/drawing/2014/main" id="{E22CFFA6-51FE-8AA8-1142-F8C240039058}"/>
              </a:ext>
            </a:extLst>
          </p:cNvPr>
          <p:cNvSpPr txBox="1"/>
          <p:nvPr/>
        </p:nvSpPr>
        <p:spPr>
          <a:xfrm>
            <a:off x="6448255" y="4667945"/>
            <a:ext cx="4457865" cy="1200329"/>
          </a:xfrm>
          <a:prstGeom prst="rect">
            <a:avLst/>
          </a:prstGeom>
          <a:noFill/>
        </p:spPr>
        <p:txBody>
          <a:bodyPr wrap="square" rtlCol="0">
            <a:spAutoFit/>
          </a:bodyPr>
          <a:lstStyle/>
          <a:p>
            <a:pPr marL="36900"/>
            <a:r>
              <a:rPr lang="en-US" dirty="0"/>
              <a:t>3. </a:t>
            </a:r>
            <a:r>
              <a:rPr lang="en-US" sz="1800" dirty="0"/>
              <a:t>Difficulty in generalizing due to sensitivity</a:t>
            </a:r>
          </a:p>
          <a:p>
            <a:pPr marL="36900"/>
            <a:endParaRPr lang="en-US" sz="1800" dirty="0"/>
          </a:p>
          <a:p>
            <a:endParaRPr lang="en-IT" dirty="0"/>
          </a:p>
        </p:txBody>
      </p:sp>
    </p:spTree>
    <p:extLst>
      <p:ext uri="{BB962C8B-B14F-4D97-AF65-F5344CB8AC3E}">
        <p14:creationId xmlns:p14="http://schemas.microsoft.com/office/powerpoint/2010/main" val="21753803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11" grpId="0"/>
      <p:bldP spid="12"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7" name="Rectangle 46">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 name="Rectangle 5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005D54-5D87-1DBF-03AE-1A3D2E25F61A}"/>
              </a:ext>
            </a:extLst>
          </p:cNvPr>
          <p:cNvSpPr>
            <a:spLocks noGrp="1"/>
          </p:cNvSpPr>
          <p:nvPr>
            <p:ph type="title"/>
          </p:nvPr>
        </p:nvSpPr>
        <p:spPr>
          <a:xfrm>
            <a:off x="411480" y="1455564"/>
            <a:ext cx="6302716" cy="636950"/>
          </a:xfrm>
        </p:spPr>
        <p:txBody>
          <a:bodyPr vert="horz" lIns="91440" tIns="45720" rIns="91440" bIns="45720" rtlCol="0" anchor="b">
            <a:normAutofit/>
          </a:bodyPr>
          <a:lstStyle/>
          <a:p>
            <a:r>
              <a:rPr lang="en-US" sz="3400" dirty="0"/>
              <a:t>How random forest works</a:t>
            </a:r>
          </a:p>
        </p:txBody>
      </p:sp>
      <p:sp>
        <p:nvSpPr>
          <p:cNvPr id="53" name="Rectangle 5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2C5F6CD9-990C-B7FE-E994-8726728AC917}"/>
              </a:ext>
            </a:extLst>
          </p:cNvPr>
          <p:cNvSpPr txBox="1"/>
          <p:nvPr/>
        </p:nvSpPr>
        <p:spPr>
          <a:xfrm>
            <a:off x="819912" y="5317517"/>
            <a:ext cx="6121842" cy="764347"/>
          </a:xfrm>
          <a:prstGeom prst="rect">
            <a:avLst/>
          </a:prstGeom>
        </p:spPr>
        <p:txBody>
          <a:bodyPr vert="horz" lIns="91440" tIns="45720" rIns="91440" bIns="45720" rtlCol="0">
            <a:normAutofit/>
          </a:bodyPr>
          <a:lstStyle/>
          <a:p>
            <a:pPr marL="114300" indent="-228600">
              <a:spcAft>
                <a:spcPts val="600"/>
              </a:spcAft>
              <a:buFont typeface="Arial" panose="020B0604020202020204" pitchFamily="34" charset="0"/>
              <a:buChar char="•"/>
            </a:pPr>
            <a:r>
              <a:rPr lang="en-US" sz="1400" b="1" i="0" dirty="0">
                <a:effectLst/>
              </a:rPr>
              <a:t>Aggregation for Decision Making</a:t>
            </a:r>
            <a:r>
              <a:rPr lang="en-US" sz="1400" b="0" i="0" dirty="0">
                <a:effectLst/>
              </a:rPr>
              <a:t>: For classification tasks, the mode of all the predictions from different trees is taken as the final prediction. For regression, the average prediction is considered.</a:t>
            </a:r>
          </a:p>
        </p:txBody>
      </p:sp>
      <p:pic>
        <p:nvPicPr>
          <p:cNvPr id="7" name="Picture 6">
            <a:extLst>
              <a:ext uri="{FF2B5EF4-FFF2-40B4-BE49-F238E27FC236}">
                <a16:creationId xmlns:a16="http://schemas.microsoft.com/office/drawing/2014/main" id="{99C8AB38-E58A-49F1-C72A-580410381F23}"/>
              </a:ext>
            </a:extLst>
          </p:cNvPr>
          <p:cNvPicPr>
            <a:picLocks noChangeAspect="1"/>
          </p:cNvPicPr>
          <p:nvPr/>
        </p:nvPicPr>
        <p:blipFill>
          <a:blip r:embed="rId2"/>
          <a:stretch>
            <a:fillRect/>
          </a:stretch>
        </p:blipFill>
        <p:spPr>
          <a:xfrm>
            <a:off x="7091531" y="1775903"/>
            <a:ext cx="4631077" cy="3241753"/>
          </a:xfrm>
          <a:prstGeom prst="rect">
            <a:avLst/>
          </a:prstGeom>
        </p:spPr>
      </p:pic>
      <p:sp>
        <p:nvSpPr>
          <p:cNvPr id="3" name="TextBox 2">
            <a:extLst>
              <a:ext uri="{FF2B5EF4-FFF2-40B4-BE49-F238E27FC236}">
                <a16:creationId xmlns:a16="http://schemas.microsoft.com/office/drawing/2014/main" id="{4E5DC017-478B-AAD4-84FF-1006136B1C71}"/>
              </a:ext>
            </a:extLst>
          </p:cNvPr>
          <p:cNvSpPr txBox="1"/>
          <p:nvPr/>
        </p:nvSpPr>
        <p:spPr>
          <a:xfrm>
            <a:off x="819912" y="2768409"/>
            <a:ext cx="6121842" cy="705961"/>
          </a:xfrm>
          <a:prstGeom prst="rect">
            <a:avLst/>
          </a:prstGeom>
        </p:spPr>
        <p:txBody>
          <a:bodyPr vert="horz" lIns="91440" tIns="45720" rIns="91440" bIns="45720" rtlCol="0">
            <a:normAutofit lnSpcReduction="10000"/>
          </a:bodyPr>
          <a:lstStyle/>
          <a:p>
            <a:pPr marL="114300" indent="-228600">
              <a:spcAft>
                <a:spcPts val="600"/>
              </a:spcAft>
              <a:buFont typeface="Arial" panose="020B0604020202020204" pitchFamily="34" charset="0"/>
              <a:buChar char="•"/>
            </a:pPr>
            <a:r>
              <a:rPr lang="en-US" sz="1400" b="1" i="0" dirty="0">
                <a:effectLst/>
              </a:rPr>
              <a:t>Bootstrapping</a:t>
            </a:r>
            <a:r>
              <a:rPr lang="en-US" sz="1400" b="1" dirty="0"/>
              <a:t>: </a:t>
            </a:r>
            <a:r>
              <a:rPr lang="en-US" sz="1400" b="0" i="0" dirty="0">
                <a:effectLst/>
              </a:rPr>
              <a:t>Random Forest begins by creating multiple subsets from the original dataset, with replacement, known as bootstrapping. Each subset is used to train a separate decision tree.</a:t>
            </a:r>
          </a:p>
        </p:txBody>
      </p:sp>
      <p:sp>
        <p:nvSpPr>
          <p:cNvPr id="5" name="TextBox 4">
            <a:extLst>
              <a:ext uri="{FF2B5EF4-FFF2-40B4-BE49-F238E27FC236}">
                <a16:creationId xmlns:a16="http://schemas.microsoft.com/office/drawing/2014/main" id="{A024ADCB-CBC7-AC6D-CAEF-C53F5043DCA7}"/>
              </a:ext>
            </a:extLst>
          </p:cNvPr>
          <p:cNvSpPr txBox="1"/>
          <p:nvPr/>
        </p:nvSpPr>
        <p:spPr>
          <a:xfrm>
            <a:off x="819912" y="3597422"/>
            <a:ext cx="6121842" cy="937508"/>
          </a:xfrm>
          <a:prstGeom prst="rect">
            <a:avLst/>
          </a:prstGeom>
        </p:spPr>
        <p:txBody>
          <a:bodyPr vert="horz" lIns="91440" tIns="45720" rIns="91440" bIns="45720" rtlCol="0">
            <a:normAutofit lnSpcReduction="10000"/>
          </a:bodyPr>
          <a:lstStyle/>
          <a:p>
            <a:pPr marL="114300" indent="-228600">
              <a:spcAft>
                <a:spcPts val="600"/>
              </a:spcAft>
              <a:buFont typeface="Arial" panose="020B0604020202020204" pitchFamily="34" charset="0"/>
              <a:buChar char="•"/>
            </a:pPr>
            <a:r>
              <a:rPr lang="en-US" sz="1400" b="1" i="0" dirty="0">
                <a:effectLst/>
              </a:rPr>
              <a:t>Feature Randomness</a:t>
            </a:r>
            <a:r>
              <a:rPr lang="en-US" sz="1400" b="0" i="0" dirty="0">
                <a:effectLst/>
              </a:rPr>
              <a:t>: When building each tree, Random Forest introduces additional randomness. At each split, it selects a random subset of features, rather than considering all features. This ensures that the trees are diverse and reduces correlation among them.</a:t>
            </a:r>
          </a:p>
        </p:txBody>
      </p:sp>
      <p:sp>
        <p:nvSpPr>
          <p:cNvPr id="6" name="TextBox 5">
            <a:extLst>
              <a:ext uri="{FF2B5EF4-FFF2-40B4-BE49-F238E27FC236}">
                <a16:creationId xmlns:a16="http://schemas.microsoft.com/office/drawing/2014/main" id="{7B9746A6-B696-F25F-F21C-004ADFF522B3}"/>
              </a:ext>
            </a:extLst>
          </p:cNvPr>
          <p:cNvSpPr txBox="1"/>
          <p:nvPr/>
        </p:nvSpPr>
        <p:spPr>
          <a:xfrm>
            <a:off x="819912" y="4612299"/>
            <a:ext cx="6121842" cy="705218"/>
          </a:xfrm>
          <a:prstGeom prst="rect">
            <a:avLst/>
          </a:prstGeom>
        </p:spPr>
        <p:txBody>
          <a:bodyPr vert="horz" lIns="91440" tIns="45720" rIns="91440" bIns="45720" rtlCol="0">
            <a:normAutofit/>
          </a:bodyPr>
          <a:lstStyle/>
          <a:p>
            <a:pPr marL="114300" indent="-228600">
              <a:spcAft>
                <a:spcPts val="600"/>
              </a:spcAft>
              <a:buFont typeface="Arial" panose="020B0604020202020204" pitchFamily="34" charset="0"/>
              <a:buChar char="•"/>
            </a:pPr>
            <a:r>
              <a:rPr lang="en-US" sz="1400" b="1" i="0" dirty="0">
                <a:effectLst/>
              </a:rPr>
              <a:t>Building Trees</a:t>
            </a:r>
            <a:r>
              <a:rPr lang="en-US" sz="1400" b="0" i="0" dirty="0">
                <a:effectLst/>
              </a:rPr>
              <a:t>: Each tree is grown to the largest extent possible without pruning, leading to fully grown, deep trees.</a:t>
            </a:r>
            <a:endParaRPr lang="en-US" sz="1400" dirty="0">
              <a:effectLst/>
            </a:endParaRPr>
          </a:p>
        </p:txBody>
      </p:sp>
    </p:spTree>
    <p:extLst>
      <p:ext uri="{BB962C8B-B14F-4D97-AF65-F5344CB8AC3E}">
        <p14:creationId xmlns:p14="http://schemas.microsoft.com/office/powerpoint/2010/main" val="18699059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558BC-F7A7-00AF-9F30-464861124E0F}"/>
              </a:ext>
            </a:extLst>
          </p:cNvPr>
          <p:cNvSpPr>
            <a:spLocks noGrp="1"/>
          </p:cNvSpPr>
          <p:nvPr>
            <p:ph type="title"/>
          </p:nvPr>
        </p:nvSpPr>
        <p:spPr>
          <a:xfrm>
            <a:off x="612648" y="1078992"/>
            <a:ext cx="6268770" cy="1536192"/>
          </a:xfrm>
        </p:spPr>
        <p:txBody>
          <a:bodyPr anchor="b">
            <a:normAutofit/>
          </a:bodyPr>
          <a:lstStyle/>
          <a:p>
            <a:r>
              <a:rPr lang="en-IT" sz="5200" dirty="0"/>
              <a:t>Problem definition</a:t>
            </a:r>
          </a:p>
        </p:txBody>
      </p:sp>
      <p:sp>
        <p:nvSpPr>
          <p:cNvPr id="12" name="Rectangle 11">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1BED574-DE1D-6D97-C030-AD5E1E1C7A56}"/>
              </a:ext>
            </a:extLst>
          </p:cNvPr>
          <p:cNvSpPr>
            <a:spLocks noGrp="1"/>
          </p:cNvSpPr>
          <p:nvPr>
            <p:ph idx="1"/>
          </p:nvPr>
        </p:nvSpPr>
        <p:spPr>
          <a:xfrm>
            <a:off x="612648" y="3274186"/>
            <a:ext cx="6268770" cy="2825496"/>
          </a:xfrm>
        </p:spPr>
        <p:txBody>
          <a:bodyPr>
            <a:normAutofit/>
          </a:bodyPr>
          <a:lstStyle/>
          <a:p>
            <a:pPr marL="0" indent="0">
              <a:buNone/>
            </a:pPr>
            <a:r>
              <a:rPr lang="en-GB" sz="1700" dirty="0"/>
              <a:t>The objective of this project is to develop a car evaluation system using machine learning techniques. The goal is to classify cars into four acceptability classes: "</a:t>
            </a:r>
            <a:r>
              <a:rPr lang="en-GB" sz="1700" dirty="0" err="1"/>
              <a:t>unacc</a:t>
            </a:r>
            <a:r>
              <a:rPr lang="en-GB" sz="1700" dirty="0"/>
              <a:t>" (unacceptable), "</a:t>
            </a:r>
            <a:r>
              <a:rPr lang="en-GB" sz="1700" dirty="0" err="1"/>
              <a:t>acc</a:t>
            </a:r>
            <a:r>
              <a:rPr lang="en-GB" sz="1700" dirty="0"/>
              <a:t>" (acceptable), "good," and "</a:t>
            </a:r>
            <a:r>
              <a:rPr lang="en-GB" sz="1700" dirty="0" err="1"/>
              <a:t>vgood</a:t>
            </a:r>
            <a:r>
              <a:rPr lang="en-GB" sz="1700" dirty="0"/>
              <a:t>" (very good) based on input attributes such as buying price, maintenance cost, number of doors, capacity, luggage boot size, and safety rating. This system will aid in decision-making processes for car buyers and manufacturers by providing accurate evaluations of car acceptability.</a:t>
            </a:r>
            <a:endParaRPr lang="en-IT" sz="1700" dirty="0"/>
          </a:p>
        </p:txBody>
      </p:sp>
      <p:pic>
        <p:nvPicPr>
          <p:cNvPr id="7" name="Graphic 6" descr="Bullseye">
            <a:extLst>
              <a:ext uri="{FF2B5EF4-FFF2-40B4-BE49-F238E27FC236}">
                <a16:creationId xmlns:a16="http://schemas.microsoft.com/office/drawing/2014/main" id="{CA356496-360F-3891-FC82-996B18A74E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94066" y="1272395"/>
            <a:ext cx="4237686" cy="4237686"/>
          </a:xfrm>
          <a:prstGeom prst="rect">
            <a:avLst/>
          </a:prstGeom>
        </p:spPr>
      </p:pic>
    </p:spTree>
    <p:extLst>
      <p:ext uri="{BB962C8B-B14F-4D97-AF65-F5344CB8AC3E}">
        <p14:creationId xmlns:p14="http://schemas.microsoft.com/office/powerpoint/2010/main" val="24944671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2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of cubes connected with black lines">
            <a:extLst>
              <a:ext uri="{FF2B5EF4-FFF2-40B4-BE49-F238E27FC236}">
                <a16:creationId xmlns:a16="http://schemas.microsoft.com/office/drawing/2014/main" id="{8906A605-CBD1-1F34-8432-25FE9B74FBCD}"/>
              </a:ext>
            </a:extLst>
          </p:cNvPr>
          <p:cNvPicPr>
            <a:picLocks noChangeAspect="1"/>
          </p:cNvPicPr>
          <p:nvPr/>
        </p:nvPicPr>
        <p:blipFill rotWithShape="1">
          <a:blip r:embed="rId2"/>
          <a:srcRect l="2600" r="2600"/>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451000-37C8-5610-F9CB-04600A9F0F8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GB" sz="2400" b="1" i="0" dirty="0">
                <a:solidFill>
                  <a:srgbClr val="202124"/>
                </a:solidFill>
                <a:effectLst/>
                <a:highlight>
                  <a:srgbClr val="FFFFFF"/>
                </a:highlight>
                <a:latin typeface="Inter"/>
              </a:rPr>
              <a:t>Car Evaluation</a:t>
            </a:r>
            <a:br>
              <a:rPr lang="en-GB" sz="2400" b="1" i="0" dirty="0">
                <a:solidFill>
                  <a:srgbClr val="202124"/>
                </a:solidFill>
                <a:effectLst/>
                <a:highlight>
                  <a:srgbClr val="FFFFFF"/>
                </a:highlight>
                <a:latin typeface="Inter"/>
              </a:rPr>
            </a:br>
            <a:r>
              <a:rPr lang="en-US" sz="4800" dirty="0"/>
              <a:t>Data Set</a:t>
            </a:r>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308272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DADBAB-C057-4E99-733C-52ADF7CFA5CA}"/>
              </a:ext>
            </a:extLst>
          </p:cNvPr>
          <p:cNvSpPr>
            <a:spLocks noGrp="1"/>
          </p:cNvSpPr>
          <p:nvPr>
            <p:ph type="title"/>
          </p:nvPr>
        </p:nvSpPr>
        <p:spPr>
          <a:xfrm>
            <a:off x="841246" y="978619"/>
            <a:ext cx="5991244" cy="1106424"/>
          </a:xfrm>
        </p:spPr>
        <p:txBody>
          <a:bodyPr>
            <a:normAutofit/>
          </a:bodyPr>
          <a:lstStyle/>
          <a:p>
            <a:r>
              <a:rPr lang="en-GB" sz="3200" b="1" i="0" dirty="0">
                <a:effectLst/>
                <a:highlight>
                  <a:srgbClr val="FFFFFF"/>
                </a:highlight>
                <a:latin typeface="Inter"/>
              </a:rPr>
              <a:t>Car Evaluation</a:t>
            </a:r>
            <a:br>
              <a:rPr lang="en-GB" sz="3200" b="1" i="0" dirty="0">
                <a:effectLst/>
                <a:highlight>
                  <a:srgbClr val="FFFFFF"/>
                </a:highlight>
                <a:latin typeface="Inter"/>
              </a:rPr>
            </a:br>
            <a:r>
              <a:rPr lang="en-US" sz="3200" dirty="0"/>
              <a:t>Data Set</a:t>
            </a:r>
            <a:endParaRPr lang="en-IT" sz="3200" dirty="0"/>
          </a:p>
        </p:txBody>
      </p:sp>
      <p:sp>
        <p:nvSpPr>
          <p:cNvPr id="24" name="Rectangle 2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ontent Placeholder 2">
            <a:extLst>
              <a:ext uri="{FF2B5EF4-FFF2-40B4-BE49-F238E27FC236}">
                <a16:creationId xmlns:a16="http://schemas.microsoft.com/office/drawing/2014/main" id="{6719C317-043A-A050-6E0F-E6887924F669}"/>
              </a:ext>
            </a:extLst>
          </p:cNvPr>
          <p:cNvSpPr>
            <a:spLocks noGrp="1"/>
          </p:cNvSpPr>
          <p:nvPr>
            <p:ph idx="1"/>
          </p:nvPr>
        </p:nvSpPr>
        <p:spPr>
          <a:xfrm>
            <a:off x="841248" y="2240070"/>
            <a:ext cx="6406896" cy="3573051"/>
          </a:xfrm>
        </p:spPr>
        <p:txBody>
          <a:bodyPr>
            <a:normAutofit fontScale="25000" lnSpcReduction="20000"/>
          </a:bodyPr>
          <a:lstStyle/>
          <a:p>
            <a:pPr>
              <a:lnSpc>
                <a:spcPct val="100000"/>
              </a:lnSpc>
            </a:pPr>
            <a:r>
              <a:rPr lang="en-GB" sz="4400" b="1" dirty="0"/>
              <a:t>Class Values:</a:t>
            </a:r>
          </a:p>
          <a:p>
            <a:pPr marL="457200" lvl="1" indent="0">
              <a:lnSpc>
                <a:spcPct val="100000"/>
              </a:lnSpc>
              <a:buNone/>
            </a:pPr>
            <a:r>
              <a:rPr lang="en-GB" sz="4400" dirty="0"/>
              <a:t>The target variable with four class values: "</a:t>
            </a:r>
            <a:r>
              <a:rPr lang="en-GB" sz="4400" dirty="0" err="1"/>
              <a:t>unacc</a:t>
            </a:r>
            <a:r>
              <a:rPr lang="en-GB" sz="4400" dirty="0"/>
              <a:t>" (unacceptable), "</a:t>
            </a:r>
            <a:r>
              <a:rPr lang="en-GB" sz="4400" dirty="0" err="1"/>
              <a:t>acc</a:t>
            </a:r>
            <a:r>
              <a:rPr lang="en-GB" sz="4400" dirty="0"/>
              <a:t>" (acceptable), "good," and "</a:t>
            </a:r>
            <a:r>
              <a:rPr lang="en-GB" sz="4400" dirty="0" err="1"/>
              <a:t>vgood</a:t>
            </a:r>
            <a:r>
              <a:rPr lang="en-GB" sz="4400" dirty="0"/>
              <a:t>" (very good), representing overall car acceptability.</a:t>
            </a:r>
          </a:p>
          <a:p>
            <a:pPr>
              <a:lnSpc>
                <a:spcPct val="100000"/>
              </a:lnSpc>
            </a:pPr>
            <a:r>
              <a:rPr lang="en-GB" sz="4400" b="1" dirty="0"/>
              <a:t>Buying:</a:t>
            </a:r>
          </a:p>
          <a:p>
            <a:pPr marL="457200" lvl="1" indent="0">
              <a:lnSpc>
                <a:spcPct val="100000"/>
              </a:lnSpc>
              <a:buNone/>
            </a:pPr>
            <a:r>
              <a:rPr lang="en-GB" sz="4400" dirty="0"/>
              <a:t>Categorizes the buying price into four levels: "</a:t>
            </a:r>
            <a:r>
              <a:rPr lang="en-GB" sz="4400" dirty="0" err="1"/>
              <a:t>vhigh</a:t>
            </a:r>
            <a:r>
              <a:rPr lang="en-GB" sz="4400" dirty="0"/>
              <a:t>" (very high), "high," "med" (medium), and "low."</a:t>
            </a:r>
          </a:p>
          <a:p>
            <a:pPr>
              <a:lnSpc>
                <a:spcPct val="100000"/>
              </a:lnSpc>
            </a:pPr>
            <a:r>
              <a:rPr lang="en-GB" sz="4400" b="1" dirty="0"/>
              <a:t>Maintenance (</a:t>
            </a:r>
            <a:r>
              <a:rPr lang="en-GB" sz="4400" b="1" dirty="0" err="1"/>
              <a:t>Maint</a:t>
            </a:r>
            <a:r>
              <a:rPr lang="en-GB" sz="4400" b="1" dirty="0"/>
              <a:t>):</a:t>
            </a:r>
          </a:p>
          <a:p>
            <a:pPr marL="457200" lvl="1" indent="0">
              <a:lnSpc>
                <a:spcPct val="100000"/>
              </a:lnSpc>
              <a:buNone/>
            </a:pPr>
            <a:r>
              <a:rPr lang="en-GB" sz="4400" dirty="0"/>
              <a:t>Categorizes the maintenance cost into four levels: "</a:t>
            </a:r>
            <a:r>
              <a:rPr lang="en-GB" sz="4400" dirty="0" err="1"/>
              <a:t>vhigh</a:t>
            </a:r>
            <a:r>
              <a:rPr lang="en-GB" sz="4400" dirty="0"/>
              <a:t>" (very high), "high," "med" (medium), and "low."</a:t>
            </a:r>
          </a:p>
          <a:p>
            <a:pPr>
              <a:lnSpc>
                <a:spcPct val="100000"/>
              </a:lnSpc>
            </a:pPr>
            <a:r>
              <a:rPr lang="en-GB" sz="4400" b="1" dirty="0"/>
              <a:t>Doors:</a:t>
            </a:r>
          </a:p>
          <a:p>
            <a:pPr marL="457200" lvl="1" indent="0">
              <a:lnSpc>
                <a:spcPct val="100000"/>
              </a:lnSpc>
              <a:buNone/>
            </a:pPr>
            <a:r>
              <a:rPr lang="en-GB" sz="4400" dirty="0"/>
              <a:t>Indicates the number of doors in the car, with options ranging from 2 to "5more."</a:t>
            </a:r>
          </a:p>
          <a:p>
            <a:pPr>
              <a:lnSpc>
                <a:spcPct val="100000"/>
              </a:lnSpc>
            </a:pPr>
            <a:r>
              <a:rPr lang="en-GB" sz="4400" b="1" dirty="0"/>
              <a:t>Persons:</a:t>
            </a:r>
          </a:p>
          <a:p>
            <a:pPr marL="457200" lvl="1" indent="0">
              <a:lnSpc>
                <a:spcPct val="100000"/>
              </a:lnSpc>
              <a:buNone/>
            </a:pPr>
            <a:r>
              <a:rPr lang="en-GB" sz="4400" dirty="0"/>
              <a:t>Represents the seating capacity, categorized into three levels: 2, 4, and "more."</a:t>
            </a:r>
          </a:p>
          <a:p>
            <a:pPr>
              <a:lnSpc>
                <a:spcPct val="100000"/>
              </a:lnSpc>
            </a:pPr>
            <a:r>
              <a:rPr lang="en-GB" sz="4400" b="1" dirty="0"/>
              <a:t>Luggage Boot (</a:t>
            </a:r>
            <a:r>
              <a:rPr lang="en-GB" sz="4400" b="1" dirty="0" err="1"/>
              <a:t>Lug_boot</a:t>
            </a:r>
            <a:r>
              <a:rPr lang="en-GB" sz="4400" b="1" dirty="0"/>
              <a:t>):</a:t>
            </a:r>
          </a:p>
          <a:p>
            <a:pPr marL="457200" lvl="1" indent="0">
              <a:lnSpc>
                <a:spcPct val="100000"/>
              </a:lnSpc>
              <a:buNone/>
            </a:pPr>
            <a:r>
              <a:rPr lang="en-GB" sz="4400" dirty="0"/>
              <a:t>Describes the size of the luggage boot or trunk space, categorized as "small," "med" (medium), and "big."</a:t>
            </a:r>
          </a:p>
          <a:p>
            <a:pPr>
              <a:lnSpc>
                <a:spcPct val="100000"/>
              </a:lnSpc>
            </a:pPr>
            <a:r>
              <a:rPr lang="en-GB" sz="4400" b="1" dirty="0"/>
              <a:t>Safety:</a:t>
            </a:r>
          </a:p>
          <a:p>
            <a:pPr marL="457200" lvl="1" indent="0">
              <a:lnSpc>
                <a:spcPct val="100000"/>
              </a:lnSpc>
              <a:buNone/>
            </a:pPr>
            <a:r>
              <a:rPr lang="en-GB" sz="4400" dirty="0"/>
              <a:t>Indicates the estimated safety level, categorized as "low," "med" (medium), and "high."</a:t>
            </a:r>
          </a:p>
          <a:p>
            <a:pPr>
              <a:lnSpc>
                <a:spcPct val="100000"/>
              </a:lnSpc>
            </a:pPr>
            <a:endParaRPr lang="en-IT" sz="700" dirty="0"/>
          </a:p>
        </p:txBody>
      </p:sp>
      <p:pic>
        <p:nvPicPr>
          <p:cNvPr id="4" name="Picture 3" descr="A table of letters and numbers&#10;&#10;Description automatically generated">
            <a:extLst>
              <a:ext uri="{FF2B5EF4-FFF2-40B4-BE49-F238E27FC236}">
                <a16:creationId xmlns:a16="http://schemas.microsoft.com/office/drawing/2014/main" id="{896D729C-1E97-7781-D1EF-32F12299BED9}"/>
              </a:ext>
            </a:extLst>
          </p:cNvPr>
          <p:cNvPicPr>
            <a:picLocks noChangeAspect="1"/>
          </p:cNvPicPr>
          <p:nvPr/>
        </p:nvPicPr>
        <p:blipFill>
          <a:blip r:embed="rId2"/>
          <a:stretch>
            <a:fillRect/>
          </a:stretch>
        </p:blipFill>
        <p:spPr>
          <a:xfrm>
            <a:off x="7901374" y="630936"/>
            <a:ext cx="3654536" cy="5495544"/>
          </a:xfrm>
          <a:prstGeom prst="rect">
            <a:avLst/>
          </a:prstGeom>
        </p:spPr>
      </p:pic>
      <p:sp>
        <p:nvSpPr>
          <p:cNvPr id="7" name="TextBox 6">
            <a:extLst>
              <a:ext uri="{FF2B5EF4-FFF2-40B4-BE49-F238E27FC236}">
                <a16:creationId xmlns:a16="http://schemas.microsoft.com/office/drawing/2014/main" id="{EA75B905-158F-39C4-0AF8-8134679BFE11}"/>
              </a:ext>
            </a:extLst>
          </p:cNvPr>
          <p:cNvSpPr txBox="1"/>
          <p:nvPr/>
        </p:nvSpPr>
        <p:spPr>
          <a:xfrm>
            <a:off x="8746435" y="6234196"/>
            <a:ext cx="1967947" cy="523220"/>
          </a:xfrm>
          <a:prstGeom prst="rect">
            <a:avLst/>
          </a:prstGeom>
          <a:noFill/>
        </p:spPr>
        <p:txBody>
          <a:bodyPr wrap="square" rtlCol="0">
            <a:spAutoFit/>
          </a:bodyPr>
          <a:lstStyle/>
          <a:p>
            <a:r>
              <a:rPr lang="en-IT" sz="1400" dirty="0">
                <a:hlinkClick r:id="rId3"/>
              </a:rPr>
              <a:t>Car Evalution dataset</a:t>
            </a:r>
            <a:endParaRPr lang="en-IT" sz="1400" dirty="0"/>
          </a:p>
          <a:p>
            <a:endParaRPr lang="en-IT" sz="1400" dirty="0"/>
          </a:p>
        </p:txBody>
      </p:sp>
    </p:spTree>
    <p:extLst>
      <p:ext uri="{BB962C8B-B14F-4D97-AF65-F5344CB8AC3E}">
        <p14:creationId xmlns:p14="http://schemas.microsoft.com/office/powerpoint/2010/main" val="7143140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fade">
                                      <p:cBhvr>
                                        <p:cTn id="15" dur="500"/>
                                        <p:tgtEl>
                                          <p:spTgt spid="15">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xEl>
                                              <p:pRg st="1" end="1"/>
                                            </p:txEl>
                                          </p:spTgt>
                                        </p:tgtEl>
                                        <p:attrNameLst>
                                          <p:attrName>style.visibility</p:attrName>
                                        </p:attrNameLst>
                                      </p:cBhvr>
                                      <p:to>
                                        <p:strVal val="visible"/>
                                      </p:to>
                                    </p:set>
                                    <p:animEffect transition="in" filter="fade">
                                      <p:cBhvr>
                                        <p:cTn id="18" dur="500"/>
                                        <p:tgtEl>
                                          <p:spTgt spid="1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xEl>
                                              <p:pRg st="2" end="2"/>
                                            </p:txEl>
                                          </p:spTgt>
                                        </p:tgtEl>
                                        <p:attrNameLst>
                                          <p:attrName>style.visibility</p:attrName>
                                        </p:attrNameLst>
                                      </p:cBhvr>
                                      <p:to>
                                        <p:strVal val="visible"/>
                                      </p:to>
                                    </p:set>
                                    <p:animEffect transition="in" filter="fade">
                                      <p:cBhvr>
                                        <p:cTn id="23" dur="500"/>
                                        <p:tgtEl>
                                          <p:spTgt spid="15">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3" end="3"/>
                                            </p:txEl>
                                          </p:spTgt>
                                        </p:tgtEl>
                                        <p:attrNameLst>
                                          <p:attrName>style.visibility</p:attrName>
                                        </p:attrNameLst>
                                      </p:cBhvr>
                                      <p:to>
                                        <p:strVal val="visible"/>
                                      </p:to>
                                    </p:set>
                                    <p:animEffect transition="in" filter="fade">
                                      <p:cBhvr>
                                        <p:cTn id="26" dur="500"/>
                                        <p:tgtEl>
                                          <p:spTgt spid="1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xEl>
                                              <p:pRg st="4" end="4"/>
                                            </p:txEl>
                                          </p:spTgt>
                                        </p:tgtEl>
                                        <p:attrNameLst>
                                          <p:attrName>style.visibility</p:attrName>
                                        </p:attrNameLst>
                                      </p:cBhvr>
                                      <p:to>
                                        <p:strVal val="visible"/>
                                      </p:to>
                                    </p:set>
                                    <p:animEffect transition="in" filter="fade">
                                      <p:cBhvr>
                                        <p:cTn id="31" dur="500"/>
                                        <p:tgtEl>
                                          <p:spTgt spid="15">
                                            <p:txEl>
                                              <p:pRg st="4" end="4"/>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xEl>
                                              <p:pRg st="5" end="5"/>
                                            </p:txEl>
                                          </p:spTgt>
                                        </p:tgtEl>
                                        <p:attrNameLst>
                                          <p:attrName>style.visibility</p:attrName>
                                        </p:attrNameLst>
                                      </p:cBhvr>
                                      <p:to>
                                        <p:strVal val="visible"/>
                                      </p:to>
                                    </p:set>
                                    <p:animEffect transition="in" filter="fade">
                                      <p:cBhvr>
                                        <p:cTn id="34" dur="500"/>
                                        <p:tgtEl>
                                          <p:spTgt spid="15">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5">
                                            <p:txEl>
                                              <p:pRg st="6" end="6"/>
                                            </p:txEl>
                                          </p:spTgt>
                                        </p:tgtEl>
                                        <p:attrNameLst>
                                          <p:attrName>style.visibility</p:attrName>
                                        </p:attrNameLst>
                                      </p:cBhvr>
                                      <p:to>
                                        <p:strVal val="visible"/>
                                      </p:to>
                                    </p:set>
                                    <p:animEffect transition="in" filter="fade">
                                      <p:cBhvr>
                                        <p:cTn id="39" dur="500"/>
                                        <p:tgtEl>
                                          <p:spTgt spid="15">
                                            <p:txEl>
                                              <p:pRg st="6" end="6"/>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xEl>
                                              <p:pRg st="7" end="7"/>
                                            </p:txEl>
                                          </p:spTgt>
                                        </p:tgtEl>
                                        <p:attrNameLst>
                                          <p:attrName>style.visibility</p:attrName>
                                        </p:attrNameLst>
                                      </p:cBhvr>
                                      <p:to>
                                        <p:strVal val="visible"/>
                                      </p:to>
                                    </p:set>
                                    <p:animEffect transition="in" filter="fade">
                                      <p:cBhvr>
                                        <p:cTn id="42" dur="500"/>
                                        <p:tgtEl>
                                          <p:spTgt spid="1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xEl>
                                              <p:pRg st="8" end="8"/>
                                            </p:txEl>
                                          </p:spTgt>
                                        </p:tgtEl>
                                        <p:attrNameLst>
                                          <p:attrName>style.visibility</p:attrName>
                                        </p:attrNameLst>
                                      </p:cBhvr>
                                      <p:to>
                                        <p:strVal val="visible"/>
                                      </p:to>
                                    </p:set>
                                    <p:animEffect transition="in" filter="fade">
                                      <p:cBhvr>
                                        <p:cTn id="47" dur="500"/>
                                        <p:tgtEl>
                                          <p:spTgt spid="15">
                                            <p:txEl>
                                              <p:pRg st="8" end="8"/>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5">
                                            <p:txEl>
                                              <p:pRg st="9" end="9"/>
                                            </p:txEl>
                                          </p:spTgt>
                                        </p:tgtEl>
                                        <p:attrNameLst>
                                          <p:attrName>style.visibility</p:attrName>
                                        </p:attrNameLst>
                                      </p:cBhvr>
                                      <p:to>
                                        <p:strVal val="visible"/>
                                      </p:to>
                                    </p:set>
                                    <p:animEffect transition="in" filter="fade">
                                      <p:cBhvr>
                                        <p:cTn id="50" dur="500"/>
                                        <p:tgtEl>
                                          <p:spTgt spid="15">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5">
                                            <p:txEl>
                                              <p:pRg st="10" end="10"/>
                                            </p:txEl>
                                          </p:spTgt>
                                        </p:tgtEl>
                                        <p:attrNameLst>
                                          <p:attrName>style.visibility</p:attrName>
                                        </p:attrNameLst>
                                      </p:cBhvr>
                                      <p:to>
                                        <p:strVal val="visible"/>
                                      </p:to>
                                    </p:set>
                                    <p:animEffect transition="in" filter="fade">
                                      <p:cBhvr>
                                        <p:cTn id="55" dur="500"/>
                                        <p:tgtEl>
                                          <p:spTgt spid="15">
                                            <p:txEl>
                                              <p:pRg st="10" end="1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xEl>
                                              <p:pRg st="11" end="11"/>
                                            </p:txEl>
                                          </p:spTgt>
                                        </p:tgtEl>
                                        <p:attrNameLst>
                                          <p:attrName>style.visibility</p:attrName>
                                        </p:attrNameLst>
                                      </p:cBhvr>
                                      <p:to>
                                        <p:strVal val="visible"/>
                                      </p:to>
                                    </p:set>
                                    <p:animEffect transition="in" filter="fade">
                                      <p:cBhvr>
                                        <p:cTn id="58" dur="500"/>
                                        <p:tgtEl>
                                          <p:spTgt spid="15">
                                            <p:txEl>
                                              <p:pRg st="11" end="1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5">
                                            <p:txEl>
                                              <p:pRg st="12" end="12"/>
                                            </p:txEl>
                                          </p:spTgt>
                                        </p:tgtEl>
                                        <p:attrNameLst>
                                          <p:attrName>style.visibility</p:attrName>
                                        </p:attrNameLst>
                                      </p:cBhvr>
                                      <p:to>
                                        <p:strVal val="visible"/>
                                      </p:to>
                                    </p:set>
                                    <p:animEffect transition="in" filter="fade">
                                      <p:cBhvr>
                                        <p:cTn id="63" dur="500"/>
                                        <p:tgtEl>
                                          <p:spTgt spid="15">
                                            <p:txEl>
                                              <p:pRg st="12" end="12"/>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5">
                                            <p:txEl>
                                              <p:pRg st="13" end="13"/>
                                            </p:txEl>
                                          </p:spTgt>
                                        </p:tgtEl>
                                        <p:attrNameLst>
                                          <p:attrName>style.visibility</p:attrName>
                                        </p:attrNameLst>
                                      </p:cBhvr>
                                      <p:to>
                                        <p:strVal val="visible"/>
                                      </p:to>
                                    </p:set>
                                    <p:animEffect transition="in" filter="fade">
                                      <p:cBhvr>
                                        <p:cTn id="66" dur="500"/>
                                        <p:tgtEl>
                                          <p:spTgt spid="1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D7D12574-25F0-4BB1-AA48-9DE7527AF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6F6FAE-3F6A-CB37-AD96-0A2CC6E438B7}"/>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Characteristics</a:t>
            </a:r>
          </a:p>
        </p:txBody>
      </p:sp>
      <p:sp>
        <p:nvSpPr>
          <p:cNvPr id="19" name="Rectangle: Rounded Corners 18">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Picture 4">
            <a:extLst>
              <a:ext uri="{FF2B5EF4-FFF2-40B4-BE49-F238E27FC236}">
                <a16:creationId xmlns:a16="http://schemas.microsoft.com/office/drawing/2014/main" id="{4F80D6EA-A987-4522-71B3-43E068DF21B0}"/>
              </a:ext>
            </a:extLst>
          </p:cNvPr>
          <p:cNvPicPr>
            <a:picLocks noChangeAspect="1"/>
          </p:cNvPicPr>
          <p:nvPr/>
        </p:nvPicPr>
        <p:blipFill rotWithShape="1">
          <a:blip r:embed="rId2"/>
          <a:srcRect l="463" t="246" r="2757" b="678"/>
          <a:stretch/>
        </p:blipFill>
        <p:spPr>
          <a:xfrm>
            <a:off x="337172" y="2273391"/>
            <a:ext cx="3584080" cy="3812099"/>
          </a:xfrm>
          <a:prstGeom prst="rect">
            <a:avLst/>
          </a:prstGeom>
        </p:spPr>
      </p:pic>
      <p:pic>
        <p:nvPicPr>
          <p:cNvPr id="4" name="Content Placeholder 4">
            <a:extLst>
              <a:ext uri="{FF2B5EF4-FFF2-40B4-BE49-F238E27FC236}">
                <a16:creationId xmlns:a16="http://schemas.microsoft.com/office/drawing/2014/main" id="{24C08264-B422-0EA3-179F-21B224ADA987}"/>
              </a:ext>
            </a:extLst>
          </p:cNvPr>
          <p:cNvPicPr>
            <a:picLocks noGrp="1" noChangeAspect="1"/>
          </p:cNvPicPr>
          <p:nvPr>
            <p:ph idx="1"/>
          </p:nvPr>
        </p:nvPicPr>
        <p:blipFill rotWithShape="1">
          <a:blip r:embed="rId3"/>
          <a:srcRect t="69356" r="66544" b="-722"/>
          <a:stretch/>
        </p:blipFill>
        <p:spPr>
          <a:xfrm>
            <a:off x="4139184" y="3094066"/>
            <a:ext cx="3703320" cy="2187345"/>
          </a:xfrm>
          <a:prstGeom prst="rect">
            <a:avLst/>
          </a:prstGeom>
        </p:spPr>
      </p:pic>
      <p:pic>
        <p:nvPicPr>
          <p:cNvPr id="6" name="Picture 5">
            <a:extLst>
              <a:ext uri="{FF2B5EF4-FFF2-40B4-BE49-F238E27FC236}">
                <a16:creationId xmlns:a16="http://schemas.microsoft.com/office/drawing/2014/main" id="{83B0EA4E-433A-B6D8-B038-77E7DEB3E87F}"/>
              </a:ext>
            </a:extLst>
          </p:cNvPr>
          <p:cNvPicPr>
            <a:picLocks noChangeAspect="1"/>
          </p:cNvPicPr>
          <p:nvPr/>
        </p:nvPicPr>
        <p:blipFill>
          <a:blip r:embed="rId4"/>
          <a:stretch>
            <a:fillRect/>
          </a:stretch>
        </p:blipFill>
        <p:spPr>
          <a:xfrm>
            <a:off x="8165592" y="3469185"/>
            <a:ext cx="3703320" cy="1437109"/>
          </a:xfrm>
          <a:prstGeom prst="rect">
            <a:avLst/>
          </a:prstGeom>
        </p:spPr>
      </p:pic>
    </p:spTree>
    <p:extLst>
      <p:ext uri="{BB962C8B-B14F-4D97-AF65-F5344CB8AC3E}">
        <p14:creationId xmlns:p14="http://schemas.microsoft.com/office/powerpoint/2010/main" val="23547577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ccentBoxVTI">
  <a:themeElements>
    <a:clrScheme name="AnalogousFromLightSeedLeftStep">
      <a:dk1>
        <a:srgbClr val="000000"/>
      </a:dk1>
      <a:lt1>
        <a:srgbClr val="FFFFFF"/>
      </a:lt1>
      <a:dk2>
        <a:srgbClr val="412432"/>
      </a:dk2>
      <a:lt2>
        <a:srgbClr val="E2E3E8"/>
      </a:lt2>
      <a:accent1>
        <a:srgbClr val="ACA07D"/>
      </a:accent1>
      <a:accent2>
        <a:srgbClr val="BE917B"/>
      </a:accent2>
      <a:accent3>
        <a:srgbClr val="CA9397"/>
      </a:accent3>
      <a:accent4>
        <a:srgbClr val="BE7B9C"/>
      </a:accent4>
      <a:accent5>
        <a:srgbClr val="C78EC2"/>
      </a:accent5>
      <a:accent6>
        <a:srgbClr val="A87BBE"/>
      </a:accent6>
      <a:hlink>
        <a:srgbClr val="697BAE"/>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4637</TotalTime>
  <Words>1133</Words>
  <Application>Microsoft Macintosh PowerPoint</Application>
  <PresentationFormat>Widescreen</PresentationFormat>
  <Paragraphs>87</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Avenir Next LT Pro</vt:lpstr>
      <vt:lpstr>Calibri</vt:lpstr>
      <vt:lpstr>Consolas</vt:lpstr>
      <vt:lpstr>Inter</vt:lpstr>
      <vt:lpstr>Neue Haas Grotesk Text Pro</vt:lpstr>
      <vt:lpstr>Roboto</vt:lpstr>
      <vt:lpstr>AccentBoxVTI</vt:lpstr>
      <vt:lpstr>Random forest classficaiton</vt:lpstr>
      <vt:lpstr>What is random forest :</vt:lpstr>
      <vt:lpstr>Decision trees</vt:lpstr>
      <vt:lpstr>Why Random forset instead of decision tree?</vt:lpstr>
      <vt:lpstr>How random forest works</vt:lpstr>
      <vt:lpstr>Problem definition</vt:lpstr>
      <vt:lpstr>Car Evaluation Data Set</vt:lpstr>
      <vt:lpstr>Car Evaluation Data Set</vt:lpstr>
      <vt:lpstr>Characteristics</vt:lpstr>
      <vt:lpstr>Hyperparameters</vt:lpstr>
      <vt:lpstr>Grid Search</vt:lpstr>
      <vt:lpstr>Model Training</vt:lpstr>
      <vt:lpstr>Feature importance</vt:lpstr>
      <vt:lpstr>PowerPoint Presentation</vt:lpstr>
      <vt:lpstr>Final Results</vt:lpstr>
      <vt:lpstr>Confusion matrix </vt:lpstr>
      <vt:lpstr>Final Results</vt:lpstr>
      <vt:lpstr>Final Results: Using custom hyperparamets (discussed in class)</vt:lpstr>
      <vt:lpstr>Over sampling the data using SMOTE</vt:lpstr>
      <vt:lpstr>SMOTE</vt:lpstr>
      <vt:lpstr>Over sampled data: Model Training</vt:lpstr>
      <vt:lpstr>Over sampled data: Feature importance</vt:lpstr>
      <vt:lpstr>Over sampled data: Final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 classficaiton</dc:title>
  <dc:creator>Hussein Ali Hijazi</dc:creator>
  <cp:lastModifiedBy>Hussein Ali Hijazi</cp:lastModifiedBy>
  <cp:revision>15</cp:revision>
  <dcterms:created xsi:type="dcterms:W3CDTF">2024-03-26T21:29:47Z</dcterms:created>
  <dcterms:modified xsi:type="dcterms:W3CDTF">2024-04-10T06:38:25Z</dcterms:modified>
</cp:coreProperties>
</file>